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205" y="1196975"/>
            <a:ext cx="10942955" cy="2977515"/>
          </a:xfrm>
        </p:spPr>
        <p:txBody>
          <a:bodyPr>
            <a:scene3d>
              <a:camera prst="orthographicFront"/>
              <a:lightRig rig="soft" dir="t">
                <a:rot lat="0" lon="0" rev="15600000"/>
              </a:lightRig>
            </a:scene3d>
            <a:sp3d extrusionH="57150" prstMaterial="softEdge">
              <a:bevelT w="25400" h="38100"/>
            </a:sp3d>
          </a:bodyPr>
          <a:lstStyle/>
          <a:p>
            <a:r>
              <a:rPr lang="en-US" sz="8800" dirty="0">
                <a:solidFill>
                  <a:schemeClr val="accent4"/>
                </a:solidFill>
                <a:effectLst/>
              </a:rPr>
              <a:t>PROJECT REPORT</a:t>
            </a:r>
            <a:endParaRPr lang="en-US" sz="8800" dirty="0">
              <a:solidFill>
                <a:schemeClr val="accent4"/>
              </a:solidFill>
              <a:effectLst/>
            </a:endParaRPr>
          </a:p>
        </p:txBody>
      </p:sp>
    </p:spTree>
  </p:cSld>
  <p:clrMapOvr>
    <a:masterClrMapping/>
  </p:clrMapOvr>
  <p:transition>
    <p:cover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Compare and contrast.</a:t>
            </a:r>
            <a:endParaRPr lang="en-US" altLang="en-GB"/>
          </a:p>
        </p:txBody>
      </p:sp>
      <p:sp>
        <p:nvSpPr>
          <p:cNvPr id="3" name="Content Placeholder 2"/>
          <p:cNvSpPr>
            <a:spLocks noGrp="1"/>
          </p:cNvSpPr>
          <p:nvPr>
            <p:ph idx="1"/>
          </p:nvPr>
        </p:nvSpPr>
        <p:spPr/>
        <p:txBody>
          <a:bodyPr/>
          <a:p>
            <a:pPr marL="0" indent="0" algn="just">
              <a:buNone/>
            </a:pPr>
            <a:r>
              <a:rPr lang="en-US" altLang="en-GB" sz="2800"/>
              <a:t>Using the “employees who have left cluster” graph, the types of employees who are leaving are as follows:</a:t>
            </a:r>
            <a:endParaRPr lang="en-US" altLang="en-GB" sz="2800"/>
          </a:p>
          <a:p>
            <a:pPr algn="just"/>
            <a:r>
              <a:rPr lang="en-US" altLang="en-GB" sz="2000"/>
              <a:t>Cluster 1: Employees whose satisfactory level is between 0.6 and 0.8 and have spent 3 years in the company.</a:t>
            </a:r>
            <a:endParaRPr lang="en-US" altLang="en-GB" sz="2000"/>
          </a:p>
          <a:p>
            <a:pPr algn="just"/>
            <a:r>
              <a:rPr lang="en-US" altLang="en-GB" sz="2000">
                <a:sym typeface="+mn-ea"/>
              </a:rPr>
              <a:t>Cluster 2: Employees whose satisfactory level is between 0.8 and 0.9 and have spent 5 years in the company.</a:t>
            </a:r>
            <a:endParaRPr lang="en-US" altLang="en-GB" sz="2000">
              <a:sym typeface="+mn-ea"/>
            </a:endParaRPr>
          </a:p>
          <a:p>
            <a:pPr algn="just"/>
            <a:r>
              <a:rPr lang="en-US" altLang="en-GB" sz="2000">
                <a:sym typeface="+mn-ea"/>
              </a:rPr>
              <a:t>Cluster 3: Employees whose satisfactory level is between 0 and 0.2 and have spent 4 years in the company.</a:t>
            </a:r>
            <a:endParaRPr lang="en-US" altLang="en-GB" sz="2000">
              <a:sym typeface="+mn-ea"/>
            </a:endParaRPr>
          </a:p>
          <a:p>
            <a:pPr algn="just"/>
            <a:r>
              <a:rPr lang="en-US" altLang="en-GB" sz="2000">
                <a:sym typeface="+mn-ea"/>
              </a:rPr>
              <a:t>Cluster 4: Employees whose satisfactory level is between 0.7 and 0.8 and have spent 6 years in the company.</a:t>
            </a:r>
            <a:endParaRPr lang="en-US" altLang="en-GB" sz="2000">
              <a:sym typeface="+mn-ea"/>
            </a:endParaRPr>
          </a:p>
          <a:p>
            <a:pPr algn="just"/>
            <a:r>
              <a:rPr lang="en-US" altLang="en-GB" sz="2000">
                <a:sym typeface="+mn-ea"/>
              </a:rPr>
              <a:t>Cluster 5: Employees whose satisfactory level is between 0.1 and 0.2 and have spent 5 years in the company.</a:t>
            </a:r>
            <a:endParaRPr lang="en-US" altLang="en-GB" sz="2000">
              <a:sym typeface="+mn-ea"/>
            </a:endParaRPr>
          </a:p>
          <a:p>
            <a:pPr algn="just"/>
            <a:r>
              <a:rPr lang="en-US" altLang="en-GB" sz="2000">
                <a:sym typeface="+mn-ea"/>
              </a:rPr>
              <a:t>Cluster 6: Employees whose satisfactory level is between 0.5 and 0.6 and have spent 2 years in the company.</a:t>
            </a:r>
            <a:endParaRPr lang="en-US" altLang="en-GB" sz="2000"/>
          </a:p>
          <a:p>
            <a:pPr algn="just"/>
            <a:endParaRPr lang="en-US" altLang="en-GB" sz="2000"/>
          </a:p>
          <a:p>
            <a:pPr algn="just"/>
            <a:endParaRPr lang="en-US" altLang="en-GB" sz="2000"/>
          </a:p>
          <a:p>
            <a:pPr algn="just"/>
            <a:endParaRPr lang="en-US" altLang="en-GB" sz="2000"/>
          </a:p>
          <a:p>
            <a:endParaRPr lang="en-US" altLang="en-GB" sz="2000"/>
          </a:p>
          <a:p>
            <a:endParaRPr lang="en-US" altLang="en-GB"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403225"/>
            <a:ext cx="10972800" cy="6102350"/>
          </a:xfrm>
        </p:spPr>
        <p:txBody>
          <a:bodyPr/>
          <a:p>
            <a:pPr algn="just"/>
            <a:r>
              <a:rPr lang="en-US" altLang="en-GB">
                <a:sym typeface="+mn-ea"/>
              </a:rPr>
              <a:t>The clusters in the “Existing Employees” graph are as follows</a:t>
            </a:r>
            <a:endParaRPr lang="en-US" altLang="en-GB">
              <a:sym typeface="+mn-ea"/>
            </a:endParaRPr>
          </a:p>
          <a:p>
            <a:pPr algn="just"/>
            <a:r>
              <a:rPr lang="en-US" altLang="en-GB" sz="2000">
                <a:sym typeface="+mn-ea"/>
              </a:rPr>
              <a:t>Cluster 1: Employees whose satisfactory level is between 0.6 and 0.8 and have spent 3 years in the company. (This is a match in both graph)</a:t>
            </a:r>
            <a:endParaRPr lang="en-US" altLang="en-GB" sz="2000"/>
          </a:p>
          <a:p>
            <a:pPr algn="just"/>
            <a:r>
              <a:rPr lang="en-US" altLang="en-GB" sz="2000">
                <a:sym typeface="+mn-ea"/>
              </a:rPr>
              <a:t>Cluster 2: Employees whose satisfactory level is between 0.6 and 0.7 and have spent 10 years in the company.</a:t>
            </a:r>
            <a:endParaRPr lang="en-US" altLang="en-GB" sz="2000">
              <a:sym typeface="+mn-ea"/>
            </a:endParaRPr>
          </a:p>
          <a:p>
            <a:pPr algn="just"/>
            <a:r>
              <a:rPr lang="en-US" altLang="en-GB" sz="2000">
                <a:sym typeface="+mn-ea"/>
              </a:rPr>
              <a:t>Cluster 3: Employees whose satisfactory level is between 0.4 and 0.6 and have spent between 5 and 6 years in the company.</a:t>
            </a:r>
            <a:endParaRPr lang="en-US" altLang="en-GB" sz="2000">
              <a:sym typeface="+mn-ea"/>
            </a:endParaRPr>
          </a:p>
          <a:p>
            <a:pPr algn="just"/>
            <a:r>
              <a:rPr lang="en-US" altLang="en-GB" sz="2000">
                <a:sym typeface="+mn-ea"/>
              </a:rPr>
              <a:t>Cluster 4: Employees whose satisfactory level is between 0.7 and 0.8 and have spent 6 years in the company. (This is a match in both graph)</a:t>
            </a:r>
            <a:endParaRPr lang="en-US" altLang="en-GB" sz="2000">
              <a:sym typeface="+mn-ea"/>
            </a:endParaRPr>
          </a:p>
          <a:p>
            <a:pPr algn="just"/>
            <a:r>
              <a:rPr lang="en-US" altLang="en-GB" sz="2000">
                <a:sym typeface="+mn-ea"/>
              </a:rPr>
              <a:t>Cluster 5: Employees whose satisfactory level is between 0.6 and 0.7 and have spent 4 years in the company.</a:t>
            </a:r>
            <a:endParaRPr lang="en-US" altLang="en-GB" sz="2000">
              <a:sym typeface="+mn-ea"/>
            </a:endParaRPr>
          </a:p>
          <a:p>
            <a:pPr algn="just"/>
            <a:r>
              <a:rPr lang="en-US" altLang="en-GB" sz="2000">
                <a:sym typeface="+mn-ea"/>
              </a:rPr>
              <a:t>Cluster 1: Employees whose satisfactory level is between 0.6 and 0.7 and have spent more than 7 years in the company.</a:t>
            </a:r>
            <a:endParaRPr lang="en-US" altLang="en-GB"/>
          </a:p>
          <a:p>
            <a:pPr algn="just"/>
            <a:endParaRPr lang="en-US" altLang="en-GB"/>
          </a:p>
          <a:p>
            <a:pPr algn="just"/>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sz="4400" b="1"/>
              <a:t>Conclusion</a:t>
            </a:r>
            <a:endParaRPr lang="en-US" altLang="en-GB" sz="4400" b="1"/>
          </a:p>
        </p:txBody>
      </p:sp>
      <p:sp>
        <p:nvSpPr>
          <p:cNvPr id="3" name="Content Placeholder 2"/>
          <p:cNvSpPr>
            <a:spLocks noGrp="1"/>
          </p:cNvSpPr>
          <p:nvPr>
            <p:ph idx="1"/>
          </p:nvPr>
        </p:nvSpPr>
        <p:spPr/>
        <p:txBody>
          <a:bodyPr/>
          <a:p>
            <a:pPr marL="0" indent="0" algn="just">
              <a:buNone/>
            </a:pPr>
            <a:r>
              <a:rPr lang="en-US" altLang="en-GB" sz="2800">
                <a:sym typeface="+mn-ea"/>
              </a:rPr>
              <a:t>Using the comparism between the “Employees who have left” cluster graph and the “Existing Employees” cluster graph, the types of employees who are prone to leave next are the ones that fall in the categories below:</a:t>
            </a:r>
            <a:endParaRPr lang="en-US" altLang="en-GB" sz="2800">
              <a:sym typeface="+mn-ea"/>
            </a:endParaRPr>
          </a:p>
          <a:p>
            <a:pPr marL="0" indent="0" algn="just">
              <a:buNone/>
            </a:pPr>
            <a:r>
              <a:rPr lang="en-US" altLang="en-GB" sz="2800">
                <a:sym typeface="+mn-ea"/>
              </a:rPr>
              <a:t>Cluster 1: Employees whose satisfactory level is between 0.6 and 0.8 and have spent 3 years in the company.</a:t>
            </a:r>
            <a:endParaRPr lang="en-US" altLang="en-GB" sz="2800">
              <a:sym typeface="+mn-ea"/>
            </a:endParaRPr>
          </a:p>
          <a:p>
            <a:pPr marL="0" indent="0" algn="just">
              <a:buNone/>
            </a:pPr>
            <a:r>
              <a:rPr lang="en-US" altLang="en-GB" sz="2800">
                <a:sym typeface="+mn-ea"/>
              </a:rPr>
              <a:t>Cluster 4: Employees whose satisfactory level is between 0.7 and 0.8 and have spent 6 years in the company.</a:t>
            </a:r>
            <a:endParaRPr lang="en-US" altLang="en-GB" sz="2800">
              <a:sym typeface="+mn-ea"/>
            </a:endParaRPr>
          </a:p>
          <a:p>
            <a:pPr marL="0" indent="0" algn="just">
              <a:buNone/>
            </a:pPr>
            <a:r>
              <a:rPr lang="en-US" altLang="en-GB" sz="2800"/>
              <a:t>Reason: Employees in the two clusters above(1 and 4) are prone to leave next because their properties in the two graphs correlate with each other.</a:t>
            </a:r>
            <a:endParaRPr lang="en-US" altLang="en-GB"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4800" b="1"/>
              <a:t>Data Preparation and Pre-processing</a:t>
            </a:r>
            <a:endParaRPr lang="en-GB" altLang="en-US" sz="4800" b="1"/>
          </a:p>
        </p:txBody>
      </p:sp>
      <p:sp>
        <p:nvSpPr>
          <p:cNvPr id="3" name="Content Placeholder 2"/>
          <p:cNvSpPr>
            <a:spLocks noGrp="1"/>
          </p:cNvSpPr>
          <p:nvPr>
            <p:ph idx="1"/>
          </p:nvPr>
        </p:nvSpPr>
        <p:spPr/>
        <p:txBody>
          <a:bodyPr/>
          <a:p>
            <a:pPr algn="just"/>
            <a:r>
              <a:rPr lang="en-GB" altLang="en-US"/>
              <a:t>Dataset is to be processed and cleaned through the help the data pre-processing that I have learnt so far in this intern-ship.</a:t>
            </a:r>
            <a:endParaRPr lang="en-GB" altLang="en-US"/>
          </a:p>
          <a:p>
            <a:pPr algn="just"/>
            <a:r>
              <a:rPr lang="en-GB" altLang="en-US"/>
              <a:t>The missing data in the dataset are to be checked and replaced with corresponding dataset.</a:t>
            </a:r>
            <a:endParaRPr lang="en-GB" altLang="en-US"/>
          </a:p>
        </p:txBody>
      </p:sp>
    </p:spTree>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4800" b="1"/>
              <a:t>Data Filtering</a:t>
            </a:r>
            <a:endParaRPr lang="en-GB" altLang="en-US" sz="4800" b="1"/>
          </a:p>
        </p:txBody>
      </p:sp>
      <p:sp>
        <p:nvSpPr>
          <p:cNvPr id="3" name="Content Placeholder 2"/>
          <p:cNvSpPr>
            <a:spLocks noGrp="1"/>
          </p:cNvSpPr>
          <p:nvPr>
            <p:ph idx="1"/>
          </p:nvPr>
        </p:nvSpPr>
        <p:spPr/>
        <p:txBody>
          <a:bodyPr>
            <a:normAutofit lnSpcReduction="10000"/>
          </a:bodyPr>
          <a:p>
            <a:pPr algn="just"/>
            <a:r>
              <a:rPr lang="en-GB" altLang="en-US"/>
              <a:t>Since we are concerned about the reason why employees tends to leave the organisation after so many years of working experience, the dataset is further filtered by setting constraints the following attributes.</a:t>
            </a:r>
            <a:endParaRPr lang="en-GB" altLang="en-US"/>
          </a:p>
          <a:p>
            <a:pPr marL="971550" lvl="1" indent="-514350" algn="just">
              <a:buFont typeface="+mj-lt"/>
              <a:buAutoNum type="arabicPeriod"/>
            </a:pPr>
            <a:r>
              <a:rPr lang="en-GB" altLang="en-US"/>
              <a:t>Satisfaction Leve</a:t>
            </a:r>
            <a:r>
              <a:rPr lang="en-US" altLang="en-GB"/>
              <a:t>l</a:t>
            </a:r>
            <a:endParaRPr lang="en-GB" altLang="en-US"/>
          </a:p>
          <a:p>
            <a:pPr marL="971550" lvl="1" indent="-514350" algn="just">
              <a:buFont typeface="+mj-lt"/>
              <a:buAutoNum type="arabicPeriod"/>
            </a:pPr>
            <a:r>
              <a:rPr lang="en-GB" altLang="en-US"/>
              <a:t>Time spent at the compan</a:t>
            </a:r>
            <a:r>
              <a:rPr lang="en-US" altLang="en-GB"/>
              <a:t>y</a:t>
            </a:r>
            <a:endParaRPr lang="en-US" altLang="en-GB"/>
          </a:p>
        </p:txBody>
      </p:sp>
    </p:spTree>
  </p:cSld>
  <p:clrMapOvr>
    <a:masterClrMapping/>
  </p:clrMapOvr>
  <p:transition>
    <p:cover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4800" b="1"/>
              <a:t>IMPLEMENTATION</a:t>
            </a:r>
            <a:endParaRPr lang="en-GB" altLang="en-US" sz="4800" b="1"/>
          </a:p>
        </p:txBody>
      </p:sp>
      <p:sp>
        <p:nvSpPr>
          <p:cNvPr id="3" name="Content Placeholder 2"/>
          <p:cNvSpPr>
            <a:spLocks noGrp="1"/>
          </p:cNvSpPr>
          <p:nvPr>
            <p:ph idx="1"/>
          </p:nvPr>
        </p:nvSpPr>
        <p:spPr/>
        <p:txBody>
          <a:bodyPr/>
          <a:p>
            <a:pPr algn="just"/>
            <a:r>
              <a:rPr lang="en-GB" altLang="en-US"/>
              <a:t>To predict the type of employees that are leaving and which ones are prone to leave next, I propose to use the K-means algorithm.</a:t>
            </a:r>
            <a:endParaRPr lang="en-GB" altLang="en-US"/>
          </a:p>
        </p:txBody>
      </p:sp>
    </p:spTree>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4800" b="1"/>
              <a:t>Reason for choosing K-means</a:t>
            </a:r>
            <a:endParaRPr lang="en-GB" altLang="en-US" sz="4800" b="1"/>
          </a:p>
        </p:txBody>
      </p:sp>
      <p:sp>
        <p:nvSpPr>
          <p:cNvPr id="3" name="Content Placeholder 2"/>
          <p:cNvSpPr>
            <a:spLocks noGrp="1"/>
          </p:cNvSpPr>
          <p:nvPr>
            <p:ph idx="1"/>
          </p:nvPr>
        </p:nvSpPr>
        <p:spPr/>
        <p:txBody>
          <a:bodyPr/>
          <a:p>
            <a:pPr algn="just"/>
            <a:r>
              <a:rPr lang="en-GB" altLang="en-US"/>
              <a:t>The dataset provided has only independent variables and no dependent variable included. There is need for an un-supervised machine learning algorithm that would help to group employees on the basis of their similarities. These groupings presents us with clusters to be used to identify the type of employees that are leaving and eventually, we can then predict the ones that are prone to leave next.</a:t>
            </a:r>
            <a:endParaRPr lang="en-GB" altLang="en-US"/>
          </a:p>
        </p:txBody>
      </p:sp>
    </p:spTree>
  </p:cSld>
  <p:clrMapOvr>
    <a:masterClrMapping/>
  </p:clrMapOvr>
  <p:transition>
    <p:cover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K-means clustering analysis.</a:t>
            </a:r>
            <a:endParaRPr lang="en-GB" altLang="en-US"/>
          </a:p>
        </p:txBody>
      </p:sp>
      <p:sp>
        <p:nvSpPr>
          <p:cNvPr id="3" name="Content Placeholder 2"/>
          <p:cNvSpPr>
            <a:spLocks noGrp="1"/>
          </p:cNvSpPr>
          <p:nvPr>
            <p:ph idx="1"/>
          </p:nvPr>
        </p:nvSpPr>
        <p:spPr/>
        <p:txBody>
          <a:bodyPr/>
          <a:p>
            <a:pPr marL="0" indent="0" algn="just">
              <a:buNone/>
            </a:pPr>
            <a:r>
              <a:rPr lang="en-GB" altLang="en-US"/>
              <a:t>The objective of k-means is to group similar employees together and discover underlying patterns by performing the following iteration.</a:t>
            </a:r>
            <a:endParaRPr lang="en-GB" altLang="en-US"/>
          </a:p>
          <a:p>
            <a:pPr marL="0" indent="0" algn="just">
              <a:buNone/>
            </a:pPr>
            <a:r>
              <a:rPr lang="en-GB" altLang="en-US"/>
              <a:t>1.Choose the number of k-clusters</a:t>
            </a:r>
            <a:endParaRPr lang="en-GB" altLang="en-US"/>
          </a:p>
          <a:p>
            <a:pPr marL="0" indent="0" algn="just">
              <a:buNone/>
            </a:pPr>
            <a:r>
              <a:rPr lang="en-GB" altLang="en-US"/>
              <a:t>2.Identify the centroid of each cluster</a:t>
            </a:r>
            <a:endParaRPr lang="en-GB" altLang="en-US"/>
          </a:p>
          <a:p>
            <a:pPr marL="0" indent="0" algn="just">
              <a:buNone/>
            </a:pPr>
            <a:r>
              <a:rPr lang="en-GB" altLang="en-US"/>
              <a:t>3.Assign each data-point to closest centroid that will form k-clusters</a:t>
            </a:r>
            <a:endParaRPr lang="en-GB" altLang="en-US"/>
          </a:p>
          <a:p>
            <a:pPr marL="0" indent="0" algn="just">
              <a:buNone/>
            </a:pPr>
            <a:r>
              <a:rPr lang="en-GB" altLang="en-US"/>
              <a:t>4.Compute and place a new centroid to each cluster</a:t>
            </a:r>
            <a:endParaRPr lang="en-GB" altLang="en-US"/>
          </a:p>
          <a:p>
            <a:pPr marL="0" indent="0" algn="just">
              <a:buNone/>
            </a:pPr>
            <a:r>
              <a:rPr lang="en-GB" altLang="en-US"/>
              <a:t>5.Re-assign each data point to new closest centroid</a:t>
            </a:r>
            <a:endParaRPr lang="en-GB" altLang="en-US"/>
          </a:p>
        </p:txBody>
      </p:sp>
    </p:spTree>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Results</a:t>
            </a:r>
            <a:endParaRPr lang="en-US" altLang="en-GB"/>
          </a:p>
        </p:txBody>
      </p:sp>
      <p:pic>
        <p:nvPicPr>
          <p:cNvPr id="4" name="Content Placeholder 3" descr="Elbow_Graph_of_Emps_who_have_left"/>
          <p:cNvPicPr>
            <a:picLocks noChangeAspect="1"/>
          </p:cNvPicPr>
          <p:nvPr>
            <p:ph idx="1"/>
          </p:nvPr>
        </p:nvPicPr>
        <p:blipFill>
          <a:blip r:embed="rId1"/>
          <a:stretch>
            <a:fillRect/>
          </a:stretch>
        </p:blipFill>
        <p:spPr>
          <a:xfrm>
            <a:off x="749300" y="624840"/>
            <a:ext cx="11313795" cy="5037455"/>
          </a:xfrm>
          <a:prstGeom prst="rect">
            <a:avLst/>
          </a:prstGeom>
        </p:spPr>
      </p:pic>
      <p:sp>
        <p:nvSpPr>
          <p:cNvPr id="6" name="Text Box 5"/>
          <p:cNvSpPr txBox="1"/>
          <p:nvPr/>
        </p:nvSpPr>
        <p:spPr>
          <a:xfrm>
            <a:off x="967105" y="5855970"/>
            <a:ext cx="10059035" cy="368300"/>
          </a:xfrm>
          <a:prstGeom prst="rect">
            <a:avLst/>
          </a:prstGeom>
          <a:noFill/>
        </p:spPr>
        <p:txBody>
          <a:bodyPr wrap="square" rtlCol="0">
            <a:spAutoFit/>
          </a:bodyPr>
          <a:p>
            <a:r>
              <a:rPr lang="en-US" altLang="en-GB"/>
              <a:t>The elbow graph above shows that the optimal k-value is 6.</a:t>
            </a:r>
            <a:endParaRPr lang="en-US" alt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Visualizations</a:t>
            </a:r>
            <a:endParaRPr lang="en-US" altLang="en-GB"/>
          </a:p>
        </p:txBody>
      </p:sp>
      <p:pic>
        <p:nvPicPr>
          <p:cNvPr id="4" name="Content Placeholder 3" descr="Cluster_Graph_of_Emps_who_have_left"/>
          <p:cNvPicPr>
            <a:picLocks noChangeAspect="1"/>
          </p:cNvPicPr>
          <p:nvPr>
            <p:ph idx="1"/>
          </p:nvPr>
        </p:nvPicPr>
        <p:blipFill>
          <a:blip r:embed="rId1"/>
          <a:stretch>
            <a:fillRect/>
          </a:stretch>
        </p:blipFill>
        <p:spPr>
          <a:xfrm>
            <a:off x="702945" y="773430"/>
            <a:ext cx="10879455" cy="5358130"/>
          </a:xfrm>
          <a:prstGeom prst="rect">
            <a:avLst/>
          </a:prstGeom>
        </p:spPr>
      </p:pic>
      <p:sp>
        <p:nvSpPr>
          <p:cNvPr id="5" name="Text Box 4"/>
          <p:cNvSpPr txBox="1"/>
          <p:nvPr/>
        </p:nvSpPr>
        <p:spPr>
          <a:xfrm>
            <a:off x="664845" y="6249035"/>
            <a:ext cx="10436860" cy="368300"/>
          </a:xfrm>
          <a:prstGeom prst="rect">
            <a:avLst/>
          </a:prstGeom>
          <a:noFill/>
        </p:spPr>
        <p:txBody>
          <a:bodyPr wrap="square" rtlCol="0">
            <a:spAutoFit/>
          </a:bodyPr>
          <a:p>
            <a:r>
              <a:rPr lang="en-US" altLang="en-GB"/>
              <a:t>This graph depicts the cluster analysis of employees who have left.</a:t>
            </a:r>
            <a:endParaRPr lang="en-US" alt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Cluster_graph_of_Existing_Emps"/>
          <p:cNvPicPr>
            <a:picLocks noChangeAspect="1"/>
          </p:cNvPicPr>
          <p:nvPr>
            <p:ph idx="1"/>
          </p:nvPr>
        </p:nvPicPr>
        <p:blipFill>
          <a:blip r:embed="rId1"/>
          <a:stretch>
            <a:fillRect/>
          </a:stretch>
        </p:blipFill>
        <p:spPr>
          <a:xfrm>
            <a:off x="54610" y="216535"/>
            <a:ext cx="11355705" cy="5901055"/>
          </a:xfrm>
          <a:prstGeom prst="rect">
            <a:avLst/>
          </a:prstGeom>
        </p:spPr>
      </p:pic>
      <p:sp>
        <p:nvSpPr>
          <p:cNvPr id="5" name="Text Box 4"/>
          <p:cNvSpPr txBox="1"/>
          <p:nvPr/>
        </p:nvSpPr>
        <p:spPr>
          <a:xfrm>
            <a:off x="1299845" y="6113145"/>
            <a:ext cx="8894445" cy="368300"/>
          </a:xfrm>
          <a:prstGeom prst="rect">
            <a:avLst/>
          </a:prstGeom>
          <a:noFill/>
        </p:spPr>
        <p:txBody>
          <a:bodyPr wrap="square" rtlCol="0">
            <a:spAutoFit/>
          </a:bodyPr>
          <a:p>
            <a:r>
              <a:rPr lang="en-US" altLang="en-GB"/>
              <a:t>This graph depicts the cluster analysis of existing employees.</a:t>
            </a:r>
            <a:endParaRPr lang="en-US" altLang="en-GB"/>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3856</Words>
  <Application>WPS Presentation</Application>
  <PresentationFormat>Widescreen</PresentationFormat>
  <Paragraphs>72</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SimSun</vt:lpstr>
      <vt:lpstr>Wingdings</vt:lpstr>
      <vt:lpstr>Microsoft YaHei</vt:lpstr>
      <vt:lpstr>Arial Unicode MS</vt:lpstr>
      <vt:lpstr>Calibri</vt:lpstr>
      <vt:lpstr>Blue Waves</vt:lpstr>
      <vt:lpstr>METHODOLOGY</vt:lpstr>
      <vt:lpstr>Data Preparation and Pre-processing</vt:lpstr>
      <vt:lpstr>Data Filtering</vt:lpstr>
      <vt:lpstr>IMPLEMENTATION</vt:lpstr>
      <vt:lpstr>Reason for choosing K-means</vt:lpstr>
      <vt:lpstr>K-means clustering analysis.</vt:lpstr>
      <vt:lpstr>Results</vt:lpstr>
      <vt:lpstr>Visualizations</vt:lpstr>
      <vt:lpstr>PowerPoint 演示文稿</vt:lpstr>
      <vt:lpstr>Compare and contrast.</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METHODOLOGY</dc:title>
  <dc:creator/>
  <cp:lastModifiedBy>Qomorudeen Mustopha</cp:lastModifiedBy>
  <cp:revision>5</cp:revision>
  <dcterms:created xsi:type="dcterms:W3CDTF">2020-06-18T14:06:00Z</dcterms:created>
  <dcterms:modified xsi:type="dcterms:W3CDTF">2020-06-21T08:52:21Z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2057-11.2.0.9431</vt:lpwstr>
  </property>
</Properties>
</file>