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47"/>
  </p:notesMasterIdLst>
  <p:handoutMasterIdLst>
    <p:handoutMasterId r:id="rId48"/>
  </p:handoutMasterIdLst>
  <p:sldIdLst>
    <p:sldId id="256" r:id="rId3"/>
    <p:sldId id="257" r:id="rId4"/>
    <p:sldId id="324" r:id="rId5"/>
    <p:sldId id="325" r:id="rId6"/>
    <p:sldId id="327" r:id="rId7"/>
    <p:sldId id="326" r:id="rId8"/>
    <p:sldId id="328" r:id="rId9"/>
    <p:sldId id="330" r:id="rId10"/>
    <p:sldId id="336" r:id="rId11"/>
    <p:sldId id="295" r:id="rId12"/>
    <p:sldId id="342" r:id="rId13"/>
    <p:sldId id="343" r:id="rId14"/>
    <p:sldId id="345" r:id="rId15"/>
    <p:sldId id="346" r:id="rId16"/>
    <p:sldId id="344" r:id="rId17"/>
    <p:sldId id="291" r:id="rId18"/>
    <p:sldId id="290" r:id="rId19"/>
    <p:sldId id="347" r:id="rId20"/>
    <p:sldId id="289" r:id="rId21"/>
    <p:sldId id="333" r:id="rId22"/>
    <p:sldId id="296" r:id="rId23"/>
    <p:sldId id="337" r:id="rId24"/>
    <p:sldId id="331" r:id="rId25"/>
    <p:sldId id="332" r:id="rId26"/>
    <p:sldId id="334" r:id="rId27"/>
    <p:sldId id="335" r:id="rId28"/>
    <p:sldId id="341" r:id="rId29"/>
    <p:sldId id="301" r:id="rId30"/>
    <p:sldId id="329" r:id="rId31"/>
    <p:sldId id="302" r:id="rId32"/>
    <p:sldId id="339" r:id="rId33"/>
    <p:sldId id="340" r:id="rId34"/>
    <p:sldId id="305" r:id="rId35"/>
    <p:sldId id="306" r:id="rId36"/>
    <p:sldId id="311" r:id="rId37"/>
    <p:sldId id="316" r:id="rId38"/>
    <p:sldId id="315" r:id="rId39"/>
    <p:sldId id="314" r:id="rId40"/>
    <p:sldId id="317" r:id="rId41"/>
    <p:sldId id="322" r:id="rId42"/>
    <p:sldId id="320" r:id="rId43"/>
    <p:sldId id="319" r:id="rId44"/>
    <p:sldId id="323" r:id="rId45"/>
    <p:sldId id="285" r:id="rId46"/>
  </p:sldIdLst>
  <p:sldSz cx="9144000" cy="5143500" type="screen16x9"/>
  <p:notesSz cx="6858000" cy="9144000"/>
  <p:embeddedFontLst>
    <p:embeddedFont>
      <p:font typeface="JetBrains Mono" panose="020B0509020102050004" pitchFamily="49"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EBAA98-78A0-4713-BF59-6C88A0FCCE68}">
  <a:tblStyle styleId="{81EBAA98-78A0-4713-BF59-6C88A0FCCE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02" y="126"/>
      </p:cViewPr>
      <p:guideLst/>
    </p:cSldViewPr>
  </p:slid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56"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465E04-0C42-4AC8-B466-0D6114AEF8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57DD5C-FEC0-4A14-BEDC-073D4956BC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AC83B-0D7B-40E9-B1B8-6665450FB728}" type="datetimeFigureOut">
              <a:rPr lang="en-US" smtClean="0"/>
              <a:t>16/07/2022</a:t>
            </a:fld>
            <a:endParaRPr lang="en-US"/>
          </a:p>
        </p:txBody>
      </p:sp>
      <p:sp>
        <p:nvSpPr>
          <p:cNvPr id="4" name="Footer Placeholder 3">
            <a:extLst>
              <a:ext uri="{FF2B5EF4-FFF2-40B4-BE49-F238E27FC236}">
                <a16:creationId xmlns:a16="http://schemas.microsoft.com/office/drawing/2014/main" id="{BE243C06-79E1-42E3-AF96-73368CCFAC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61ED04-C6A8-48B9-960E-3CF238714A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B8D6D0-EB27-4C7E-ABFE-EC7CE97AAFDA}" type="slidenum">
              <a:rPr lang="en-US" smtClean="0"/>
              <a:t>‹#›</a:t>
            </a:fld>
            <a:endParaRPr lang="en-US"/>
          </a:p>
        </p:txBody>
      </p:sp>
    </p:spTree>
    <p:extLst>
      <p:ext uri="{BB962C8B-B14F-4D97-AF65-F5344CB8AC3E}">
        <p14:creationId xmlns:p14="http://schemas.microsoft.com/office/powerpoint/2010/main" val="49689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6d7d9d49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6d7d9d4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738cdeca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738cdeca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lstStyle>
            <a:lvl1pPr lvl="0" algn="ctr">
              <a:spcBef>
                <a:spcPts val="0"/>
              </a:spcBef>
              <a:spcAft>
                <a:spcPts val="0"/>
              </a:spcAft>
              <a:buClr>
                <a:srgbClr val="FAFAFA"/>
              </a:buClr>
              <a:buSzPts val="5200"/>
              <a:buNone/>
              <a:defRPr sz="5200" b="1">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1" userDrawn="1">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82"/>
        <p:cNvGrpSpPr/>
        <p:nvPr/>
      </p:nvGrpSpPr>
      <p:grpSpPr>
        <a:xfrm>
          <a:off x="0" y="0"/>
          <a:ext cx="0" cy="0"/>
          <a:chOff x="0" y="0"/>
          <a:chExt cx="0" cy="0"/>
        </a:xfrm>
      </p:grpSpPr>
      <p:sp>
        <p:nvSpPr>
          <p:cNvPr id="83" name="Google Shape;83;p15"/>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4" name="Google Shape;84;p15"/>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1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8" name="Google Shape;88;p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89"/>
        <p:cNvGrpSpPr/>
        <p:nvPr/>
      </p:nvGrpSpPr>
      <p:grpSpPr>
        <a:xfrm>
          <a:off x="0" y="0"/>
          <a:ext cx="0" cy="0"/>
          <a:chOff x="0" y="0"/>
          <a:chExt cx="0" cy="0"/>
        </a:xfrm>
      </p:grpSpPr>
      <p:sp>
        <p:nvSpPr>
          <p:cNvPr id="90" name="Google Shape;90;p17"/>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lstStyle>
            <a:lvl1pPr marL="457200" lvl="0" indent="-381000" rtl="0">
              <a:lnSpc>
                <a:spcPct val="115000"/>
              </a:lnSpc>
              <a:spcBef>
                <a:spcPts val="1000"/>
              </a:spcBef>
              <a:spcAft>
                <a:spcPts val="0"/>
              </a:spcAft>
              <a:buSzPts val="2400"/>
              <a:buFont typeface="Arial" panose="020B0604020202020204" pitchFamily="34" charset="0"/>
              <a:buChar char="•"/>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93" name="Google Shape;93;p1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18"/>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lstStyle>
            <a:lvl1pPr marL="457200" lvl="0" indent="-381000" rtl="0">
              <a:lnSpc>
                <a:spcPct val="115000"/>
              </a:lnSpc>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6" name="Google Shape;96;p18"/>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7" name="Google Shape;97;p1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18"/>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1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9"/>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7" name="Google Shape;107;p2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0" name="Google Shape;110;p2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2"/>
          <p:cNvSpPr/>
          <p:nvPr/>
        </p:nvSpPr>
        <p:spPr>
          <a:xfrm>
            <a:off x="4572000" y="-125"/>
            <a:ext cx="4572000" cy="5143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6" name="Google Shape;116;p2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23"/>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2400"/>
              <a:buNone/>
              <a:defRPr/>
            </a:lvl1pPr>
          </a:lstStyle>
          <a:p>
            <a:endParaRPr/>
          </a:p>
        </p:txBody>
      </p:sp>
      <p:sp>
        <p:nvSpPr>
          <p:cNvPr id="119" name="Google Shape;119;p2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 name="Google Shape;122;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3" name="Google Shape;123;p2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pic>
        <p:nvPicPr>
          <p:cNvPr id="125" name="Google Shape;125;p25"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6" name="Google Shape;126;p2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5"/>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25"/>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9" name="Google Shape;129;p25"/>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25"/>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1" name="Google Shape;131;p25"/>
          <p:cNvPicPr preferRelativeResize="0"/>
          <p:nvPr/>
        </p:nvPicPr>
        <p:blipFill>
          <a:blip r:embed="rId3"/>
          <a:stretch>
            <a:fillRect/>
          </a:stretch>
        </p:blipFill>
        <p:spPr>
          <a:xfrm>
            <a:off x="0" y="0"/>
            <a:ext cx="9143999" cy="5143500"/>
          </a:xfrm>
          <a:prstGeom prst="rect">
            <a:avLst/>
          </a:prstGeom>
          <a:noFill/>
          <a:ln>
            <a:noFill/>
          </a:ln>
        </p:spPr>
      </p:pic>
      <p:sp>
        <p:nvSpPr>
          <p:cNvPr id="132" name="Google Shape;132;p25"/>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5"/>
          <p:cNvSpPr txBox="1"/>
          <p:nvPr/>
        </p:nvSpPr>
        <p:spPr>
          <a:xfrm>
            <a:off x="2381675" y="47613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136" name="Google Shape;136;p25"/>
          <p:cNvSpPr txBox="1"/>
          <p:nvPr/>
        </p:nvSpPr>
        <p:spPr>
          <a:xfrm>
            <a:off x="4421125" y="4709581"/>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Introduction to Android</a:t>
            </a:r>
            <a:endParaRPr sz="1000">
              <a:solidFill>
                <a:srgbClr val="757575"/>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37"/>
        <p:cNvGrpSpPr/>
        <p:nvPr/>
      </p:nvGrpSpPr>
      <p:grpSpPr>
        <a:xfrm>
          <a:off x="0" y="0"/>
          <a:ext cx="0" cy="0"/>
          <a:chOff x="0" y="0"/>
          <a:chExt cx="0" cy="0"/>
        </a:xfrm>
      </p:grpSpPr>
      <p:sp>
        <p:nvSpPr>
          <p:cNvPr id="138" name="Google Shape;138;p2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572000" y="-125"/>
            <a:ext cx="4572000" cy="4660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None/>
              <a:defRPr/>
            </a:lvl1pPr>
          </a:lstStyle>
          <a:p>
            <a:endParaRPr/>
          </a:p>
        </p:txBody>
      </p:sp>
      <p:sp>
        <p:nvSpPr>
          <p:cNvPr id="52" name="Google Shape;52;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81000" algn="ctr">
              <a:spcBef>
                <a:spcPts val="0"/>
              </a:spcBef>
              <a:spcAft>
                <a:spcPts val="0"/>
              </a:spcAft>
              <a:buSzPts val="2400"/>
              <a:buChar char="●"/>
              <a:defRPr/>
            </a:lvl1pPr>
            <a:lvl2pPr marL="914400" lvl="1" indent="-342900" algn="ctr">
              <a:spcBef>
                <a:spcPts val="0"/>
              </a:spcBef>
              <a:spcAft>
                <a:spcPts val="0"/>
              </a:spcAft>
              <a:buSzPts val="18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2"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9" name="Google Shape;59;p12"/>
          <p:cNvPicPr preferRelativeResize="0"/>
          <p:nvPr/>
        </p:nvPicPr>
        <p:blipFill>
          <a:blip r:embed="rId3"/>
          <a:stretch>
            <a:fillRect/>
          </a:stretch>
        </p:blipFill>
        <p:spPr>
          <a:xfrm>
            <a:off x="0" y="0"/>
            <a:ext cx="9143999" cy="5143500"/>
          </a:xfrm>
          <a:prstGeom prst="rect">
            <a:avLst/>
          </a:prstGeom>
          <a:noFill/>
          <a:ln>
            <a:noFill/>
          </a:ln>
        </p:spPr>
      </p:pic>
      <p:sp>
        <p:nvSpPr>
          <p:cNvPr id="60" name="Google Shape;60;p12"/>
          <p:cNvSpPr txBox="1"/>
          <p:nvPr/>
        </p:nvSpPr>
        <p:spPr>
          <a:xfrm>
            <a:off x="2381682" y="4761375"/>
            <a:ext cx="22191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dirty="0">
                <a:solidFill>
                  <a:srgbClr val="757575"/>
                </a:solidFill>
                <a:latin typeface="Roboto"/>
                <a:ea typeface="Roboto"/>
                <a:cs typeface="Roboto"/>
                <a:sym typeface="Roboto"/>
              </a:rPr>
              <a:t>Android Developer Fundamentals </a:t>
            </a:r>
            <a:endParaRPr sz="1000" dirty="0">
              <a:solidFill>
                <a:srgbClr val="757575"/>
              </a:solidFill>
              <a:latin typeface="Roboto"/>
              <a:ea typeface="Roboto"/>
              <a:cs typeface="Roboto"/>
              <a:sym typeface="Roboto"/>
            </a:endParaRPr>
          </a:p>
        </p:txBody>
      </p:sp>
      <p:sp>
        <p:nvSpPr>
          <p:cNvPr id="61" name="Google Shape;61;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2"/>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4" name="Google Shape;64;p12"/>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2"/>
          <p:cNvSpPr txBox="1">
            <a:spLocks noGrp="1"/>
          </p:cNvSpPr>
          <p:nvPr>
            <p:ph type="sldNum" idx="3"/>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2"/>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69" name="Google Shape;69;p12"/>
          <p:cNvSpPr txBox="1"/>
          <p:nvPr/>
        </p:nvSpPr>
        <p:spPr>
          <a:xfrm>
            <a:off x="4407225" y="4663950"/>
            <a:ext cx="2000014"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000" b="1" dirty="0">
                <a:solidFill>
                  <a:srgbClr val="757575"/>
                </a:solidFill>
                <a:latin typeface="Roboto"/>
                <a:ea typeface="Roboto"/>
                <a:cs typeface="Roboto"/>
                <a:sym typeface="Roboto"/>
              </a:rPr>
              <a:t>Mohammad Hmedat</a:t>
            </a:r>
          </a:p>
          <a:p>
            <a:pPr marL="0" lvl="0" indent="0" algn="ctr" rtl="0">
              <a:spcBef>
                <a:spcPts val="0"/>
              </a:spcBef>
              <a:spcAft>
                <a:spcPts val="0"/>
              </a:spcAft>
              <a:buClr>
                <a:srgbClr val="000000"/>
              </a:buClr>
              <a:buSzPts val="1100"/>
              <a:buFont typeface="Arial"/>
              <a:buNone/>
            </a:pPr>
            <a:r>
              <a:rPr lang="en-US" sz="1000" b="1" dirty="0">
                <a:solidFill>
                  <a:srgbClr val="757575"/>
                </a:solidFill>
                <a:latin typeface="Roboto"/>
                <a:ea typeface="Roboto"/>
                <a:cs typeface="Roboto"/>
                <a:sym typeface="Roboto"/>
              </a:rPr>
              <a:t>Mohammad.kaied@gmail.com</a:t>
            </a:r>
            <a:endParaRPr lang="en-US" sz="1000" dirty="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2"/>
          <a:stretch>
            <a:fillRect/>
          </a:stretch>
        </p:blipFill>
        <p:spPr>
          <a:xfrm>
            <a:off x="0" y="0"/>
            <a:ext cx="9143999"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8100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dirty="0"/>
          </a:p>
        </p:txBody>
      </p:sp>
      <p:sp>
        <p:nvSpPr>
          <p:cNvPr id="9" name="Google Shape;9;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dirty="0">
                <a:solidFill>
                  <a:srgbClr val="757575"/>
                </a:solidFill>
                <a:latin typeface="Roboto"/>
                <a:ea typeface="Roboto"/>
                <a:cs typeface="Roboto"/>
                <a:sym typeface="Roboto"/>
              </a:rPr>
              <a:t>Android Developer Fundamentals  </a:t>
            </a:r>
            <a:endParaRPr sz="1000" dirty="0">
              <a:solidFill>
                <a:srgbClr val="757575"/>
              </a:solidFill>
              <a:latin typeface="Roboto"/>
              <a:ea typeface="Roboto"/>
              <a:cs typeface="Roboto"/>
              <a:sym typeface="Roboto"/>
            </a:endParaRPr>
          </a:p>
        </p:txBody>
      </p:sp>
      <p:sp>
        <p:nvSpPr>
          <p:cNvPr id="14" name="Google Shape;14;p1"/>
          <p:cNvSpPr txBox="1"/>
          <p:nvPr/>
        </p:nvSpPr>
        <p:spPr>
          <a:xfrm>
            <a:off x="4407225" y="4663950"/>
            <a:ext cx="1987136"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dirty="0">
                <a:solidFill>
                  <a:srgbClr val="757575"/>
                </a:solidFill>
                <a:latin typeface="Roboto"/>
                <a:ea typeface="Roboto"/>
                <a:cs typeface="Roboto"/>
                <a:sym typeface="Roboto"/>
              </a:rPr>
              <a:t>Mohammad Hmedat</a:t>
            </a:r>
          </a:p>
          <a:p>
            <a:pPr marL="0" lvl="0" indent="0" algn="ctr" rtl="0">
              <a:spcBef>
                <a:spcPts val="0"/>
              </a:spcBef>
              <a:spcAft>
                <a:spcPts val="0"/>
              </a:spcAft>
              <a:buClr>
                <a:srgbClr val="000000"/>
              </a:buClr>
              <a:buSzPts val="1100"/>
              <a:buFont typeface="Arial"/>
              <a:buNone/>
            </a:pPr>
            <a:r>
              <a:rPr lang="en-US" sz="1000" b="1" dirty="0">
                <a:solidFill>
                  <a:srgbClr val="757575"/>
                </a:solidFill>
                <a:latin typeface="Roboto"/>
                <a:ea typeface="Roboto"/>
                <a:cs typeface="Roboto"/>
                <a:sym typeface="Roboto"/>
              </a:rPr>
              <a:t>M</a:t>
            </a:r>
            <a:r>
              <a:rPr lang="en" sz="1000" b="1" dirty="0">
                <a:solidFill>
                  <a:srgbClr val="757575"/>
                </a:solidFill>
                <a:latin typeface="Roboto"/>
                <a:ea typeface="Roboto"/>
                <a:cs typeface="Roboto"/>
                <a:sym typeface="Roboto"/>
              </a:rPr>
              <a:t>ohammad.kaied@gmail.com</a:t>
            </a:r>
            <a:endParaRPr sz="1000" dirty="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a:blip r:embed="rId14"/>
          <a:stretch>
            <a:fillRect/>
          </a:stretch>
        </p:blipFill>
        <p:spPr>
          <a:xfrm>
            <a:off x="0" y="0"/>
            <a:ext cx="9143999" cy="5143500"/>
          </a:xfrm>
          <a:prstGeom prst="rect">
            <a:avLst/>
          </a:prstGeom>
          <a:noFill/>
          <a:ln>
            <a:noFill/>
          </a:ln>
        </p:spPr>
      </p:pic>
      <p:sp>
        <p:nvSpPr>
          <p:cNvPr id="74" name="Google Shape;7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5" name="Google Shape;7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76" name="Google Shape;76;p1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4"/>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14"/>
          <p:cNvSpPr txBox="1"/>
          <p:nvPr/>
        </p:nvSpPr>
        <p:spPr>
          <a:xfrm>
            <a:off x="2381675" y="47613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81" name="Google Shape;81;p14"/>
          <p:cNvSpPr txBox="1"/>
          <p:nvPr/>
        </p:nvSpPr>
        <p:spPr>
          <a:xfrm>
            <a:off x="4421125" y="4683025"/>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Introduction to Android</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kotlinlang.org/docs/basic-types.htm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kotlinlang.org/docs/basic-syntax.html#creating-classes-and-instances"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kotlinlang.org/docs/basic-syntax.html#creating-classes-and-instances"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kotlinlang.org/docs/basic-syntax.html#creating-classes-and-instances"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kotlinlang.org/docs/classes.html#constructors"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kotlinlang.org/docs/classes.html#constructors"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kotlinlang.org/docs/classes.html#constructors"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kotlinlang.org/docs/classes.html#constructors"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zetcode.com/kotlin/classes/"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www.journaldev.com/19467/kotlin-let-run-also-apply-with" TargetMode="External"/><Relationship Id="rId2" Type="http://schemas.openxmlformats.org/officeDocument/2006/relationships/hyperlink" Target="https://kotlinlang.org/" TargetMode="External"/><Relationship Id="rId1" Type="http://schemas.openxmlformats.org/officeDocument/2006/relationships/slideLayout" Target="../slideLayouts/slideLayout13.xml"/><Relationship Id="rId5" Type="http://schemas.openxmlformats.org/officeDocument/2006/relationships/hyperlink" Target="https://www.programiz.com/kotlin-programming/inheritance" TargetMode="External"/><Relationship Id="rId4" Type="http://schemas.openxmlformats.org/officeDocument/2006/relationships/hyperlink" Target="https://www.programiz.com/kotlin-programming/constructor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kotlinlang.org/docs/basic-syntax.html#program-entry-poin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kotlinlang.org/docs/basic-syntax.html#variabl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kotlinlang.org/docs/visibility-modifiers.html#constructor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11" name="Google Shape;211;p40"/>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12" name="Google Shape;212;p40"/>
          <p:cNvSpPr txBox="1">
            <a:spLocks noGrp="1"/>
          </p:cNvSpPr>
          <p:nvPr>
            <p:ph type="title"/>
          </p:nvPr>
        </p:nvSpPr>
        <p:spPr>
          <a:xfrm>
            <a:off x="195700" y="985686"/>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US" dirty="0"/>
              <a:t>Kotlin</a:t>
            </a:r>
            <a:endParaRPr dirty="0"/>
          </a:p>
        </p:txBody>
      </p:sp>
      <p:sp>
        <p:nvSpPr>
          <p:cNvPr id="213" name="Google Shape;213;p40"/>
          <p:cNvSpPr txBox="1">
            <a:spLocks noGrp="1"/>
          </p:cNvSpPr>
          <p:nvPr>
            <p:ph type="sldNum" idx="3"/>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214" name="Google Shape;214;p40"/>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Android Developer Fundamentals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Built-in data types - Numbers</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9" name="Picture 8">
            <a:extLst>
              <a:ext uri="{FF2B5EF4-FFF2-40B4-BE49-F238E27FC236}">
                <a16:creationId xmlns:a16="http://schemas.microsoft.com/office/drawing/2014/main" id="{8C3B1795-F7D0-077D-B7F8-0A242E5AE5C5}"/>
              </a:ext>
            </a:extLst>
          </p:cNvPr>
          <p:cNvPicPr>
            <a:picLocks noChangeAspect="1"/>
          </p:cNvPicPr>
          <p:nvPr/>
        </p:nvPicPr>
        <p:blipFill>
          <a:blip r:embed="rId2"/>
          <a:stretch>
            <a:fillRect/>
          </a:stretch>
        </p:blipFill>
        <p:spPr>
          <a:xfrm>
            <a:off x="244501" y="1237386"/>
            <a:ext cx="8765101" cy="2668727"/>
          </a:xfrm>
          <a:prstGeom prst="rect">
            <a:avLst/>
          </a:prstGeom>
        </p:spPr>
      </p:pic>
    </p:spTree>
    <p:extLst>
      <p:ext uri="{BB962C8B-B14F-4D97-AF65-F5344CB8AC3E}">
        <p14:creationId xmlns:p14="http://schemas.microsoft.com/office/powerpoint/2010/main" val="356281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Built-in data types -Floating-point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EFD2743F-6630-6AE7-14CE-D3451580A047}"/>
              </a:ext>
            </a:extLst>
          </p:cNvPr>
          <p:cNvPicPr>
            <a:picLocks noChangeAspect="1"/>
          </p:cNvPicPr>
          <p:nvPr/>
        </p:nvPicPr>
        <p:blipFill>
          <a:blip r:embed="rId2"/>
          <a:stretch>
            <a:fillRect/>
          </a:stretch>
        </p:blipFill>
        <p:spPr>
          <a:xfrm>
            <a:off x="311700" y="1766793"/>
            <a:ext cx="8472458" cy="1447476"/>
          </a:xfrm>
          <a:prstGeom prst="rect">
            <a:avLst/>
          </a:prstGeom>
        </p:spPr>
      </p:pic>
    </p:spTree>
    <p:extLst>
      <p:ext uri="{BB962C8B-B14F-4D97-AF65-F5344CB8AC3E}">
        <p14:creationId xmlns:p14="http://schemas.microsoft.com/office/powerpoint/2010/main" val="201830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Built-in data types - Character  </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E39EB883-F507-79A1-1378-1E2A0B19852B}"/>
              </a:ext>
            </a:extLst>
          </p:cNvPr>
          <p:cNvPicPr>
            <a:picLocks noChangeAspect="1"/>
          </p:cNvPicPr>
          <p:nvPr/>
        </p:nvPicPr>
        <p:blipFill>
          <a:blip r:embed="rId2"/>
          <a:stretch>
            <a:fillRect/>
          </a:stretch>
        </p:blipFill>
        <p:spPr>
          <a:xfrm>
            <a:off x="0" y="1997592"/>
            <a:ext cx="9144000" cy="1148316"/>
          </a:xfrm>
          <a:prstGeom prst="rect">
            <a:avLst/>
          </a:prstGeom>
        </p:spPr>
      </p:pic>
    </p:spTree>
    <p:extLst>
      <p:ext uri="{BB962C8B-B14F-4D97-AF65-F5344CB8AC3E}">
        <p14:creationId xmlns:p14="http://schemas.microsoft.com/office/powerpoint/2010/main" val="63190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Built-in data types -  Boolean </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E740175B-1062-A4AC-46C9-F47C22932711}"/>
              </a:ext>
            </a:extLst>
          </p:cNvPr>
          <p:cNvPicPr>
            <a:picLocks noChangeAspect="1"/>
          </p:cNvPicPr>
          <p:nvPr/>
        </p:nvPicPr>
        <p:blipFill>
          <a:blip r:embed="rId2"/>
          <a:stretch>
            <a:fillRect/>
          </a:stretch>
        </p:blipFill>
        <p:spPr>
          <a:xfrm>
            <a:off x="0" y="1989086"/>
            <a:ext cx="9144000" cy="1165328"/>
          </a:xfrm>
          <a:prstGeom prst="rect">
            <a:avLst/>
          </a:prstGeom>
        </p:spPr>
      </p:pic>
    </p:spTree>
    <p:extLst>
      <p:ext uri="{BB962C8B-B14F-4D97-AF65-F5344CB8AC3E}">
        <p14:creationId xmlns:p14="http://schemas.microsoft.com/office/powerpoint/2010/main" val="185026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Built-in data types -  String</a:t>
            </a:r>
          </a:p>
        </p:txBody>
      </p:sp>
      <p:sp>
        <p:nvSpPr>
          <p:cNvPr id="2" name="Text Placeholder 1">
            <a:extLst>
              <a:ext uri="{FF2B5EF4-FFF2-40B4-BE49-F238E27FC236}">
                <a16:creationId xmlns:a16="http://schemas.microsoft.com/office/drawing/2014/main" id="{776EE7E5-CC52-472C-698B-724BD8830658}"/>
              </a:ext>
            </a:extLst>
          </p:cNvPr>
          <p:cNvSpPr>
            <a:spLocks noGrp="1"/>
          </p:cNvSpPr>
          <p:nvPr>
            <p:ph type="body" idx="1"/>
          </p:nvPr>
        </p:nvSpPr>
        <p:spPr/>
        <p:txBody>
          <a:bodyPr/>
          <a:lstStyle/>
          <a:p>
            <a:r>
              <a:rPr lang="en-US" b="0" i="0" dirty="0" err="1">
                <a:solidFill>
                  <a:srgbClr val="000000"/>
                </a:solidFill>
                <a:effectLst/>
                <a:latin typeface="Roboto" panose="02000000000000000000" pitchFamily="2" charset="0"/>
                <a:ea typeface="Roboto" panose="02000000000000000000" pitchFamily="2" charset="0"/>
                <a:cs typeface="Mongolian Baiti" panose="03000500000000000000" pitchFamily="66" charset="0"/>
              </a:rPr>
              <a:t>val</a:t>
            </a:r>
            <a:r>
              <a:rPr lang="en-US" b="0" i="0" dirty="0">
                <a:solidFill>
                  <a:srgbClr val="000000"/>
                </a:solidFill>
                <a:effectLst/>
                <a:latin typeface="Roboto" panose="02000000000000000000" pitchFamily="2" charset="0"/>
                <a:ea typeface="Roboto" panose="02000000000000000000" pitchFamily="2" charset="0"/>
                <a:cs typeface="Mongolian Baiti" panose="03000500000000000000" pitchFamily="66" charset="0"/>
              </a:rPr>
              <a:t> text =</a:t>
            </a:r>
            <a:r>
              <a:rPr lang="en-US" b="0" i="0" dirty="0">
                <a:solidFill>
                  <a:srgbClr val="0000FF"/>
                </a:solidFill>
                <a:effectLst/>
                <a:latin typeface="Roboto" panose="02000000000000000000" pitchFamily="2" charset="0"/>
                <a:ea typeface="Roboto" panose="02000000000000000000" pitchFamily="2" charset="0"/>
                <a:cs typeface="Mongolian Baiti" panose="03000500000000000000" pitchFamily="66" charset="0"/>
              </a:rPr>
              <a:t>"Hello, Kotlin"</a:t>
            </a:r>
            <a:r>
              <a:rPr lang="en-US" b="0" i="0" dirty="0">
                <a:solidFill>
                  <a:srgbClr val="000000"/>
                </a:solidFill>
                <a:effectLst/>
                <a:latin typeface="Roboto" panose="02000000000000000000" pitchFamily="2" charset="0"/>
                <a:ea typeface="Roboto" panose="02000000000000000000" pitchFamily="2" charset="0"/>
                <a:cs typeface="Mongolian Baiti" panose="03000500000000000000" pitchFamily="66" charset="0"/>
              </a:rPr>
              <a:t> </a:t>
            </a:r>
            <a:endParaRPr lang="en-US" dirty="0">
              <a:latin typeface="Roboto" panose="02000000000000000000" pitchFamily="2" charset="0"/>
              <a:ea typeface="Roboto" panose="02000000000000000000" pitchFamily="2" charset="0"/>
              <a:cs typeface="Mongolian Baiti" panose="03000500000000000000" pitchFamily="66" charset="0"/>
            </a:endParaRP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9812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Built-in data types -</a:t>
            </a:r>
          </a:p>
        </p:txBody>
      </p:sp>
      <p:sp>
        <p:nvSpPr>
          <p:cNvPr id="2" name="Text Placeholder 1">
            <a:extLst>
              <a:ext uri="{FF2B5EF4-FFF2-40B4-BE49-F238E27FC236}">
                <a16:creationId xmlns:a16="http://schemas.microsoft.com/office/drawing/2014/main" id="{0CE3ED74-2536-1CFD-EEC9-D2B4336C6683}"/>
              </a:ext>
            </a:extLst>
          </p:cNvPr>
          <p:cNvSpPr>
            <a:spLocks noGrp="1"/>
          </p:cNvSpPr>
          <p:nvPr>
            <p:ph type="body" idx="1"/>
          </p:nvPr>
        </p:nvSpPr>
        <p:spPr/>
        <p:txBody>
          <a:bodyPr/>
          <a:lstStyle/>
          <a:p>
            <a:r>
              <a:rPr lang="en-US" dirty="0">
                <a:hlinkClick r:id="rId2"/>
              </a:rPr>
              <a:t>https://kotlinlang.org/docs/basic-types.html</a:t>
            </a:r>
            <a:endParaRPr lang="en-US" dirty="0"/>
          </a:p>
          <a:p>
            <a:endParaRPr lang="en-US"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11656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Anatomy of an if statement.</a:t>
            </a:r>
          </a:p>
        </p:txBody>
      </p:sp>
      <p:sp>
        <p:nvSpPr>
          <p:cNvPr id="2" name="Text Placeholder 1">
            <a:extLst>
              <a:ext uri="{FF2B5EF4-FFF2-40B4-BE49-F238E27FC236}">
                <a16:creationId xmlns:a16="http://schemas.microsoft.com/office/drawing/2014/main" id="{DAC6DFFF-1694-1352-2395-EF05E86AA4E9}"/>
              </a:ext>
            </a:extLst>
          </p:cNvPr>
          <p:cNvSpPr>
            <a:spLocks noGrp="1"/>
          </p:cNvSpPr>
          <p:nvPr>
            <p:ph type="body" idx="1"/>
          </p:nvPr>
        </p:nvSpPr>
        <p:spPr/>
        <p:txBody>
          <a:bodyPr/>
          <a:lstStyle/>
          <a:p>
            <a:pPr marL="76200" indent="0">
              <a:buNone/>
            </a:pPr>
            <a:r>
              <a:rPr lang="en-US" dirty="0"/>
              <a:t>if (a &gt; b) {</a:t>
            </a:r>
          </a:p>
          <a:p>
            <a:pPr marL="76200" indent="0">
              <a:buNone/>
            </a:pPr>
            <a:r>
              <a:rPr lang="en-US" dirty="0"/>
              <a:t>        return a</a:t>
            </a:r>
          </a:p>
          <a:p>
            <a:pPr marL="76200" indent="0">
              <a:buNone/>
            </a:pPr>
            <a:r>
              <a:rPr lang="en-US" dirty="0"/>
              <a:t>    } else {</a:t>
            </a:r>
          </a:p>
          <a:p>
            <a:pPr marL="76200" indent="0">
              <a:buNone/>
            </a:pPr>
            <a:r>
              <a:rPr lang="en-US" dirty="0"/>
              <a:t>        return b</a:t>
            </a:r>
          </a:p>
          <a:p>
            <a:pPr marL="76200" indent="0">
              <a:buNone/>
            </a:pPr>
            <a:r>
              <a:rPr lang="en-US" dirty="0"/>
              <a:t>    }</a:t>
            </a:r>
          </a:p>
          <a:p>
            <a:pPr marL="76200" indent="0">
              <a:buNone/>
            </a:pPr>
            <a:r>
              <a:rPr lang="en-US" dirty="0"/>
              <a:t>fun </a:t>
            </a:r>
            <a:r>
              <a:rPr lang="en-US" dirty="0" err="1"/>
              <a:t>maxOf</a:t>
            </a:r>
            <a:r>
              <a:rPr lang="en-US" dirty="0"/>
              <a:t>(a: Int, b: Int) = if (a &gt; b) a else b</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413772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Anatomy of a while loop.</a:t>
            </a:r>
          </a:p>
        </p:txBody>
      </p:sp>
      <p:sp>
        <p:nvSpPr>
          <p:cNvPr id="2" name="Text Placeholder 1">
            <a:extLst>
              <a:ext uri="{FF2B5EF4-FFF2-40B4-BE49-F238E27FC236}">
                <a16:creationId xmlns:a16="http://schemas.microsoft.com/office/drawing/2014/main" id="{999C867D-96BD-3F1D-373E-C56D10042D6A}"/>
              </a:ext>
            </a:extLst>
          </p:cNvPr>
          <p:cNvSpPr>
            <a:spLocks noGrp="1"/>
          </p:cNvSpPr>
          <p:nvPr>
            <p:ph type="body" idx="1"/>
          </p:nvPr>
        </p:nvSpPr>
        <p:spPr/>
        <p:txBody>
          <a:bodyPr/>
          <a:lstStyle/>
          <a:p>
            <a:pPr marL="76200" indent="0">
              <a:buNone/>
            </a:pPr>
            <a:r>
              <a:rPr lang="en-US" dirty="0"/>
              <a:t>while (index &lt; </a:t>
            </a:r>
            <a:r>
              <a:rPr lang="en-US" dirty="0" err="1"/>
              <a:t>items.size</a:t>
            </a:r>
            <a:r>
              <a:rPr lang="en-US" dirty="0"/>
              <a:t>) {</a:t>
            </a:r>
          </a:p>
          <a:p>
            <a:pPr marL="76200" indent="0">
              <a:buNone/>
            </a:pPr>
            <a:r>
              <a:rPr lang="en-US" dirty="0"/>
              <a:t>    </a:t>
            </a:r>
            <a:r>
              <a:rPr lang="en-US" dirty="0" err="1"/>
              <a:t>println</a:t>
            </a:r>
            <a:r>
              <a:rPr lang="en-US" dirty="0"/>
              <a:t>("item at $index is ${items[index]}")</a:t>
            </a:r>
          </a:p>
          <a:p>
            <a:pPr marL="76200" indent="0">
              <a:buNone/>
            </a:pPr>
            <a:r>
              <a:rPr lang="en-US" dirty="0"/>
              <a:t>    index++</a:t>
            </a:r>
          </a:p>
          <a:p>
            <a:pPr marL="76200" indent="0">
              <a:buNone/>
            </a:pPr>
            <a:r>
              <a:rPr lang="en-US" dirty="0"/>
              <a: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39784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Anatomy of a </a:t>
            </a:r>
            <a:r>
              <a:rPr lang="en-US" sz="3600" dirty="0"/>
              <a:t>for</a:t>
            </a:r>
            <a:r>
              <a:rPr lang="en-US" dirty="0"/>
              <a:t> loop.</a:t>
            </a:r>
          </a:p>
        </p:txBody>
      </p:sp>
      <p:sp>
        <p:nvSpPr>
          <p:cNvPr id="2" name="Text Placeholder 1">
            <a:extLst>
              <a:ext uri="{FF2B5EF4-FFF2-40B4-BE49-F238E27FC236}">
                <a16:creationId xmlns:a16="http://schemas.microsoft.com/office/drawing/2014/main" id="{999C867D-96BD-3F1D-373E-C56D10042D6A}"/>
              </a:ext>
            </a:extLst>
          </p:cNvPr>
          <p:cNvSpPr>
            <a:spLocks noGrp="1"/>
          </p:cNvSpPr>
          <p:nvPr>
            <p:ph type="body" idx="1"/>
          </p:nvPr>
        </p:nvSpPr>
        <p:spPr/>
        <p:txBody>
          <a:bodyPr/>
          <a:lstStyle/>
          <a:p>
            <a:pPr marL="76200" indent="0">
              <a:buNone/>
            </a:pPr>
            <a:r>
              <a:rPr lang="en-US" sz="2000" dirty="0" err="1"/>
              <a:t>val</a:t>
            </a:r>
            <a:r>
              <a:rPr lang="en-US" sz="2000" dirty="0"/>
              <a:t> items = </a:t>
            </a:r>
            <a:r>
              <a:rPr lang="en-US" sz="2000" dirty="0" err="1"/>
              <a:t>listOf</a:t>
            </a:r>
            <a:r>
              <a:rPr lang="en-US" sz="2000" dirty="0"/>
              <a:t>("apple", "banana", "kiwifruit")</a:t>
            </a:r>
          </a:p>
          <a:p>
            <a:pPr marL="76200" indent="0">
              <a:buNone/>
            </a:pPr>
            <a:r>
              <a:rPr lang="en-US" sz="2000" dirty="0"/>
              <a:t>for (item in items) {</a:t>
            </a:r>
          </a:p>
          <a:p>
            <a:pPr marL="76200" indent="0">
              <a:buNone/>
            </a:pPr>
            <a:r>
              <a:rPr lang="en-US" sz="2000" dirty="0"/>
              <a:t>    </a:t>
            </a:r>
            <a:r>
              <a:rPr lang="en-US" sz="2000" dirty="0" err="1"/>
              <a:t>println</a:t>
            </a:r>
            <a:r>
              <a:rPr lang="en-US" sz="2000" dirty="0"/>
              <a:t>(item)</a:t>
            </a:r>
          </a:p>
          <a:p>
            <a:pPr marL="76200" indent="0">
              <a:buNone/>
            </a:pPr>
            <a:r>
              <a:rPr lang="en-US" sz="2000" dirty="0"/>
              <a:t>}</a:t>
            </a:r>
          </a:p>
          <a:p>
            <a:pPr marL="76200" indent="0">
              <a:buNone/>
            </a:pPr>
            <a:r>
              <a:rPr lang="en-US" sz="2000" dirty="0"/>
              <a:t>for (index in </a:t>
            </a:r>
            <a:r>
              <a:rPr lang="en-US" sz="2000" dirty="0" err="1"/>
              <a:t>items.indices</a:t>
            </a:r>
            <a:r>
              <a:rPr lang="en-US" sz="2000" dirty="0"/>
              <a:t>) {</a:t>
            </a:r>
          </a:p>
          <a:p>
            <a:pPr marL="76200" indent="0">
              <a:buNone/>
            </a:pPr>
            <a:r>
              <a:rPr lang="en-US" sz="2000" dirty="0"/>
              <a:t>    </a:t>
            </a:r>
            <a:r>
              <a:rPr lang="en-US" sz="2000" dirty="0" err="1"/>
              <a:t>println</a:t>
            </a:r>
            <a:r>
              <a:rPr lang="en-US" sz="2000" dirty="0"/>
              <a:t>("item at $index is ${items[index]}")</a:t>
            </a:r>
          </a:p>
          <a:p>
            <a:pPr marL="76200" indent="0">
              <a:buNone/>
            </a:pPr>
            <a:r>
              <a:rPr lang="en-US" sz="2000" dirty="0"/>
              <a: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164854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Switch statement.</a:t>
            </a:r>
          </a:p>
        </p:txBody>
      </p:sp>
      <p:sp>
        <p:nvSpPr>
          <p:cNvPr id="2" name="Text Placeholder 1">
            <a:extLst>
              <a:ext uri="{FF2B5EF4-FFF2-40B4-BE49-F238E27FC236}">
                <a16:creationId xmlns:a16="http://schemas.microsoft.com/office/drawing/2014/main" id="{52504587-B04A-2F16-8224-0F64E788931F}"/>
              </a:ext>
            </a:extLst>
          </p:cNvPr>
          <p:cNvSpPr>
            <a:spLocks noGrp="1"/>
          </p:cNvSpPr>
          <p:nvPr>
            <p:ph type="body" idx="1"/>
          </p:nvPr>
        </p:nvSpPr>
        <p:spPr/>
        <p:txBody>
          <a:bodyPr/>
          <a:lstStyle/>
          <a:p>
            <a:pPr marL="76200" indent="0">
              <a:buNone/>
            </a:pPr>
            <a:r>
              <a:rPr lang="en-US" sz="1800" dirty="0"/>
              <a:t>when (obj) {</a:t>
            </a:r>
          </a:p>
          <a:p>
            <a:pPr marL="76200" indent="0">
              <a:buNone/>
            </a:pPr>
            <a:r>
              <a:rPr lang="en-US" sz="1800" dirty="0"/>
              <a:t>        1          -&gt; "One"</a:t>
            </a:r>
          </a:p>
          <a:p>
            <a:pPr marL="76200" indent="0">
              <a:buNone/>
            </a:pPr>
            <a:r>
              <a:rPr lang="en-US" sz="1800" dirty="0"/>
              <a:t>        "Hello"    -&gt; "Greeting"</a:t>
            </a:r>
          </a:p>
          <a:p>
            <a:pPr marL="76200" indent="0">
              <a:buNone/>
            </a:pPr>
            <a:r>
              <a:rPr lang="en-US" sz="1800" dirty="0"/>
              <a:t>        is Long    -&gt; "Long"</a:t>
            </a:r>
          </a:p>
          <a:p>
            <a:pPr marL="76200" indent="0">
              <a:buNone/>
            </a:pPr>
            <a:r>
              <a:rPr lang="en-US" sz="1800" dirty="0"/>
              <a:t>        !is String -&gt; "Not a string"</a:t>
            </a:r>
          </a:p>
          <a:p>
            <a:pPr marL="76200" indent="0">
              <a:buNone/>
            </a:pPr>
            <a:r>
              <a:rPr lang="en-US" sz="1800" dirty="0"/>
              <a:t>        else       -&gt; "Unknown"</a:t>
            </a:r>
          </a:p>
          <a:p>
            <a:pPr marL="76200" indent="0">
              <a:buNone/>
            </a:pPr>
            <a:r>
              <a:rPr lang="en-US" sz="1800" dirty="0"/>
              <a:t>    }</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67135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1" name="Google Shape;221;p41"/>
          <p:cNvSpPr txBox="1"/>
          <p:nvPr/>
        </p:nvSpPr>
        <p:spPr>
          <a:xfrm>
            <a:off x="311700" y="778199"/>
            <a:ext cx="8520600" cy="1832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5200" b="1" dirty="0">
                <a:solidFill>
                  <a:srgbClr val="FAFAFA"/>
                </a:solidFill>
                <a:latin typeface="Roboto"/>
                <a:ea typeface="Roboto"/>
                <a:cs typeface="Roboto"/>
                <a:sym typeface="Roboto"/>
              </a:rPr>
              <a:t>What is Kotlin?</a:t>
            </a:r>
            <a:endParaRPr sz="5200" b="1" dirty="0">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63337D-FBF8-2AD2-8374-CFAD5F0BD7C7}"/>
              </a:ext>
            </a:extLst>
          </p:cNvPr>
          <p:cNvSpPr>
            <a:spLocks noGrp="1"/>
          </p:cNvSpPr>
          <p:nvPr>
            <p:ph type="title"/>
          </p:nvPr>
        </p:nvSpPr>
        <p:spPr/>
        <p:txBody>
          <a:bodyPr/>
          <a:lstStyle/>
          <a:p>
            <a:r>
              <a:rPr lang="en-US" dirty="0"/>
              <a:t>Classes﻿</a:t>
            </a:r>
          </a:p>
        </p:txBody>
      </p:sp>
      <p:sp>
        <p:nvSpPr>
          <p:cNvPr id="4" name="Slide Number Placeholder 3">
            <a:extLst>
              <a:ext uri="{FF2B5EF4-FFF2-40B4-BE49-F238E27FC236}">
                <a16:creationId xmlns:a16="http://schemas.microsoft.com/office/drawing/2014/main" id="{F43AF85F-67BD-88EA-61F6-C5AC7F6C6D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46936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Classes</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dirty="0"/>
              <a:t>To define a class, use the class keyword.</a:t>
            </a:r>
          </a:p>
          <a:p>
            <a:pPr marL="76200" indent="0">
              <a:buNone/>
            </a:pPr>
            <a:r>
              <a:rPr lang="en-US" b="0" i="0" dirty="0">
                <a:solidFill>
                  <a:srgbClr val="0077AA"/>
                </a:solidFill>
                <a:effectLst/>
                <a:latin typeface="JetBrains Mono" panose="020B0509020102050004" pitchFamily="49" charset="0"/>
              </a:rPr>
              <a:t>	class</a:t>
            </a:r>
            <a:r>
              <a:rPr lang="en-US" b="0" i="0" dirty="0">
                <a:solidFill>
                  <a:srgbClr val="19191C"/>
                </a:solidFill>
                <a:effectLst/>
                <a:latin typeface="JetBrains Mono" panose="020B0509020102050004" pitchFamily="49" charset="0"/>
              </a:rPr>
              <a:t> Shape</a:t>
            </a:r>
            <a:endParaRPr lang="en-US" dirty="0"/>
          </a:p>
          <a:p>
            <a:r>
              <a:rPr lang="en-US" dirty="0"/>
              <a:t>Properties of a class can be listed in its declaration or body.</a:t>
            </a:r>
          </a:p>
          <a:p>
            <a:pPr marL="533400" lvl="1" indent="0">
              <a:buNone/>
            </a:pPr>
            <a:r>
              <a:rPr lang="en-US" b="0" i="0" dirty="0">
                <a:solidFill>
                  <a:srgbClr val="0077AA"/>
                </a:solidFill>
                <a:effectLst/>
                <a:latin typeface="JetBrains Mono" panose="020B0509020102050004" pitchFamily="49" charset="0"/>
              </a:rPr>
              <a:t>class</a:t>
            </a:r>
            <a:r>
              <a:rPr lang="en-US" b="0" i="0" dirty="0">
                <a:solidFill>
                  <a:srgbClr val="19191C"/>
                </a:solidFill>
                <a:effectLst/>
                <a:latin typeface="JetBrains Mono" panose="020B0509020102050004" pitchFamily="49" charset="0"/>
              </a:rPr>
              <a:t> </a:t>
            </a:r>
            <a:r>
              <a:rPr lang="en-US" b="0" i="0" dirty="0">
                <a:solidFill>
                  <a:srgbClr val="DD4A68"/>
                </a:solidFill>
                <a:effectLst/>
                <a:latin typeface="JetBrains Mono" panose="020B0509020102050004" pitchFamily="49" charset="0"/>
              </a:rPr>
              <a:t>Rectangle</a:t>
            </a:r>
            <a:r>
              <a:rPr lang="en-US" b="0" i="0" dirty="0">
                <a:solidFill>
                  <a:srgbClr val="999999"/>
                </a:solidFill>
                <a:effectLst/>
                <a:latin typeface="JetBrains Mono" panose="020B0509020102050004" pitchFamily="49" charset="0"/>
              </a:rPr>
              <a:t>(</a:t>
            </a:r>
            <a:r>
              <a:rPr lang="en-US" b="0" i="0" dirty="0">
                <a:solidFill>
                  <a:srgbClr val="0077AA"/>
                </a:solidFill>
                <a:effectLst/>
                <a:latin typeface="JetBrains Mono" panose="020B0509020102050004" pitchFamily="49" charset="0"/>
              </a:rPr>
              <a:t>var</a:t>
            </a:r>
            <a:r>
              <a:rPr lang="en-US" b="0" i="0" dirty="0">
                <a:solidFill>
                  <a:srgbClr val="19191C"/>
                </a:solidFill>
                <a:effectLst/>
                <a:latin typeface="JetBrains Mono" panose="020B0509020102050004" pitchFamily="49" charset="0"/>
              </a:rPr>
              <a:t> height</a:t>
            </a:r>
            <a:r>
              <a:rPr lang="en-US" b="0" i="0" dirty="0">
                <a:solidFill>
                  <a:srgbClr val="9A6E3A"/>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Double</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0077AA"/>
                </a:solidFill>
                <a:effectLst/>
                <a:latin typeface="JetBrains Mono" panose="020B0509020102050004" pitchFamily="49" charset="0"/>
              </a:rPr>
              <a:t>var</a:t>
            </a:r>
            <a:r>
              <a:rPr lang="en-US" b="0" i="0" dirty="0">
                <a:solidFill>
                  <a:srgbClr val="19191C"/>
                </a:solidFill>
                <a:effectLst/>
                <a:latin typeface="JetBrains Mono" panose="020B0509020102050004" pitchFamily="49" charset="0"/>
              </a:rPr>
              <a:t> length</a:t>
            </a:r>
            <a:r>
              <a:rPr lang="en-US" b="0" i="0" dirty="0">
                <a:solidFill>
                  <a:srgbClr val="9A6E3A"/>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Double</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0077AA"/>
                </a:solidFill>
                <a:effectLst/>
                <a:latin typeface="JetBrains Mono" panose="020B0509020102050004" pitchFamily="49" charset="0"/>
              </a:rPr>
              <a:t>var</a:t>
            </a:r>
            <a:r>
              <a:rPr lang="en-US" b="0" i="0" dirty="0">
                <a:solidFill>
                  <a:srgbClr val="19191C"/>
                </a:solidFill>
                <a:effectLst/>
                <a:latin typeface="JetBrains Mono" panose="020B0509020102050004" pitchFamily="49" charset="0"/>
              </a:rPr>
              <a:t> perimeter </a:t>
            </a:r>
            <a:r>
              <a:rPr lang="en-US" b="0" i="0" dirty="0">
                <a:solidFill>
                  <a:srgbClr val="9A6E3A"/>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height </a:t>
            </a:r>
            <a:r>
              <a:rPr lang="en-US" b="0" i="0" dirty="0">
                <a:solidFill>
                  <a:srgbClr val="9A6E3A"/>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length</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9A6E3A"/>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990055"/>
                </a:solidFill>
                <a:effectLst/>
                <a:latin typeface="JetBrains Mono" panose="020B0509020102050004" pitchFamily="49" charset="0"/>
              </a:rPr>
              <a:t>2</a:t>
            </a:r>
            <a:r>
              <a:rPr lang="en-US" b="0" i="0" dirty="0">
                <a:solidFill>
                  <a:srgbClr val="19191C"/>
                </a:solidFill>
                <a:effectLst/>
                <a:latin typeface="JetBrains Mono" panose="020B0509020102050004" pitchFamily="49" charset="0"/>
              </a:rPr>
              <a:t> </a:t>
            </a:r>
            <a:r>
              <a:rPr lang="en-US" b="0" i="0" dirty="0">
                <a:solidFill>
                  <a:srgbClr val="999999"/>
                </a:solidFill>
                <a:effectLst/>
                <a:latin typeface="JetBrains Mono" panose="020B0509020102050004" pitchFamily="49" charset="0"/>
              </a:rPr>
              <a:t>}</a:t>
            </a:r>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87526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Classes</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dirty="0"/>
              <a:t>By default, classes in Kotlin are final, which means it cannot be subclassed. </a:t>
            </a:r>
          </a:p>
          <a:p>
            <a:r>
              <a:rPr lang="en-US" dirty="0"/>
              <a:t>By using the </a:t>
            </a:r>
            <a:r>
              <a:rPr lang="en-US" b="1" dirty="0"/>
              <a:t>open</a:t>
            </a:r>
            <a:r>
              <a:rPr lang="en-US" dirty="0"/>
              <a:t> annotation on a class, compiler allows you to derive new classes from it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27892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Classes</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dirty="0"/>
              <a:t>Inheritance between classes is declared by a colon (:). </a:t>
            </a:r>
          </a:p>
          <a:p>
            <a:r>
              <a:rPr lang="en-US" dirty="0"/>
              <a:t>Classes are final by default;</a:t>
            </a:r>
          </a:p>
          <a:p>
            <a:r>
              <a:rPr lang="en-US" dirty="0"/>
              <a:t>To make a class inheritable, mark it as open.</a:t>
            </a:r>
          </a:p>
          <a:p>
            <a:pPr marL="533400" lvl="1" indent="0">
              <a:buNone/>
            </a:pPr>
            <a:r>
              <a:rPr lang="en-US" sz="1800" b="0" i="0" dirty="0">
                <a:solidFill>
                  <a:srgbClr val="0077AA"/>
                </a:solidFill>
                <a:effectLst/>
                <a:latin typeface="JetBrains Mono" panose="020B0509020102050004" pitchFamily="49" charset="0"/>
              </a:rPr>
              <a:t>open</a:t>
            </a:r>
            <a:r>
              <a:rPr lang="en-US" sz="1800" b="0" i="0" dirty="0">
                <a:solidFill>
                  <a:srgbClr val="19191C"/>
                </a:solidFill>
                <a:effectLst/>
                <a:latin typeface="JetBrains Mono" panose="020B0509020102050004" pitchFamily="49" charset="0"/>
              </a:rPr>
              <a:t> </a:t>
            </a:r>
            <a:r>
              <a:rPr lang="en-US" sz="1800" b="0" i="0" dirty="0">
                <a:solidFill>
                  <a:srgbClr val="0077AA"/>
                </a:solidFill>
                <a:effectLst/>
                <a:latin typeface="JetBrains Mono" panose="020B0509020102050004" pitchFamily="49" charset="0"/>
              </a:rPr>
              <a:t>class</a:t>
            </a:r>
            <a:r>
              <a:rPr lang="en-US" sz="1800" b="0" i="0" dirty="0">
                <a:solidFill>
                  <a:srgbClr val="19191C"/>
                </a:solidFill>
                <a:effectLst/>
                <a:latin typeface="JetBrains Mono" panose="020B0509020102050004" pitchFamily="49" charset="0"/>
              </a:rPr>
              <a:t> Shape {……}</a:t>
            </a:r>
            <a:r>
              <a:rPr lang="en-US" sz="1600" b="0" i="0" dirty="0">
                <a:solidFill>
                  <a:srgbClr val="708090"/>
                </a:solidFill>
                <a:effectLst/>
                <a:latin typeface="JetBrains Mono" panose="020B0509020102050004" pitchFamily="49" charset="0"/>
              </a:rPr>
              <a:t> // Implicitly inherits from Any</a:t>
            </a:r>
            <a:endParaRPr lang="en-US" sz="1800" b="0" i="0" dirty="0">
              <a:solidFill>
                <a:srgbClr val="19191C"/>
              </a:solidFill>
              <a:effectLst/>
              <a:latin typeface="JetBrains Mono" panose="020B0509020102050004" pitchFamily="49" charset="0"/>
            </a:endParaRPr>
          </a:p>
          <a:p>
            <a:endParaRPr lang="en-US"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93339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Constructors</a:t>
            </a:r>
            <a:r>
              <a:rPr lang="en-US" dirty="0">
                <a:solidFill>
                  <a:srgbClr val="0097A7"/>
                </a:solidFill>
                <a:hlinkClick r:id="rId2">
                  <a:extLst>
                    <a:ext uri="{A12FA001-AC4F-418D-AE19-62706E023703}">
                      <ahyp:hlinkClr xmlns:ahyp="http://schemas.microsoft.com/office/drawing/2018/hyperlinkcolor" val="tx"/>
                    </a:ext>
                  </a:extLst>
                </a:hlinkClick>
              </a:rPr>
              <a:t>﻿</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dirty="0"/>
              <a:t>A class can have a primary constructor and one or more secondary constructors. </a:t>
            </a:r>
          </a:p>
          <a:p>
            <a:r>
              <a:rPr lang="en-US" dirty="0"/>
              <a:t>The primary constructor is a part of the class header, and it goes after the class name and optional type parameters.</a:t>
            </a:r>
          </a:p>
          <a:p>
            <a:pPr marL="990600" lvl="2" indent="0">
              <a:buNone/>
            </a:pPr>
            <a:r>
              <a:rPr lang="en-US" b="0" i="0" dirty="0">
                <a:solidFill>
                  <a:srgbClr val="0077AA"/>
                </a:solidFill>
                <a:effectLst/>
                <a:latin typeface="JetBrains Mono" panose="020B0509020102050004" pitchFamily="49" charset="0"/>
              </a:rPr>
              <a:t>class</a:t>
            </a:r>
            <a:r>
              <a:rPr lang="en-US" b="0" i="0" dirty="0">
                <a:solidFill>
                  <a:srgbClr val="19191C"/>
                </a:solidFill>
                <a:effectLst/>
                <a:latin typeface="JetBrains Mono" panose="020B0509020102050004" pitchFamily="49" charset="0"/>
              </a:rPr>
              <a:t> Person </a:t>
            </a:r>
            <a:r>
              <a:rPr lang="en-US" b="0" i="0" dirty="0">
                <a:solidFill>
                  <a:srgbClr val="0077AA"/>
                </a:solidFill>
                <a:effectLst/>
                <a:latin typeface="JetBrains Mono" panose="020B0509020102050004" pitchFamily="49" charset="0"/>
              </a:rPr>
              <a:t>constructor</a:t>
            </a:r>
            <a:r>
              <a:rPr lang="en-US" b="0" i="0" dirty="0">
                <a:solidFill>
                  <a:srgbClr val="999999"/>
                </a:solidFill>
                <a:effectLst/>
                <a:latin typeface="JetBrains Mono" panose="020B0509020102050004" pitchFamily="49" charset="0"/>
              </a:rPr>
              <a:t>(</a:t>
            </a:r>
            <a:r>
              <a:rPr lang="en-US" b="0" i="0" dirty="0" err="1">
                <a:solidFill>
                  <a:srgbClr val="19191C"/>
                </a:solidFill>
                <a:effectLst/>
                <a:latin typeface="JetBrains Mono" panose="020B0509020102050004" pitchFamily="49" charset="0"/>
              </a:rPr>
              <a:t>firstName</a:t>
            </a:r>
            <a:r>
              <a:rPr lang="en-US" b="0" i="0" dirty="0">
                <a:solidFill>
                  <a:srgbClr val="9A6E3A"/>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String</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999999"/>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708090"/>
                </a:solidFill>
                <a:effectLst/>
                <a:latin typeface="JetBrains Mono" panose="020B0509020102050004" pitchFamily="49" charset="0"/>
              </a:rPr>
              <a:t>/*...*/</a:t>
            </a:r>
            <a:r>
              <a:rPr lang="en-US" b="0" i="0" dirty="0">
                <a:solidFill>
                  <a:srgbClr val="19191C"/>
                </a:solidFill>
                <a:effectLst/>
                <a:latin typeface="JetBrains Mono" panose="020B0509020102050004" pitchFamily="49" charset="0"/>
              </a:rPr>
              <a:t> </a:t>
            </a:r>
            <a:r>
              <a:rPr lang="en-US" b="0" i="0" dirty="0">
                <a:solidFill>
                  <a:srgbClr val="999999"/>
                </a:solidFill>
                <a:effectLst/>
                <a:latin typeface="JetBrains Mono" panose="020B0509020102050004" pitchFamily="49" charset="0"/>
              </a:rPr>
              <a:t>}</a:t>
            </a:r>
            <a:endParaRPr lang="en-US" dirty="0"/>
          </a:p>
          <a:p>
            <a:r>
              <a:rPr lang="en-US" dirty="0"/>
              <a:t>The </a:t>
            </a:r>
            <a:r>
              <a:rPr lang="en-US" b="1" dirty="0"/>
              <a:t>constructor</a:t>
            </a:r>
            <a:r>
              <a:rPr lang="en-US" dirty="0"/>
              <a:t> keyword can be omitted</a:t>
            </a:r>
          </a:p>
          <a:p>
            <a:endParaRPr lang="en-US"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100008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Constructors</a:t>
            </a:r>
            <a:r>
              <a:rPr lang="en-US" dirty="0">
                <a:solidFill>
                  <a:srgbClr val="0097A7"/>
                </a:solidFill>
                <a:hlinkClick r:id="rId2">
                  <a:extLst>
                    <a:ext uri="{A12FA001-AC4F-418D-AE19-62706E023703}">
                      <ahyp:hlinkClr xmlns:ahyp="http://schemas.microsoft.com/office/drawing/2018/hyperlinkcolor" val="tx"/>
                    </a:ext>
                  </a:extLst>
                </a:hlinkClick>
              </a:rPr>
              <a:t>﻿</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sz="1800" dirty="0"/>
              <a:t>The primary constructor cannot contain any code. </a:t>
            </a:r>
          </a:p>
          <a:p>
            <a:r>
              <a:rPr lang="en-US" sz="1800" dirty="0"/>
              <a:t>Initialization code can be placed in initializer blocks prefixed with the </a:t>
            </a:r>
            <a:r>
              <a:rPr lang="en-US" sz="1800" b="1" dirty="0" err="1"/>
              <a:t>init</a:t>
            </a:r>
            <a:r>
              <a:rPr lang="en-US" sz="1800" dirty="0"/>
              <a:t> keyword</a:t>
            </a:r>
          </a:p>
          <a:p>
            <a:r>
              <a:rPr lang="en-US" sz="1800" dirty="0"/>
              <a:t>The initializer blocks are executed in the same order as they appear in the class body</a:t>
            </a:r>
          </a:p>
          <a:p>
            <a:r>
              <a:rPr lang="en-US" sz="1800" dirty="0"/>
              <a:t>Primary constructor parameters can be used in the initializer blocks. </a:t>
            </a:r>
          </a:p>
          <a:p>
            <a:r>
              <a:rPr lang="en-US" sz="1800" dirty="0"/>
              <a:t>They can also be used in property initializers declared in the class body</a:t>
            </a:r>
          </a:p>
          <a:p>
            <a:pPr marL="533400" lvl="1" indent="0">
              <a:buNone/>
            </a:pPr>
            <a:r>
              <a:rPr lang="en-US" sz="1200" b="0" i="0" dirty="0">
                <a:solidFill>
                  <a:srgbClr val="0077AA"/>
                </a:solidFill>
                <a:effectLst/>
                <a:latin typeface="JetBrains Mono" panose="020B0509020102050004" pitchFamily="49" charset="0"/>
              </a:rPr>
              <a:t>class</a:t>
            </a:r>
            <a:r>
              <a:rPr lang="en-US" sz="1200" b="0" i="0" dirty="0">
                <a:solidFill>
                  <a:srgbClr val="19191C"/>
                </a:solidFill>
                <a:effectLst/>
                <a:latin typeface="JetBrains Mono" panose="020B0509020102050004" pitchFamily="49" charset="0"/>
              </a:rPr>
              <a:t> </a:t>
            </a:r>
            <a:r>
              <a:rPr lang="en-US" sz="1200" b="0" i="0" dirty="0">
                <a:solidFill>
                  <a:srgbClr val="DD4A68"/>
                </a:solidFill>
                <a:effectLst/>
                <a:latin typeface="JetBrains Mono" panose="020B0509020102050004" pitchFamily="49" charset="0"/>
              </a:rPr>
              <a:t>Customer</a:t>
            </a:r>
            <a:r>
              <a:rPr lang="en-US" sz="1200" b="0" i="0" dirty="0">
                <a:solidFill>
                  <a:srgbClr val="999999"/>
                </a:solidFill>
                <a:effectLst/>
                <a:latin typeface="JetBrains Mono" panose="020B0509020102050004" pitchFamily="49" charset="0"/>
              </a:rPr>
              <a:t>(</a:t>
            </a:r>
            <a:r>
              <a:rPr lang="en-US" sz="1200" b="0" i="0" dirty="0">
                <a:solidFill>
                  <a:srgbClr val="19191C"/>
                </a:solidFill>
                <a:effectLst/>
                <a:latin typeface="JetBrains Mono" panose="020B0509020102050004" pitchFamily="49" charset="0"/>
              </a:rPr>
              <a:t>name</a:t>
            </a:r>
            <a:r>
              <a:rPr lang="en-US" sz="1200" b="0" i="0" dirty="0">
                <a:solidFill>
                  <a:srgbClr val="9A6E3A"/>
                </a:solidFill>
                <a:effectLst/>
                <a:latin typeface="JetBrains Mono" panose="020B0509020102050004" pitchFamily="49" charset="0"/>
              </a:rPr>
              <a:t>:</a:t>
            </a:r>
            <a:r>
              <a:rPr lang="en-US" sz="1200" b="0" i="0" dirty="0">
                <a:solidFill>
                  <a:srgbClr val="19191C"/>
                </a:solidFill>
                <a:effectLst/>
                <a:latin typeface="JetBrains Mono" panose="020B0509020102050004" pitchFamily="49" charset="0"/>
              </a:rPr>
              <a:t> String</a:t>
            </a:r>
            <a:r>
              <a:rPr lang="en-US" sz="1200" b="0" i="0" dirty="0">
                <a:solidFill>
                  <a:srgbClr val="999999"/>
                </a:solidFill>
                <a:effectLst/>
                <a:latin typeface="JetBrains Mono" panose="020B0509020102050004" pitchFamily="49" charset="0"/>
              </a:rPr>
              <a:t>)</a:t>
            </a:r>
            <a:r>
              <a:rPr lang="en-US" sz="1200" b="0" i="0" dirty="0">
                <a:solidFill>
                  <a:srgbClr val="19191C"/>
                </a:solidFill>
                <a:effectLst/>
                <a:latin typeface="JetBrains Mono" panose="020B0509020102050004" pitchFamily="49" charset="0"/>
              </a:rPr>
              <a:t> </a:t>
            </a:r>
            <a:r>
              <a:rPr lang="en-US" sz="1200" b="0" i="0" dirty="0">
                <a:solidFill>
                  <a:srgbClr val="999999"/>
                </a:solidFill>
                <a:effectLst/>
                <a:latin typeface="JetBrains Mono" panose="020B0509020102050004" pitchFamily="49" charset="0"/>
              </a:rPr>
              <a:t>{</a:t>
            </a:r>
            <a:r>
              <a:rPr lang="en-US" sz="1200" b="0" i="0" dirty="0">
                <a:solidFill>
                  <a:srgbClr val="19191C"/>
                </a:solidFill>
                <a:effectLst/>
                <a:latin typeface="JetBrains Mono" panose="020B0509020102050004" pitchFamily="49" charset="0"/>
              </a:rPr>
              <a:t> </a:t>
            </a:r>
            <a:r>
              <a:rPr lang="en-US" sz="1200" b="0" i="0" dirty="0" err="1">
                <a:solidFill>
                  <a:srgbClr val="0077AA"/>
                </a:solidFill>
                <a:effectLst/>
                <a:latin typeface="JetBrains Mono" panose="020B0509020102050004" pitchFamily="49" charset="0"/>
              </a:rPr>
              <a:t>val</a:t>
            </a:r>
            <a:r>
              <a:rPr lang="en-US" sz="1200" b="0" i="0" dirty="0">
                <a:solidFill>
                  <a:srgbClr val="19191C"/>
                </a:solidFill>
                <a:effectLst/>
                <a:latin typeface="JetBrains Mono" panose="020B0509020102050004" pitchFamily="49" charset="0"/>
              </a:rPr>
              <a:t> </a:t>
            </a:r>
            <a:r>
              <a:rPr lang="en-US" sz="1200" b="0" i="0" dirty="0" err="1">
                <a:solidFill>
                  <a:srgbClr val="19191C"/>
                </a:solidFill>
                <a:effectLst/>
                <a:latin typeface="JetBrains Mono" panose="020B0509020102050004" pitchFamily="49" charset="0"/>
              </a:rPr>
              <a:t>customerKey</a:t>
            </a:r>
            <a:r>
              <a:rPr lang="en-US" sz="1200" b="0" i="0" dirty="0">
                <a:solidFill>
                  <a:srgbClr val="19191C"/>
                </a:solidFill>
                <a:effectLst/>
                <a:latin typeface="JetBrains Mono" panose="020B0509020102050004" pitchFamily="49" charset="0"/>
              </a:rPr>
              <a:t> </a:t>
            </a:r>
            <a:r>
              <a:rPr lang="en-US" sz="1200" b="0" i="0" dirty="0">
                <a:solidFill>
                  <a:srgbClr val="9A6E3A"/>
                </a:solidFill>
                <a:effectLst/>
                <a:latin typeface="JetBrains Mono" panose="020B0509020102050004" pitchFamily="49" charset="0"/>
              </a:rPr>
              <a:t>=</a:t>
            </a:r>
            <a:r>
              <a:rPr lang="en-US" sz="1200" b="0" i="0" dirty="0">
                <a:solidFill>
                  <a:srgbClr val="19191C"/>
                </a:solidFill>
                <a:effectLst/>
                <a:latin typeface="JetBrains Mono" panose="020B0509020102050004" pitchFamily="49" charset="0"/>
              </a:rPr>
              <a:t> </a:t>
            </a:r>
            <a:r>
              <a:rPr lang="en-US" sz="1200" b="0" i="0" dirty="0" err="1">
                <a:solidFill>
                  <a:srgbClr val="19191C"/>
                </a:solidFill>
                <a:effectLst/>
                <a:latin typeface="JetBrains Mono" panose="020B0509020102050004" pitchFamily="49" charset="0"/>
              </a:rPr>
              <a:t>name</a:t>
            </a:r>
            <a:r>
              <a:rPr lang="en-US" sz="1200" b="0" i="0" dirty="0" err="1">
                <a:solidFill>
                  <a:srgbClr val="999999"/>
                </a:solidFill>
                <a:effectLst/>
                <a:latin typeface="JetBrains Mono" panose="020B0509020102050004" pitchFamily="49" charset="0"/>
              </a:rPr>
              <a:t>.</a:t>
            </a:r>
            <a:r>
              <a:rPr lang="en-US" sz="1200" b="0" i="0" dirty="0" err="1">
                <a:solidFill>
                  <a:srgbClr val="DD4A68"/>
                </a:solidFill>
                <a:effectLst/>
                <a:latin typeface="JetBrains Mono" panose="020B0509020102050004" pitchFamily="49" charset="0"/>
              </a:rPr>
              <a:t>uppercase</a:t>
            </a:r>
            <a:r>
              <a:rPr lang="en-US" sz="1200" b="0" i="0" dirty="0">
                <a:solidFill>
                  <a:srgbClr val="999999"/>
                </a:solidFill>
                <a:effectLst/>
                <a:latin typeface="JetBrains Mono" panose="020B0509020102050004" pitchFamily="49" charset="0"/>
              </a:rPr>
              <a:t>()</a:t>
            </a:r>
            <a:r>
              <a:rPr lang="en-US" sz="1200" b="0" i="0" dirty="0">
                <a:solidFill>
                  <a:srgbClr val="19191C"/>
                </a:solidFill>
                <a:effectLst/>
                <a:latin typeface="JetBrains Mono" panose="020B0509020102050004" pitchFamily="49" charset="0"/>
              </a:rPr>
              <a:t> </a:t>
            </a:r>
            <a:r>
              <a:rPr lang="en-US" sz="1200" b="0" i="0" dirty="0">
                <a:solidFill>
                  <a:srgbClr val="999999"/>
                </a:solidFill>
                <a:effectLst/>
                <a:latin typeface="JetBrains Mono" panose="020B0509020102050004" pitchFamily="49" charset="0"/>
              </a:rPr>
              <a:t>}</a:t>
            </a:r>
            <a:endParaRPr lang="en-US" sz="1600"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056901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Constructors</a:t>
            </a:r>
            <a:r>
              <a:rPr lang="en-US" dirty="0">
                <a:solidFill>
                  <a:srgbClr val="0097A7"/>
                </a:solidFill>
                <a:hlinkClick r:id="rId2">
                  <a:extLst>
                    <a:ext uri="{A12FA001-AC4F-418D-AE19-62706E023703}">
                      <ahyp:hlinkClr xmlns:ahyp="http://schemas.microsoft.com/office/drawing/2018/hyperlinkcolor" val="tx"/>
                    </a:ext>
                  </a:extLst>
                </a:hlinkClick>
              </a:rPr>
              <a:t>﻿</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sz="1600" dirty="0"/>
              <a:t>Examples </a:t>
            </a:r>
          </a:p>
          <a:p>
            <a:pPr marL="533400" lvl="1" indent="0">
              <a:buNone/>
            </a:pPr>
            <a:r>
              <a:rPr lang="en-US" sz="1100" b="0" i="0" dirty="0">
                <a:solidFill>
                  <a:srgbClr val="0077AA"/>
                </a:solidFill>
                <a:effectLst/>
                <a:latin typeface="JetBrains Mono" panose="020B0509020102050004" pitchFamily="49" charset="0"/>
              </a:rPr>
              <a:t>class</a:t>
            </a:r>
            <a:r>
              <a:rPr lang="en-US" sz="1100" b="0" i="0" dirty="0">
                <a:solidFill>
                  <a:srgbClr val="19191C"/>
                </a:solidFill>
                <a:effectLst/>
                <a:latin typeface="JetBrains Mono" panose="020B0509020102050004" pitchFamily="49" charset="0"/>
              </a:rPr>
              <a:t> </a:t>
            </a:r>
            <a:r>
              <a:rPr lang="en-US" sz="1100" b="0" i="0" dirty="0">
                <a:solidFill>
                  <a:srgbClr val="DD4A68"/>
                </a:solidFill>
                <a:effectLst/>
                <a:latin typeface="JetBrains Mono" panose="020B0509020102050004" pitchFamily="49" charset="0"/>
              </a:rPr>
              <a:t>Person</a:t>
            </a:r>
            <a:r>
              <a:rPr lang="en-US" sz="1100" b="0" i="0" dirty="0">
                <a:solidFill>
                  <a:srgbClr val="999999"/>
                </a:solidFill>
                <a:effectLst/>
                <a:latin typeface="JetBrains Mono" panose="020B0509020102050004" pitchFamily="49" charset="0"/>
              </a:rPr>
              <a:t>(</a:t>
            </a:r>
            <a:r>
              <a:rPr lang="en-US" sz="1100" b="0" i="0" dirty="0" err="1">
                <a:solidFill>
                  <a:srgbClr val="0077AA"/>
                </a:solidFill>
                <a:effectLst/>
                <a:latin typeface="JetBrains Mono" panose="020B0509020102050004" pitchFamily="49" charset="0"/>
              </a:rPr>
              <a:t>val</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firstName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String</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err="1">
                <a:solidFill>
                  <a:srgbClr val="0077AA"/>
                </a:solidFill>
                <a:effectLst/>
                <a:latin typeface="JetBrains Mono" panose="020B0509020102050004" pitchFamily="49" charset="0"/>
              </a:rPr>
              <a:t>val</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lastName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String</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0077AA"/>
                </a:solidFill>
                <a:effectLst/>
                <a:latin typeface="JetBrains Mono" panose="020B0509020102050004" pitchFamily="49" charset="0"/>
              </a:rPr>
              <a:t>var</a:t>
            </a:r>
            <a:r>
              <a:rPr lang="en-US" sz="1100" b="0" i="0" dirty="0">
                <a:solidFill>
                  <a:srgbClr val="19191C"/>
                </a:solidFill>
                <a:effectLst/>
                <a:latin typeface="JetBrains Mono" panose="020B0509020102050004" pitchFamily="49" charset="0"/>
              </a:rPr>
              <a:t> age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Int</a:t>
            </a:r>
            <a:r>
              <a:rPr lang="en-US" sz="1100" b="0" i="0" dirty="0">
                <a:solidFill>
                  <a:srgbClr val="999999"/>
                </a:solidFill>
                <a:effectLst/>
                <a:latin typeface="JetBrains Mono" panose="020B0509020102050004" pitchFamily="49" charset="0"/>
              </a:rPr>
              <a:t>)</a:t>
            </a:r>
          </a:p>
          <a:p>
            <a:pPr marL="533400" lvl="1" indent="0">
              <a:buNone/>
            </a:pPr>
            <a:r>
              <a:rPr lang="en-US" sz="1100" b="0" i="0" dirty="0">
                <a:solidFill>
                  <a:srgbClr val="0077AA"/>
                </a:solidFill>
                <a:effectLst/>
                <a:latin typeface="JetBrains Mono" panose="020B0509020102050004" pitchFamily="49" charset="0"/>
              </a:rPr>
              <a:t>class</a:t>
            </a:r>
            <a:r>
              <a:rPr lang="en-US" sz="1100" b="0" i="0" dirty="0">
                <a:solidFill>
                  <a:srgbClr val="19191C"/>
                </a:solidFill>
                <a:effectLst/>
                <a:latin typeface="JetBrains Mono" panose="020B0509020102050004" pitchFamily="49" charset="0"/>
              </a:rPr>
              <a:t> </a:t>
            </a:r>
            <a:r>
              <a:rPr lang="en-US" sz="1100" b="0" i="0" dirty="0">
                <a:solidFill>
                  <a:srgbClr val="DD4A68"/>
                </a:solidFill>
                <a:effectLst/>
                <a:latin typeface="JetBrains Mono" panose="020B0509020102050004" pitchFamily="49" charset="0"/>
              </a:rPr>
              <a:t>Person</a:t>
            </a:r>
            <a:r>
              <a:rPr lang="en-US" sz="1100" b="0" i="0" dirty="0">
                <a:solidFill>
                  <a:srgbClr val="999999"/>
                </a:solidFill>
                <a:effectLst/>
                <a:latin typeface="JetBrains Mono" panose="020B0509020102050004" pitchFamily="49" charset="0"/>
              </a:rPr>
              <a:t>(</a:t>
            </a:r>
            <a:r>
              <a:rPr lang="en-US" sz="1100" b="0" i="0" dirty="0" err="1">
                <a:solidFill>
                  <a:srgbClr val="0077AA"/>
                </a:solidFill>
                <a:effectLst/>
                <a:latin typeface="JetBrains Mono" panose="020B0509020102050004" pitchFamily="49" charset="0"/>
              </a:rPr>
              <a:t>val</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firstName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String</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err="1">
                <a:solidFill>
                  <a:srgbClr val="0077AA"/>
                </a:solidFill>
                <a:effectLst/>
                <a:latin typeface="JetBrains Mono" panose="020B0509020102050004" pitchFamily="49" charset="0"/>
              </a:rPr>
              <a:t>val</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lastName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String</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0077AA"/>
                </a:solidFill>
                <a:effectLst/>
                <a:latin typeface="JetBrains Mono" panose="020B0509020102050004" pitchFamily="49" charset="0"/>
              </a:rPr>
              <a:t>var</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isEmployed</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Boolean </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0055"/>
                </a:solidFill>
                <a:effectLst/>
                <a:latin typeface="JetBrains Mono" panose="020B0509020102050004" pitchFamily="49" charset="0"/>
              </a:rPr>
              <a:t>true</a:t>
            </a:r>
            <a:r>
              <a:rPr lang="en-US" sz="1100" b="0" i="0" dirty="0">
                <a:solidFill>
                  <a:srgbClr val="999999"/>
                </a:solidFill>
                <a:effectLst/>
                <a:latin typeface="JetBrains Mono" panose="020B0509020102050004" pitchFamily="49" charset="0"/>
              </a:rPr>
              <a:t>)</a:t>
            </a:r>
          </a:p>
          <a:p>
            <a:pPr marL="533400" lvl="1" indent="0">
              <a:buNone/>
            </a:pPr>
            <a:r>
              <a:rPr lang="en-US" sz="1100" b="0" i="0" dirty="0">
                <a:solidFill>
                  <a:srgbClr val="0077AA"/>
                </a:solidFill>
                <a:effectLst/>
                <a:latin typeface="JetBrains Mono" panose="020B0509020102050004" pitchFamily="49" charset="0"/>
              </a:rPr>
              <a:t>class</a:t>
            </a:r>
            <a:r>
              <a:rPr lang="en-US" sz="1100" b="0" i="0" dirty="0">
                <a:solidFill>
                  <a:srgbClr val="19191C"/>
                </a:solidFill>
                <a:effectLst/>
                <a:latin typeface="JetBrains Mono" panose="020B0509020102050004" pitchFamily="49" charset="0"/>
              </a:rPr>
              <a:t> </a:t>
            </a:r>
            <a:r>
              <a:rPr lang="en-US" sz="1100" b="0" i="0" dirty="0">
                <a:solidFill>
                  <a:srgbClr val="DD4A68"/>
                </a:solidFill>
                <a:effectLst/>
                <a:latin typeface="JetBrains Mono" panose="020B0509020102050004" pitchFamily="49" charset="0"/>
              </a:rPr>
              <a:t>Person</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err="1">
                <a:solidFill>
                  <a:srgbClr val="0077AA"/>
                </a:solidFill>
                <a:effectLst/>
                <a:latin typeface="JetBrains Mono" panose="020B0509020102050004" pitchFamily="49" charset="0"/>
              </a:rPr>
              <a:t>val</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firstName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String</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err="1">
                <a:solidFill>
                  <a:srgbClr val="0077AA"/>
                </a:solidFill>
                <a:effectLst/>
                <a:latin typeface="JetBrains Mono" panose="020B0509020102050004" pitchFamily="49" charset="0"/>
              </a:rPr>
              <a:t>val</a:t>
            </a:r>
            <a:r>
              <a:rPr lang="en-US" sz="1100" b="0" i="0" dirty="0">
                <a:solidFill>
                  <a:srgbClr val="19191C"/>
                </a:solidFill>
                <a:effectLst/>
                <a:latin typeface="JetBrains Mono" panose="020B0509020102050004" pitchFamily="49" charset="0"/>
              </a:rPr>
              <a:t> </a:t>
            </a:r>
            <a:r>
              <a:rPr lang="en-US" sz="1100" b="0" i="0" dirty="0" err="1">
                <a:solidFill>
                  <a:srgbClr val="19191C"/>
                </a:solidFill>
                <a:effectLst/>
                <a:latin typeface="JetBrains Mono" panose="020B0509020102050004" pitchFamily="49" charset="0"/>
              </a:rPr>
              <a:t>lastName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String</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0077AA"/>
                </a:solidFill>
                <a:effectLst/>
                <a:latin typeface="JetBrains Mono" panose="020B0509020102050004" pitchFamily="49" charset="0"/>
              </a:rPr>
              <a:t>var</a:t>
            </a:r>
            <a:r>
              <a:rPr lang="en-US" sz="1100" b="0" i="0" dirty="0">
                <a:solidFill>
                  <a:srgbClr val="19191C"/>
                </a:solidFill>
                <a:effectLst/>
                <a:latin typeface="JetBrains Mono" panose="020B0509020102050004" pitchFamily="49" charset="0"/>
              </a:rPr>
              <a:t> age</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Int</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708090"/>
                </a:solidFill>
                <a:effectLst/>
                <a:latin typeface="JetBrains Mono" panose="020B0509020102050004" pitchFamily="49" charset="0"/>
              </a:rPr>
              <a:t>// trailing comma</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708090"/>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p>
          <a:p>
            <a:pPr marL="533400" lvl="1" indent="0">
              <a:buNone/>
            </a:pPr>
            <a:r>
              <a:rPr lang="en-US" sz="1100" b="0" i="0" dirty="0">
                <a:solidFill>
                  <a:srgbClr val="0077AA"/>
                </a:solidFill>
                <a:effectLst/>
                <a:latin typeface="JetBrains Mono" panose="020B0509020102050004" pitchFamily="49" charset="0"/>
              </a:rPr>
              <a:t>class</a:t>
            </a:r>
            <a:r>
              <a:rPr lang="en-US" sz="1100" b="0" i="0" dirty="0">
                <a:solidFill>
                  <a:srgbClr val="19191C"/>
                </a:solidFill>
                <a:effectLst/>
                <a:latin typeface="JetBrains Mono" panose="020B0509020102050004" pitchFamily="49" charset="0"/>
              </a:rPr>
              <a:t> C </a:t>
            </a:r>
            <a:r>
              <a:rPr lang="en-US" sz="1100" b="0" i="0" dirty="0">
                <a:solidFill>
                  <a:srgbClr val="0077AA"/>
                </a:solidFill>
                <a:effectLst/>
                <a:latin typeface="JetBrains Mono" panose="020B0509020102050004" pitchFamily="49" charset="0"/>
              </a:rPr>
              <a:t>private</a:t>
            </a:r>
            <a:r>
              <a:rPr lang="en-US" sz="1100" b="0" i="0" dirty="0">
                <a:solidFill>
                  <a:srgbClr val="19191C"/>
                </a:solidFill>
                <a:effectLst/>
                <a:latin typeface="JetBrains Mono" panose="020B0509020102050004" pitchFamily="49" charset="0"/>
              </a:rPr>
              <a:t> </a:t>
            </a:r>
            <a:r>
              <a:rPr lang="en-US" sz="1100" b="0" i="0" dirty="0">
                <a:solidFill>
                  <a:srgbClr val="0077AA"/>
                </a:solidFill>
                <a:effectLst/>
                <a:latin typeface="JetBrains Mono" panose="020B0509020102050004" pitchFamily="49" charset="0"/>
              </a:rPr>
              <a:t>constructor</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a</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Int</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A6E3A"/>
                </a:solidFill>
                <a:effectLst/>
                <a:latin typeface="JetBrains Mono" panose="020B0509020102050004" pitchFamily="49" charset="0"/>
              </a:rPr>
              <a:t>..</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p>
          <a:p>
            <a:pPr marL="533400" lvl="1" indent="0">
              <a:buNone/>
            </a:pPr>
            <a:r>
              <a:rPr lang="en-US" sz="1100" b="0" i="0" dirty="0">
                <a:solidFill>
                  <a:srgbClr val="0077AA"/>
                </a:solidFill>
                <a:effectLst/>
                <a:latin typeface="JetBrains Mono" panose="020B0509020102050004" pitchFamily="49" charset="0"/>
              </a:rPr>
              <a:t>class</a:t>
            </a:r>
            <a:r>
              <a:rPr lang="en-US" sz="1100" b="0" i="0" dirty="0">
                <a:solidFill>
                  <a:srgbClr val="19191C"/>
                </a:solidFill>
                <a:effectLst/>
                <a:latin typeface="JetBrains Mono" panose="020B0509020102050004" pitchFamily="49" charset="0"/>
              </a:rPr>
              <a:t> </a:t>
            </a:r>
            <a:r>
              <a:rPr lang="en-US" sz="1100" b="0" i="0" dirty="0">
                <a:solidFill>
                  <a:srgbClr val="DD4A68"/>
                </a:solidFill>
                <a:effectLst/>
                <a:latin typeface="JetBrains Mono" panose="020B0509020102050004" pitchFamily="49" charset="0"/>
              </a:rPr>
              <a:t>Rectangle</a:t>
            </a:r>
            <a:r>
              <a:rPr lang="en-US" sz="1100" b="0" i="0" dirty="0">
                <a:solidFill>
                  <a:srgbClr val="999999"/>
                </a:solidFill>
                <a:effectLst/>
                <a:latin typeface="JetBrains Mono" panose="020B0509020102050004" pitchFamily="49" charset="0"/>
              </a:rPr>
              <a:t>(</a:t>
            </a:r>
            <a:r>
              <a:rPr lang="en-US" sz="1100" b="0" i="0" dirty="0">
                <a:solidFill>
                  <a:srgbClr val="0077AA"/>
                </a:solidFill>
                <a:effectLst/>
                <a:latin typeface="JetBrains Mono" panose="020B0509020102050004" pitchFamily="49" charset="0"/>
              </a:rPr>
              <a:t>var</a:t>
            </a:r>
            <a:r>
              <a:rPr lang="en-US" sz="1100" b="0" i="0" dirty="0">
                <a:solidFill>
                  <a:srgbClr val="19191C"/>
                </a:solidFill>
                <a:effectLst/>
                <a:latin typeface="JetBrains Mono" panose="020B0509020102050004" pitchFamily="49" charset="0"/>
              </a:rPr>
              <a:t> height</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Double</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0077AA"/>
                </a:solidFill>
                <a:effectLst/>
                <a:latin typeface="JetBrains Mono" panose="020B0509020102050004" pitchFamily="49" charset="0"/>
              </a:rPr>
              <a:t>var</a:t>
            </a:r>
            <a:r>
              <a:rPr lang="en-US" sz="1100" b="0" i="0" dirty="0">
                <a:solidFill>
                  <a:srgbClr val="19191C"/>
                </a:solidFill>
                <a:effectLst/>
                <a:latin typeface="JetBrains Mono" panose="020B0509020102050004" pitchFamily="49" charset="0"/>
              </a:rPr>
              <a:t> length</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Double</a:t>
            </a:r>
            <a:r>
              <a:rPr lang="en-US" sz="1100" b="0" i="0" dirty="0">
                <a:solidFill>
                  <a:srgbClr val="999999"/>
                </a:solidFill>
                <a:effectLst/>
                <a:latin typeface="JetBrains Mono" panose="020B0509020102050004" pitchFamily="49" charset="0"/>
              </a:rPr>
              <a:t>)</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DD4A68"/>
                </a:solidFill>
                <a:effectLst/>
                <a:latin typeface="JetBrains Mono" panose="020B0509020102050004" pitchFamily="49" charset="0"/>
              </a:rPr>
              <a:t>Shape</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0077AA"/>
                </a:solidFill>
                <a:effectLst/>
                <a:latin typeface="JetBrains Mono" panose="020B0509020102050004" pitchFamily="49" charset="0"/>
              </a:rPr>
              <a:t>var</a:t>
            </a:r>
            <a:r>
              <a:rPr lang="en-US" sz="1100" b="0" i="0" dirty="0">
                <a:solidFill>
                  <a:srgbClr val="19191C"/>
                </a:solidFill>
                <a:effectLst/>
                <a:latin typeface="JetBrains Mono" panose="020B0509020102050004" pitchFamily="49" charset="0"/>
              </a:rPr>
              <a:t> perimeter </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height </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length</a:t>
            </a:r>
            <a:r>
              <a:rPr lang="en-US" sz="1100" b="0" i="0" dirty="0">
                <a:solidFill>
                  <a:srgbClr val="999999"/>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A6E3A"/>
                </a:solidFill>
                <a:effectLst/>
                <a:latin typeface="JetBrains Mono" panose="020B0509020102050004" pitchFamily="49" charset="0"/>
              </a:rPr>
              <a:t>*</a:t>
            </a:r>
            <a:r>
              <a:rPr lang="en-US" sz="1100" b="0" i="0" dirty="0">
                <a:solidFill>
                  <a:srgbClr val="19191C"/>
                </a:solidFill>
                <a:effectLst/>
                <a:latin typeface="JetBrains Mono" panose="020B0509020102050004" pitchFamily="49" charset="0"/>
              </a:rPr>
              <a:t> </a:t>
            </a:r>
            <a:r>
              <a:rPr lang="en-US" sz="1100" b="0" i="0" dirty="0">
                <a:solidFill>
                  <a:srgbClr val="990055"/>
                </a:solidFill>
                <a:effectLst/>
                <a:latin typeface="JetBrains Mono" panose="020B0509020102050004" pitchFamily="49" charset="0"/>
              </a:rPr>
              <a:t>2</a:t>
            </a:r>
            <a:r>
              <a:rPr lang="en-US" sz="1100" b="0" i="0" dirty="0">
                <a:solidFill>
                  <a:srgbClr val="19191C"/>
                </a:solidFill>
                <a:effectLst/>
                <a:latin typeface="JetBrains Mono" panose="020B0509020102050004" pitchFamily="49" charset="0"/>
              </a:rPr>
              <a:t> </a:t>
            </a:r>
            <a:r>
              <a:rPr lang="en-US" sz="1100" b="0" i="0" dirty="0">
                <a:solidFill>
                  <a:srgbClr val="999999"/>
                </a:solidFill>
                <a:effectLst/>
                <a:latin typeface="JetBrains Mono" panose="020B0509020102050004" pitchFamily="49" charset="0"/>
              </a:rPr>
              <a:t>}</a:t>
            </a:r>
            <a:endParaRPr lang="en-US" sz="1100" dirty="0"/>
          </a:p>
          <a:p>
            <a:pPr marL="533400" lvl="1" indent="0">
              <a:buNone/>
            </a:pPr>
            <a:endParaRPr lang="en-US" sz="1100"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16649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sz="3600" dirty="0"/>
              <a:t>Secondary </a:t>
            </a:r>
            <a:r>
              <a:rPr lang="en-US" dirty="0">
                <a:solidFill>
                  <a:schemeClr val="bg1">
                    <a:lumMod val="95000"/>
                  </a:schemeClr>
                </a:solidFill>
                <a:hlinkClick r:id="rId2">
                  <a:extLst>
                    <a:ext uri="{A12FA001-AC4F-418D-AE19-62706E023703}">
                      <ahyp:hlinkClr xmlns:ahyp="http://schemas.microsoft.com/office/drawing/2018/hyperlinkcolor" val="tx"/>
                    </a:ext>
                  </a:extLst>
                </a:hlinkClick>
              </a:rPr>
              <a:t>Constructors</a:t>
            </a:r>
            <a:r>
              <a:rPr lang="en-US" dirty="0">
                <a:solidFill>
                  <a:srgbClr val="0097A7"/>
                </a:solidFill>
                <a:hlinkClick r:id="rId2">
                  <a:extLst>
                    <a:ext uri="{A12FA001-AC4F-418D-AE19-62706E023703}">
                      <ahyp:hlinkClr xmlns:ahyp="http://schemas.microsoft.com/office/drawing/2018/hyperlinkcolor" val="tx"/>
                    </a:ext>
                  </a:extLst>
                </a:hlinkClick>
              </a:rPr>
              <a:t>﻿</a:t>
            </a:r>
            <a:endParaRPr lang="en-US" dirty="0">
              <a:solidFill>
                <a:schemeClr val="bg1">
                  <a:lumMod val="95000"/>
                </a:schemeClr>
              </a:solidFill>
            </a:endParaRPr>
          </a:p>
        </p:txBody>
      </p:sp>
      <p:sp>
        <p:nvSpPr>
          <p:cNvPr id="2" name="Text Placeholder 1">
            <a:extLst>
              <a:ext uri="{FF2B5EF4-FFF2-40B4-BE49-F238E27FC236}">
                <a16:creationId xmlns:a16="http://schemas.microsoft.com/office/drawing/2014/main" id="{809EE880-FEC2-DB61-3629-4BF66D84AD25}"/>
              </a:ext>
            </a:extLst>
          </p:cNvPr>
          <p:cNvSpPr>
            <a:spLocks noGrp="1"/>
          </p:cNvSpPr>
          <p:nvPr>
            <p:ph type="body" idx="1"/>
          </p:nvPr>
        </p:nvSpPr>
        <p:spPr/>
        <p:txBody>
          <a:bodyPr/>
          <a:lstStyle/>
          <a:p>
            <a:r>
              <a:rPr lang="en-US" sz="1600" dirty="0"/>
              <a:t>Prefixed with </a:t>
            </a:r>
            <a:r>
              <a:rPr lang="en-US" sz="1600" b="1" dirty="0"/>
              <a:t>constructor</a:t>
            </a:r>
            <a:endParaRPr lang="en-US" sz="1600" dirty="0"/>
          </a:p>
          <a:p>
            <a:r>
              <a:rPr lang="en-US" sz="1600" dirty="0"/>
              <a:t>Code in initializer blocks effectively becomes part of the primary constructor</a:t>
            </a:r>
          </a:p>
          <a:p>
            <a:endParaRPr lang="en-US" sz="1600" dirty="0"/>
          </a:p>
          <a:p>
            <a:pPr marL="533400" lvl="1" indent="0">
              <a:buNone/>
            </a:pPr>
            <a:r>
              <a:rPr lang="en-US" sz="1050" b="0" i="0" dirty="0">
                <a:solidFill>
                  <a:srgbClr val="0077AA"/>
                </a:solidFill>
                <a:effectLst/>
                <a:latin typeface="JetBrains Mono" panose="020B0509020102050004" pitchFamily="49" charset="0"/>
              </a:rPr>
              <a:t>class</a:t>
            </a:r>
            <a:r>
              <a:rPr lang="en-US" sz="1050" b="0" i="0" dirty="0">
                <a:solidFill>
                  <a:srgbClr val="19191C"/>
                </a:solidFill>
                <a:effectLst/>
                <a:latin typeface="JetBrains Mono" panose="020B0509020102050004" pitchFamily="49" charset="0"/>
              </a:rPr>
              <a:t> </a:t>
            </a:r>
            <a:r>
              <a:rPr lang="en-US" sz="1050" b="0" i="0" dirty="0">
                <a:solidFill>
                  <a:srgbClr val="DD4A68"/>
                </a:solidFill>
                <a:effectLst/>
                <a:latin typeface="JetBrains Mono" panose="020B0509020102050004" pitchFamily="49" charset="0"/>
              </a:rPr>
              <a:t>Person</a:t>
            </a:r>
            <a:r>
              <a:rPr lang="en-US" sz="1050" b="0" i="0" dirty="0">
                <a:solidFill>
                  <a:srgbClr val="999999"/>
                </a:solidFill>
                <a:effectLst/>
                <a:latin typeface="JetBrains Mono" panose="020B0509020102050004" pitchFamily="49" charset="0"/>
              </a:rPr>
              <a:t>(</a:t>
            </a:r>
            <a:r>
              <a:rPr lang="en-US" sz="1050" b="0" i="0" dirty="0" err="1">
                <a:solidFill>
                  <a:srgbClr val="0077AA"/>
                </a:solidFill>
                <a:effectLst/>
                <a:latin typeface="JetBrains Mono" panose="020B0509020102050004" pitchFamily="49" charset="0"/>
              </a:rPr>
              <a:t>val</a:t>
            </a:r>
            <a:r>
              <a:rPr lang="en-US" sz="1050" b="0" i="0" dirty="0">
                <a:solidFill>
                  <a:srgbClr val="19191C"/>
                </a:solidFill>
                <a:effectLst/>
                <a:latin typeface="JetBrains Mono" panose="020B0509020102050004" pitchFamily="49" charset="0"/>
              </a:rPr>
              <a:t> name</a:t>
            </a:r>
            <a:r>
              <a:rPr lang="en-US" sz="1050" b="0" i="0" dirty="0">
                <a:solidFill>
                  <a:srgbClr val="9A6E3A"/>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String</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err="1">
                <a:solidFill>
                  <a:srgbClr val="0077AA"/>
                </a:solidFill>
                <a:effectLst/>
                <a:latin typeface="JetBrains Mono" panose="020B0509020102050004" pitchFamily="49" charset="0"/>
              </a:rPr>
              <a:t>val</a:t>
            </a:r>
            <a:r>
              <a:rPr lang="en-US" sz="1050" b="0" i="0" dirty="0">
                <a:solidFill>
                  <a:srgbClr val="19191C"/>
                </a:solidFill>
                <a:effectLst/>
                <a:latin typeface="JetBrains Mono" panose="020B0509020102050004" pitchFamily="49" charset="0"/>
              </a:rPr>
              <a:t> children</a:t>
            </a:r>
            <a:r>
              <a:rPr lang="en-US" sz="1050" b="0" i="0" dirty="0">
                <a:solidFill>
                  <a:srgbClr val="9A6E3A"/>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err="1">
                <a:solidFill>
                  <a:srgbClr val="19191C"/>
                </a:solidFill>
                <a:effectLst/>
                <a:latin typeface="JetBrains Mono" panose="020B0509020102050004" pitchFamily="49" charset="0"/>
              </a:rPr>
              <a:t>MutableList</a:t>
            </a:r>
            <a:r>
              <a:rPr lang="en-US" sz="1050" b="0" i="0" dirty="0">
                <a:solidFill>
                  <a:srgbClr val="9A6E3A"/>
                </a:solidFill>
                <a:effectLst/>
                <a:latin typeface="JetBrains Mono" panose="020B0509020102050004" pitchFamily="49" charset="0"/>
              </a:rPr>
              <a:t>&lt;</a:t>
            </a:r>
            <a:r>
              <a:rPr lang="en-US" sz="1050" b="0" i="0" dirty="0">
                <a:solidFill>
                  <a:srgbClr val="19191C"/>
                </a:solidFill>
                <a:effectLst/>
                <a:latin typeface="JetBrains Mono" panose="020B0509020102050004" pitchFamily="49" charset="0"/>
              </a:rPr>
              <a:t>Person</a:t>
            </a:r>
            <a:r>
              <a:rPr lang="en-US" sz="1050" b="0" i="0" dirty="0">
                <a:solidFill>
                  <a:srgbClr val="9A6E3A"/>
                </a:solidFill>
                <a:effectLst/>
                <a:latin typeface="JetBrains Mono" panose="020B0509020102050004" pitchFamily="49" charset="0"/>
              </a:rPr>
              <a:t>&gt;</a:t>
            </a:r>
            <a:r>
              <a:rPr lang="en-US" sz="1050" b="0" i="0" dirty="0">
                <a:solidFill>
                  <a:srgbClr val="19191C"/>
                </a:solidFill>
                <a:effectLst/>
                <a:latin typeface="JetBrains Mono" panose="020B0509020102050004" pitchFamily="49" charset="0"/>
              </a:rPr>
              <a:t> </a:t>
            </a:r>
            <a:r>
              <a:rPr lang="en-US" sz="1050" b="0" i="0" dirty="0">
                <a:solidFill>
                  <a:srgbClr val="9A6E3A"/>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err="1">
                <a:solidFill>
                  <a:srgbClr val="DD4A68"/>
                </a:solidFill>
                <a:effectLst/>
                <a:latin typeface="JetBrains Mono" panose="020B0509020102050004" pitchFamily="49" charset="0"/>
              </a:rPr>
              <a:t>mutableListOf</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a:solidFill>
                  <a:srgbClr val="0077AA"/>
                </a:solidFill>
                <a:effectLst/>
                <a:latin typeface="JetBrains Mono" panose="020B0509020102050004" pitchFamily="49" charset="0"/>
              </a:rPr>
              <a:t>constructor</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name</a:t>
            </a:r>
            <a:r>
              <a:rPr lang="en-US" sz="1050" b="0" i="0" dirty="0">
                <a:solidFill>
                  <a:srgbClr val="9A6E3A"/>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String</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parent</a:t>
            </a:r>
            <a:r>
              <a:rPr lang="en-US" sz="1050" b="0" i="0" dirty="0">
                <a:solidFill>
                  <a:srgbClr val="9A6E3A"/>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Person</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a:solidFill>
                  <a:srgbClr val="9A6E3A"/>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400" b="1" i="0" dirty="0">
                <a:solidFill>
                  <a:srgbClr val="0077AA"/>
                </a:solidFill>
                <a:effectLst/>
                <a:latin typeface="JetBrains Mono" panose="020B0509020102050004" pitchFamily="49" charset="0"/>
              </a:rPr>
              <a:t>this</a:t>
            </a:r>
            <a:r>
              <a:rPr lang="en-US" sz="1400" b="1" i="0" dirty="0">
                <a:solidFill>
                  <a:srgbClr val="999999"/>
                </a:solidFill>
                <a:effectLst/>
                <a:latin typeface="JetBrains Mono" panose="020B0509020102050004" pitchFamily="49" charset="0"/>
              </a:rPr>
              <a:t>(</a:t>
            </a:r>
            <a:r>
              <a:rPr lang="en-US" sz="1400" b="1" i="0" dirty="0">
                <a:solidFill>
                  <a:srgbClr val="19191C"/>
                </a:solidFill>
                <a:effectLst/>
                <a:latin typeface="JetBrains Mono" panose="020B0509020102050004" pitchFamily="49" charset="0"/>
              </a:rPr>
              <a:t>name</a:t>
            </a:r>
            <a:r>
              <a:rPr lang="en-US" sz="1400" b="1" i="0" dirty="0">
                <a:solidFill>
                  <a:srgbClr val="999999"/>
                </a:solidFill>
                <a:effectLst/>
                <a:latin typeface="JetBrains Mono" panose="020B0509020102050004" pitchFamily="49" charset="0"/>
              </a:rPr>
              <a:t>)</a:t>
            </a:r>
            <a:r>
              <a:rPr lang="en-US" sz="1400" b="1" i="0" dirty="0">
                <a:solidFill>
                  <a:srgbClr val="19191C"/>
                </a:solidFill>
                <a:effectLst/>
                <a:latin typeface="JetBrains Mono" panose="020B0509020102050004" pitchFamily="49" charset="0"/>
              </a:rPr>
              <a:t> </a:t>
            </a:r>
            <a:endParaRPr lang="en-US" sz="1050" b="1" i="0" dirty="0">
              <a:solidFill>
                <a:srgbClr val="19191C"/>
              </a:solidFill>
              <a:effectLst/>
              <a:latin typeface="JetBrains Mono" panose="020B0509020102050004" pitchFamily="49" charset="0"/>
            </a:endParaRPr>
          </a:p>
          <a:p>
            <a:pPr marL="533400" lvl="1" indent="0">
              <a:buNone/>
            </a:pP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err="1">
                <a:solidFill>
                  <a:srgbClr val="19191C"/>
                </a:solidFill>
                <a:effectLst/>
                <a:latin typeface="JetBrains Mono" panose="020B0509020102050004" pitchFamily="49" charset="0"/>
              </a:rPr>
              <a:t>parent</a:t>
            </a:r>
            <a:r>
              <a:rPr lang="en-US" sz="1050" b="0" i="0" dirty="0" err="1">
                <a:solidFill>
                  <a:srgbClr val="999999"/>
                </a:solidFill>
                <a:effectLst/>
                <a:latin typeface="JetBrains Mono" panose="020B0509020102050004" pitchFamily="49" charset="0"/>
              </a:rPr>
              <a:t>.</a:t>
            </a:r>
            <a:r>
              <a:rPr lang="en-US" sz="1050" b="0" i="0" dirty="0" err="1">
                <a:solidFill>
                  <a:srgbClr val="19191C"/>
                </a:solidFill>
                <a:effectLst/>
                <a:latin typeface="JetBrains Mono" panose="020B0509020102050004" pitchFamily="49" charset="0"/>
              </a:rPr>
              <a:t>children</a:t>
            </a:r>
            <a:r>
              <a:rPr lang="en-US" sz="1050" b="0" i="0" dirty="0" err="1">
                <a:solidFill>
                  <a:srgbClr val="999999"/>
                </a:solidFill>
                <a:effectLst/>
                <a:latin typeface="JetBrains Mono" panose="020B0509020102050004" pitchFamily="49" charset="0"/>
              </a:rPr>
              <a:t>.</a:t>
            </a:r>
            <a:r>
              <a:rPr lang="en-US" sz="1050" b="0" i="0" dirty="0" err="1">
                <a:solidFill>
                  <a:srgbClr val="DD4A68"/>
                </a:solidFill>
                <a:effectLst/>
                <a:latin typeface="JetBrains Mono" panose="020B0509020102050004" pitchFamily="49" charset="0"/>
              </a:rPr>
              <a:t>add</a:t>
            </a:r>
            <a:r>
              <a:rPr lang="en-US" sz="1050" b="0" i="0" dirty="0">
                <a:solidFill>
                  <a:srgbClr val="999999"/>
                </a:solidFill>
                <a:effectLst/>
                <a:latin typeface="JetBrains Mono" panose="020B0509020102050004" pitchFamily="49" charset="0"/>
              </a:rPr>
              <a:t>(</a:t>
            </a:r>
            <a:r>
              <a:rPr lang="en-US" sz="1050" b="0" i="0" dirty="0">
                <a:solidFill>
                  <a:srgbClr val="0077AA"/>
                </a:solidFill>
                <a:effectLst/>
                <a:latin typeface="JetBrains Mono" panose="020B0509020102050004" pitchFamily="49" charset="0"/>
              </a:rPr>
              <a:t>this</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a:solidFill>
                  <a:srgbClr val="999999"/>
                </a:solidFill>
                <a:effectLst/>
                <a:latin typeface="JetBrains Mono" panose="020B0509020102050004" pitchFamily="49" charset="0"/>
              </a:rPr>
              <a:t>}</a:t>
            </a:r>
            <a:r>
              <a:rPr lang="en-US" sz="1050" b="0" i="0" dirty="0">
                <a:solidFill>
                  <a:srgbClr val="19191C"/>
                </a:solidFill>
                <a:effectLst/>
                <a:latin typeface="JetBrains Mono" panose="020B0509020102050004" pitchFamily="49" charset="0"/>
              </a:rPr>
              <a:t> </a:t>
            </a:r>
            <a:r>
              <a:rPr lang="en-US" sz="1050" b="0" i="0" dirty="0">
                <a:solidFill>
                  <a:srgbClr val="999999"/>
                </a:solidFill>
                <a:effectLst/>
                <a:latin typeface="JetBrains Mono" panose="020B0509020102050004" pitchFamily="49" charset="0"/>
              </a:rPr>
              <a:t>}</a:t>
            </a:r>
            <a:endParaRPr lang="en-US" sz="1100"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120426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Functions</a:t>
            </a:r>
          </a:p>
        </p:txBody>
      </p:sp>
      <p:sp>
        <p:nvSpPr>
          <p:cNvPr id="2" name="Text Placeholder 1">
            <a:extLst>
              <a:ext uri="{FF2B5EF4-FFF2-40B4-BE49-F238E27FC236}">
                <a16:creationId xmlns:a16="http://schemas.microsoft.com/office/drawing/2014/main" id="{76F65870-962B-5285-C81B-77143344FD6C}"/>
              </a:ext>
            </a:extLst>
          </p:cNvPr>
          <p:cNvSpPr>
            <a:spLocks noGrp="1"/>
          </p:cNvSpPr>
          <p:nvPr>
            <p:ph type="body" idx="1"/>
          </p:nvPr>
        </p:nvSpPr>
        <p:spPr>
          <a:xfrm>
            <a:off x="311700" y="1076274"/>
            <a:ext cx="8520600" cy="3583189"/>
          </a:xfrm>
        </p:spPr>
        <p:txBody>
          <a:bodyPr/>
          <a:lstStyle/>
          <a:p>
            <a:r>
              <a:rPr lang="en-US" dirty="0"/>
              <a:t>A function with two Int parameters and Int return type.</a:t>
            </a:r>
          </a:p>
          <a:p>
            <a:pPr marL="533400" lvl="1" indent="0">
              <a:buNone/>
            </a:pPr>
            <a:r>
              <a:rPr lang="en-US" dirty="0">
                <a:solidFill>
                  <a:srgbClr val="00B0F0"/>
                </a:solidFill>
              </a:rPr>
              <a:t>fun</a:t>
            </a:r>
            <a:r>
              <a:rPr lang="en-US" dirty="0"/>
              <a:t> sum(a: Int, b: Int): Int {</a:t>
            </a:r>
          </a:p>
          <a:p>
            <a:pPr marL="533400" lvl="1" indent="0">
              <a:buNone/>
            </a:pPr>
            <a:r>
              <a:rPr lang="en-US" dirty="0"/>
              <a:t>    return a + b</a:t>
            </a:r>
          </a:p>
          <a:p>
            <a:pPr marL="533400" lvl="1" indent="0">
              <a:buNone/>
            </a:pPr>
            <a:r>
              <a:rPr lang="en-US" dirty="0"/>
              <a:t>}</a:t>
            </a:r>
          </a:p>
          <a:p>
            <a:r>
              <a:rPr lang="en-US" dirty="0"/>
              <a:t>A function body can be an expression. Its return type is inferred.</a:t>
            </a:r>
          </a:p>
          <a:p>
            <a:pPr marL="76200" indent="0">
              <a:buNone/>
            </a:pPr>
            <a:r>
              <a:rPr lang="en-US" dirty="0">
                <a:solidFill>
                  <a:srgbClr val="00B0F0"/>
                </a:solidFill>
              </a:rPr>
              <a:t>	fun</a:t>
            </a:r>
            <a:r>
              <a:rPr lang="en-US" dirty="0"/>
              <a:t> sum(a: Int, b: Int) = a + b</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159383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Functions</a:t>
            </a:r>
          </a:p>
        </p:txBody>
      </p:sp>
      <p:sp>
        <p:nvSpPr>
          <p:cNvPr id="2" name="Text Placeholder 1">
            <a:extLst>
              <a:ext uri="{FF2B5EF4-FFF2-40B4-BE49-F238E27FC236}">
                <a16:creationId xmlns:a16="http://schemas.microsoft.com/office/drawing/2014/main" id="{76F65870-962B-5285-C81B-77143344FD6C}"/>
              </a:ext>
            </a:extLst>
          </p:cNvPr>
          <p:cNvSpPr>
            <a:spLocks noGrp="1"/>
          </p:cNvSpPr>
          <p:nvPr>
            <p:ph type="body" idx="1"/>
          </p:nvPr>
        </p:nvSpPr>
        <p:spPr>
          <a:xfrm>
            <a:off x="226208" y="813882"/>
            <a:ext cx="8520600" cy="4219294"/>
          </a:xfrm>
        </p:spPr>
        <p:txBody>
          <a:bodyPr/>
          <a:lstStyle/>
          <a:p>
            <a:r>
              <a:rPr lang="en-US" sz="1800" dirty="0"/>
              <a:t>A function that returns no meaningful value.</a:t>
            </a:r>
          </a:p>
          <a:p>
            <a:pPr marL="533400" lvl="1" indent="0">
              <a:buNone/>
            </a:pPr>
            <a:r>
              <a:rPr lang="en-US" sz="1100" dirty="0">
                <a:solidFill>
                  <a:srgbClr val="00B0F0"/>
                </a:solidFill>
              </a:rPr>
              <a:t>fun</a:t>
            </a:r>
            <a:r>
              <a:rPr lang="en-US" sz="1100" dirty="0"/>
              <a:t> </a:t>
            </a:r>
            <a:r>
              <a:rPr lang="en-US" sz="1100" dirty="0" err="1"/>
              <a:t>printSum</a:t>
            </a:r>
            <a:r>
              <a:rPr lang="en-US" sz="1100" dirty="0"/>
              <a:t>(a: Int, b: Int): Unit {</a:t>
            </a:r>
          </a:p>
          <a:p>
            <a:pPr marL="533400" lvl="1" indent="0">
              <a:buNone/>
            </a:pPr>
            <a:r>
              <a:rPr lang="en-US" sz="1100" dirty="0"/>
              <a:t>    </a:t>
            </a:r>
            <a:r>
              <a:rPr lang="en-US" sz="1100" dirty="0" err="1"/>
              <a:t>println</a:t>
            </a:r>
            <a:r>
              <a:rPr lang="en-US" sz="1100" dirty="0"/>
              <a:t>("sum of $a and $b is ${a + b}")</a:t>
            </a:r>
          </a:p>
          <a:p>
            <a:pPr marL="533400" lvl="1" indent="0">
              <a:buNone/>
            </a:pPr>
            <a:r>
              <a:rPr lang="en-US" sz="1100" dirty="0"/>
              <a:t>}</a:t>
            </a:r>
          </a:p>
          <a:p>
            <a:r>
              <a:rPr lang="en-US" sz="1800" dirty="0"/>
              <a:t>Unit return type can be omitted.</a:t>
            </a:r>
          </a:p>
          <a:p>
            <a:pPr marL="533400" lvl="1" indent="0">
              <a:buNone/>
            </a:pPr>
            <a:r>
              <a:rPr lang="en-US" sz="1100" dirty="0">
                <a:solidFill>
                  <a:srgbClr val="00B0F0"/>
                </a:solidFill>
              </a:rPr>
              <a:t>fun</a:t>
            </a:r>
            <a:r>
              <a:rPr lang="en-US" sz="1100" dirty="0"/>
              <a:t> </a:t>
            </a:r>
            <a:r>
              <a:rPr lang="en-US" sz="1100" dirty="0" err="1"/>
              <a:t>printSum</a:t>
            </a:r>
            <a:r>
              <a:rPr lang="en-US" sz="1100" dirty="0"/>
              <a:t>(a: Int, b: Int) {</a:t>
            </a:r>
          </a:p>
          <a:p>
            <a:pPr marL="533400" lvl="1" indent="0">
              <a:buNone/>
            </a:pPr>
            <a:r>
              <a:rPr lang="en-US" sz="1100" dirty="0"/>
              <a:t>    </a:t>
            </a:r>
            <a:r>
              <a:rPr lang="en-US" sz="1100" dirty="0" err="1"/>
              <a:t>println</a:t>
            </a:r>
            <a:r>
              <a:rPr lang="en-US" sz="1100" dirty="0"/>
              <a:t>("sum of $a and $b is ${a + b}")</a:t>
            </a:r>
          </a:p>
          <a:p>
            <a:pPr marL="533400" lvl="1" indent="0">
              <a:buNone/>
            </a:pPr>
            <a:r>
              <a:rPr lang="en-US" sz="1100" dirty="0"/>
              <a:t>}</a:t>
            </a:r>
          </a:p>
          <a:p>
            <a:r>
              <a:rPr lang="en-US" sz="1800" dirty="0"/>
              <a:t>To override the member function of the derived class using </a:t>
            </a:r>
            <a:r>
              <a:rPr lang="en-US" sz="1800" b="1" dirty="0"/>
              <a:t>override</a:t>
            </a:r>
            <a:r>
              <a:rPr lang="en-US" sz="1800" dirty="0"/>
              <a:t> keyword, and use </a:t>
            </a:r>
            <a:r>
              <a:rPr lang="en-US" sz="1800" b="1" dirty="0"/>
              <a:t>open</a:t>
            </a:r>
            <a:r>
              <a:rPr lang="en-US" sz="1800" dirty="0"/>
              <a:t> keyword for the member function of the base class</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96438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20711-B7F4-4EF2-C6AF-BDBB53C809CB}"/>
              </a:ext>
            </a:extLst>
          </p:cNvPr>
          <p:cNvSpPr>
            <a:spLocks noGrp="1"/>
          </p:cNvSpPr>
          <p:nvPr>
            <p:ph type="title"/>
          </p:nvPr>
        </p:nvSpPr>
        <p:spPr/>
        <p:txBody>
          <a:bodyPr/>
          <a:lstStyle/>
          <a:p>
            <a:r>
              <a:rPr lang="en-US" dirty="0"/>
              <a:t>What is Kotlin</a:t>
            </a:r>
          </a:p>
        </p:txBody>
      </p:sp>
      <p:sp>
        <p:nvSpPr>
          <p:cNvPr id="6" name="Text Placeholder 5">
            <a:extLst>
              <a:ext uri="{FF2B5EF4-FFF2-40B4-BE49-F238E27FC236}">
                <a16:creationId xmlns:a16="http://schemas.microsoft.com/office/drawing/2014/main" id="{00AD11AD-3C59-161B-9FF9-745A5F199DDD}"/>
              </a:ext>
            </a:extLst>
          </p:cNvPr>
          <p:cNvSpPr>
            <a:spLocks noGrp="1"/>
          </p:cNvSpPr>
          <p:nvPr>
            <p:ph type="body" idx="1"/>
          </p:nvPr>
        </p:nvSpPr>
        <p:spPr/>
        <p:txBody>
          <a:bodyPr/>
          <a:lstStyle/>
          <a:p>
            <a:r>
              <a:rPr lang="en-IN" sz="2000" dirty="0">
                <a:solidFill>
                  <a:schemeClr val="tx1">
                    <a:lumMod val="65000"/>
                  </a:schemeClr>
                </a:solidFill>
                <a:latin typeface="Arial" pitchFamily="34" charset="0"/>
                <a:cs typeface="Arial" pitchFamily="34" charset="0"/>
              </a:rPr>
              <a:t>Kotlin is a statically typed programming language for Java Virtual Machine (JVM) and JavaScript. </a:t>
            </a:r>
          </a:p>
          <a:p>
            <a:r>
              <a:rPr lang="en-IN" sz="2000" dirty="0">
                <a:solidFill>
                  <a:schemeClr val="tx1">
                    <a:lumMod val="65000"/>
                  </a:schemeClr>
                </a:solidFill>
                <a:latin typeface="Arial" pitchFamily="34" charset="0"/>
                <a:cs typeface="Arial" pitchFamily="34" charset="0"/>
              </a:rPr>
              <a:t>Described as a general purpose language, Kotlin introduces functional features to support Java interoperability. </a:t>
            </a:r>
          </a:p>
          <a:p>
            <a:r>
              <a:rPr lang="en-IN" sz="2000" dirty="0">
                <a:solidFill>
                  <a:schemeClr val="tx1">
                    <a:lumMod val="65000"/>
                  </a:schemeClr>
                </a:solidFill>
                <a:latin typeface="Arial" pitchFamily="34" charset="0"/>
                <a:cs typeface="Arial" pitchFamily="34" charset="0"/>
              </a:rPr>
              <a:t>The Kotlin project was born out of the aspiration for heightened productivity. The goal was to improve the coding experience in a way that was both practical and effective</a:t>
            </a:r>
          </a:p>
          <a:p>
            <a:r>
              <a:rPr lang="en-US" sz="2000" dirty="0">
                <a:solidFill>
                  <a:schemeClr val="tx1">
                    <a:lumMod val="65000"/>
                  </a:schemeClr>
                </a:solidFill>
                <a:latin typeface="Arial" pitchFamily="34" charset="0"/>
                <a:cs typeface="Arial" pitchFamily="34" charset="0"/>
              </a:rPr>
              <a:t>Kotlin has become a more stable</a:t>
            </a:r>
          </a:p>
        </p:txBody>
      </p:sp>
      <p:sp>
        <p:nvSpPr>
          <p:cNvPr id="3" name="Slide Number Placeholder 2">
            <a:extLst>
              <a:ext uri="{FF2B5EF4-FFF2-40B4-BE49-F238E27FC236}">
                <a16:creationId xmlns:a16="http://schemas.microsoft.com/office/drawing/2014/main" id="{8AA89309-70B3-740C-355C-E2EBE534AA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872715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Implementation </a:t>
            </a:r>
          </a:p>
        </p:txBody>
      </p:sp>
      <p:sp>
        <p:nvSpPr>
          <p:cNvPr id="5" name="Text Placeholder 4">
            <a:extLst>
              <a:ext uri="{FF2B5EF4-FFF2-40B4-BE49-F238E27FC236}">
                <a16:creationId xmlns:a16="http://schemas.microsoft.com/office/drawing/2014/main" id="{83CC7773-5BB8-3F8F-1FCA-92C91B131352}"/>
              </a:ext>
            </a:extLst>
          </p:cNvPr>
          <p:cNvSpPr>
            <a:spLocks noGrp="1"/>
          </p:cNvSpPr>
          <p:nvPr>
            <p:ph type="body" idx="1"/>
          </p:nvPr>
        </p:nvSpPr>
        <p:spPr/>
        <p:txBody>
          <a:bodyPr/>
          <a:lstStyle/>
          <a:p>
            <a:pPr marL="0" indent="0">
              <a:spcBef>
                <a:spcPts val="0"/>
              </a:spcBef>
              <a:buNone/>
            </a:pPr>
            <a:r>
              <a:rPr lang="en-US" sz="1100" dirty="0">
                <a:solidFill>
                  <a:srgbClr val="00B0F0"/>
                </a:solidFill>
              </a:rPr>
              <a:t>open class </a:t>
            </a:r>
            <a:r>
              <a:rPr lang="en-US" sz="1100" dirty="0"/>
              <a:t>Person() {</a:t>
            </a:r>
          </a:p>
          <a:p>
            <a:pPr marL="0" indent="0">
              <a:spcBef>
                <a:spcPts val="0"/>
              </a:spcBef>
              <a:buNone/>
            </a:pPr>
            <a:r>
              <a:rPr lang="en-US" sz="1100" dirty="0"/>
              <a:t>    </a:t>
            </a:r>
            <a:r>
              <a:rPr lang="en-US" sz="1100" dirty="0">
                <a:solidFill>
                  <a:srgbClr val="00B0F0"/>
                </a:solidFill>
              </a:rPr>
              <a:t>open fun </a:t>
            </a:r>
            <a:r>
              <a:rPr lang="en-US" sz="1100" dirty="0" err="1"/>
              <a:t>displayAge</a:t>
            </a:r>
            <a:r>
              <a:rPr lang="en-US" sz="1100" dirty="0"/>
              <a:t>(age: Int) {</a:t>
            </a:r>
          </a:p>
          <a:p>
            <a:pPr marL="0" indent="0">
              <a:spcBef>
                <a:spcPts val="0"/>
              </a:spcBef>
              <a:buNone/>
            </a:pPr>
            <a:r>
              <a:rPr lang="en-US" sz="1100" dirty="0"/>
              <a:t>        </a:t>
            </a:r>
            <a:r>
              <a:rPr lang="en-US" sz="1100" dirty="0" err="1"/>
              <a:t>println</a:t>
            </a:r>
            <a:r>
              <a:rPr lang="en-US" sz="1100" dirty="0"/>
              <a:t>("My actual age is $age.")</a:t>
            </a:r>
          </a:p>
          <a:p>
            <a:pPr marL="0" indent="0">
              <a:spcBef>
                <a:spcPts val="0"/>
              </a:spcBef>
              <a:buNone/>
            </a:pPr>
            <a:r>
              <a:rPr lang="en-US" sz="1100" dirty="0"/>
              <a:t>    }</a:t>
            </a:r>
          </a:p>
          <a:p>
            <a:pPr marL="0" indent="0">
              <a:spcBef>
                <a:spcPts val="0"/>
              </a:spcBef>
              <a:buNone/>
            </a:pPr>
            <a:r>
              <a:rPr lang="en-US" sz="1100" dirty="0"/>
              <a:t>}</a:t>
            </a:r>
          </a:p>
          <a:p>
            <a:pPr marL="0" indent="0">
              <a:spcBef>
                <a:spcPts val="0"/>
              </a:spcBef>
              <a:buNone/>
            </a:pPr>
            <a:r>
              <a:rPr lang="en-US" sz="1100" dirty="0">
                <a:solidFill>
                  <a:srgbClr val="00B0F0"/>
                </a:solidFill>
              </a:rPr>
              <a:t>class</a:t>
            </a:r>
            <a:r>
              <a:rPr lang="en-US" sz="1100" dirty="0"/>
              <a:t> Girl: Person() {</a:t>
            </a:r>
          </a:p>
          <a:p>
            <a:pPr marL="0" indent="0">
              <a:spcBef>
                <a:spcPts val="0"/>
              </a:spcBef>
              <a:buNone/>
            </a:pPr>
            <a:r>
              <a:rPr lang="en-US" sz="1100" dirty="0"/>
              <a:t>    </a:t>
            </a:r>
            <a:r>
              <a:rPr lang="en-US" sz="1100" dirty="0">
                <a:solidFill>
                  <a:srgbClr val="00B0F0"/>
                </a:solidFill>
              </a:rPr>
              <a:t>override fun</a:t>
            </a:r>
            <a:r>
              <a:rPr lang="en-US" sz="1100" dirty="0"/>
              <a:t> </a:t>
            </a:r>
            <a:r>
              <a:rPr lang="en-US" sz="1100" dirty="0" err="1"/>
              <a:t>displayAge</a:t>
            </a:r>
            <a:r>
              <a:rPr lang="en-US" sz="1100" dirty="0"/>
              <a:t>(age: Int) {</a:t>
            </a:r>
          </a:p>
          <a:p>
            <a:pPr marL="0" indent="0">
              <a:spcBef>
                <a:spcPts val="0"/>
              </a:spcBef>
              <a:buNone/>
            </a:pPr>
            <a:r>
              <a:rPr lang="en-US" sz="1100" dirty="0"/>
              <a:t>        // calling function of base class</a:t>
            </a:r>
          </a:p>
          <a:p>
            <a:pPr marL="0" indent="0">
              <a:spcBef>
                <a:spcPts val="0"/>
              </a:spcBef>
              <a:buNone/>
            </a:pPr>
            <a:r>
              <a:rPr lang="en-US" sz="1100" dirty="0"/>
              <a:t>        </a:t>
            </a:r>
            <a:r>
              <a:rPr lang="en-US" sz="1100" dirty="0" err="1">
                <a:solidFill>
                  <a:srgbClr val="00B0F0"/>
                </a:solidFill>
              </a:rPr>
              <a:t>super</a:t>
            </a:r>
            <a:r>
              <a:rPr lang="en-US" sz="1100" dirty="0" err="1"/>
              <a:t>.displayAge</a:t>
            </a:r>
            <a:r>
              <a:rPr lang="en-US" sz="1100" dirty="0"/>
              <a:t>(age)        </a:t>
            </a:r>
          </a:p>
          <a:p>
            <a:pPr marL="0" indent="0">
              <a:spcBef>
                <a:spcPts val="0"/>
              </a:spcBef>
              <a:buNone/>
            </a:pPr>
            <a:r>
              <a:rPr lang="en-US" sz="1100" dirty="0"/>
              <a:t>        </a:t>
            </a:r>
            <a:r>
              <a:rPr lang="en-US" sz="1100" dirty="0" err="1"/>
              <a:t>println</a:t>
            </a:r>
            <a:r>
              <a:rPr lang="en-US" sz="1100" dirty="0"/>
              <a:t>("My fake age is ${age - 5}.")</a:t>
            </a:r>
          </a:p>
          <a:p>
            <a:pPr marL="0" indent="0">
              <a:spcBef>
                <a:spcPts val="0"/>
              </a:spcBef>
              <a:buNone/>
            </a:pPr>
            <a:r>
              <a:rPr lang="en-US" sz="1100" dirty="0"/>
              <a:t>    }</a:t>
            </a:r>
          </a:p>
          <a:p>
            <a:pPr marL="0" indent="0">
              <a:spcBef>
                <a:spcPts val="0"/>
              </a:spcBef>
              <a:buNone/>
            </a:pPr>
            <a:r>
              <a:rPr lang="en-US" sz="1100" dirty="0"/>
              <a:t>}</a:t>
            </a:r>
          </a:p>
          <a:p>
            <a:pPr marL="0" indent="0">
              <a:spcBef>
                <a:spcPts val="0"/>
              </a:spcBef>
              <a:buNone/>
            </a:pPr>
            <a:r>
              <a:rPr lang="en-US" sz="1100" dirty="0">
                <a:solidFill>
                  <a:srgbClr val="00B0F0"/>
                </a:solidFill>
              </a:rPr>
              <a:t>fun</a:t>
            </a:r>
            <a:r>
              <a:rPr lang="en-US" sz="1100" dirty="0"/>
              <a:t> main(</a:t>
            </a:r>
            <a:r>
              <a:rPr lang="en-US" sz="1100" dirty="0" err="1"/>
              <a:t>args</a:t>
            </a:r>
            <a:r>
              <a:rPr lang="en-US" sz="1100" dirty="0"/>
              <a:t>: Array&lt;String&gt;) {</a:t>
            </a:r>
          </a:p>
          <a:p>
            <a:pPr marL="0" indent="0">
              <a:spcBef>
                <a:spcPts val="0"/>
              </a:spcBef>
              <a:buNone/>
            </a:pPr>
            <a:r>
              <a:rPr lang="en-US" sz="1100" dirty="0"/>
              <a:t>    </a:t>
            </a:r>
            <a:r>
              <a:rPr lang="en-US" sz="1100" dirty="0" err="1"/>
              <a:t>val</a:t>
            </a:r>
            <a:r>
              <a:rPr lang="en-US" sz="1100" dirty="0"/>
              <a:t> girl = Girl()</a:t>
            </a:r>
          </a:p>
          <a:p>
            <a:pPr marL="0" indent="0">
              <a:spcBef>
                <a:spcPts val="0"/>
              </a:spcBef>
              <a:buNone/>
            </a:pPr>
            <a:r>
              <a:rPr lang="en-US" sz="1100" dirty="0"/>
              <a:t>    </a:t>
            </a:r>
            <a:r>
              <a:rPr lang="en-US" sz="1100" dirty="0" err="1"/>
              <a:t>girl.displayAge</a:t>
            </a:r>
            <a:r>
              <a:rPr lang="en-US" sz="1100" dirty="0"/>
              <a:t>(31)</a:t>
            </a:r>
          </a:p>
          <a:p>
            <a:pPr marL="0" indent="0">
              <a:spcBef>
                <a:spcPts val="0"/>
              </a:spcBef>
              <a:buNone/>
            </a:pPr>
            <a:r>
              <a:rPr lang="en-US" sz="1100" dirty="0"/>
              <a: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76215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761B-4860-9F4A-0EC4-635B1DF0BA16}"/>
              </a:ext>
            </a:extLst>
          </p:cNvPr>
          <p:cNvSpPr>
            <a:spLocks noGrp="1"/>
          </p:cNvSpPr>
          <p:nvPr>
            <p:ph type="title"/>
          </p:nvPr>
        </p:nvSpPr>
        <p:spPr/>
        <p:txBody>
          <a:bodyPr/>
          <a:lstStyle/>
          <a:p>
            <a:r>
              <a:rPr lang="en-US" dirty="0"/>
              <a:t>Kotlin classes</a:t>
            </a:r>
          </a:p>
        </p:txBody>
      </p:sp>
      <p:sp>
        <p:nvSpPr>
          <p:cNvPr id="3" name="Text Placeholder 2">
            <a:extLst>
              <a:ext uri="{FF2B5EF4-FFF2-40B4-BE49-F238E27FC236}">
                <a16:creationId xmlns:a16="http://schemas.microsoft.com/office/drawing/2014/main" id="{F9D3D58C-7DC5-F0FC-DEA5-F50DC06142C6}"/>
              </a:ext>
            </a:extLst>
          </p:cNvPr>
          <p:cNvSpPr>
            <a:spLocks noGrp="1"/>
          </p:cNvSpPr>
          <p:nvPr>
            <p:ph type="body" idx="1"/>
          </p:nvPr>
        </p:nvSpPr>
        <p:spPr/>
        <p:txBody>
          <a:bodyPr/>
          <a:lstStyle/>
          <a:p>
            <a:pPr>
              <a:lnSpc>
                <a:spcPct val="100000"/>
              </a:lnSpc>
              <a:spcBef>
                <a:spcPts val="0"/>
              </a:spcBef>
            </a:pPr>
            <a:r>
              <a:rPr lang="en-US" sz="2000" dirty="0"/>
              <a:t>simple class</a:t>
            </a:r>
          </a:p>
          <a:p>
            <a:pPr>
              <a:lnSpc>
                <a:spcPct val="100000"/>
              </a:lnSpc>
              <a:spcBef>
                <a:spcPts val="0"/>
              </a:spcBef>
            </a:pPr>
            <a:r>
              <a:rPr lang="en-US" sz="2000" dirty="0"/>
              <a:t>empty class</a:t>
            </a:r>
          </a:p>
          <a:p>
            <a:pPr>
              <a:lnSpc>
                <a:spcPct val="100000"/>
              </a:lnSpc>
              <a:spcBef>
                <a:spcPts val="0"/>
              </a:spcBef>
            </a:pPr>
            <a:r>
              <a:rPr lang="en-US" sz="2000" dirty="0"/>
              <a:t>primary constructor</a:t>
            </a:r>
          </a:p>
          <a:p>
            <a:pPr>
              <a:lnSpc>
                <a:spcPct val="100000"/>
              </a:lnSpc>
              <a:spcBef>
                <a:spcPts val="0"/>
              </a:spcBef>
            </a:pPr>
            <a:r>
              <a:rPr lang="en-US" sz="2000" dirty="0"/>
              <a:t>open class</a:t>
            </a:r>
          </a:p>
          <a:p>
            <a:pPr>
              <a:lnSpc>
                <a:spcPct val="100000"/>
              </a:lnSpc>
              <a:spcBef>
                <a:spcPts val="0"/>
              </a:spcBef>
            </a:pPr>
            <a:r>
              <a:rPr lang="en-US" sz="2000" dirty="0"/>
              <a:t>data class</a:t>
            </a:r>
          </a:p>
          <a:p>
            <a:pPr>
              <a:lnSpc>
                <a:spcPct val="100000"/>
              </a:lnSpc>
              <a:spcBef>
                <a:spcPts val="0"/>
              </a:spcBef>
            </a:pPr>
            <a:r>
              <a:rPr lang="en-US" sz="2000" dirty="0"/>
              <a:t>nested class:  A nested class cannot access the members of the outer class.</a:t>
            </a:r>
          </a:p>
          <a:p>
            <a:pPr>
              <a:lnSpc>
                <a:spcPct val="100000"/>
              </a:lnSpc>
              <a:spcBef>
                <a:spcPts val="0"/>
              </a:spcBef>
            </a:pPr>
            <a:r>
              <a:rPr lang="en-US" sz="2000" dirty="0"/>
              <a:t>inner class</a:t>
            </a:r>
          </a:p>
          <a:p>
            <a:pPr>
              <a:lnSpc>
                <a:spcPct val="100000"/>
              </a:lnSpc>
              <a:spcBef>
                <a:spcPts val="0"/>
              </a:spcBef>
            </a:pPr>
            <a:r>
              <a:rPr lang="en-US" sz="2000" dirty="0"/>
              <a:t>abstract class</a:t>
            </a:r>
          </a:p>
          <a:p>
            <a:pPr>
              <a:lnSpc>
                <a:spcPct val="100000"/>
              </a:lnSpc>
              <a:spcBef>
                <a:spcPts val="0"/>
              </a:spcBef>
            </a:pPr>
            <a:r>
              <a:rPr lang="en-US" sz="2000" dirty="0"/>
              <a:t>sealed class</a:t>
            </a:r>
          </a:p>
          <a:p>
            <a:pPr marL="76200" indent="0">
              <a:lnSpc>
                <a:spcPct val="100000"/>
              </a:lnSpc>
              <a:spcBef>
                <a:spcPts val="0"/>
              </a:spcBef>
              <a:buNone/>
            </a:pPr>
            <a:r>
              <a:rPr lang="en-US" sz="2000" dirty="0">
                <a:hlinkClick r:id="rId2"/>
              </a:rPr>
              <a:t>https://zetcode.com/kotlin/classes/</a:t>
            </a:r>
            <a:endParaRPr lang="en-US" sz="2000" dirty="0"/>
          </a:p>
          <a:p>
            <a:pPr marL="76200" indent="0">
              <a:lnSpc>
                <a:spcPct val="100000"/>
              </a:lnSpc>
              <a:spcBef>
                <a:spcPts val="0"/>
              </a:spcBef>
              <a:buNone/>
            </a:pPr>
            <a:endParaRPr lang="en-US" sz="2000" dirty="0"/>
          </a:p>
          <a:p>
            <a:pPr>
              <a:lnSpc>
                <a:spcPct val="100000"/>
              </a:lnSpc>
              <a:spcBef>
                <a:spcPts val="0"/>
              </a:spcBef>
            </a:pPr>
            <a:endParaRPr lang="en-US" sz="2000" dirty="0"/>
          </a:p>
        </p:txBody>
      </p:sp>
      <p:sp>
        <p:nvSpPr>
          <p:cNvPr id="4" name="Slide Number Placeholder 3">
            <a:extLst>
              <a:ext uri="{FF2B5EF4-FFF2-40B4-BE49-F238E27FC236}">
                <a16:creationId xmlns:a16="http://schemas.microsoft.com/office/drawing/2014/main" id="{8122A385-3BD2-3C7A-962C-1F13173CD7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432310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9B4AEE-C2A8-F8D8-ED96-206DA5EB8656}"/>
              </a:ext>
            </a:extLst>
          </p:cNvPr>
          <p:cNvSpPr>
            <a:spLocks noGrp="1"/>
          </p:cNvSpPr>
          <p:nvPr>
            <p:ph type="title"/>
          </p:nvPr>
        </p:nvSpPr>
        <p:spPr/>
        <p:txBody>
          <a:bodyPr/>
          <a:lstStyle/>
          <a:p>
            <a:r>
              <a:rPr lang="en-US" dirty="0"/>
              <a:t>Concept Summary</a:t>
            </a:r>
          </a:p>
        </p:txBody>
      </p:sp>
      <p:sp>
        <p:nvSpPr>
          <p:cNvPr id="4" name="Slide Number Placeholder 3">
            <a:extLst>
              <a:ext uri="{FF2B5EF4-FFF2-40B4-BE49-F238E27FC236}">
                <a16:creationId xmlns:a16="http://schemas.microsoft.com/office/drawing/2014/main" id="{3FEF4A73-2AA6-1199-3DBF-4C43DBF4C3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96839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Object</a:t>
            </a:r>
            <a:r>
              <a:rPr lang="en-US" dirty="0"/>
              <a:t> - Objects do the action in an object-oriented program. An object can have things it </a:t>
            </a:r>
            <a:r>
              <a:rPr lang="en-US" dirty="0">
                <a:solidFill>
                  <a:srgbClr val="00B0F0"/>
                </a:solidFill>
              </a:rPr>
              <a:t>knows</a:t>
            </a:r>
            <a:r>
              <a:rPr lang="en-US" dirty="0"/>
              <a:t> (</a:t>
            </a:r>
            <a:r>
              <a:rPr lang="en-US" dirty="0">
                <a:solidFill>
                  <a:srgbClr val="FF0000"/>
                </a:solidFill>
              </a:rPr>
              <a:t>properties</a:t>
            </a:r>
            <a:r>
              <a:rPr lang="en-US" dirty="0"/>
              <a:t>) and things it can </a:t>
            </a:r>
            <a:r>
              <a:rPr lang="en-US" dirty="0">
                <a:solidFill>
                  <a:srgbClr val="00B0F0"/>
                </a:solidFill>
              </a:rPr>
              <a:t>do</a:t>
            </a:r>
            <a:r>
              <a:rPr lang="en-US" dirty="0"/>
              <a:t> (</a:t>
            </a:r>
            <a:r>
              <a:rPr lang="en-US" dirty="0">
                <a:solidFill>
                  <a:srgbClr val="FF0000"/>
                </a:solidFill>
              </a:rPr>
              <a:t>functions</a:t>
            </a:r>
            <a:r>
              <a:rPr lang="en-US" dirty="0"/>
              <a:t>). An object is created by a class and keeps a reference to the class that created it.</a:t>
            </a:r>
          </a:p>
          <a:p>
            <a:pPr>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52350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Class</a:t>
            </a:r>
            <a:r>
              <a:rPr lang="en-US" dirty="0"/>
              <a:t> - A class defines what all objects of that class know (fields) and can do (methods). You can also have data and behavior in the object that represents the class (class fields and methods). All objects of a class have access to class fields and class methods, but these can also be accessed using </a:t>
            </a:r>
            <a:r>
              <a:rPr lang="en-US" dirty="0" err="1"/>
              <a:t>className.field</a:t>
            </a:r>
            <a:r>
              <a:rPr lang="en-US" dirty="0"/>
              <a:t> or </a:t>
            </a:r>
            <a:r>
              <a:rPr lang="en-US" dirty="0" err="1"/>
              <a:t>className.method</a:t>
            </a:r>
            <a:r>
              <a:rPr lang="en-US" dirty="0"/>
              <a: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285089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Inheritance</a:t>
            </a:r>
            <a:r>
              <a:rPr lang="en-US" dirty="0"/>
              <a:t> - One class can inherit object fields and methods from another. This makes it easy to reuse another class by extending it (inheriting from it). This is called </a:t>
            </a:r>
            <a:r>
              <a:rPr lang="en-US" dirty="0">
                <a:solidFill>
                  <a:srgbClr val="00B0F0"/>
                </a:solidFill>
              </a:rPr>
              <a:t>specialization</a:t>
            </a:r>
            <a:r>
              <a:rPr lang="en-US" dirty="0"/>
              <a:t>. You can also pull out common fields and/or methods from several related classes and put those in a common parent class. This is called </a:t>
            </a:r>
            <a:r>
              <a:rPr lang="en-US" dirty="0">
                <a:solidFill>
                  <a:srgbClr val="00B0F0"/>
                </a:solidFill>
              </a:rPr>
              <a:t>generalization</a:t>
            </a:r>
            <a:r>
              <a:rPr lang="en-US" dirty="0"/>
              <a:t>.</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2528284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Polymorphism</a:t>
            </a:r>
            <a:r>
              <a:rPr lang="en-US" dirty="0"/>
              <a:t> - The runtime type of an object can be that type or any subclass of the declared type. All method calls are resolved starting with the class that created the object. If the method isn’t found in the class that created the object, then it will look in the parent class and keep looking up the inheritance tree until it finds the method. The method must exist, or the code would not have complied.</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527220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Parent Class </a:t>
            </a:r>
            <a:r>
              <a:rPr lang="en-US" dirty="0"/>
              <a:t>- One class can inherit from another and the class that it is inheriting from is called the parent class. The parent class is specified in the class declaration using the </a:t>
            </a:r>
            <a:r>
              <a:rPr lang="en-US" dirty="0">
                <a:solidFill>
                  <a:srgbClr val="00B0F0"/>
                </a:solidFill>
              </a:rPr>
              <a:t>:</a:t>
            </a:r>
            <a:r>
              <a:rPr lang="en-US" dirty="0"/>
              <a:t> </a:t>
            </a:r>
            <a:r>
              <a:rPr lang="en-US" u="sng" dirty="0"/>
              <a:t>followed by </a:t>
            </a:r>
            <a:r>
              <a:rPr lang="en-US" dirty="0"/>
              <a:t>the parent class name.</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1534113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Child Class </a:t>
            </a:r>
            <a:r>
              <a:rPr lang="en-US" dirty="0"/>
              <a:t>- The class that is doing the inheriting is called the child class. It inherits access to the object fields and methods in the parent class.</a:t>
            </a:r>
          </a:p>
          <a:p>
            <a:pPr>
              <a:buFont typeface="Arial" panose="020B0604020202020204" pitchFamily="34" charset="0"/>
              <a:buChar char="•"/>
            </a:pPr>
            <a:r>
              <a:rPr lang="en-US" b="1" dirty="0">
                <a:solidFill>
                  <a:srgbClr val="FF0000"/>
                </a:solidFill>
              </a:rPr>
              <a:t>Subclass</a:t>
            </a:r>
            <a:r>
              <a:rPr lang="en-US" dirty="0"/>
              <a:t> - A child class is also called a subclass.</a:t>
            </a:r>
          </a:p>
          <a:p>
            <a:pPr>
              <a:buFont typeface="Arial" panose="020B0604020202020204" pitchFamily="34" charset="0"/>
              <a:buChar char="•"/>
            </a:pPr>
            <a:r>
              <a:rPr lang="en-US" b="1" dirty="0">
                <a:solidFill>
                  <a:srgbClr val="FF0000"/>
                </a:solidFill>
              </a:rPr>
              <a:t>Superclass</a:t>
            </a:r>
            <a:r>
              <a:rPr lang="en-US" dirty="0"/>
              <a:t> - A parent class is also called a superclass.</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591912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overrides</a:t>
            </a:r>
            <a:r>
              <a:rPr lang="en-US" dirty="0"/>
              <a:t> - A child class can have the same method signature (method name and parameter list) as a parent class. Since methods are resolved starting with the class that created the object, that method will be called instead of the inherited parent method, so the child method overrides the parent method.</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06576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B24413-DF87-A9B2-D763-B71B1703F407}"/>
              </a:ext>
            </a:extLst>
          </p:cNvPr>
          <p:cNvSpPr>
            <a:spLocks noGrp="1"/>
          </p:cNvSpPr>
          <p:nvPr>
            <p:ph type="title"/>
          </p:nvPr>
        </p:nvSpPr>
        <p:spPr/>
        <p:txBody>
          <a:bodyPr/>
          <a:lstStyle/>
          <a:p>
            <a:r>
              <a:rPr lang="en-US" dirty="0"/>
              <a:t>Kotlin Multiplatform works</a:t>
            </a:r>
          </a:p>
        </p:txBody>
      </p:sp>
      <p:sp>
        <p:nvSpPr>
          <p:cNvPr id="3" name="Slide Number Placeholder 2">
            <a:extLst>
              <a:ext uri="{FF2B5EF4-FFF2-40B4-BE49-F238E27FC236}">
                <a16:creationId xmlns:a16="http://schemas.microsoft.com/office/drawing/2014/main" id="{8AA89309-70B3-740C-355C-E2EBE534AA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026" name="Picture 2" descr="Kotlin Multiplatform">
            <a:extLst>
              <a:ext uri="{FF2B5EF4-FFF2-40B4-BE49-F238E27FC236}">
                <a16:creationId xmlns:a16="http://schemas.microsoft.com/office/drawing/2014/main" id="{D1F6382D-84CC-0184-36EC-46CECC37E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557" y="1076276"/>
            <a:ext cx="3451210" cy="348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36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overload</a:t>
            </a:r>
            <a:r>
              <a:rPr lang="en-US" dirty="0"/>
              <a:t> - At least two methods with the same name but different parameter lists. The parameter lists can differ by the number of parameters and/or the types.</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405871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abstract class </a:t>
            </a:r>
            <a:r>
              <a:rPr lang="en-US" dirty="0"/>
              <a:t>- A class that is used as a common parent for several child classes, that typically has at least one abstract method, but can also have fields and non-abstract methods. You can not create an object of an abstract class, but must create an object of a concrete (not-abstract) child class.</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163878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886BB-F8B0-4FBE-A516-8F386952F1F6}"/>
              </a:ext>
            </a:extLst>
          </p:cNvPr>
          <p:cNvSpPr>
            <a:spLocks noGrp="1"/>
          </p:cNvSpPr>
          <p:nvPr>
            <p:ph type="title"/>
          </p:nvPr>
        </p:nvSpPr>
        <p:spPr/>
        <p:txBody>
          <a:bodyPr/>
          <a:lstStyle/>
          <a:p>
            <a:r>
              <a:rPr lang="en-US" dirty="0"/>
              <a:t>Concept Summary </a:t>
            </a:r>
            <a:r>
              <a:rPr lang="en-US" dirty="0" err="1"/>
              <a:t>cont</a:t>
            </a:r>
            <a:r>
              <a:rPr lang="en-US" dirty="0"/>
              <a:t>…</a:t>
            </a:r>
          </a:p>
        </p:txBody>
      </p:sp>
      <p:sp>
        <p:nvSpPr>
          <p:cNvPr id="2" name="Text Placeholder 1">
            <a:extLst>
              <a:ext uri="{FF2B5EF4-FFF2-40B4-BE49-F238E27FC236}">
                <a16:creationId xmlns:a16="http://schemas.microsoft.com/office/drawing/2014/main" id="{D42864CE-EB50-4A13-A7AB-7EBFB9304BC0}"/>
              </a:ext>
            </a:extLst>
          </p:cNvPr>
          <p:cNvSpPr>
            <a:spLocks noGrp="1"/>
          </p:cNvSpPr>
          <p:nvPr>
            <p:ph type="body" idx="1"/>
          </p:nvPr>
        </p:nvSpPr>
        <p:spPr/>
        <p:txBody>
          <a:bodyPr/>
          <a:lstStyle/>
          <a:p>
            <a:pPr>
              <a:buFont typeface="Arial" panose="020B0604020202020204" pitchFamily="34" charset="0"/>
              <a:buChar char="•"/>
            </a:pPr>
            <a:r>
              <a:rPr lang="en-US" b="1" dirty="0">
                <a:solidFill>
                  <a:srgbClr val="FF0000"/>
                </a:solidFill>
              </a:rPr>
              <a:t>interface </a:t>
            </a:r>
            <a:r>
              <a:rPr lang="en-US" dirty="0"/>
              <a:t>- A special type of abstract class that can only have public class constants and public abstract methods. These are useful for separating what a class is from what it does.</a:t>
            </a:r>
          </a:p>
        </p:txBody>
      </p:sp>
      <p:sp>
        <p:nvSpPr>
          <p:cNvPr id="3" name="Slide Number Placeholder 2">
            <a:extLst>
              <a:ext uri="{FF2B5EF4-FFF2-40B4-BE49-F238E27FC236}">
                <a16:creationId xmlns:a16="http://schemas.microsoft.com/office/drawing/2014/main" id="{1808225A-4026-495E-9AC9-A2EC67F83E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64369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3CCE-7CD3-4A3F-8348-DA3A88A2C901}"/>
              </a:ext>
            </a:extLst>
          </p:cNvPr>
          <p:cNvSpPr>
            <a:spLocks noGrp="1"/>
          </p:cNvSpPr>
          <p:nvPr>
            <p:ph type="title"/>
          </p:nvPr>
        </p:nvSpPr>
        <p:spPr/>
        <p:txBody>
          <a:bodyPr/>
          <a:lstStyle/>
          <a:p>
            <a:r>
              <a:rPr lang="en" dirty="0"/>
              <a:t>Learn more</a:t>
            </a:r>
            <a:endParaRPr lang="en-US" dirty="0"/>
          </a:p>
        </p:txBody>
      </p:sp>
      <p:sp>
        <p:nvSpPr>
          <p:cNvPr id="3" name="Text Placeholder 2">
            <a:extLst>
              <a:ext uri="{FF2B5EF4-FFF2-40B4-BE49-F238E27FC236}">
                <a16:creationId xmlns:a16="http://schemas.microsoft.com/office/drawing/2014/main" id="{4967B5CF-87BB-47F7-BA42-E828B6321589}"/>
              </a:ext>
            </a:extLst>
          </p:cNvPr>
          <p:cNvSpPr>
            <a:spLocks noGrp="1"/>
          </p:cNvSpPr>
          <p:nvPr>
            <p:ph type="body" idx="1"/>
          </p:nvPr>
        </p:nvSpPr>
        <p:spPr/>
        <p:txBody>
          <a:bodyPr/>
          <a:lstStyle/>
          <a:p>
            <a:pPr>
              <a:buFont typeface="Arial" panose="020B0604020202020204" pitchFamily="34" charset="0"/>
              <a:buChar char="•"/>
            </a:pPr>
            <a:r>
              <a:rPr lang="en-US" dirty="0">
                <a:hlinkClick r:id="rId2"/>
              </a:rPr>
              <a:t>https://kotlinlang.org/</a:t>
            </a:r>
            <a:endParaRPr lang="en-US" dirty="0"/>
          </a:p>
          <a:p>
            <a:pPr>
              <a:buFont typeface="Arial" panose="020B0604020202020204" pitchFamily="34" charset="0"/>
              <a:buChar char="•"/>
            </a:pPr>
            <a:r>
              <a:rPr lang="en-US" dirty="0">
                <a:hlinkClick r:id="rId3"/>
              </a:rPr>
              <a:t>Kotlin let, run, also, apply, with</a:t>
            </a:r>
            <a:endParaRPr lang="en-US" dirty="0"/>
          </a:p>
          <a:p>
            <a:pPr>
              <a:buFont typeface="Arial" panose="020B0604020202020204" pitchFamily="34" charset="0"/>
              <a:buChar char="•"/>
            </a:pPr>
            <a:r>
              <a:rPr lang="en-US" dirty="0">
                <a:hlinkClick r:id="rId4"/>
              </a:rPr>
              <a:t>Constructors</a:t>
            </a:r>
            <a:endParaRPr lang="en-US" dirty="0"/>
          </a:p>
          <a:p>
            <a:pPr>
              <a:buFont typeface="Arial" panose="020B0604020202020204" pitchFamily="34" charset="0"/>
              <a:buChar char="•"/>
            </a:pPr>
            <a:r>
              <a:rPr lang="en-US" dirty="0">
                <a:hlinkClick r:id="rId5"/>
              </a:rPr>
              <a:t>Inheritance</a:t>
            </a:r>
            <a:endParaRPr lang="en-US" dirty="0"/>
          </a:p>
          <a:p>
            <a:pPr>
              <a:buFont typeface="Arial" panose="020B0604020202020204" pitchFamily="34" charset="0"/>
              <a:buChar char="•"/>
            </a:pPr>
            <a:r>
              <a:rPr lang="en-US" dirty="0"/>
              <a:t>Google it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FC6FA000-43E5-46E4-AD21-3FF0481C2D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1366112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END</a:t>
            </a:r>
            <a:endParaRPr/>
          </a:p>
        </p:txBody>
      </p:sp>
      <p:sp>
        <p:nvSpPr>
          <p:cNvPr id="432" name="Google Shape;432;p6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6BD53-C289-6796-9E68-7B92320D6E3B}"/>
              </a:ext>
            </a:extLst>
          </p:cNvPr>
          <p:cNvSpPr>
            <a:spLocks noGrp="1"/>
          </p:cNvSpPr>
          <p:nvPr>
            <p:ph type="title"/>
          </p:nvPr>
        </p:nvSpPr>
        <p:spPr/>
        <p:txBody>
          <a:bodyPr/>
          <a:lstStyle/>
          <a:p>
            <a:r>
              <a:rPr lang="en-US" dirty="0"/>
              <a:t>Basic syntax﻿</a:t>
            </a:r>
          </a:p>
        </p:txBody>
      </p:sp>
      <p:sp>
        <p:nvSpPr>
          <p:cNvPr id="4" name="Slide Number Placeholder 3">
            <a:extLst>
              <a:ext uri="{FF2B5EF4-FFF2-40B4-BE49-F238E27FC236}">
                <a16:creationId xmlns:a16="http://schemas.microsoft.com/office/drawing/2014/main" id="{1A4EC931-2A4C-7894-1F73-69D8DD52DA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79908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9029-4DB8-1D4D-F124-89A56F93DE24}"/>
              </a:ext>
            </a:extLst>
          </p:cNvPr>
          <p:cNvSpPr>
            <a:spLocks noGrp="1"/>
          </p:cNvSpPr>
          <p:nvPr>
            <p:ph type="title"/>
          </p:nvPr>
        </p:nvSpPr>
        <p:spPr/>
        <p:txBody>
          <a:bodyPr/>
          <a:lstStyle/>
          <a:p>
            <a:r>
              <a:rPr lang="en-US" dirty="0"/>
              <a:t>Package definition and imports</a:t>
            </a:r>
          </a:p>
        </p:txBody>
      </p:sp>
      <p:sp>
        <p:nvSpPr>
          <p:cNvPr id="3" name="Text Placeholder 2">
            <a:extLst>
              <a:ext uri="{FF2B5EF4-FFF2-40B4-BE49-F238E27FC236}">
                <a16:creationId xmlns:a16="http://schemas.microsoft.com/office/drawing/2014/main" id="{3206D8E3-2A18-349E-B7C3-8FAD954979EB}"/>
              </a:ext>
            </a:extLst>
          </p:cNvPr>
          <p:cNvSpPr>
            <a:spLocks noGrp="1"/>
          </p:cNvSpPr>
          <p:nvPr>
            <p:ph type="body" idx="1"/>
          </p:nvPr>
        </p:nvSpPr>
        <p:spPr/>
        <p:txBody>
          <a:bodyPr/>
          <a:lstStyle/>
          <a:p>
            <a:r>
              <a:rPr lang="en-US" dirty="0"/>
              <a:t>Package specification should be at the top of the source file.</a:t>
            </a:r>
          </a:p>
          <a:p>
            <a:endParaRPr lang="en-US" dirty="0"/>
          </a:p>
          <a:p>
            <a:pPr marL="76200" indent="0">
              <a:buNone/>
            </a:pPr>
            <a:r>
              <a:rPr lang="en-US" b="0" i="0" dirty="0">
                <a:solidFill>
                  <a:srgbClr val="0077AA"/>
                </a:solidFill>
                <a:effectLst/>
                <a:latin typeface="JetBrains Mono"/>
              </a:rPr>
              <a:t>package</a:t>
            </a:r>
            <a:r>
              <a:rPr lang="en-US" b="0" i="0" dirty="0">
                <a:solidFill>
                  <a:srgbClr val="19191C"/>
                </a:solidFill>
                <a:effectLst/>
                <a:latin typeface="JetBrains Mono"/>
              </a:rPr>
              <a:t> </a:t>
            </a:r>
            <a:r>
              <a:rPr lang="en-US" b="0" i="0" dirty="0" err="1">
                <a:solidFill>
                  <a:srgbClr val="19191C"/>
                </a:solidFill>
                <a:effectLst/>
                <a:latin typeface="JetBrains Mono"/>
              </a:rPr>
              <a:t>my</a:t>
            </a:r>
            <a:r>
              <a:rPr lang="en-US" b="0" i="0" dirty="0" err="1">
                <a:solidFill>
                  <a:srgbClr val="999999"/>
                </a:solidFill>
                <a:effectLst/>
                <a:latin typeface="JetBrains Mono"/>
              </a:rPr>
              <a:t>.</a:t>
            </a:r>
            <a:r>
              <a:rPr lang="en-US" b="0" i="0" dirty="0" err="1">
                <a:solidFill>
                  <a:srgbClr val="19191C"/>
                </a:solidFill>
                <a:effectLst/>
                <a:latin typeface="JetBrains Mono"/>
              </a:rPr>
              <a:t>demo</a:t>
            </a:r>
            <a:r>
              <a:rPr lang="en-US" b="0" i="0" dirty="0">
                <a:solidFill>
                  <a:srgbClr val="19191C"/>
                </a:solidFill>
                <a:effectLst/>
                <a:latin typeface="JetBrains Mono"/>
              </a:rPr>
              <a:t> </a:t>
            </a:r>
          </a:p>
          <a:p>
            <a:pPr marL="76200" indent="0">
              <a:buNone/>
            </a:pPr>
            <a:r>
              <a:rPr lang="en-US" b="0" i="0" dirty="0">
                <a:solidFill>
                  <a:srgbClr val="0077AA"/>
                </a:solidFill>
                <a:effectLst/>
                <a:latin typeface="JetBrains Mono"/>
              </a:rPr>
              <a:t>import</a:t>
            </a:r>
            <a:r>
              <a:rPr lang="en-US" b="0" i="0" dirty="0">
                <a:solidFill>
                  <a:srgbClr val="19191C"/>
                </a:solidFill>
                <a:effectLst/>
                <a:latin typeface="JetBrains Mono"/>
              </a:rPr>
              <a:t> kotlin</a:t>
            </a:r>
            <a:r>
              <a:rPr lang="en-US" b="0" i="0" dirty="0">
                <a:solidFill>
                  <a:srgbClr val="999999"/>
                </a:solidFill>
                <a:effectLst/>
                <a:latin typeface="JetBrains Mono"/>
              </a:rPr>
              <a:t>.</a:t>
            </a:r>
            <a:r>
              <a:rPr lang="en-US" b="0" i="0" dirty="0">
                <a:solidFill>
                  <a:srgbClr val="19191C"/>
                </a:solidFill>
                <a:effectLst/>
                <a:latin typeface="JetBrains Mono"/>
              </a:rPr>
              <a:t>text</a:t>
            </a:r>
            <a:r>
              <a:rPr lang="en-US" b="0" i="0" dirty="0">
                <a:solidFill>
                  <a:srgbClr val="999999"/>
                </a:solidFill>
                <a:effectLst/>
                <a:latin typeface="JetBrains Mono"/>
              </a:rPr>
              <a:t>.</a:t>
            </a:r>
            <a:r>
              <a:rPr lang="en-US" b="0" i="0" dirty="0">
                <a:solidFill>
                  <a:srgbClr val="9A6E3A"/>
                </a:solidFill>
                <a:effectLst/>
                <a:latin typeface="JetBrains Mono"/>
              </a:rPr>
              <a:t>*</a:t>
            </a:r>
            <a:r>
              <a:rPr lang="en-US" b="0" i="0" dirty="0">
                <a:solidFill>
                  <a:srgbClr val="19191C"/>
                </a:solidFill>
                <a:effectLst/>
                <a:latin typeface="JetBrains Mono"/>
              </a:rPr>
              <a:t> </a:t>
            </a:r>
            <a:r>
              <a:rPr lang="en-US" b="0" i="0" dirty="0">
                <a:solidFill>
                  <a:srgbClr val="708090"/>
                </a:solidFill>
                <a:effectLst/>
                <a:latin typeface="JetBrains Mono"/>
              </a:rPr>
              <a:t>// ...</a:t>
            </a:r>
            <a:endParaRPr lang="en-US" dirty="0"/>
          </a:p>
        </p:txBody>
      </p:sp>
      <p:sp>
        <p:nvSpPr>
          <p:cNvPr id="4" name="Slide Number Placeholder 3">
            <a:extLst>
              <a:ext uri="{FF2B5EF4-FFF2-40B4-BE49-F238E27FC236}">
                <a16:creationId xmlns:a16="http://schemas.microsoft.com/office/drawing/2014/main" id="{84E3619B-E955-1E77-13C4-4F0A3991CB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7234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F97C-EA2E-648B-9980-5D2ADC900C0B}"/>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Program entry point</a:t>
            </a:r>
            <a:endParaRPr lang="en-US" dirty="0">
              <a:solidFill>
                <a:schemeClr val="bg1">
                  <a:lumMod val="95000"/>
                </a:schemeClr>
              </a:solidFill>
            </a:endParaRPr>
          </a:p>
        </p:txBody>
      </p:sp>
      <p:sp>
        <p:nvSpPr>
          <p:cNvPr id="3" name="Text Placeholder 2">
            <a:extLst>
              <a:ext uri="{FF2B5EF4-FFF2-40B4-BE49-F238E27FC236}">
                <a16:creationId xmlns:a16="http://schemas.microsoft.com/office/drawing/2014/main" id="{12FD497E-178F-D073-B5AA-8D5694CA9B7E}"/>
              </a:ext>
            </a:extLst>
          </p:cNvPr>
          <p:cNvSpPr>
            <a:spLocks noGrp="1"/>
          </p:cNvSpPr>
          <p:nvPr>
            <p:ph type="body" idx="1"/>
          </p:nvPr>
        </p:nvSpPr>
        <p:spPr/>
        <p:txBody>
          <a:bodyPr/>
          <a:lstStyle/>
          <a:p>
            <a:r>
              <a:rPr lang="en-US" sz="1600" dirty="0"/>
              <a:t>An entry point of a Kotlin application is the main function.</a:t>
            </a:r>
          </a:p>
          <a:p>
            <a:pPr marL="76200" indent="0">
              <a:buNone/>
            </a:pPr>
            <a:r>
              <a:rPr lang="en-US" sz="1600" dirty="0">
                <a:solidFill>
                  <a:srgbClr val="00B0F0"/>
                </a:solidFill>
              </a:rPr>
              <a:t>fun</a:t>
            </a:r>
            <a:r>
              <a:rPr lang="en-US" sz="1600" dirty="0"/>
              <a:t> main() {</a:t>
            </a:r>
          </a:p>
          <a:p>
            <a:pPr marL="76200" indent="0">
              <a:buNone/>
            </a:pPr>
            <a:r>
              <a:rPr lang="en-US" sz="1600" dirty="0"/>
              <a:t>    </a:t>
            </a:r>
            <a:r>
              <a:rPr lang="en-US" sz="1600" dirty="0" err="1"/>
              <a:t>println</a:t>
            </a:r>
            <a:r>
              <a:rPr lang="en-US" sz="1600" dirty="0"/>
              <a:t>("Hello world!")</a:t>
            </a:r>
          </a:p>
          <a:p>
            <a:pPr marL="76200" indent="0">
              <a:buNone/>
            </a:pPr>
            <a:r>
              <a:rPr lang="en-US" sz="1600" dirty="0"/>
              <a:t>}</a:t>
            </a:r>
          </a:p>
          <a:p>
            <a:r>
              <a:rPr lang="en-US" sz="1600" dirty="0"/>
              <a:t>Another form of main accepts a variable number of String arguments.</a:t>
            </a:r>
          </a:p>
          <a:p>
            <a:pPr marL="76200" indent="0">
              <a:buNone/>
            </a:pPr>
            <a:r>
              <a:rPr lang="en-US" sz="1600" dirty="0">
                <a:solidFill>
                  <a:srgbClr val="00B0F0"/>
                </a:solidFill>
              </a:rPr>
              <a:t>fun</a:t>
            </a:r>
            <a:r>
              <a:rPr lang="en-US" sz="1600" dirty="0"/>
              <a:t> main(</a:t>
            </a:r>
            <a:r>
              <a:rPr lang="en-US" sz="1600" dirty="0" err="1"/>
              <a:t>args</a:t>
            </a:r>
            <a:r>
              <a:rPr lang="en-US" sz="1600" dirty="0"/>
              <a:t>: Array&lt;String&gt;) {</a:t>
            </a:r>
          </a:p>
          <a:p>
            <a:pPr marL="76200" indent="0">
              <a:buNone/>
            </a:pPr>
            <a:r>
              <a:rPr lang="en-US" sz="1600" dirty="0"/>
              <a:t>    </a:t>
            </a:r>
            <a:r>
              <a:rPr lang="en-US" sz="1600" dirty="0" err="1"/>
              <a:t>println</a:t>
            </a:r>
            <a:r>
              <a:rPr lang="en-US" sz="1600" dirty="0"/>
              <a:t>(</a:t>
            </a:r>
            <a:r>
              <a:rPr lang="en-US" sz="1600" dirty="0" err="1"/>
              <a:t>args.contentToString</a:t>
            </a:r>
            <a:r>
              <a:rPr lang="en-US" sz="1600" dirty="0"/>
              <a:t>())</a:t>
            </a:r>
          </a:p>
          <a:p>
            <a:pPr marL="76200" indent="0">
              <a:buNone/>
            </a:pPr>
            <a:r>
              <a:rPr lang="en-US" sz="1600" dirty="0"/>
              <a:t>}</a:t>
            </a:r>
          </a:p>
        </p:txBody>
      </p:sp>
      <p:sp>
        <p:nvSpPr>
          <p:cNvPr id="4" name="Slide Number Placeholder 3">
            <a:extLst>
              <a:ext uri="{FF2B5EF4-FFF2-40B4-BE49-F238E27FC236}">
                <a16:creationId xmlns:a16="http://schemas.microsoft.com/office/drawing/2014/main" id="{51F72FC3-A993-BB78-C523-37EE4FF5A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6835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27D9-5F2A-3F5E-B817-5692F2528409}"/>
              </a:ext>
            </a:extLst>
          </p:cNvPr>
          <p:cNvSpPr>
            <a:spLocks noGrp="1"/>
          </p:cNvSpPr>
          <p:nvPr>
            <p:ph type="title"/>
          </p:nvPr>
        </p:nvSpPr>
        <p:spPr/>
        <p:txBody>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Variables﻿</a:t>
            </a:r>
            <a:br>
              <a:rPr lang="en-US" dirty="0">
                <a:solidFill>
                  <a:schemeClr val="bg1">
                    <a:lumMod val="95000"/>
                  </a:schemeClr>
                </a:solidFill>
              </a:rPr>
            </a:br>
            <a:endParaRPr lang="en-US" dirty="0">
              <a:solidFill>
                <a:schemeClr val="bg1">
                  <a:lumMod val="95000"/>
                </a:schemeClr>
              </a:solidFill>
            </a:endParaRPr>
          </a:p>
        </p:txBody>
      </p:sp>
      <p:sp>
        <p:nvSpPr>
          <p:cNvPr id="3" name="Text Placeholder 2">
            <a:extLst>
              <a:ext uri="{FF2B5EF4-FFF2-40B4-BE49-F238E27FC236}">
                <a16:creationId xmlns:a16="http://schemas.microsoft.com/office/drawing/2014/main" id="{3A4CC5C8-A9B4-523A-00AF-96C2161EA7D6}"/>
              </a:ext>
            </a:extLst>
          </p:cNvPr>
          <p:cNvSpPr>
            <a:spLocks noGrp="1"/>
          </p:cNvSpPr>
          <p:nvPr>
            <p:ph type="body" idx="1"/>
          </p:nvPr>
        </p:nvSpPr>
        <p:spPr/>
        <p:txBody>
          <a:bodyPr/>
          <a:lstStyle/>
          <a:p>
            <a:r>
              <a:rPr lang="en-US" dirty="0"/>
              <a:t>Read-only local variables are defined using the keyword val. They can be assigned a value only once.</a:t>
            </a:r>
          </a:p>
          <a:p>
            <a:pPr marL="990600" lvl="2" indent="0">
              <a:buNone/>
            </a:pPr>
            <a:r>
              <a:rPr lang="en-US" dirty="0" err="1">
                <a:solidFill>
                  <a:srgbClr val="00B0F0"/>
                </a:solidFill>
              </a:rPr>
              <a:t>val</a:t>
            </a:r>
            <a:r>
              <a:rPr lang="en-US" dirty="0"/>
              <a:t> a: Int = 1  // immediate assignment</a:t>
            </a:r>
          </a:p>
          <a:p>
            <a:pPr marL="990600" lvl="2" indent="0">
              <a:buNone/>
            </a:pPr>
            <a:r>
              <a:rPr lang="en-US" dirty="0" err="1">
                <a:solidFill>
                  <a:srgbClr val="00B0F0"/>
                </a:solidFill>
              </a:rPr>
              <a:t>val</a:t>
            </a:r>
            <a:r>
              <a:rPr lang="en-US" dirty="0"/>
              <a:t> b = 2   // `Int` type is inferred</a:t>
            </a:r>
          </a:p>
          <a:p>
            <a:pPr marL="990600" lvl="2" indent="0">
              <a:buNone/>
            </a:pPr>
            <a:r>
              <a:rPr lang="en-US" dirty="0" err="1">
                <a:solidFill>
                  <a:srgbClr val="00B0F0"/>
                </a:solidFill>
              </a:rPr>
              <a:t>val</a:t>
            </a:r>
            <a:r>
              <a:rPr lang="en-US" dirty="0"/>
              <a:t> c: Int  // Type required when no initializer is provided</a:t>
            </a:r>
          </a:p>
          <a:p>
            <a:pPr marL="990600" lvl="2" indent="0">
              <a:buNone/>
            </a:pPr>
            <a:r>
              <a:rPr lang="en-US" dirty="0"/>
              <a:t>c = 3       // deferred assignment</a:t>
            </a:r>
          </a:p>
          <a:p>
            <a:r>
              <a:rPr lang="en-US" dirty="0"/>
              <a:t>Variables that can be reassigned use the var keyword.</a:t>
            </a:r>
          </a:p>
          <a:p>
            <a:pPr marL="990600" lvl="2" indent="0">
              <a:buNone/>
            </a:pPr>
            <a:r>
              <a:rPr lang="en-US" dirty="0">
                <a:solidFill>
                  <a:srgbClr val="00B0F0"/>
                </a:solidFill>
              </a:rPr>
              <a:t>var</a:t>
            </a:r>
            <a:r>
              <a:rPr lang="en-US" dirty="0"/>
              <a:t> x = 5 // `Int` type is inferred</a:t>
            </a:r>
          </a:p>
          <a:p>
            <a:pPr marL="990600" lvl="2" indent="0">
              <a:buNone/>
            </a:pPr>
            <a:r>
              <a:rPr lang="en-US" dirty="0"/>
              <a:t>x += 1</a:t>
            </a:r>
          </a:p>
          <a:p>
            <a:endParaRPr lang="en-US" dirty="0"/>
          </a:p>
        </p:txBody>
      </p:sp>
      <p:sp>
        <p:nvSpPr>
          <p:cNvPr id="4" name="Slide Number Placeholder 3">
            <a:extLst>
              <a:ext uri="{FF2B5EF4-FFF2-40B4-BE49-F238E27FC236}">
                <a16:creationId xmlns:a16="http://schemas.microsoft.com/office/drawing/2014/main" id="{328AB2CD-730D-7718-F095-10A5C98192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33804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27D9-5F2A-3F5E-B817-5692F2528409}"/>
              </a:ext>
            </a:extLst>
          </p:cNvPr>
          <p:cNvSpPr>
            <a:spLocks noGrp="1"/>
          </p:cNvSpPr>
          <p:nvPr>
            <p:ph type="title"/>
          </p:nvPr>
        </p:nvSpPr>
        <p:spPr/>
        <p:txBody>
          <a:bodyPr/>
          <a:lstStyle/>
          <a:p>
            <a:r>
              <a:rPr lang="en-US" dirty="0">
                <a:solidFill>
                  <a:schemeClr val="bg1">
                    <a:lumMod val="95000"/>
                  </a:schemeClr>
                </a:solidFill>
              </a:rPr>
              <a:t>Visibility modifiers﻿</a:t>
            </a:r>
          </a:p>
        </p:txBody>
      </p:sp>
      <p:sp>
        <p:nvSpPr>
          <p:cNvPr id="3" name="Text Placeholder 2">
            <a:extLst>
              <a:ext uri="{FF2B5EF4-FFF2-40B4-BE49-F238E27FC236}">
                <a16:creationId xmlns:a16="http://schemas.microsoft.com/office/drawing/2014/main" id="{3A4CC5C8-A9B4-523A-00AF-96C2161EA7D6}"/>
              </a:ext>
            </a:extLst>
          </p:cNvPr>
          <p:cNvSpPr>
            <a:spLocks noGrp="1"/>
          </p:cNvSpPr>
          <p:nvPr>
            <p:ph type="body" idx="1"/>
          </p:nvPr>
        </p:nvSpPr>
        <p:spPr/>
        <p:txBody>
          <a:bodyPr/>
          <a:lstStyle/>
          <a:p>
            <a:r>
              <a:rPr lang="en-US" sz="1800" dirty="0"/>
              <a:t>Classes, objects, interfaces, constructors, and functions, as well as properties and their setters, can have visibility modifiers. Getters always have the same visibility as their properties.</a:t>
            </a:r>
          </a:p>
          <a:p>
            <a:r>
              <a:rPr lang="en-US" sz="1800" b="1" dirty="0"/>
              <a:t>Private</a:t>
            </a:r>
            <a:r>
              <a:rPr lang="en-US" sz="1800" dirty="0"/>
              <a:t>: t will only be visible inside the file that contains the declaration</a:t>
            </a:r>
          </a:p>
          <a:p>
            <a:r>
              <a:rPr lang="en-US" sz="1800" b="1" dirty="0"/>
              <a:t>Protected</a:t>
            </a:r>
            <a:r>
              <a:rPr lang="en-US" sz="1800" dirty="0"/>
              <a:t>: the same visibility as one marked as private, but that it is also visible in subclasses.</a:t>
            </a:r>
          </a:p>
          <a:p>
            <a:r>
              <a:rPr lang="en-US" sz="1800" b="1" dirty="0"/>
              <a:t>Internal</a:t>
            </a:r>
            <a:r>
              <a:rPr lang="en-US" sz="1800" dirty="0"/>
              <a:t>: it will be visible everywhere in the same module</a:t>
            </a:r>
          </a:p>
          <a:p>
            <a:r>
              <a:rPr lang="en-US" sz="1800" dirty="0"/>
              <a:t>Public (</a:t>
            </a:r>
            <a:r>
              <a:rPr lang="en-US" sz="1800" b="1" dirty="0"/>
              <a:t>open</a:t>
            </a:r>
            <a:r>
              <a:rPr lang="en-US" sz="1800" dirty="0"/>
              <a:t>): declarations will be visible everywhere</a:t>
            </a:r>
          </a:p>
          <a:p>
            <a:r>
              <a:rPr lang="en-US" sz="1400" dirty="0">
                <a:hlinkClick r:id="rId2"/>
              </a:rPr>
              <a:t>Visibility modifiers | Kotlin (kotlinlang.org)</a:t>
            </a:r>
            <a:endParaRPr lang="en-US" sz="1800" dirty="0"/>
          </a:p>
        </p:txBody>
      </p:sp>
      <p:sp>
        <p:nvSpPr>
          <p:cNvPr id="4" name="Slide Number Placeholder 3">
            <a:extLst>
              <a:ext uri="{FF2B5EF4-FFF2-40B4-BE49-F238E27FC236}">
                <a16:creationId xmlns:a16="http://schemas.microsoft.com/office/drawing/2014/main" id="{328AB2CD-730D-7718-F095-10A5C98192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824120962"/>
      </p:ext>
    </p:extLst>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1948</Words>
  <Application>Microsoft Office PowerPoint</Application>
  <PresentationFormat>On-screen Show (16:9)</PresentationFormat>
  <Paragraphs>236</Paragraphs>
  <Slides>44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44</vt:i4>
      </vt:variant>
    </vt:vector>
  </HeadingPairs>
  <TitlesOfParts>
    <vt:vector size="49" baseType="lpstr">
      <vt:lpstr>Arial</vt:lpstr>
      <vt:lpstr>Roboto</vt:lpstr>
      <vt:lpstr>JetBrains Mono</vt:lpstr>
      <vt:lpstr>GDT master</vt:lpstr>
      <vt:lpstr>GDT master</vt:lpstr>
      <vt:lpstr>Kotlin</vt:lpstr>
      <vt:lpstr>PowerPoint Presentation</vt:lpstr>
      <vt:lpstr>What is Kotlin</vt:lpstr>
      <vt:lpstr>Kotlin Multiplatform works</vt:lpstr>
      <vt:lpstr>Basic syntax﻿</vt:lpstr>
      <vt:lpstr>Package definition and imports</vt:lpstr>
      <vt:lpstr>Program entry point</vt:lpstr>
      <vt:lpstr>Variables﻿ </vt:lpstr>
      <vt:lpstr>Visibility modifiers﻿</vt:lpstr>
      <vt:lpstr>Built-in data types - Numbers</vt:lpstr>
      <vt:lpstr>Built-in data types -Floating-point</vt:lpstr>
      <vt:lpstr>Built-in data types - Character  </vt:lpstr>
      <vt:lpstr>Built-in data types -  Boolean </vt:lpstr>
      <vt:lpstr>Built-in data types -  String</vt:lpstr>
      <vt:lpstr>Built-in data types -</vt:lpstr>
      <vt:lpstr>Anatomy of an if statement.</vt:lpstr>
      <vt:lpstr>Anatomy of a while loop.</vt:lpstr>
      <vt:lpstr>Anatomy of a for loop.</vt:lpstr>
      <vt:lpstr>Switch statement.</vt:lpstr>
      <vt:lpstr>Classes﻿</vt:lpstr>
      <vt:lpstr>Classes</vt:lpstr>
      <vt:lpstr>Classes</vt:lpstr>
      <vt:lpstr>Classes</vt:lpstr>
      <vt:lpstr>Constructors﻿</vt:lpstr>
      <vt:lpstr>Constructors﻿</vt:lpstr>
      <vt:lpstr>Constructors﻿</vt:lpstr>
      <vt:lpstr>Secondary Constructors﻿</vt:lpstr>
      <vt:lpstr>Functions</vt:lpstr>
      <vt:lpstr>Functions</vt:lpstr>
      <vt:lpstr>Implementation </vt:lpstr>
      <vt:lpstr>Kotlin classes</vt:lpstr>
      <vt:lpstr>Concept Summary</vt:lpstr>
      <vt:lpstr>Concept Summary</vt:lpstr>
      <vt:lpstr>Concept Summary cont…</vt:lpstr>
      <vt:lpstr>Concept Summary cont…</vt:lpstr>
      <vt:lpstr>Concept Summary cont…</vt:lpstr>
      <vt:lpstr>Concept Summary cont…</vt:lpstr>
      <vt:lpstr>Concept Summary cont…</vt:lpstr>
      <vt:lpstr>Concept Summary cont…</vt:lpstr>
      <vt:lpstr>Concept Summary cont…</vt:lpstr>
      <vt:lpstr>Concept Summary cont…</vt:lpstr>
      <vt:lpstr>Concept Summary cont…</vt:lpstr>
      <vt:lpstr>Learn more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cp:lastModifiedBy>Mohammad Kayed Hmedat</cp:lastModifiedBy>
  <cp:revision>83</cp:revision>
  <dcterms:modified xsi:type="dcterms:W3CDTF">2022-07-16T15:23:02Z</dcterms:modified>
</cp:coreProperties>
</file>