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90" r:id="rId33"/>
    <p:sldId id="291" r:id="rId34"/>
    <p:sldId id="292" r:id="rId35"/>
    <p:sldId id="293" r:id="rId36"/>
    <p:sldId id="294" r:id="rId37"/>
    <p:sldId id="295" r:id="rId38"/>
    <p:sldId id="297" r:id="rId39"/>
    <p:sldId id="299" r:id="rId4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2"/>
      <p:bold r:id="rId43"/>
      <p:italic r:id="rId44"/>
      <p:boldItalic r:id="rId45"/>
    </p:embeddedFont>
    <p:embeddedFont>
      <p:font typeface="JetBrains Mono" panose="020B0509020102050004" pitchFamily="49" charset="0"/>
      <p:regular r:id="rId46"/>
      <p:bold r:id="rId47"/>
      <p:italic r:id="rId48"/>
      <p:boldItalic r:id="rId49"/>
    </p:embeddedFont>
    <p:embeddedFont>
      <p:font typeface="Roboto" panose="02000000000000000000" pitchFamily="2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5c6e85b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5c6e85b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5c6e85b73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5c6e85b73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5c6e85b73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5c6e85b73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5ca91b8eb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5ca91b8eb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5ca91b8eb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5ca91b8eb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5ca91b8eb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5ca91b8eb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8b875b26d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8b875b26d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5ca91b8eb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5ca91b8eb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5ca91b8eb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5ca91b8eb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8b875b26d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8b875b26d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5ca91b8eb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5ca91b8eb_1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5ca91b8eb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5ca91b8eb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8470ef2fa_1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8470ef2fa_1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5ca91b8eb_1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5ca91b8eb_1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5ca91b8eb_1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5ca91b8eb_1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8b875b26d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8b875b26d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5c7acae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5c7acaee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855b3481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855b3481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8470ef2fa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8470ef2fa_1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5c7acaee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5c7acaee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5c7acaee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5c7acaee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8470ef2f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8470ef2f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8470ef2fa_1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8470ef2fa_1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8470ef2fa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8470ef2fa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8b875b26d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8b875b26d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5c7acaee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5c7acaee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5c7acaee8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5c7acaee8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5c7acaee8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5c7acaee8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5c7acaee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15c7acaee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5c7acaee8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15c7acaee8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18470ef2fa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18470ef2fa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8470ef2f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18470ef2f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5c6e85b7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5c6e85b73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8b875b26d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8b875b26d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5c6e85b73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5c6e85b73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5c6e85b73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5c6e85b73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8b875b26d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8b875b26d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5c6e85b73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5c6e85b73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://creativecommons.org/licenses/by-nc/4.0/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2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2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ubTitle" idx="1"/>
          </p:nvPr>
        </p:nvSpPr>
        <p:spPr>
          <a:xfrm>
            <a:off x="265500" y="3497901"/>
            <a:ext cx="4045200" cy="107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1_Blank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4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341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386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59;p12">
            <a:extLst>
              <a:ext uri="{FF2B5EF4-FFF2-40B4-BE49-F238E27FC236}">
                <a16:creationId xmlns:a16="http://schemas.microsoft.com/office/drawing/2014/main" id="{E4F09C00-A151-5282-9FC8-5F3AC860A128}"/>
              </a:ext>
            </a:extLst>
          </p:cNvPr>
          <p:cNvPicPr preferRelativeResize="0"/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67;p12">
            <a:extLst>
              <a:ext uri="{FF2B5EF4-FFF2-40B4-BE49-F238E27FC236}">
                <a16:creationId xmlns:a16="http://schemas.microsoft.com/office/drawing/2014/main" id="{2F6413E5-0BCC-8C43-8D8C-BD3A14437F93}"/>
              </a:ext>
            </a:extLst>
          </p:cNvPr>
          <p:cNvSpPr txBox="1"/>
          <p:nvPr userDrawn="1"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 dirty="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69;p12">
            <a:extLst>
              <a:ext uri="{FF2B5EF4-FFF2-40B4-BE49-F238E27FC236}">
                <a16:creationId xmlns:a16="http://schemas.microsoft.com/office/drawing/2014/main" id="{461BAE53-13B4-6FA4-3523-761E11CEEFBE}"/>
              </a:ext>
            </a:extLst>
          </p:cNvPr>
          <p:cNvSpPr txBox="1"/>
          <p:nvPr userDrawn="1"/>
        </p:nvSpPr>
        <p:spPr>
          <a:xfrm>
            <a:off x="4407225" y="4663950"/>
            <a:ext cx="2000014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b="1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Mohammad Hmedat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b="1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Mohammad.kaied@gmail.com</a:t>
            </a:r>
            <a:endParaRPr lang="en-US" sz="1000" dirty="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713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view/View.OnCreateContextMenuListener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reference/android/view/ActionMode.Callback.html#onActionItemClicked(android.view.ActionMode,%20android.view.MenuItem)" TargetMode="External"/><Relationship Id="rId3" Type="http://schemas.openxmlformats.org/officeDocument/2006/relationships/hyperlink" Target="https://developer.android.com/reference/android/app/Activity.html#startActionMode(android.view.ActionMode.Callback)" TargetMode="External"/><Relationship Id="rId7" Type="http://schemas.openxmlformats.org/officeDocument/2006/relationships/hyperlink" Target="https://developer.android.com/reference/android/view/ActionMode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android.com/reference/android/view/ActionMode.Callback.html#onPrepareActionMode(android.view.ActionMode,%20android.view.Menu)" TargetMode="External"/><Relationship Id="rId5" Type="http://schemas.openxmlformats.org/officeDocument/2006/relationships/hyperlink" Target="https://developer.android.com/reference/android/view/ActionMode.Callback.html#onCreateActionMode(android.view.ActionMode,%20android.view.Menu)" TargetMode="External"/><Relationship Id="rId4" Type="http://schemas.openxmlformats.org/officeDocument/2006/relationships/hyperlink" Target="https://developer.android.com/reference/android/view/ActionMode.Callback.html" TargetMode="External"/><Relationship Id="rId9" Type="http://schemas.openxmlformats.org/officeDocument/2006/relationships/hyperlink" Target="https://developer.android.com/reference/android/view/ActionMode.Callback.html#onDestroyActionMode(android.view.ActionMode)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appbar/index.html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android.com/guide/topics/resources/menu-resource.html" TargetMode="External"/><Relationship Id="rId5" Type="http://schemas.openxmlformats.org/officeDocument/2006/relationships/hyperlink" Target="https://developer.android.com/guide/topics/ui/menus.html" TargetMode="External"/><Relationship Id="rId4" Type="http://schemas.openxmlformats.org/officeDocument/2006/relationships/hyperlink" Target="http://developer.android.com/guide/topics/ui/themes.html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Interaction and Intuitive Navigation</a:t>
            </a:r>
            <a:endParaRPr/>
          </a:p>
        </p:txBody>
      </p:sp>
      <p:sp>
        <p:nvSpPr>
          <p:cNvPr id="336" name="Google Shape;336;p6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4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66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</a:t>
            </a:r>
            <a:endParaRPr/>
          </a:p>
        </p:txBody>
      </p:sp>
      <p:sp>
        <p:nvSpPr>
          <p:cNvPr id="332" name="Google Shape;332;p6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334" name="Google Shape;334;p66"/>
          <p:cNvSpPr txBox="1">
            <a:spLocks noGrp="1"/>
          </p:cNvSpPr>
          <p:nvPr>
            <p:ph type="sldNum" idx="4294967295"/>
          </p:nvPr>
        </p:nvSpPr>
        <p:spPr>
          <a:xfrm>
            <a:off x="8594725" y="4738688"/>
            <a:ext cx="549275" cy="3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331" name="Google Shape;331;p66"/>
          <p:cNvSpPr txBox="1">
            <a:spLocks noGrp="1"/>
          </p:cNvSpPr>
          <p:nvPr>
            <p:ph type="sldNum" idx="4294967295"/>
          </p:nvPr>
        </p:nvSpPr>
        <p:spPr>
          <a:xfrm>
            <a:off x="8594725" y="4738688"/>
            <a:ext cx="549275" cy="3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75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menu resource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1" name="Google Shape;411;p7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12" name="Google Shape;412;p7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menu resource directory</a:t>
            </a:r>
            <a:endParaRPr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XML menu resource 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menu_main.xml</a:t>
            </a:r>
            <a:r>
              <a:rPr lang="en">
                <a:solidFill>
                  <a:schemeClr val="dk1"/>
                </a:solidFill>
              </a:rPr>
              <a:t>) </a:t>
            </a:r>
            <a:endParaRPr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Add an entry for each menu item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&lt;item  android:id="@+id/option_settings"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android:title="@string/settings"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&lt;item  android:id="@+id/option_toast"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android:title="@string/toast"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6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Inflate options menu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8" name="Google Shape;418;p7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19" name="Google Shape;419;p7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dirty="0">
                <a:solidFill>
                  <a:schemeClr val="dk1"/>
                </a:solidFill>
              </a:rPr>
              <a:t>Override 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onCreateOptionsMenu()</a:t>
            </a:r>
            <a:r>
              <a:rPr lang="en" dirty="0">
                <a:solidFill>
                  <a:schemeClr val="dk1"/>
                </a:solidFill>
              </a:rPr>
              <a:t> in main activity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override fun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onCreateOptionsMenu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(menu: Menu): Boolean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B0509020102050004" pitchFamily="49" charset="0"/>
              </a:rPr>
              <a:t>// Inflate the menu; this adds items to the action bar if it is present.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 panose="020B0509020102050004" pitchFamily="49" charset="0"/>
              </a:rPr>
              <a:t>menuInflater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.inflate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R.menu.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 panose="020B0509020102050004" pitchFamily="49" charset="0"/>
              </a:rPr>
              <a:t>navigation_drawer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, menu)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return true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7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icons for menu items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5" name="Google Shape;425;p7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426" name="Google Shape;426;p7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5655300" cy="39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Right-click </a:t>
            </a:r>
            <a:r>
              <a:rPr lang="en" b="1">
                <a:solidFill>
                  <a:schemeClr val="dk1"/>
                </a:solidFill>
              </a:rPr>
              <a:t>drawable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Choose </a:t>
            </a:r>
            <a:r>
              <a:rPr lang="en" b="1">
                <a:solidFill>
                  <a:schemeClr val="dk1"/>
                </a:solidFill>
              </a:rPr>
              <a:t>New &gt; Image Asset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Choose </a:t>
            </a:r>
            <a:r>
              <a:rPr lang="en" b="1">
                <a:solidFill>
                  <a:schemeClr val="dk1"/>
                </a:solidFill>
              </a:rPr>
              <a:t>Action Bar and Tab Items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Edit the icon name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Click clipart image, and click icon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Click </a:t>
            </a:r>
            <a:r>
              <a:rPr lang="en" b="1">
                <a:solidFill>
                  <a:schemeClr val="dk1"/>
                </a:solidFill>
              </a:rPr>
              <a:t>Next</a:t>
            </a:r>
            <a:r>
              <a:rPr lang="en">
                <a:solidFill>
                  <a:schemeClr val="dk1"/>
                </a:solidFill>
              </a:rPr>
              <a:t>, then </a:t>
            </a:r>
            <a:r>
              <a:rPr lang="en" b="1">
                <a:solidFill>
                  <a:schemeClr val="dk1"/>
                </a:solidFill>
              </a:rPr>
              <a:t>Finish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  <p:pic>
        <p:nvPicPr>
          <p:cNvPr id="427" name="Google Shape;427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4100" y="1127850"/>
            <a:ext cx="2947050" cy="271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8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menu item attributes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3" name="Google Shape;433;p7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434" name="Google Shape;434;p7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9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&lt;item android:id="@+id/action_order"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android:icon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="@drawable/ic_toast_dark"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android:title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="@string/toast"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android:titleCondensed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="@string/toast_condensed"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android:orderInCategory="1"</a:t>
            </a:r>
            <a:br>
              <a:rPr lang="en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app:showAsAction="ifRoom"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/&gt;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9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Override onOptionsItemSelected()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0" name="Google Shape;440;p7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41" name="Google Shape;441;p7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3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override fun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onOptionsItemSelected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(item: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MenuItem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): Boolean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B0509020102050004" pitchFamily="49" charset="0"/>
              </a:rPr>
              <a:t>//Handle item selection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Toast.makeText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 panose="020B0509020102050004" pitchFamily="49" charset="0"/>
              </a:rPr>
              <a:t>applicationContext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B0509020102050004" pitchFamily="49" charset="0"/>
              </a:rPr>
              <a:t>"You selected: 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+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item.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 panose="020B0509020102050004" pitchFamily="49" charset="0"/>
              </a:rPr>
              <a:t>title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Toast.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 panose="020B0509020102050004" pitchFamily="49" charset="0"/>
              </a:rPr>
              <a:t>LENGTH_SHORT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).show()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return when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item.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 panose="020B0509020102050004" pitchFamily="49" charset="0"/>
              </a:rPr>
              <a:t>itemId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else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-&gt;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super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.onOptionsItemSelected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(item)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Contextual Menus</a:t>
            </a:r>
            <a:endParaRPr/>
          </a:p>
        </p:txBody>
      </p:sp>
      <p:sp>
        <p:nvSpPr>
          <p:cNvPr id="449" name="Google Shape;449;p8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80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8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81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are contextual menus?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5" name="Google Shape;455;p8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456" name="Google Shape;456;p81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Allow users to perform an action on a selected view or content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deployed on any View object, but most often used for items in a RecyclerView, GridView, or other view collection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82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Types of contextual menus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2" name="Google Shape;462;p8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463" name="Google Shape;463;p82"/>
          <p:cNvSpPr txBox="1">
            <a:spLocks noGrp="1"/>
          </p:cNvSpPr>
          <p:nvPr>
            <p:ph type="body" idx="1"/>
          </p:nvPr>
        </p:nvSpPr>
        <p:spPr>
          <a:xfrm>
            <a:off x="1149900" y="1000075"/>
            <a:ext cx="7994100" cy="3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Floating context menu—floating list of menu items when long-presses on a view element</a:t>
            </a:r>
            <a:endParaRPr>
              <a:solidFill>
                <a:schemeClr val="dk1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User can modify the view element or use it in some fashion</a:t>
            </a:r>
            <a:endParaRPr>
              <a:solidFill>
                <a:schemeClr val="dk1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Users perform a contextual action on one view element at a time</a:t>
            </a:r>
            <a:endParaRPr sz="1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Contextual action mode—temporary action bar in place of or underneath the app bar</a:t>
            </a:r>
            <a:endParaRPr>
              <a:solidFill>
                <a:schemeClr val="dk1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Action items affect the selected view element(s)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Users can perform action on multiple view elements at once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  <p:pic>
        <p:nvPicPr>
          <p:cNvPr id="464" name="Google Shape;464;p82"/>
          <p:cNvPicPr preferRelativeResize="0"/>
          <p:nvPr/>
        </p:nvPicPr>
        <p:blipFill rotWithShape="1">
          <a:blip r:embed="rId3">
            <a:alphaModFix/>
          </a:blip>
          <a:srcRect l="51169"/>
          <a:stretch/>
        </p:blipFill>
        <p:spPr>
          <a:xfrm>
            <a:off x="54275" y="2838700"/>
            <a:ext cx="1027525" cy="17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82"/>
          <p:cNvPicPr preferRelativeResize="0"/>
          <p:nvPr/>
        </p:nvPicPr>
        <p:blipFill rotWithShape="1">
          <a:blip r:embed="rId3">
            <a:alphaModFix/>
          </a:blip>
          <a:srcRect r="51169"/>
          <a:stretch/>
        </p:blipFill>
        <p:spPr>
          <a:xfrm>
            <a:off x="54275" y="1007125"/>
            <a:ext cx="1027525" cy="178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Context Menu</a:t>
            </a:r>
            <a:endParaRPr/>
          </a:p>
        </p:txBody>
      </p:sp>
      <p:sp>
        <p:nvSpPr>
          <p:cNvPr id="473" name="Google Shape;473;p8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83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8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4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159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9" name="Google Shape;479;p8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480" name="Google Shape;480;p84"/>
          <p:cNvSpPr txBox="1">
            <a:spLocks noGrp="1"/>
          </p:cNvSpPr>
          <p:nvPr>
            <p:ph type="body" idx="1"/>
          </p:nvPr>
        </p:nvSpPr>
        <p:spPr>
          <a:xfrm>
            <a:off x="0" y="2199650"/>
            <a:ext cx="9088200" cy="22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XML menu resource file and assign appearance and position attributes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Register view to use a context menu using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registerForContextMenu()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onCreateContextMenu()</a:t>
            </a:r>
            <a:r>
              <a:rPr lang="en" sz="1800">
                <a:solidFill>
                  <a:schemeClr val="dk1"/>
                </a:solidFill>
              </a:rPr>
              <a:t> in the activity or fragment to inflate the menu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onContextItemSelected()</a:t>
            </a:r>
            <a:r>
              <a:rPr lang="en" sz="1800">
                <a:solidFill>
                  <a:schemeClr val="dk1"/>
                </a:solidFill>
              </a:rPr>
              <a:t> to handle menu item clicks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a method to perform an action for each context menu item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481" name="Google Shape;481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5375" y="94613"/>
            <a:ext cx="584835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7"/>
          <p:cNvSpPr txBox="1">
            <a:spLocks noGrp="1"/>
          </p:cNvSpPr>
          <p:nvPr>
            <p:ph type="ctrTitle"/>
          </p:nvPr>
        </p:nvSpPr>
        <p:spPr>
          <a:xfrm>
            <a:off x="311700" y="1950996"/>
            <a:ext cx="8520600" cy="8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4.2 Menus</a:t>
            </a:r>
            <a:endParaRPr/>
          </a:p>
        </p:txBody>
      </p:sp>
      <p:sp>
        <p:nvSpPr>
          <p:cNvPr id="342" name="Google Shape;342;p6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43" name="Google Shape;343;p67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85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menu resource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7" name="Google Shape;487;p8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488" name="Google Shape;488;p85"/>
          <p:cNvSpPr txBox="1">
            <a:spLocks noGrp="1"/>
          </p:cNvSpPr>
          <p:nvPr>
            <p:ph type="body" idx="1"/>
          </p:nvPr>
        </p:nvSpPr>
        <p:spPr>
          <a:xfrm>
            <a:off x="83100" y="964100"/>
            <a:ext cx="8520600" cy="36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Create XML menu resource 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menu_context.xml</a:t>
            </a:r>
            <a:r>
              <a:rPr lang="en">
                <a:solidFill>
                  <a:schemeClr val="dk1"/>
                </a:solidFill>
              </a:rPr>
              <a:t>)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&lt;item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android:id="@+id/context_edit"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android:title="@string/edit"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android:orderInCategory="10"/&gt;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&lt;item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android:id="@+id/context_share"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android:title="@string/share"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android:orderInCategory="20"/&gt;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6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 view to a context menu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4" name="Google Shape;494;p8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495" name="Google Shape;495;p86"/>
          <p:cNvSpPr txBox="1">
            <a:spLocks noGrp="1"/>
          </p:cNvSpPr>
          <p:nvPr>
            <p:ph type="body" idx="1"/>
          </p:nvPr>
        </p:nvSpPr>
        <p:spPr>
          <a:xfrm>
            <a:off x="83100" y="1192700"/>
            <a:ext cx="8937900" cy="31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in onCreate() of the activity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registers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View.OnCreateContextMenuListener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Does not specify which context menu!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 article_text:TextView = findViewById(R.id.article);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registerForContextMenu(article_text);</a:t>
            </a: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87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onCreateContextMenu() onCreateContextMenu() method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1" name="Google Shape;501;p8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502" name="Google Shape;502;p87"/>
          <p:cNvSpPr txBox="1">
            <a:spLocks noGrp="1"/>
          </p:cNvSpPr>
          <p:nvPr>
            <p:ph type="body" idx="1"/>
          </p:nvPr>
        </p:nvSpPr>
        <p:spPr>
          <a:xfrm>
            <a:off x="70450" y="1192700"/>
            <a:ext cx="8761800" cy="32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Specifies which context menu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override fun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onCreateContextMenu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(menu: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ContextMenu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, v: View,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menuInfo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ContextMenuInfo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super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.onCreateContextMenu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(menu, v,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menuInfo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 panose="020B0509020102050004" pitchFamily="49" charset="0"/>
              </a:rPr>
              <a:t>menuInflater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.inflate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R.menu.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 panose="020B0509020102050004" pitchFamily="49" charset="0"/>
              </a:rPr>
              <a:t>menu_context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, menu)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88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onContextItemSelected() onCreateContextMenu() method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508" name="Google Shape;508;p8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509" name="Google Shape;509;p88"/>
          <p:cNvSpPr txBox="1">
            <a:spLocks noGrp="1"/>
          </p:cNvSpPr>
          <p:nvPr>
            <p:ph type="body" idx="1"/>
          </p:nvPr>
        </p:nvSpPr>
        <p:spPr>
          <a:xfrm>
            <a:off x="311700" y="1192700"/>
            <a:ext cx="8520600" cy="31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override fun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onContextItemSelected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(item: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MenuItem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): Boolean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return when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item.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 panose="020B0509020102050004" pitchFamily="49" charset="0"/>
              </a:rPr>
              <a:t>itemId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R.id.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 panose="020B0509020102050004" pitchFamily="49" charset="0"/>
              </a:rPr>
              <a:t>menu_whatisthis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 panose="020B05090201020500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-&gt; {//.. </a:t>
            </a:r>
            <a:r>
              <a:rPr lang="en-US" altLang="en-US" sz="1400" dirty="0">
                <a:solidFill>
                  <a:srgbClr val="000000"/>
                </a:solidFill>
                <a:latin typeface="JetBrains Mono" panose="020B0509020102050004" pitchFamily="49" charset="0"/>
              </a:rPr>
              <a:t>Write your implementation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JetBrains Mono" panose="020B05090201020500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B0509020102050004" pitchFamily="49" charset="0"/>
              </a:rPr>
              <a:t>    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true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else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-&gt;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super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.onContextItemSelected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(item)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    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    }</a:t>
            </a:r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Contextual Action Bar</a:t>
            </a:r>
            <a:endParaRPr/>
          </a:p>
        </p:txBody>
      </p:sp>
      <p:sp>
        <p:nvSpPr>
          <p:cNvPr id="519" name="Google Shape;519;p8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89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8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90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Action Mode?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5" name="Google Shape;525;p9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526" name="Google Shape;526;p90"/>
          <p:cNvSpPr txBox="1">
            <a:spLocks noGrp="1"/>
          </p:cNvSpPr>
          <p:nvPr>
            <p:ph type="body" idx="1"/>
          </p:nvPr>
        </p:nvSpPr>
        <p:spPr>
          <a:xfrm>
            <a:off x="152400" y="1058588"/>
            <a:ext cx="8520600" cy="21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ActionMode is a UI mode that lets you replace parts of the normal UI interactions temporarily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example, selecting a section of text or long-pressing an item could trigger action mode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27" name="Google Shape;527;p90"/>
          <p:cNvSpPr/>
          <p:nvPr/>
        </p:nvSpPr>
        <p:spPr>
          <a:xfrm>
            <a:off x="4475600" y="3492850"/>
            <a:ext cx="1572900" cy="85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Regular UI interaction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90"/>
          <p:cNvSpPr/>
          <p:nvPr/>
        </p:nvSpPr>
        <p:spPr>
          <a:xfrm>
            <a:off x="6898400" y="3492850"/>
            <a:ext cx="1084800" cy="85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Action Mode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9" name="Google Shape;529;p90"/>
          <p:cNvSpPr/>
          <p:nvPr/>
        </p:nvSpPr>
        <p:spPr>
          <a:xfrm>
            <a:off x="6048575" y="3545538"/>
            <a:ext cx="866500" cy="285450"/>
          </a:xfrm>
          <a:custGeom>
            <a:avLst/>
            <a:gdLst/>
            <a:ahLst/>
            <a:cxnLst/>
            <a:rect l="l" t="t" r="r" b="b"/>
            <a:pathLst>
              <a:path w="34660" h="11418" extrusionOk="0">
                <a:moveTo>
                  <a:pt x="0" y="11418"/>
                </a:moveTo>
                <a:cubicBezTo>
                  <a:pt x="4331" y="7087"/>
                  <a:pt x="9025" y="2322"/>
                  <a:pt x="14934" y="710"/>
                </a:cubicBezTo>
                <a:cubicBezTo>
                  <a:pt x="21319" y="-1032"/>
                  <a:pt x="28381" y="872"/>
                  <a:pt x="34660" y="2965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530" name="Google Shape;530;p90"/>
          <p:cNvSpPr/>
          <p:nvPr/>
        </p:nvSpPr>
        <p:spPr>
          <a:xfrm>
            <a:off x="6374500" y="4063475"/>
            <a:ext cx="831275" cy="86900"/>
          </a:xfrm>
          <a:custGeom>
            <a:avLst/>
            <a:gdLst/>
            <a:ahLst/>
            <a:cxnLst/>
            <a:rect l="l" t="t" r="r" b="b"/>
            <a:pathLst>
              <a:path w="33251" h="3476" extrusionOk="0">
                <a:moveTo>
                  <a:pt x="33251" y="0"/>
                </a:moveTo>
                <a:cubicBezTo>
                  <a:pt x="23678" y="5586"/>
                  <a:pt x="10514" y="3509"/>
                  <a:pt x="0" y="0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31" name="Google Shape;531;p90"/>
          <p:cNvSpPr/>
          <p:nvPr/>
        </p:nvSpPr>
        <p:spPr>
          <a:xfrm>
            <a:off x="7260250" y="3366050"/>
            <a:ext cx="1394700" cy="28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Action bar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91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Action mode has a lifecycle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7" name="Google Shape;537;p9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538" name="Google Shape;538;p91"/>
          <p:cNvSpPr txBox="1">
            <a:spLocks noGrp="1"/>
          </p:cNvSpPr>
          <p:nvPr>
            <p:ph type="body" idx="1"/>
          </p:nvPr>
        </p:nvSpPr>
        <p:spPr>
          <a:xfrm>
            <a:off x="83100" y="923875"/>
            <a:ext cx="9025800" cy="3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Start it with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startActionMode()</a:t>
            </a:r>
            <a:r>
              <a:rPr lang="en" sz="1800"/>
              <a:t>, for example, in the listener</a:t>
            </a:r>
            <a:endParaRPr sz="180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ActionMode.Callback</a:t>
            </a:r>
            <a:r>
              <a:rPr lang="en" sz="1800"/>
              <a:t> interface provides the lifecycle methods that you can override</a:t>
            </a:r>
            <a:endParaRPr sz="1800"/>
          </a:p>
          <a:p>
            <a:pPr marL="9144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onCreateActionMode(ActionMode, Menu)</a:t>
            </a:r>
            <a:r>
              <a:rPr lang="en" sz="1800"/>
              <a:t> once on initial creation</a:t>
            </a:r>
            <a:endParaRPr sz="1800"/>
          </a:p>
          <a:p>
            <a:pPr marL="9144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onPrepareActionMode(ActionMode, Menu)</a:t>
            </a:r>
            <a:r>
              <a:rPr lang="en" sz="1800"/>
              <a:t> after creation and any time </a:t>
            </a:r>
            <a:r>
              <a:rPr lang="en" sz="1800" u="sng">
                <a:solidFill>
                  <a:schemeClr val="hlink"/>
                </a:solidFill>
                <a:hlinkClick r:id="rId7"/>
              </a:rPr>
              <a:t>ActionMode</a:t>
            </a:r>
            <a:r>
              <a:rPr lang="en" sz="1800"/>
              <a:t> is invalidated</a:t>
            </a:r>
            <a:endParaRPr sz="1800"/>
          </a:p>
          <a:p>
            <a:pPr marL="9144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onActionItemClicked(ActionMode, MenuItem)</a:t>
            </a:r>
            <a:r>
              <a:rPr lang="en" sz="1800"/>
              <a:t> any time a contextual action button is clicked</a:t>
            </a:r>
            <a:endParaRPr sz="1800"/>
          </a:p>
          <a:p>
            <a:pPr marL="9144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9"/>
              </a:rPr>
              <a:t>onDestroyActionMode(ActionMode)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/>
              <a:t>when the action mode is closed</a:t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92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 contextual action bar?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4" name="Google Shape;544;p9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545" name="Google Shape;545;p92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Long-tap on the view shows contextual action bar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Contextual action bar with actions</a:t>
            </a:r>
            <a:endParaRPr/>
          </a:p>
          <a:p>
            <a:pPr marL="914400" lvl="1" indent="-355600" algn="l" rtl="0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Edit, Share, and Delete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Done (left arrow icon) on the left side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View on which long press triggers the </a:t>
            </a:r>
            <a:br>
              <a:rPr lang="en"/>
            </a:br>
            <a:r>
              <a:rPr lang="en"/>
              <a:t>contextual action bar</a:t>
            </a:r>
            <a:endParaRPr/>
          </a:p>
          <a:p>
            <a:pPr marL="914400" lvl="1" indent="-355600" algn="l" rtl="0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Action  bar is available until user taps Done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  <p:pic>
        <p:nvPicPr>
          <p:cNvPr id="546" name="Google Shape;546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8125" y="1698825"/>
            <a:ext cx="2048800" cy="285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93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for contextual action bar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2" name="Google Shape;552;p9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553" name="Google Shape;553;p93"/>
          <p:cNvSpPr txBox="1">
            <a:spLocks noGrp="1"/>
          </p:cNvSpPr>
          <p:nvPr>
            <p:ph type="body" idx="1"/>
          </p:nvPr>
        </p:nvSpPr>
        <p:spPr>
          <a:xfrm>
            <a:off x="56350" y="2786063"/>
            <a:ext cx="8520600" cy="16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3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ActionMode.Callback</a:t>
            </a:r>
            <a:r>
              <a:rPr lang="en" sz="1800">
                <a:solidFill>
                  <a:schemeClr val="dk1"/>
                </a:solidFill>
              </a:rPr>
              <a:t> interface to handle ActionMode lifecycle; include action for a menu item click in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onActionItemClicked()</a:t>
            </a:r>
            <a:r>
              <a:rPr lang="en" sz="1800">
                <a:solidFill>
                  <a:schemeClr val="dk1"/>
                </a:solidFill>
              </a:rPr>
              <a:t> callback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3"/>
            </a:pPr>
            <a:r>
              <a:rPr lang="en" sz="1800">
                <a:solidFill>
                  <a:schemeClr val="dk1"/>
                </a:solidFill>
              </a:rPr>
              <a:t>Create a method to perform an action for each context menu item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554" name="Google Shape;554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113" y="1027393"/>
            <a:ext cx="4655226" cy="2174075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93"/>
          <p:cNvSpPr txBox="1">
            <a:spLocks noGrp="1"/>
          </p:cNvSpPr>
          <p:nvPr>
            <p:ph type="body" idx="1"/>
          </p:nvPr>
        </p:nvSpPr>
        <p:spPr>
          <a:xfrm>
            <a:off x="56350" y="1148400"/>
            <a:ext cx="4607100" cy="16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XML menu resource file and assign icons for items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setOnLongClickListener()</a:t>
            </a:r>
            <a:r>
              <a:rPr lang="en" sz="1800">
                <a:solidFill>
                  <a:schemeClr val="dk1"/>
                </a:solidFill>
              </a:rPr>
              <a:t> on view that triggers the contextual action 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bar and call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startActionMode()</a:t>
            </a:r>
            <a:r>
              <a:rPr lang="en" sz="1800">
                <a:solidFill>
                  <a:schemeClr val="dk1"/>
                </a:solidFill>
              </a:rPr>
              <a:t> to handle click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94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setOnLongClickListener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561" name="Google Shape;561;p9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562" name="Google Shape;562;p94"/>
          <p:cNvSpPr txBox="1">
            <a:spLocks noGrp="1"/>
          </p:cNvSpPr>
          <p:nvPr>
            <p:ph type="body" idx="1"/>
          </p:nvPr>
        </p:nvSpPr>
        <p:spPr>
          <a:xfrm>
            <a:off x="86275" y="981350"/>
            <a:ext cx="8520600" cy="38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ActionMode mActionMode;</a:t>
            </a:r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</a:rPr>
              <a:t>In onCreate</a:t>
            </a:r>
            <a:endParaRPr sz="1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findViewById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&lt;View&gt;(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R.id.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 panose="020B0509020102050004" pitchFamily="49" charset="0"/>
              </a:rPr>
              <a:t>textView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).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setOnLongClickListener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OnLongClickListener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{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v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-&gt;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 panose="020B0509020102050004" pitchFamily="49" charset="0"/>
              </a:rPr>
              <a:t>mActionMode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 panose="020B05090201020500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!=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)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return</a:t>
            </a:r>
            <a:r>
              <a:rPr lang="en-US" altLang="en-US" sz="1400" dirty="0">
                <a:solidFill>
                  <a:srgbClr val="4A86E8"/>
                </a:solidFill>
                <a:latin typeface="JetBrains Mono" panose="020B05090201020500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A86E8"/>
                </a:solidFill>
                <a:effectLst/>
                <a:latin typeface="JetBrains Mono" panose="020B05090201020500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false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 panose="020B0509020102050004" pitchFamily="49" charset="0"/>
              </a:rPr>
              <a:t>mActionMode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 panose="020B05090201020500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startActionMode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 panose="020B0509020102050004" pitchFamily="49" charset="0"/>
              </a:rPr>
              <a:t>mActionModeCallback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v.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 panose="020B0509020102050004" pitchFamily="49" charset="0"/>
              </a:rPr>
              <a:t>isSelected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 panose="020B05090201020500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true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true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8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3" name="Google Shape;353;p68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Bar with Options Menu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Contextual menus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Popup menus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54" name="Google Shape;354;p6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95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mActionModeCallback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8" name="Google Shape;568;p9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569" name="Google Shape;569;p95"/>
          <p:cNvSpPr txBox="1">
            <a:spLocks noGrp="1"/>
          </p:cNvSpPr>
          <p:nvPr>
            <p:ph type="body" idx="1"/>
          </p:nvPr>
        </p:nvSpPr>
        <p:spPr>
          <a:xfrm>
            <a:off x="96253" y="1010653"/>
            <a:ext cx="8796947" cy="36094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var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 panose="020B0509020102050004" pitchFamily="49" charset="0"/>
              </a:rPr>
              <a:t>mActionModeCallback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: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ActionMode.Callback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 =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object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: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ActionMode.Callback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override fun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onCreateActionMode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(mode: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ActionMode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, menu: Menu): Boolean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mode.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 panose="020B0509020102050004" pitchFamily="49" charset="0"/>
              </a:rPr>
              <a:t>menuInflater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.inflate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R.menu.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 panose="020B0509020102050004" pitchFamily="49" charset="0"/>
              </a:rPr>
              <a:t>menu_action_bar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, menu)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return true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override fun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onActionItemClicked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(mode: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ActionMode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, item: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MenuItem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): Boolean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return when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item.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 panose="020B0509020102050004" pitchFamily="49" charset="0"/>
              </a:rPr>
              <a:t>itemId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R.id.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 panose="020B0509020102050004" pitchFamily="49" charset="0"/>
              </a:rPr>
              <a:t>menu_share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 panose="020B05090201020500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-&gt;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mode.finish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()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B0509020102050004" pitchFamily="49" charset="0"/>
              </a:rPr>
              <a:t>// Action picked, so close the action bar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B0509020102050004" pitchFamily="49" charset="0"/>
              </a:rPr>
              <a:t>        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true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}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    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override fun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onDestroyActionMode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(mode: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ActionMode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 panose="020B0509020102050004" pitchFamily="49" charset="0"/>
              </a:rPr>
              <a:t>mActionMode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 panose="020B05090201020500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=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null 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}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B0509020102050004" pitchFamily="49" charset="0"/>
              </a:rPr>
              <a:t>// Implement action mode callbacks here, called when user exits the action mode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97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onPrepareActionMode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2" name="Google Shape;582;p9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583" name="Google Shape;583;p97"/>
          <p:cNvSpPr txBox="1">
            <a:spLocks noGrp="1"/>
          </p:cNvSpPr>
          <p:nvPr>
            <p:ph type="body" idx="1"/>
          </p:nvPr>
        </p:nvSpPr>
        <p:spPr>
          <a:xfrm>
            <a:off x="83100" y="1192700"/>
            <a:ext cx="8520600" cy="11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Called each time the action mode is shown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Always called after 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onCreateActionMode</a:t>
            </a:r>
            <a:r>
              <a:rPr lang="en" sz="1800" dirty="0"/>
              <a:t>, but may be called multiple times if the mode is invalidated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4" name="Google Shape;584;p97"/>
          <p:cNvSpPr txBox="1"/>
          <p:nvPr/>
        </p:nvSpPr>
        <p:spPr>
          <a:xfrm>
            <a:off x="523025" y="2539225"/>
            <a:ext cx="8585700" cy="17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override fun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onPrepareActionMode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(mode: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ActionMode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, menu: Menu): Boolean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return false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Popup Menu</a:t>
            </a:r>
            <a:endParaRPr/>
          </a:p>
        </p:txBody>
      </p:sp>
      <p:sp>
        <p:nvSpPr>
          <p:cNvPr id="606" name="Google Shape;606;p10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00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0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101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 popup menu?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2" name="Google Shape;612;p10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613" name="Google Shape;613;p101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Vertical list of items anchored to a view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Typically anchored to a visible icon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Actions should not directly affect view content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The options menu overflow that opens Settings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For example, in an email app, Reply All and Forward are related to the email message, but don’t affect or act on the message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  <p:pic>
        <p:nvPicPr>
          <p:cNvPr id="614" name="Google Shape;614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8155" y="1062825"/>
            <a:ext cx="1734450" cy="12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02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160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0" name="Google Shape;620;p10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621" name="Google Shape;621;p102"/>
          <p:cNvSpPr txBox="1">
            <a:spLocks noGrp="1"/>
          </p:cNvSpPr>
          <p:nvPr>
            <p:ph type="body" idx="1"/>
          </p:nvPr>
        </p:nvSpPr>
        <p:spPr>
          <a:xfrm>
            <a:off x="235500" y="1894850"/>
            <a:ext cx="8983500" cy="28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XML menu resource file and assign appearance and position attributes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Add an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ImageButton</a:t>
            </a:r>
            <a:r>
              <a:rPr lang="en" sz="1800">
                <a:solidFill>
                  <a:schemeClr val="dk1"/>
                </a:solidFill>
              </a:rPr>
              <a:t> for the popup menu icon in the XML activity layout file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Assign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onClickListener</a:t>
            </a:r>
            <a:r>
              <a:rPr lang="en" sz="1800">
                <a:solidFill>
                  <a:schemeClr val="dk1"/>
                </a:solidFill>
              </a:rPr>
              <a:t> to the button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Override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onClick()</a:t>
            </a:r>
            <a:r>
              <a:rPr lang="en" sz="1800">
                <a:solidFill>
                  <a:schemeClr val="dk1"/>
                </a:solidFill>
              </a:rPr>
              <a:t> to inflate the popup and register it with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onMenuItemClickListener()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onMenuItemClick()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a method to perform an action for each popup menu item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622" name="Google Shape;622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650" y="170825"/>
            <a:ext cx="569595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03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an ImageButton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8" name="Google Shape;628;p10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629" name="Google Shape;629;p103"/>
          <p:cNvSpPr txBox="1">
            <a:spLocks noGrp="1"/>
          </p:cNvSpPr>
          <p:nvPr>
            <p:ph type="body" idx="1"/>
          </p:nvPr>
        </p:nvSpPr>
        <p:spPr>
          <a:xfrm>
            <a:off x="311700" y="1192700"/>
            <a:ext cx="8520600" cy="32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&lt;ImageButton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android:layout_width="wrap_content"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android:id="@+id/button_popup"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android:src="@drawable/@drawable/ic_action_popup"/&gt;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30" name="Google Shape;630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00" y="1192688"/>
            <a:ext cx="350025" cy="48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04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Assign onClickListener to button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6" name="Google Shape;636;p10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637" name="Google Shape;637;p104"/>
          <p:cNvSpPr txBox="1">
            <a:spLocks noGrp="1"/>
          </p:cNvSpPr>
          <p:nvPr>
            <p:ph type="body" idx="1"/>
          </p:nvPr>
        </p:nvSpPr>
        <p:spPr>
          <a:xfrm>
            <a:off x="327225" y="1192700"/>
            <a:ext cx="8988900" cy="3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ImageButton mButton = </a:t>
            </a:r>
            <a:b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(ImageButton) findViewById(R.id.button_popup);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In onCreate: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mButton.setOnClickListener(new View.OnClickListener() {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 dirty="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// define onClick</a:t>
            </a:r>
            <a:endParaRPr sz="1800" dirty="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05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onClick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3" name="Google Shape;643;p10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4EC884-80B2-5FC9-384F-1EE952ECEE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1150" y="1039813"/>
            <a:ext cx="8710613" cy="35877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 panose="020B0509020102050004" pitchFamily="49" charset="0"/>
              </a:rPr>
              <a:t>mButton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.setOnClickListener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View.OnClickListener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{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val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popup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PopupMenu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4A86E8"/>
                </a:solidFill>
                <a:effectLst/>
                <a:latin typeface="JetBrains Mono" panose="020B0509020102050004" pitchFamily="49" charset="0"/>
              </a:rPr>
              <a:t>@MenusActivity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 panose="020B0509020102050004" pitchFamily="49" charset="0"/>
              </a:rPr>
              <a:t>mButton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popup.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 panose="020B0509020102050004" pitchFamily="49" charset="0"/>
              </a:rPr>
              <a:t>menuInflater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.inflate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(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R.menu.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 panose="020B0509020102050004" pitchFamily="49" charset="0"/>
              </a:rPr>
              <a:t>menu_popup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popup.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 panose="020B0509020102050004" pitchFamily="49" charset="0"/>
              </a:rPr>
              <a:t>menu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popup.setOnMenuItemClickListener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{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item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-&gt;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Toast.makeText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 panose="020B0509020102050004" pitchFamily="49" charset="0"/>
              </a:rPr>
              <a:t>applicationContext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B0509020102050004" pitchFamily="49" charset="0"/>
              </a:rPr>
              <a:t>""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+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item.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 panose="020B0509020102050004" pitchFamily="49" charset="0"/>
              </a:rPr>
              <a:t>title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Toast.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 panose="020B0509020102050004" pitchFamily="49" charset="0"/>
              </a:rPr>
              <a:t>LENGTH_SHORT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).show()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false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}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B0509020102050004" pitchFamily="49" charset="0"/>
              </a:rPr>
              <a:t>// implement click listener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B0509020102050004" pitchFamily="49" charset="0"/>
              </a:rPr>
            </a:b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popup.show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}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1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57" name="Google Shape;657;p107"/>
          <p:cNvSpPr txBox="1">
            <a:spLocks noGrp="1"/>
          </p:cNvSpPr>
          <p:nvPr>
            <p:ph type="body" idx="1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Adding the App Bar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Styles and Themes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Menus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Menu Resource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58" name="Google Shape;658;p10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1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673" name="Google Shape;673;p10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109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10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2225" y="1699200"/>
            <a:ext cx="5094850" cy="26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69"/>
          <p:cNvSpPr txBox="1">
            <a:spLocks noGrp="1"/>
          </p:cNvSpPr>
          <p:nvPr>
            <p:ph type="body" idx="1"/>
          </p:nvPr>
        </p:nvSpPr>
        <p:spPr>
          <a:xfrm>
            <a:off x="311700" y="1113675"/>
            <a:ext cx="8520600" cy="33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App bar with options menu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Contextual menu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Contextual action bar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Popup menu</a:t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361" name="Google Shape;361;p69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Types of Menus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2" name="Google Shape;362;p6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Bar with Options Menu</a:t>
            </a:r>
            <a:endParaRPr/>
          </a:p>
        </p:txBody>
      </p:sp>
      <p:sp>
        <p:nvSpPr>
          <p:cNvPr id="370" name="Google Shape;370;p7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70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7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1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the App Bar?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6" name="Google Shape;376;p7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77" name="Google Shape;377;p71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Bar at top of each screen—(usually) the same for all screens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Nav icon to open navigation drawer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Title of current activity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Icons for options menu items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Action overflow button for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the rest of the options menu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</p:txBody>
      </p:sp>
      <p:pic>
        <p:nvPicPr>
          <p:cNvPr id="378" name="Google Shape;378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500" y="2539775"/>
            <a:ext cx="3629025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2"/>
          <p:cNvSpPr txBox="1">
            <a:spLocks noGrp="1"/>
          </p:cNvSpPr>
          <p:nvPr>
            <p:ph type="body" idx="1"/>
          </p:nvPr>
        </p:nvSpPr>
        <p:spPr>
          <a:xfrm>
            <a:off x="217200" y="2710188"/>
            <a:ext cx="8709600" cy="20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Appears in the right corner of the app bar (3)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navigating to other activities and editing app settings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  <p:sp>
        <p:nvSpPr>
          <p:cNvPr id="384" name="Google Shape;384;p72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the options menu?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5" name="Google Shape;385;p7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86" name="Google Shape;386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650" y="1354434"/>
            <a:ext cx="4290500" cy="1351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72" descr="one-finger-tap-outlined-symbol-of-a-hand_318-7155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9225" y="2339593"/>
            <a:ext cx="289325" cy="28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72"/>
          <p:cNvSpPr/>
          <p:nvPr/>
        </p:nvSpPr>
        <p:spPr>
          <a:xfrm>
            <a:off x="6791075" y="2083325"/>
            <a:ext cx="965100" cy="204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72"/>
          <p:cNvSpPr txBox="1">
            <a:spLocks noGrp="1"/>
          </p:cNvSpPr>
          <p:nvPr>
            <p:ph type="body" idx="1"/>
          </p:nvPr>
        </p:nvSpPr>
        <p:spPr>
          <a:xfrm>
            <a:off x="217200" y="972150"/>
            <a:ext cx="4513500" cy="17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Action icons in the app bar for important items (1)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Tap the three dots, the "action overflow button" to see the options menu (2)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Options Menu</a:t>
            </a:r>
            <a:endParaRPr/>
          </a:p>
        </p:txBody>
      </p:sp>
      <p:sp>
        <p:nvSpPr>
          <p:cNvPr id="397" name="Google Shape;397;p7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73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7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74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to implement options menu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3" name="Google Shape;403;p7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04" name="Google Shape;404;p7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XML menu resource 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menu_main.xml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onCreateOptionsMenu()</a:t>
            </a:r>
            <a:r>
              <a:rPr lang="en">
                <a:solidFill>
                  <a:schemeClr val="dk1"/>
                </a:solidFill>
              </a:rPr>
              <a:t> to inflate the menu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>
                <a:solidFill>
                  <a:schemeClr val="dk1"/>
                </a:solidFill>
              </a:rPr>
              <a:t> attribute or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onOptionsItemSelected()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Method to handle item click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sz="1800">
              <a:solidFill>
                <a:srgbClr val="4CAF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05" name="Google Shape;405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738" y="2977500"/>
            <a:ext cx="6507625" cy="15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1764</Words>
  <Application>Microsoft Office PowerPoint</Application>
  <PresentationFormat>On-screen Show (16:9)</PresentationFormat>
  <Paragraphs>232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JetBrains Mono</vt:lpstr>
      <vt:lpstr>Roboto</vt:lpstr>
      <vt:lpstr>Consolas</vt:lpstr>
      <vt:lpstr>Arial</vt:lpstr>
      <vt:lpstr>GDT master</vt:lpstr>
      <vt:lpstr>User Interaction and Intuitive Navigation</vt:lpstr>
      <vt:lpstr>4.2 Menus</vt:lpstr>
      <vt:lpstr>Contents</vt:lpstr>
      <vt:lpstr>Types of Menus</vt:lpstr>
      <vt:lpstr>App Bar with Options Menu</vt:lpstr>
      <vt:lpstr>What is the App Bar?</vt:lpstr>
      <vt:lpstr>What is the options menu?</vt:lpstr>
      <vt:lpstr>Adding Options Menu</vt:lpstr>
      <vt:lpstr>Steps to implement options menu</vt:lpstr>
      <vt:lpstr>Create menu resource</vt:lpstr>
      <vt:lpstr>Inflate options menu</vt:lpstr>
      <vt:lpstr>Add icons for menu items</vt:lpstr>
      <vt:lpstr>Add menu item attributes</vt:lpstr>
      <vt:lpstr>Override onOptionsItemSelected()</vt:lpstr>
      <vt:lpstr>Contextual Menus</vt:lpstr>
      <vt:lpstr>What are contextual menus?</vt:lpstr>
      <vt:lpstr>Types of contextual menus</vt:lpstr>
      <vt:lpstr>Floating Context Menu</vt:lpstr>
      <vt:lpstr>Steps </vt:lpstr>
      <vt:lpstr>Create menu resource</vt:lpstr>
      <vt:lpstr>Register a view to a context menu</vt:lpstr>
      <vt:lpstr>Implement onCreateContextMenu() onCreateContextMenu() method</vt:lpstr>
      <vt:lpstr>Implement onContextItemSelected() onCreateContextMenu() method</vt:lpstr>
      <vt:lpstr>Contextual Action Bar</vt:lpstr>
      <vt:lpstr>What is Action Mode?</vt:lpstr>
      <vt:lpstr>Action mode has a lifecycle</vt:lpstr>
      <vt:lpstr>What is a contextual action bar?</vt:lpstr>
      <vt:lpstr>Steps for contextual action bar</vt:lpstr>
      <vt:lpstr>Use setOnLongClickListener</vt:lpstr>
      <vt:lpstr>Implement mActionModeCallback</vt:lpstr>
      <vt:lpstr>Implement onPrepareActionMode</vt:lpstr>
      <vt:lpstr>Popup Menu</vt:lpstr>
      <vt:lpstr>What is a popup menu?</vt:lpstr>
      <vt:lpstr>Steps</vt:lpstr>
      <vt:lpstr>Add an ImageButton</vt:lpstr>
      <vt:lpstr>Assign onClickListener to button</vt:lpstr>
      <vt:lpstr>Implement onClick</vt:lpstr>
      <vt:lpstr>Learn more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Interaction and Intuitive Navigation</dc:title>
  <cp:lastModifiedBy>Mohammad Abu Hmead</cp:lastModifiedBy>
  <cp:revision>13</cp:revision>
  <dcterms:modified xsi:type="dcterms:W3CDTF">2022-08-26T19:19:16Z</dcterms:modified>
</cp:coreProperties>
</file>