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p:scale>
          <a:sx n="59" d="100"/>
          <a:sy n="59" d="100"/>
        </p:scale>
        <p:origin x="184" y="-248"/>
      </p:cViewPr>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1452822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6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customXml" Target="../ink/ink9.xml"/><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6.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2779200" y="456252"/>
            <a:ext cx="7163253" cy="1325563"/>
          </a:xfrm>
        </p:spPr>
        <p:txBody>
          <a:bodyPr anchor="ctr">
            <a:normAutofit fontScale="90000"/>
          </a:bodyPr>
          <a:lstStyle/>
          <a:p>
            <a:r>
              <a:rPr lang="en-US" sz="4000" b="1" dirty="0"/>
              <a:t>Will the first stage of a Falcon 9 rocket launch successfully land?</a:t>
            </a:r>
            <a:endParaRPr lang="en-US" dirty="0">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Mohammed Abu Jaafar	</a:t>
            </a:r>
          </a:p>
          <a:p>
            <a:pPr marL="0" indent="0">
              <a:buNone/>
            </a:pPr>
            <a:r>
              <a:rPr lang="en-US" dirty="0"/>
              <a:t>Date: 2/13/2023</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Finding 1</a:t>
            </a:r>
          </a:p>
          <a:p>
            <a:r>
              <a:rPr lang="en-US" dirty="0"/>
              <a:t>Finding 2</a:t>
            </a:r>
          </a:p>
          <a:p>
            <a:r>
              <a:rPr lang="en-US" dirty="0"/>
              <a:t>Finding 3</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t>Implication 1</a:t>
            </a:r>
          </a:p>
          <a:p>
            <a:r>
              <a:rPr lang="en-US" dirty="0"/>
              <a:t>Implication 2</a:t>
            </a:r>
          </a:p>
          <a:p>
            <a:r>
              <a:rPr lang="en-US" dirty="0"/>
              <a:t>Implication 3</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&lt;The permanent link of the read-only view of the Cognos dashboard goes here.&gt;</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1 goes here</a:t>
            </a:r>
          </a:p>
        </p:txBody>
      </p:sp>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endParaRPr lang="en-US" dirty="0"/>
          </a:p>
          <a:p>
            <a:r>
              <a:rPr lang="en-US" dirty="0"/>
              <a:t>Finding 1</a:t>
            </a:r>
          </a:p>
          <a:p>
            <a:r>
              <a:rPr lang="en-US" dirty="0"/>
              <a:t>Finding 2</a:t>
            </a:r>
          </a:p>
          <a:p>
            <a:r>
              <a:rPr lang="en-US" dirty="0"/>
              <a:t>Finding 3</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endParaRPr lang="en-US" dirty="0"/>
          </a:p>
          <a:p>
            <a:r>
              <a:rPr lang="en-US" dirty="0"/>
              <a:t>Implication 1</a:t>
            </a:r>
          </a:p>
          <a:p>
            <a:r>
              <a:rPr lang="en-US" dirty="0"/>
              <a:t>Implication 2</a:t>
            </a:r>
          </a:p>
          <a:p>
            <a:r>
              <a:rPr lang="en-US" dirty="0"/>
              <a:t>Implication 3</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Point 1</a:t>
            </a:r>
          </a:p>
          <a:p>
            <a:r>
              <a:rPr lang="en-US" dirty="0"/>
              <a:t>Point 2</a:t>
            </a:r>
          </a:p>
          <a:p>
            <a:r>
              <a:rPr lang="en-US" dirty="0"/>
              <a:t>Point 3</a:t>
            </a:r>
          </a:p>
          <a:p>
            <a:r>
              <a:rPr lang="en-US" dirty="0"/>
              <a:t>Point 4</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Include any relevant additional charts, or tables that you may have created during the analysis phase.</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914400" y="2191385"/>
            <a:ext cx="10489276" cy="2862753"/>
          </a:xfrm>
        </p:spPr>
        <p:txBody>
          <a:bodyPr>
            <a:normAutofit/>
          </a:bodyPr>
          <a:lstStyle/>
          <a:p>
            <a:pPr marL="0" indent="0">
              <a:buNone/>
            </a:pPr>
            <a:r>
              <a:rPr lang="en-US" sz="2200" dirty="0"/>
              <a:t>In Module 1 you have collected the job posting data using Job API in a file named “</a:t>
            </a:r>
            <a:r>
              <a:rPr lang="en-IN" sz="2400" dirty="0"/>
              <a:t>job-postings.xlsx</a:t>
            </a:r>
            <a:r>
              <a:rPr lang="en-US" sz="2200" dirty="0"/>
              <a:t>”. Present that data using a bar chart here. Order the bar chart in the descending order of the number of job </a:t>
            </a:r>
            <a:r>
              <a:rPr lang="en-US" sz="2200"/>
              <a:t>postings.</a:t>
            </a:r>
            <a:endParaRPr lang="en-US" sz="2200" dirty="0"/>
          </a:p>
        </p:txBody>
      </p:sp>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alphaModFix amt="53000"/>
          </a:blip>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78305" y="2191385"/>
            <a:ext cx="10525371" cy="2862753"/>
          </a:xfrm>
        </p:spPr>
        <p:txBody>
          <a:bodyPr>
            <a:normAutofit/>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alphaModFix amt="32000"/>
            <a:extLst>
              <a:ext uri="{BEBA8EAE-BF5A-486C-A8C5-ECC9F3942E4B}">
                <a14:imgProps xmlns:a14="http://schemas.microsoft.com/office/drawing/2010/main">
                  <a14:imgLayer r:embed="rId4">
                    <a14:imgEffect>
                      <a14:brightnessContrast bright="33000"/>
                    </a14:imgEffect>
                  </a14:imgLayer>
                </a14:imgProps>
              </a:ext>
            </a:extLst>
          </a:blip>
          <a:stretch>
            <a:fillRect/>
          </a:stretch>
        </p:blipFill>
        <p:spPr>
          <a:xfrm>
            <a:off x="1090494" y="2302762"/>
            <a:ext cx="3194581" cy="3194581"/>
          </a:xfrm>
          <a:prstGeom prst="rect">
            <a:avLst/>
          </a:prstGeom>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3207223" y="1667328"/>
            <a:ext cx="8364941" cy="4465447"/>
          </a:xfrm>
        </p:spPr>
        <p:txBody>
          <a:bodyPr>
            <a:normAutofit lnSpcReduction="10000"/>
          </a:bodyPr>
          <a:lstStyle/>
          <a:p>
            <a:pPr marL="0" indent="0">
              <a:buNone/>
            </a:pPr>
            <a:r>
              <a:rPr lang="en-US" sz="2200" dirty="0"/>
              <a:t>We will predict whether the SpaceX Falcon 9 first stage will successfully land in this capstone project.</a:t>
            </a:r>
          </a:p>
          <a:p>
            <a:pPr marL="0" indent="0">
              <a:buNone/>
            </a:pPr>
            <a:r>
              <a:rPr lang="en-US" sz="2200" dirty="0"/>
              <a:t>We can calculate the cost of a launch if we know if the first stage will land. This will be accomplished through the application of various machine learning classification algorithms.</a:t>
            </a:r>
          </a:p>
          <a:p>
            <a:pPr marL="0" indent="0">
              <a:buNone/>
            </a:pPr>
            <a:r>
              <a:rPr lang="en-US" sz="2200" dirty="0"/>
              <a:t>Data Collection, Data Wrangling and Preprocessing, Exploratory Data Analysis, Data Visualization, and finally Machine Learning Prediction will be the methodology used</a:t>
            </a:r>
          </a:p>
          <a:p>
            <a:pPr marL="0" indent="0">
              <a:buNone/>
            </a:pPr>
            <a:r>
              <a:rPr lang="en-US" sz="2200" dirty="0"/>
              <a:t>.During our investigation, the results of our analysis show that there are some characteristics of rocket launches that are related to the failure or success of the launch.</a:t>
            </a:r>
          </a:p>
          <a:p>
            <a:pPr marL="0" indent="0">
              <a:buNone/>
            </a:pPr>
            <a:r>
              <a:rPr lang="en-US" sz="2200" dirty="0"/>
              <a:t>Finally, we conclude that the Decision Tree is possibly the best machine learning algorithm for this problem.</a:t>
            </a: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alphaModFix amt="34000"/>
          </a:blip>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3097720" y="1613547"/>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The primary goal of this capstone project is to forecast whether the Falcon 9 first stage will successfully land. SpaceX is so proud of its ability to reuse the first stage of a rocket launch that they advertise on their website that their rocket launches cost 62 million while other providers charge up to 165 million. The reusability of the first stage accounts for a large portion of these savings. We can calculate the cost of a launch if we know if the first stage will land. This data can be used if another company wants to compete with SpaceX for a rocket launch.</a:t>
            </a:r>
          </a:p>
          <a:p>
            <a:pPr marL="0" indent="0">
              <a:buNone/>
            </a:pPr>
            <a:r>
              <a:rPr lang="en-US" sz="2200" b="1" dirty="0"/>
              <a:t>This takes us to our major question, which is: Will the first stage of a Falcon 9 rocket launch successfully land?</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pPr marL="0" indent="0">
              <a:buNone/>
            </a:pPr>
            <a:r>
              <a:rPr lang="en-US" sz="1800" dirty="0"/>
              <a:t>Data was collected in two ways: by requesting information from the SpaceX API and by web scraping launch data from a Wikipedia page. The data was then transformed and cleaned using Python’s Pandas library.</a:t>
            </a:r>
          </a:p>
          <a:p>
            <a:pPr marL="0" indent="0">
              <a:buNone/>
            </a:pPr>
            <a:r>
              <a:rPr lang="en-US" sz="1800" dirty="0"/>
              <a:t>Exploratory data analysis (EDA) was performed on the clean data using visualization tools like Python's matplotlib and seaborn libraries, as well as SQL queries to answer questions. Python's interactive visualization packages were used to answer some analytical questions. </a:t>
            </a:r>
          </a:p>
          <a:p>
            <a:pPr marL="0" indent="0">
              <a:buNone/>
            </a:pPr>
            <a:r>
              <a:rPr lang="en-US" sz="1800" dirty="0" err="1"/>
              <a:t>Plotly</a:t>
            </a:r>
            <a:r>
              <a:rPr lang="en-US" sz="1800" dirty="0"/>
              <a:t> Dash was used to create interactive data visualizations and Folium was used to create maps.</a:t>
            </a:r>
          </a:p>
          <a:p>
            <a:pPr marL="0" indent="0">
              <a:buNone/>
            </a:pPr>
            <a:r>
              <a:rPr lang="en-US" sz="1800" dirty="0"/>
              <a:t>For the predictive analysis, four different machine learning classification models were used. Logistic regression, support vector machines, k-nearest neighbor, and decision tree classifier were the models used. To find the best model, each one was trained, tuned, and evaluated.</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alphaModFix amt="60000"/>
            <a:extLst>
              <a:ext uri="{BEBA8EAE-BF5A-486C-A8C5-ECC9F3942E4B}">
                <a14:imgProps xmlns:a14="http://schemas.microsoft.com/office/drawing/2010/main">
                  <a14:imgLayer r:embed="rId4">
                    <a14:imgEffect>
                      <a14:brightnessContrast contrast="1000"/>
                    </a14:imgEffect>
                  </a14:imgLayer>
                </a14:imgProps>
              </a:ext>
            </a:extLst>
          </a:blip>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&lt;Bar chart of top 5 programming languages for the current year goes here.&gt;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programming languages for the next year goes here.&gt;</a:t>
            </a:r>
          </a:p>
        </p:txBody>
      </p:sp>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Finding 1</a:t>
            </a:r>
          </a:p>
          <a:p>
            <a:r>
              <a:rPr lang="en-US" dirty="0"/>
              <a:t>Finding 2</a:t>
            </a:r>
          </a:p>
          <a:p>
            <a:r>
              <a:rPr lang="en-US" dirty="0"/>
              <a:t>Finding 3</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t>Implication 1</a:t>
            </a:r>
          </a:p>
          <a:p>
            <a:r>
              <a:rPr lang="en-US" dirty="0"/>
              <a:t>Implication 2</a:t>
            </a:r>
          </a:p>
          <a:p>
            <a:r>
              <a:rPr lang="en-US" dirty="0"/>
              <a:t>Implication 3</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next year goes here.&gt;</a:t>
            </a:r>
          </a:p>
        </p:txBody>
      </p:sp>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484</TotalTime>
  <Words>746</Words>
  <Application>Microsoft Office PowerPoint</Application>
  <PresentationFormat>Widescreen</PresentationFormat>
  <Paragraphs>102</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Helv</vt:lpstr>
      <vt:lpstr>IBM Plex Mono SemiBold</vt:lpstr>
      <vt:lpstr>IBM Plex Mono Text</vt:lpstr>
      <vt:lpstr>SLIDE_TEMPLATE_skill_network</vt:lpstr>
      <vt:lpstr>Will the first stage of a Falcon 9 rocket launch successfully land?</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מוחמד אבו געפר</cp:lastModifiedBy>
  <cp:revision>19</cp:revision>
  <dcterms:created xsi:type="dcterms:W3CDTF">2020-10-28T18:29:43Z</dcterms:created>
  <dcterms:modified xsi:type="dcterms:W3CDTF">2023-02-13T14:29:42Z</dcterms:modified>
</cp:coreProperties>
</file>