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3"/>
  </p:notesMasterIdLst>
  <p:sldIdLst>
    <p:sldId id="256" r:id="rId5"/>
    <p:sldId id="257" r:id="rId6"/>
    <p:sldId id="260" r:id="rId7"/>
    <p:sldId id="261" r:id="rId8"/>
    <p:sldId id="262" r:id="rId9"/>
    <p:sldId id="280" r:id="rId10"/>
    <p:sldId id="281" r:id="rId11"/>
    <p:sldId id="283" r:id="rId12"/>
    <p:sldId id="286" r:id="rId13"/>
    <p:sldId id="284" r:id="rId14"/>
    <p:sldId id="285" r:id="rId15"/>
    <p:sldId id="282" r:id="rId16"/>
    <p:sldId id="299" r:id="rId17"/>
    <p:sldId id="263" r:id="rId18"/>
    <p:sldId id="288" r:id="rId19"/>
    <p:sldId id="289" r:id="rId20"/>
    <p:sldId id="300" r:id="rId21"/>
    <p:sldId id="301" r:id="rId22"/>
    <p:sldId id="302" r:id="rId23"/>
    <p:sldId id="303" r:id="rId24"/>
    <p:sldId id="304" r:id="rId25"/>
    <p:sldId id="310" r:id="rId26"/>
    <p:sldId id="305" r:id="rId27"/>
    <p:sldId id="306" r:id="rId28"/>
    <p:sldId id="307" r:id="rId29"/>
    <p:sldId id="308" r:id="rId30"/>
    <p:sldId id="309" r:id="rId31"/>
    <p:sldId id="311" r:id="rId32"/>
    <p:sldId id="290" r:id="rId33"/>
    <p:sldId id="291" r:id="rId34"/>
    <p:sldId id="267" r:id="rId35"/>
    <p:sldId id="293" r:id="rId36"/>
    <p:sldId id="294" r:id="rId37"/>
    <p:sldId id="295" r:id="rId38"/>
    <p:sldId id="297" r:id="rId39"/>
    <p:sldId id="298" r:id="rId40"/>
    <p:sldId id="312" r:id="rId41"/>
    <p:sldId id="313" r:id="rId42"/>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93447" autoAdjust="0"/>
  </p:normalViewPr>
  <p:slideViewPr>
    <p:cSldViewPr snapToGrid="0" snapToObjects="1" showGuides="1">
      <p:cViewPr>
        <p:scale>
          <a:sx n="64" d="100"/>
          <a:sy n="64" d="100"/>
        </p:scale>
        <p:origin x="616" y="32"/>
      </p:cViewPr>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diagrams/_rels/data1.xml.rels><?xml version="1.0" encoding="UTF-8" standalone="yes"?>
<Relationships xmlns="http://schemas.openxmlformats.org/package/2006/relationships"><Relationship Id="rId1" Type="http://schemas.openxmlformats.org/officeDocument/2006/relationships/hyperlink" Target="https://github.com/abujafam/ibm-data-science/blob/main/Final%20project/EDA%20with%20Data%20Visualization%20.ipynb" TargetMode="External"/></Relationships>
</file>

<file path=ppt/diagrams/_rels/data3.xml.rels><?xml version="1.0" encoding="UTF-8" standalone="yes"?>
<Relationships xmlns="http://schemas.openxmlformats.org/package/2006/relationships"><Relationship Id="rId1" Type="http://schemas.openxmlformats.org/officeDocument/2006/relationships/hyperlink" Target="https://github.com/abujafam/ibm-data-science/blob/main/Final%20project/Machine%20Learning%20Prediction.ipynb"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github.com/abujafam/ibm-data-science/blob/main/Final%20project/EDA%20with%20Data%20Visualization%20.ipynb"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github.com/abujafam/ibm-data-science/blob/main/Final%20project/Machine%20Learning%20Prediction.ipynb"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C46CD7-DF13-4003-A586-6151E507D751}"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ED210896-6E7F-42F8-9847-51769DB3CCE4}">
      <dgm:prSet/>
      <dgm:spPr/>
      <dgm:t>
        <a:bodyPr/>
        <a:lstStyle/>
        <a:p>
          <a:r>
            <a:rPr lang="en-US" b="1" i="0" baseline="0"/>
            <a:t>Visualize the relationship between : </a:t>
          </a:r>
          <a:endParaRPr lang="en-US"/>
        </a:p>
      </dgm:t>
    </dgm:pt>
    <dgm:pt modelId="{E923BF4E-432A-4FA2-AE9D-D3B665B2B132}" type="parTrans" cxnId="{6924BA87-5D5F-4B4B-8B5D-982D8CA5B78E}">
      <dgm:prSet/>
      <dgm:spPr/>
      <dgm:t>
        <a:bodyPr/>
        <a:lstStyle/>
        <a:p>
          <a:endParaRPr lang="en-US"/>
        </a:p>
      </dgm:t>
    </dgm:pt>
    <dgm:pt modelId="{99011B12-C5B9-4385-8AF7-A4708CC426DA}" type="sibTrans" cxnId="{6924BA87-5D5F-4B4B-8B5D-982D8CA5B78E}">
      <dgm:prSet/>
      <dgm:spPr/>
      <dgm:t>
        <a:bodyPr/>
        <a:lstStyle/>
        <a:p>
          <a:endParaRPr lang="en-US"/>
        </a:p>
      </dgm:t>
    </dgm:pt>
    <dgm:pt modelId="{350781E0-FEE8-445A-8089-60FE16F7E0DE}">
      <dgm:prSet/>
      <dgm:spPr/>
      <dgm:t>
        <a:bodyPr/>
        <a:lstStyle/>
        <a:p>
          <a:r>
            <a:rPr lang="en-US" b="1"/>
            <a:t>Flight Number and Launch Site- </a:t>
          </a:r>
          <a:r>
            <a:rPr lang="en-US" b="0"/>
            <a:t>scatter plot</a:t>
          </a:r>
          <a:endParaRPr lang="en-US"/>
        </a:p>
      </dgm:t>
    </dgm:pt>
    <dgm:pt modelId="{F940E2EE-7BAB-4BB9-8113-77EC5DDDE214}" type="parTrans" cxnId="{6A52710D-338D-4445-92A4-291A5532E82E}">
      <dgm:prSet/>
      <dgm:spPr/>
      <dgm:t>
        <a:bodyPr/>
        <a:lstStyle/>
        <a:p>
          <a:endParaRPr lang="en-US"/>
        </a:p>
      </dgm:t>
    </dgm:pt>
    <dgm:pt modelId="{008BA434-7921-47DC-A352-334248694092}" type="sibTrans" cxnId="{6A52710D-338D-4445-92A4-291A5532E82E}">
      <dgm:prSet/>
      <dgm:spPr/>
      <dgm:t>
        <a:bodyPr/>
        <a:lstStyle/>
        <a:p>
          <a:endParaRPr lang="en-US"/>
        </a:p>
      </dgm:t>
    </dgm:pt>
    <dgm:pt modelId="{F2BEF0C6-E203-4186-ACF7-E06BA98A2420}">
      <dgm:prSet/>
      <dgm:spPr/>
      <dgm:t>
        <a:bodyPr/>
        <a:lstStyle/>
        <a:p>
          <a:r>
            <a:rPr lang="en-US" b="1"/>
            <a:t>Payload and Launch Site- </a:t>
          </a:r>
          <a:r>
            <a:rPr lang="en-US" b="0"/>
            <a:t>scatter plot</a:t>
          </a:r>
          <a:endParaRPr lang="en-US"/>
        </a:p>
      </dgm:t>
    </dgm:pt>
    <dgm:pt modelId="{A5B1FDBA-BD7D-4800-ACD8-F1208C1AFFAE}" type="parTrans" cxnId="{F35C4C9D-3190-439D-8467-C2DFF3F32010}">
      <dgm:prSet/>
      <dgm:spPr/>
      <dgm:t>
        <a:bodyPr/>
        <a:lstStyle/>
        <a:p>
          <a:endParaRPr lang="en-US"/>
        </a:p>
      </dgm:t>
    </dgm:pt>
    <dgm:pt modelId="{BFF0F322-B34F-40BF-8EAB-E8DD6078B98E}" type="sibTrans" cxnId="{F35C4C9D-3190-439D-8467-C2DFF3F32010}">
      <dgm:prSet/>
      <dgm:spPr/>
      <dgm:t>
        <a:bodyPr/>
        <a:lstStyle/>
        <a:p>
          <a:endParaRPr lang="en-US"/>
        </a:p>
      </dgm:t>
    </dgm:pt>
    <dgm:pt modelId="{AC066BB1-A01E-4E5C-8AA9-0F97D29E7693}">
      <dgm:prSet/>
      <dgm:spPr/>
      <dgm:t>
        <a:bodyPr/>
        <a:lstStyle/>
        <a:p>
          <a:r>
            <a:rPr lang="en-US" b="1" dirty="0"/>
            <a:t>success rate of each orbit type -</a:t>
          </a:r>
          <a:r>
            <a:rPr lang="en-US" b="0" dirty="0"/>
            <a:t>bar plot</a:t>
          </a:r>
          <a:br>
            <a:rPr lang="en-US" b="0" dirty="0"/>
          </a:br>
          <a:endParaRPr lang="en-US" dirty="0"/>
        </a:p>
      </dgm:t>
    </dgm:pt>
    <dgm:pt modelId="{27BBB012-E7F2-4CF7-985A-0A3E97A46628}" type="parTrans" cxnId="{BE68E63C-EF9F-4CAD-8F79-3EC61CCE2DB1}">
      <dgm:prSet/>
      <dgm:spPr/>
      <dgm:t>
        <a:bodyPr/>
        <a:lstStyle/>
        <a:p>
          <a:endParaRPr lang="en-US"/>
        </a:p>
      </dgm:t>
    </dgm:pt>
    <dgm:pt modelId="{E7703B4F-B0EA-40FC-B982-2C6DA6BFA6BE}" type="sibTrans" cxnId="{BE68E63C-EF9F-4CAD-8F79-3EC61CCE2DB1}">
      <dgm:prSet/>
      <dgm:spPr/>
      <dgm:t>
        <a:bodyPr/>
        <a:lstStyle/>
        <a:p>
          <a:endParaRPr lang="en-US"/>
        </a:p>
      </dgm:t>
    </dgm:pt>
    <dgm:pt modelId="{9355C80A-6129-4706-855F-1DA4081D99EC}">
      <dgm:prSet/>
      <dgm:spPr/>
      <dgm:t>
        <a:bodyPr/>
        <a:lstStyle/>
        <a:p>
          <a:r>
            <a:rPr lang="en-US">
              <a:hlinkClick xmlns:r="http://schemas.openxmlformats.org/officeDocument/2006/relationships" r:id="rId1"/>
            </a:rPr>
            <a:t>Click here </a:t>
          </a:r>
          <a:endParaRPr lang="en-US"/>
        </a:p>
      </dgm:t>
    </dgm:pt>
    <dgm:pt modelId="{7F75A493-1BA9-4D6F-9878-E84EF772B3F5}" type="parTrans" cxnId="{ACC237FE-9497-41C4-B0A5-4C0BCDB8E679}">
      <dgm:prSet/>
      <dgm:spPr/>
      <dgm:t>
        <a:bodyPr/>
        <a:lstStyle/>
        <a:p>
          <a:endParaRPr lang="en-US"/>
        </a:p>
      </dgm:t>
    </dgm:pt>
    <dgm:pt modelId="{12158036-9BEE-4E01-A89D-DC67B8681118}" type="sibTrans" cxnId="{ACC237FE-9497-41C4-B0A5-4C0BCDB8E679}">
      <dgm:prSet/>
      <dgm:spPr/>
      <dgm:t>
        <a:bodyPr/>
        <a:lstStyle/>
        <a:p>
          <a:endParaRPr lang="en-US"/>
        </a:p>
      </dgm:t>
    </dgm:pt>
    <dgm:pt modelId="{CEF4B5B6-DAAB-4B29-8D73-BA73D41C70D4}" type="pres">
      <dgm:prSet presAssocID="{8DC46CD7-DF13-4003-A586-6151E507D751}" presName="vert0" presStyleCnt="0">
        <dgm:presLayoutVars>
          <dgm:dir/>
          <dgm:animOne val="branch"/>
          <dgm:animLvl val="lvl"/>
        </dgm:presLayoutVars>
      </dgm:prSet>
      <dgm:spPr/>
    </dgm:pt>
    <dgm:pt modelId="{0DCC2818-39BA-48A4-959C-BAB28D9CAD12}" type="pres">
      <dgm:prSet presAssocID="{ED210896-6E7F-42F8-9847-51769DB3CCE4}" presName="thickLine" presStyleLbl="alignNode1" presStyleIdx="0" presStyleCnt="1"/>
      <dgm:spPr/>
    </dgm:pt>
    <dgm:pt modelId="{01CF60DC-5E5D-46E5-90EE-7A47B9F94B8F}" type="pres">
      <dgm:prSet presAssocID="{ED210896-6E7F-42F8-9847-51769DB3CCE4}" presName="horz1" presStyleCnt="0"/>
      <dgm:spPr/>
    </dgm:pt>
    <dgm:pt modelId="{50E7643F-8ED2-461D-845A-B030630BFB97}" type="pres">
      <dgm:prSet presAssocID="{ED210896-6E7F-42F8-9847-51769DB3CCE4}" presName="tx1" presStyleLbl="revTx" presStyleIdx="0" presStyleCnt="5"/>
      <dgm:spPr/>
    </dgm:pt>
    <dgm:pt modelId="{BF9260D9-EAEA-4D18-94A5-BD94605695E0}" type="pres">
      <dgm:prSet presAssocID="{ED210896-6E7F-42F8-9847-51769DB3CCE4}" presName="vert1" presStyleCnt="0"/>
      <dgm:spPr/>
    </dgm:pt>
    <dgm:pt modelId="{45B0C5C8-6054-4913-813F-EF7B6416EEAD}" type="pres">
      <dgm:prSet presAssocID="{350781E0-FEE8-445A-8089-60FE16F7E0DE}" presName="vertSpace2a" presStyleCnt="0"/>
      <dgm:spPr/>
    </dgm:pt>
    <dgm:pt modelId="{6937ED00-5B63-4AE0-B734-19AE95A11112}" type="pres">
      <dgm:prSet presAssocID="{350781E0-FEE8-445A-8089-60FE16F7E0DE}" presName="horz2" presStyleCnt="0"/>
      <dgm:spPr/>
    </dgm:pt>
    <dgm:pt modelId="{47E9ABA9-8688-4B1B-A038-71138EDCE08C}" type="pres">
      <dgm:prSet presAssocID="{350781E0-FEE8-445A-8089-60FE16F7E0DE}" presName="horzSpace2" presStyleCnt="0"/>
      <dgm:spPr/>
    </dgm:pt>
    <dgm:pt modelId="{02D593EB-9FB7-4CFA-943C-C62AE0C38ACD}" type="pres">
      <dgm:prSet presAssocID="{350781E0-FEE8-445A-8089-60FE16F7E0DE}" presName="tx2" presStyleLbl="revTx" presStyleIdx="1" presStyleCnt="5"/>
      <dgm:spPr/>
    </dgm:pt>
    <dgm:pt modelId="{78F77461-DCEF-4E5D-AF73-4B0E1B65E2F8}" type="pres">
      <dgm:prSet presAssocID="{350781E0-FEE8-445A-8089-60FE16F7E0DE}" presName="vert2" presStyleCnt="0"/>
      <dgm:spPr/>
    </dgm:pt>
    <dgm:pt modelId="{BA2560BB-44F8-42B0-8454-663444170059}" type="pres">
      <dgm:prSet presAssocID="{350781E0-FEE8-445A-8089-60FE16F7E0DE}" presName="thinLine2b" presStyleLbl="callout" presStyleIdx="0" presStyleCnt="4"/>
      <dgm:spPr/>
    </dgm:pt>
    <dgm:pt modelId="{78BA5857-EAD6-42F8-BB43-016D0FEB7418}" type="pres">
      <dgm:prSet presAssocID="{350781E0-FEE8-445A-8089-60FE16F7E0DE}" presName="vertSpace2b" presStyleCnt="0"/>
      <dgm:spPr/>
    </dgm:pt>
    <dgm:pt modelId="{985729B5-5D09-44B5-94D1-A894082F30F8}" type="pres">
      <dgm:prSet presAssocID="{F2BEF0C6-E203-4186-ACF7-E06BA98A2420}" presName="horz2" presStyleCnt="0"/>
      <dgm:spPr/>
    </dgm:pt>
    <dgm:pt modelId="{BA53D146-D73F-4D17-A153-FBE19E86BC3D}" type="pres">
      <dgm:prSet presAssocID="{F2BEF0C6-E203-4186-ACF7-E06BA98A2420}" presName="horzSpace2" presStyleCnt="0"/>
      <dgm:spPr/>
    </dgm:pt>
    <dgm:pt modelId="{633FABD8-8A68-46C5-909B-7B1B031879E3}" type="pres">
      <dgm:prSet presAssocID="{F2BEF0C6-E203-4186-ACF7-E06BA98A2420}" presName="tx2" presStyleLbl="revTx" presStyleIdx="2" presStyleCnt="5"/>
      <dgm:spPr/>
    </dgm:pt>
    <dgm:pt modelId="{996BF0CD-C3F2-4D97-9782-0DE139CFEE01}" type="pres">
      <dgm:prSet presAssocID="{F2BEF0C6-E203-4186-ACF7-E06BA98A2420}" presName="vert2" presStyleCnt="0"/>
      <dgm:spPr/>
    </dgm:pt>
    <dgm:pt modelId="{96DBA339-B15C-4FFD-9A1D-AB91DF842E97}" type="pres">
      <dgm:prSet presAssocID="{F2BEF0C6-E203-4186-ACF7-E06BA98A2420}" presName="thinLine2b" presStyleLbl="callout" presStyleIdx="1" presStyleCnt="4"/>
      <dgm:spPr/>
    </dgm:pt>
    <dgm:pt modelId="{960C3556-5E99-4215-80FB-E6CF4B8C082B}" type="pres">
      <dgm:prSet presAssocID="{F2BEF0C6-E203-4186-ACF7-E06BA98A2420}" presName="vertSpace2b" presStyleCnt="0"/>
      <dgm:spPr/>
    </dgm:pt>
    <dgm:pt modelId="{EEE22055-3DEB-4F13-B578-998CB41E2AC6}" type="pres">
      <dgm:prSet presAssocID="{AC066BB1-A01E-4E5C-8AA9-0F97D29E7693}" presName="horz2" presStyleCnt="0"/>
      <dgm:spPr/>
    </dgm:pt>
    <dgm:pt modelId="{3EBA776A-8A88-461C-A4E8-E1C126D1110B}" type="pres">
      <dgm:prSet presAssocID="{AC066BB1-A01E-4E5C-8AA9-0F97D29E7693}" presName="horzSpace2" presStyleCnt="0"/>
      <dgm:spPr/>
    </dgm:pt>
    <dgm:pt modelId="{FC62AC5A-F187-40EF-B601-AFFFD211EFAC}" type="pres">
      <dgm:prSet presAssocID="{AC066BB1-A01E-4E5C-8AA9-0F97D29E7693}" presName="tx2" presStyleLbl="revTx" presStyleIdx="3" presStyleCnt="5"/>
      <dgm:spPr/>
    </dgm:pt>
    <dgm:pt modelId="{E5A2B718-7708-458A-B376-6EC374D4B766}" type="pres">
      <dgm:prSet presAssocID="{AC066BB1-A01E-4E5C-8AA9-0F97D29E7693}" presName="vert2" presStyleCnt="0"/>
      <dgm:spPr/>
    </dgm:pt>
    <dgm:pt modelId="{F000BA38-BE4E-4AAA-990F-B0963A9E5FC4}" type="pres">
      <dgm:prSet presAssocID="{AC066BB1-A01E-4E5C-8AA9-0F97D29E7693}" presName="thinLine2b" presStyleLbl="callout" presStyleIdx="2" presStyleCnt="4"/>
      <dgm:spPr/>
    </dgm:pt>
    <dgm:pt modelId="{E81E6758-92D8-4502-803E-A903D49A60CF}" type="pres">
      <dgm:prSet presAssocID="{AC066BB1-A01E-4E5C-8AA9-0F97D29E7693}" presName="vertSpace2b" presStyleCnt="0"/>
      <dgm:spPr/>
    </dgm:pt>
    <dgm:pt modelId="{9AF73C73-ACB9-4DB2-A8F8-F13A35DBAAB0}" type="pres">
      <dgm:prSet presAssocID="{9355C80A-6129-4706-855F-1DA4081D99EC}" presName="horz2" presStyleCnt="0"/>
      <dgm:spPr/>
    </dgm:pt>
    <dgm:pt modelId="{14713894-FC64-48A8-8C01-662256EE9BB4}" type="pres">
      <dgm:prSet presAssocID="{9355C80A-6129-4706-855F-1DA4081D99EC}" presName="horzSpace2" presStyleCnt="0"/>
      <dgm:spPr/>
    </dgm:pt>
    <dgm:pt modelId="{B395E57F-4E80-4F50-A539-289D85B8785B}" type="pres">
      <dgm:prSet presAssocID="{9355C80A-6129-4706-855F-1DA4081D99EC}" presName="tx2" presStyleLbl="revTx" presStyleIdx="4" presStyleCnt="5"/>
      <dgm:spPr/>
    </dgm:pt>
    <dgm:pt modelId="{F4A9A834-811B-42D5-A184-A36C159B8962}" type="pres">
      <dgm:prSet presAssocID="{9355C80A-6129-4706-855F-1DA4081D99EC}" presName="vert2" presStyleCnt="0"/>
      <dgm:spPr/>
    </dgm:pt>
    <dgm:pt modelId="{0BAE8D7D-47F2-46BE-8097-DACFC593F12F}" type="pres">
      <dgm:prSet presAssocID="{9355C80A-6129-4706-855F-1DA4081D99EC}" presName="thinLine2b" presStyleLbl="callout" presStyleIdx="3" presStyleCnt="4"/>
      <dgm:spPr/>
    </dgm:pt>
    <dgm:pt modelId="{ECC416E4-2B7A-42D9-BA51-8B1F768348F2}" type="pres">
      <dgm:prSet presAssocID="{9355C80A-6129-4706-855F-1DA4081D99EC}" presName="vertSpace2b" presStyleCnt="0"/>
      <dgm:spPr/>
    </dgm:pt>
  </dgm:ptLst>
  <dgm:cxnLst>
    <dgm:cxn modelId="{6A52710D-338D-4445-92A4-291A5532E82E}" srcId="{ED210896-6E7F-42F8-9847-51769DB3CCE4}" destId="{350781E0-FEE8-445A-8089-60FE16F7E0DE}" srcOrd="0" destOrd="0" parTransId="{F940E2EE-7BAB-4BB9-8113-77EC5DDDE214}" sibTransId="{008BA434-7921-47DC-A352-334248694092}"/>
    <dgm:cxn modelId="{678F5A0F-B44E-4AF6-B81F-786C632EF4F0}" type="presOf" srcId="{AC066BB1-A01E-4E5C-8AA9-0F97D29E7693}" destId="{FC62AC5A-F187-40EF-B601-AFFFD211EFAC}" srcOrd="0" destOrd="0" presId="urn:microsoft.com/office/officeart/2008/layout/LinedList"/>
    <dgm:cxn modelId="{9869EE2B-371A-4D58-955F-C7B50896C189}" type="presOf" srcId="{ED210896-6E7F-42F8-9847-51769DB3CCE4}" destId="{50E7643F-8ED2-461D-845A-B030630BFB97}" srcOrd="0" destOrd="0" presId="urn:microsoft.com/office/officeart/2008/layout/LinedList"/>
    <dgm:cxn modelId="{BE68E63C-EF9F-4CAD-8F79-3EC61CCE2DB1}" srcId="{ED210896-6E7F-42F8-9847-51769DB3CCE4}" destId="{AC066BB1-A01E-4E5C-8AA9-0F97D29E7693}" srcOrd="2" destOrd="0" parTransId="{27BBB012-E7F2-4CF7-985A-0A3E97A46628}" sibTransId="{E7703B4F-B0EA-40FC-B982-2C6DA6BFA6BE}"/>
    <dgm:cxn modelId="{6924BA87-5D5F-4B4B-8B5D-982D8CA5B78E}" srcId="{8DC46CD7-DF13-4003-A586-6151E507D751}" destId="{ED210896-6E7F-42F8-9847-51769DB3CCE4}" srcOrd="0" destOrd="0" parTransId="{E923BF4E-432A-4FA2-AE9D-D3B665B2B132}" sibTransId="{99011B12-C5B9-4385-8AF7-A4708CC426DA}"/>
    <dgm:cxn modelId="{3FD88991-8BFF-4385-8AA5-54880A4E1187}" type="presOf" srcId="{F2BEF0C6-E203-4186-ACF7-E06BA98A2420}" destId="{633FABD8-8A68-46C5-909B-7B1B031879E3}" srcOrd="0" destOrd="0" presId="urn:microsoft.com/office/officeart/2008/layout/LinedList"/>
    <dgm:cxn modelId="{F35C4C9D-3190-439D-8467-C2DFF3F32010}" srcId="{ED210896-6E7F-42F8-9847-51769DB3CCE4}" destId="{F2BEF0C6-E203-4186-ACF7-E06BA98A2420}" srcOrd="1" destOrd="0" parTransId="{A5B1FDBA-BD7D-4800-ACD8-F1208C1AFFAE}" sibTransId="{BFF0F322-B34F-40BF-8EAB-E8DD6078B98E}"/>
    <dgm:cxn modelId="{3E33129F-C571-45F6-899C-22DE124C1DDC}" type="presOf" srcId="{9355C80A-6129-4706-855F-1DA4081D99EC}" destId="{B395E57F-4E80-4F50-A539-289D85B8785B}" srcOrd="0" destOrd="0" presId="urn:microsoft.com/office/officeart/2008/layout/LinedList"/>
    <dgm:cxn modelId="{8F0E24A1-DB76-45DA-B403-D4E141755AD5}" type="presOf" srcId="{8DC46CD7-DF13-4003-A586-6151E507D751}" destId="{CEF4B5B6-DAAB-4B29-8D73-BA73D41C70D4}" srcOrd="0" destOrd="0" presId="urn:microsoft.com/office/officeart/2008/layout/LinedList"/>
    <dgm:cxn modelId="{B2B19BBA-188C-4BA8-A2FC-7696F3BA48D6}" type="presOf" srcId="{350781E0-FEE8-445A-8089-60FE16F7E0DE}" destId="{02D593EB-9FB7-4CFA-943C-C62AE0C38ACD}" srcOrd="0" destOrd="0" presId="urn:microsoft.com/office/officeart/2008/layout/LinedList"/>
    <dgm:cxn modelId="{ACC237FE-9497-41C4-B0A5-4C0BCDB8E679}" srcId="{ED210896-6E7F-42F8-9847-51769DB3CCE4}" destId="{9355C80A-6129-4706-855F-1DA4081D99EC}" srcOrd="3" destOrd="0" parTransId="{7F75A493-1BA9-4D6F-9878-E84EF772B3F5}" sibTransId="{12158036-9BEE-4E01-A89D-DC67B8681118}"/>
    <dgm:cxn modelId="{AFAE2A2D-0846-4356-BF24-C88C96D00DC4}" type="presParOf" srcId="{CEF4B5B6-DAAB-4B29-8D73-BA73D41C70D4}" destId="{0DCC2818-39BA-48A4-959C-BAB28D9CAD12}" srcOrd="0" destOrd="0" presId="urn:microsoft.com/office/officeart/2008/layout/LinedList"/>
    <dgm:cxn modelId="{0A10C9DB-A0C9-4724-A5B2-63C18E9375A3}" type="presParOf" srcId="{CEF4B5B6-DAAB-4B29-8D73-BA73D41C70D4}" destId="{01CF60DC-5E5D-46E5-90EE-7A47B9F94B8F}" srcOrd="1" destOrd="0" presId="urn:microsoft.com/office/officeart/2008/layout/LinedList"/>
    <dgm:cxn modelId="{AEA3407C-54C3-4C40-A1FC-C2D943BC07C8}" type="presParOf" srcId="{01CF60DC-5E5D-46E5-90EE-7A47B9F94B8F}" destId="{50E7643F-8ED2-461D-845A-B030630BFB97}" srcOrd="0" destOrd="0" presId="urn:microsoft.com/office/officeart/2008/layout/LinedList"/>
    <dgm:cxn modelId="{10348725-A585-47FB-A25A-9D4B714D2C79}" type="presParOf" srcId="{01CF60DC-5E5D-46E5-90EE-7A47B9F94B8F}" destId="{BF9260D9-EAEA-4D18-94A5-BD94605695E0}" srcOrd="1" destOrd="0" presId="urn:microsoft.com/office/officeart/2008/layout/LinedList"/>
    <dgm:cxn modelId="{DA86A1EF-80AE-46C3-9997-62C95F952450}" type="presParOf" srcId="{BF9260D9-EAEA-4D18-94A5-BD94605695E0}" destId="{45B0C5C8-6054-4913-813F-EF7B6416EEAD}" srcOrd="0" destOrd="0" presId="urn:microsoft.com/office/officeart/2008/layout/LinedList"/>
    <dgm:cxn modelId="{A6C644DA-CD1A-403E-BFA7-C36213432C84}" type="presParOf" srcId="{BF9260D9-EAEA-4D18-94A5-BD94605695E0}" destId="{6937ED00-5B63-4AE0-B734-19AE95A11112}" srcOrd="1" destOrd="0" presId="urn:microsoft.com/office/officeart/2008/layout/LinedList"/>
    <dgm:cxn modelId="{72C5E915-FDDD-4325-AEBB-56D0CE932716}" type="presParOf" srcId="{6937ED00-5B63-4AE0-B734-19AE95A11112}" destId="{47E9ABA9-8688-4B1B-A038-71138EDCE08C}" srcOrd="0" destOrd="0" presId="urn:microsoft.com/office/officeart/2008/layout/LinedList"/>
    <dgm:cxn modelId="{C8EBEB2E-4CF9-4E30-8190-6B1C3C512767}" type="presParOf" srcId="{6937ED00-5B63-4AE0-B734-19AE95A11112}" destId="{02D593EB-9FB7-4CFA-943C-C62AE0C38ACD}" srcOrd="1" destOrd="0" presId="urn:microsoft.com/office/officeart/2008/layout/LinedList"/>
    <dgm:cxn modelId="{5F9EB522-0662-46C7-9402-6A354488519C}" type="presParOf" srcId="{6937ED00-5B63-4AE0-B734-19AE95A11112}" destId="{78F77461-DCEF-4E5D-AF73-4B0E1B65E2F8}" srcOrd="2" destOrd="0" presId="urn:microsoft.com/office/officeart/2008/layout/LinedList"/>
    <dgm:cxn modelId="{9734082F-AA3F-4D0D-8041-D48B6C8365C4}" type="presParOf" srcId="{BF9260D9-EAEA-4D18-94A5-BD94605695E0}" destId="{BA2560BB-44F8-42B0-8454-663444170059}" srcOrd="2" destOrd="0" presId="urn:microsoft.com/office/officeart/2008/layout/LinedList"/>
    <dgm:cxn modelId="{50F7DAAA-5A23-4F07-BD41-85CF3B971719}" type="presParOf" srcId="{BF9260D9-EAEA-4D18-94A5-BD94605695E0}" destId="{78BA5857-EAD6-42F8-BB43-016D0FEB7418}" srcOrd="3" destOrd="0" presId="urn:microsoft.com/office/officeart/2008/layout/LinedList"/>
    <dgm:cxn modelId="{68E7182B-BBB9-4C96-BCDC-4819B58EC0DE}" type="presParOf" srcId="{BF9260D9-EAEA-4D18-94A5-BD94605695E0}" destId="{985729B5-5D09-44B5-94D1-A894082F30F8}" srcOrd="4" destOrd="0" presId="urn:microsoft.com/office/officeart/2008/layout/LinedList"/>
    <dgm:cxn modelId="{0FA64954-325E-46B0-9086-3D2CCADB95D6}" type="presParOf" srcId="{985729B5-5D09-44B5-94D1-A894082F30F8}" destId="{BA53D146-D73F-4D17-A153-FBE19E86BC3D}" srcOrd="0" destOrd="0" presId="urn:microsoft.com/office/officeart/2008/layout/LinedList"/>
    <dgm:cxn modelId="{1DF4B040-657C-46C2-884E-9C1026FF326B}" type="presParOf" srcId="{985729B5-5D09-44B5-94D1-A894082F30F8}" destId="{633FABD8-8A68-46C5-909B-7B1B031879E3}" srcOrd="1" destOrd="0" presId="urn:microsoft.com/office/officeart/2008/layout/LinedList"/>
    <dgm:cxn modelId="{29984E56-7C2D-4D32-AE97-4B4B2E32B55C}" type="presParOf" srcId="{985729B5-5D09-44B5-94D1-A894082F30F8}" destId="{996BF0CD-C3F2-4D97-9782-0DE139CFEE01}" srcOrd="2" destOrd="0" presId="urn:microsoft.com/office/officeart/2008/layout/LinedList"/>
    <dgm:cxn modelId="{A692BC3C-9546-4CDF-9B7E-EDEC11EA6E5A}" type="presParOf" srcId="{BF9260D9-EAEA-4D18-94A5-BD94605695E0}" destId="{96DBA339-B15C-4FFD-9A1D-AB91DF842E97}" srcOrd="5" destOrd="0" presId="urn:microsoft.com/office/officeart/2008/layout/LinedList"/>
    <dgm:cxn modelId="{684B7BEE-468D-4CF1-8E9E-6D912539A0FC}" type="presParOf" srcId="{BF9260D9-EAEA-4D18-94A5-BD94605695E0}" destId="{960C3556-5E99-4215-80FB-E6CF4B8C082B}" srcOrd="6" destOrd="0" presId="urn:microsoft.com/office/officeart/2008/layout/LinedList"/>
    <dgm:cxn modelId="{73684D02-15F0-41DE-93F1-460E21562C64}" type="presParOf" srcId="{BF9260D9-EAEA-4D18-94A5-BD94605695E0}" destId="{EEE22055-3DEB-4F13-B578-998CB41E2AC6}" srcOrd="7" destOrd="0" presId="urn:microsoft.com/office/officeart/2008/layout/LinedList"/>
    <dgm:cxn modelId="{6B964277-96F6-4280-ADC9-359BC74A408A}" type="presParOf" srcId="{EEE22055-3DEB-4F13-B578-998CB41E2AC6}" destId="{3EBA776A-8A88-461C-A4E8-E1C126D1110B}" srcOrd="0" destOrd="0" presId="urn:microsoft.com/office/officeart/2008/layout/LinedList"/>
    <dgm:cxn modelId="{82E6AC0C-4987-4F8D-9471-BE769C61BB0E}" type="presParOf" srcId="{EEE22055-3DEB-4F13-B578-998CB41E2AC6}" destId="{FC62AC5A-F187-40EF-B601-AFFFD211EFAC}" srcOrd="1" destOrd="0" presId="urn:microsoft.com/office/officeart/2008/layout/LinedList"/>
    <dgm:cxn modelId="{64120FA4-D875-4089-A757-874E514ED6D0}" type="presParOf" srcId="{EEE22055-3DEB-4F13-B578-998CB41E2AC6}" destId="{E5A2B718-7708-458A-B376-6EC374D4B766}" srcOrd="2" destOrd="0" presId="urn:microsoft.com/office/officeart/2008/layout/LinedList"/>
    <dgm:cxn modelId="{53F1CF9D-A779-4F54-A6EC-35A25998CC41}" type="presParOf" srcId="{BF9260D9-EAEA-4D18-94A5-BD94605695E0}" destId="{F000BA38-BE4E-4AAA-990F-B0963A9E5FC4}" srcOrd="8" destOrd="0" presId="urn:microsoft.com/office/officeart/2008/layout/LinedList"/>
    <dgm:cxn modelId="{9AFC38B9-9214-49C2-B4B1-A4598AF443F5}" type="presParOf" srcId="{BF9260D9-EAEA-4D18-94A5-BD94605695E0}" destId="{E81E6758-92D8-4502-803E-A903D49A60CF}" srcOrd="9" destOrd="0" presId="urn:microsoft.com/office/officeart/2008/layout/LinedList"/>
    <dgm:cxn modelId="{623EAADB-9387-44D2-83B6-98FDB98FD5B3}" type="presParOf" srcId="{BF9260D9-EAEA-4D18-94A5-BD94605695E0}" destId="{9AF73C73-ACB9-4DB2-A8F8-F13A35DBAAB0}" srcOrd="10" destOrd="0" presId="urn:microsoft.com/office/officeart/2008/layout/LinedList"/>
    <dgm:cxn modelId="{E7989C9A-DFAD-4D11-AE0D-7956B6015C8E}" type="presParOf" srcId="{9AF73C73-ACB9-4DB2-A8F8-F13A35DBAAB0}" destId="{14713894-FC64-48A8-8C01-662256EE9BB4}" srcOrd="0" destOrd="0" presId="urn:microsoft.com/office/officeart/2008/layout/LinedList"/>
    <dgm:cxn modelId="{63873D65-2E01-4435-80D6-7160817C649E}" type="presParOf" srcId="{9AF73C73-ACB9-4DB2-A8F8-F13A35DBAAB0}" destId="{B395E57F-4E80-4F50-A539-289D85B8785B}" srcOrd="1" destOrd="0" presId="urn:microsoft.com/office/officeart/2008/layout/LinedList"/>
    <dgm:cxn modelId="{E10A1BF8-7F78-4541-BE3E-A1264214F141}" type="presParOf" srcId="{9AF73C73-ACB9-4DB2-A8F8-F13A35DBAAB0}" destId="{F4A9A834-811B-42D5-A184-A36C159B8962}" srcOrd="2" destOrd="0" presId="urn:microsoft.com/office/officeart/2008/layout/LinedList"/>
    <dgm:cxn modelId="{A613DD6E-2413-4237-BFE3-8C459C050481}" type="presParOf" srcId="{BF9260D9-EAEA-4D18-94A5-BD94605695E0}" destId="{0BAE8D7D-47F2-46BE-8097-DACFC593F12F}" srcOrd="11" destOrd="0" presId="urn:microsoft.com/office/officeart/2008/layout/LinedList"/>
    <dgm:cxn modelId="{5A1DB39C-1718-41C9-9C86-69D2DE38F2DC}" type="presParOf" srcId="{BF9260D9-EAEA-4D18-94A5-BD94605695E0}" destId="{ECC416E4-2B7A-42D9-BA51-8B1F768348F2}"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C46CD7-DF13-4003-A586-6151E507D751}"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ED210896-6E7F-42F8-9847-51769DB3CCE4}">
      <dgm:prSet/>
      <dgm:spPr/>
      <dgm:t>
        <a:bodyPr/>
        <a:lstStyle/>
        <a:p>
          <a:r>
            <a:rPr lang="en-US" b="1" i="0" baseline="0" dirty="0"/>
            <a:t>Visualize the relationship between : </a:t>
          </a:r>
          <a:endParaRPr lang="en-US" dirty="0"/>
        </a:p>
      </dgm:t>
    </dgm:pt>
    <dgm:pt modelId="{E923BF4E-432A-4FA2-AE9D-D3B665B2B132}" type="parTrans" cxnId="{6924BA87-5D5F-4B4B-8B5D-982D8CA5B78E}">
      <dgm:prSet/>
      <dgm:spPr/>
      <dgm:t>
        <a:bodyPr/>
        <a:lstStyle/>
        <a:p>
          <a:endParaRPr lang="en-US"/>
        </a:p>
      </dgm:t>
    </dgm:pt>
    <dgm:pt modelId="{99011B12-C5B9-4385-8AF7-A4708CC426DA}" type="sibTrans" cxnId="{6924BA87-5D5F-4B4B-8B5D-982D8CA5B78E}">
      <dgm:prSet/>
      <dgm:spPr/>
      <dgm:t>
        <a:bodyPr/>
        <a:lstStyle/>
        <a:p>
          <a:endParaRPr lang="en-US"/>
        </a:p>
      </dgm:t>
    </dgm:pt>
    <dgm:pt modelId="{350781E0-FEE8-445A-8089-60FE16F7E0DE}">
      <dgm:prSet/>
      <dgm:spPr/>
      <dgm:t>
        <a:bodyPr/>
        <a:lstStyle/>
        <a:p>
          <a:r>
            <a:rPr lang="en-US" b="1" dirty="0">
              <a:effectLst/>
            </a:rPr>
            <a:t>Flight Number and Orbit type -</a:t>
          </a:r>
          <a:r>
            <a:rPr lang="en-US" b="0" dirty="0">
              <a:effectLst/>
            </a:rPr>
            <a:t>scatter plot</a:t>
          </a:r>
          <a:endParaRPr lang="en-US" dirty="0"/>
        </a:p>
      </dgm:t>
    </dgm:pt>
    <dgm:pt modelId="{F940E2EE-7BAB-4BB9-8113-77EC5DDDE214}" type="parTrans" cxnId="{6A52710D-338D-4445-92A4-291A5532E82E}">
      <dgm:prSet/>
      <dgm:spPr/>
      <dgm:t>
        <a:bodyPr/>
        <a:lstStyle/>
        <a:p>
          <a:endParaRPr lang="en-US"/>
        </a:p>
      </dgm:t>
    </dgm:pt>
    <dgm:pt modelId="{008BA434-7921-47DC-A352-334248694092}" type="sibTrans" cxnId="{6A52710D-338D-4445-92A4-291A5532E82E}">
      <dgm:prSet/>
      <dgm:spPr/>
      <dgm:t>
        <a:bodyPr/>
        <a:lstStyle/>
        <a:p>
          <a:endParaRPr lang="en-US"/>
        </a:p>
      </dgm:t>
    </dgm:pt>
    <dgm:pt modelId="{F2BEF0C6-E203-4186-ACF7-E06BA98A2420}">
      <dgm:prSet/>
      <dgm:spPr/>
      <dgm:t>
        <a:bodyPr/>
        <a:lstStyle/>
        <a:p>
          <a:r>
            <a:rPr lang="en-US" b="1" dirty="0">
              <a:effectLst/>
            </a:rPr>
            <a:t>Payload and Orbit type- </a:t>
          </a:r>
          <a:r>
            <a:rPr lang="en-US" b="0" dirty="0">
              <a:effectLst/>
            </a:rPr>
            <a:t>scatter plot</a:t>
          </a:r>
          <a:r>
            <a:rPr lang="en-US" b="1" dirty="0">
              <a:effectLst/>
            </a:rPr>
            <a:t> </a:t>
          </a:r>
          <a:endParaRPr lang="en-US" dirty="0"/>
        </a:p>
      </dgm:t>
    </dgm:pt>
    <dgm:pt modelId="{A5B1FDBA-BD7D-4800-ACD8-F1208C1AFFAE}" type="parTrans" cxnId="{F35C4C9D-3190-439D-8467-C2DFF3F32010}">
      <dgm:prSet/>
      <dgm:spPr/>
      <dgm:t>
        <a:bodyPr/>
        <a:lstStyle/>
        <a:p>
          <a:endParaRPr lang="en-US"/>
        </a:p>
      </dgm:t>
    </dgm:pt>
    <dgm:pt modelId="{BFF0F322-B34F-40BF-8EAB-E8DD6078B98E}" type="sibTrans" cxnId="{F35C4C9D-3190-439D-8467-C2DFF3F32010}">
      <dgm:prSet/>
      <dgm:spPr/>
      <dgm:t>
        <a:bodyPr/>
        <a:lstStyle/>
        <a:p>
          <a:endParaRPr lang="en-US"/>
        </a:p>
      </dgm:t>
    </dgm:pt>
    <dgm:pt modelId="{AC066BB1-A01E-4E5C-8AA9-0F97D29E7693}">
      <dgm:prSet/>
      <dgm:spPr/>
      <dgm:t>
        <a:bodyPr/>
        <a:lstStyle/>
        <a:p>
          <a:r>
            <a:rPr lang="en-US" b="1" dirty="0">
              <a:effectLst/>
            </a:rPr>
            <a:t>launch success yearly trend – </a:t>
          </a:r>
          <a:r>
            <a:rPr lang="en-US" b="0" dirty="0">
              <a:effectLst/>
            </a:rPr>
            <a:t>line  plot</a:t>
          </a:r>
          <a:br>
            <a:rPr lang="en-US" b="0" dirty="0"/>
          </a:br>
          <a:endParaRPr lang="en-US" dirty="0"/>
        </a:p>
      </dgm:t>
    </dgm:pt>
    <dgm:pt modelId="{27BBB012-E7F2-4CF7-985A-0A3E97A46628}" type="parTrans" cxnId="{BE68E63C-EF9F-4CAD-8F79-3EC61CCE2DB1}">
      <dgm:prSet/>
      <dgm:spPr/>
      <dgm:t>
        <a:bodyPr/>
        <a:lstStyle/>
        <a:p>
          <a:endParaRPr lang="en-US"/>
        </a:p>
      </dgm:t>
    </dgm:pt>
    <dgm:pt modelId="{E7703B4F-B0EA-40FC-B982-2C6DA6BFA6BE}" type="sibTrans" cxnId="{BE68E63C-EF9F-4CAD-8F79-3EC61CCE2DB1}">
      <dgm:prSet/>
      <dgm:spPr/>
      <dgm:t>
        <a:bodyPr/>
        <a:lstStyle/>
        <a:p>
          <a:endParaRPr lang="en-US"/>
        </a:p>
      </dgm:t>
    </dgm:pt>
    <dgm:pt modelId="{CEF4B5B6-DAAB-4B29-8D73-BA73D41C70D4}" type="pres">
      <dgm:prSet presAssocID="{8DC46CD7-DF13-4003-A586-6151E507D751}" presName="vert0" presStyleCnt="0">
        <dgm:presLayoutVars>
          <dgm:dir/>
          <dgm:animOne val="branch"/>
          <dgm:animLvl val="lvl"/>
        </dgm:presLayoutVars>
      </dgm:prSet>
      <dgm:spPr/>
    </dgm:pt>
    <dgm:pt modelId="{0DCC2818-39BA-48A4-959C-BAB28D9CAD12}" type="pres">
      <dgm:prSet presAssocID="{ED210896-6E7F-42F8-9847-51769DB3CCE4}" presName="thickLine" presStyleLbl="alignNode1" presStyleIdx="0" presStyleCnt="1"/>
      <dgm:spPr/>
    </dgm:pt>
    <dgm:pt modelId="{01CF60DC-5E5D-46E5-90EE-7A47B9F94B8F}" type="pres">
      <dgm:prSet presAssocID="{ED210896-6E7F-42F8-9847-51769DB3CCE4}" presName="horz1" presStyleCnt="0"/>
      <dgm:spPr/>
    </dgm:pt>
    <dgm:pt modelId="{50E7643F-8ED2-461D-845A-B030630BFB97}" type="pres">
      <dgm:prSet presAssocID="{ED210896-6E7F-42F8-9847-51769DB3CCE4}" presName="tx1" presStyleLbl="revTx" presStyleIdx="0" presStyleCnt="4"/>
      <dgm:spPr/>
    </dgm:pt>
    <dgm:pt modelId="{BF9260D9-EAEA-4D18-94A5-BD94605695E0}" type="pres">
      <dgm:prSet presAssocID="{ED210896-6E7F-42F8-9847-51769DB3CCE4}" presName="vert1" presStyleCnt="0"/>
      <dgm:spPr/>
    </dgm:pt>
    <dgm:pt modelId="{45B0C5C8-6054-4913-813F-EF7B6416EEAD}" type="pres">
      <dgm:prSet presAssocID="{350781E0-FEE8-445A-8089-60FE16F7E0DE}" presName="vertSpace2a" presStyleCnt="0"/>
      <dgm:spPr/>
    </dgm:pt>
    <dgm:pt modelId="{6937ED00-5B63-4AE0-B734-19AE95A11112}" type="pres">
      <dgm:prSet presAssocID="{350781E0-FEE8-445A-8089-60FE16F7E0DE}" presName="horz2" presStyleCnt="0"/>
      <dgm:spPr/>
    </dgm:pt>
    <dgm:pt modelId="{47E9ABA9-8688-4B1B-A038-71138EDCE08C}" type="pres">
      <dgm:prSet presAssocID="{350781E0-FEE8-445A-8089-60FE16F7E0DE}" presName="horzSpace2" presStyleCnt="0"/>
      <dgm:spPr/>
    </dgm:pt>
    <dgm:pt modelId="{02D593EB-9FB7-4CFA-943C-C62AE0C38ACD}" type="pres">
      <dgm:prSet presAssocID="{350781E0-FEE8-445A-8089-60FE16F7E0DE}" presName="tx2" presStyleLbl="revTx" presStyleIdx="1" presStyleCnt="4"/>
      <dgm:spPr/>
    </dgm:pt>
    <dgm:pt modelId="{78F77461-DCEF-4E5D-AF73-4B0E1B65E2F8}" type="pres">
      <dgm:prSet presAssocID="{350781E0-FEE8-445A-8089-60FE16F7E0DE}" presName="vert2" presStyleCnt="0"/>
      <dgm:spPr/>
    </dgm:pt>
    <dgm:pt modelId="{BA2560BB-44F8-42B0-8454-663444170059}" type="pres">
      <dgm:prSet presAssocID="{350781E0-FEE8-445A-8089-60FE16F7E0DE}" presName="thinLine2b" presStyleLbl="callout" presStyleIdx="0" presStyleCnt="3"/>
      <dgm:spPr/>
    </dgm:pt>
    <dgm:pt modelId="{78BA5857-EAD6-42F8-BB43-016D0FEB7418}" type="pres">
      <dgm:prSet presAssocID="{350781E0-FEE8-445A-8089-60FE16F7E0DE}" presName="vertSpace2b" presStyleCnt="0"/>
      <dgm:spPr/>
    </dgm:pt>
    <dgm:pt modelId="{985729B5-5D09-44B5-94D1-A894082F30F8}" type="pres">
      <dgm:prSet presAssocID="{F2BEF0C6-E203-4186-ACF7-E06BA98A2420}" presName="horz2" presStyleCnt="0"/>
      <dgm:spPr/>
    </dgm:pt>
    <dgm:pt modelId="{BA53D146-D73F-4D17-A153-FBE19E86BC3D}" type="pres">
      <dgm:prSet presAssocID="{F2BEF0C6-E203-4186-ACF7-E06BA98A2420}" presName="horzSpace2" presStyleCnt="0"/>
      <dgm:spPr/>
    </dgm:pt>
    <dgm:pt modelId="{633FABD8-8A68-46C5-909B-7B1B031879E3}" type="pres">
      <dgm:prSet presAssocID="{F2BEF0C6-E203-4186-ACF7-E06BA98A2420}" presName="tx2" presStyleLbl="revTx" presStyleIdx="2" presStyleCnt="4"/>
      <dgm:spPr/>
    </dgm:pt>
    <dgm:pt modelId="{996BF0CD-C3F2-4D97-9782-0DE139CFEE01}" type="pres">
      <dgm:prSet presAssocID="{F2BEF0C6-E203-4186-ACF7-E06BA98A2420}" presName="vert2" presStyleCnt="0"/>
      <dgm:spPr/>
    </dgm:pt>
    <dgm:pt modelId="{96DBA339-B15C-4FFD-9A1D-AB91DF842E97}" type="pres">
      <dgm:prSet presAssocID="{F2BEF0C6-E203-4186-ACF7-E06BA98A2420}" presName="thinLine2b" presStyleLbl="callout" presStyleIdx="1" presStyleCnt="3"/>
      <dgm:spPr/>
    </dgm:pt>
    <dgm:pt modelId="{960C3556-5E99-4215-80FB-E6CF4B8C082B}" type="pres">
      <dgm:prSet presAssocID="{F2BEF0C6-E203-4186-ACF7-E06BA98A2420}" presName="vertSpace2b" presStyleCnt="0"/>
      <dgm:spPr/>
    </dgm:pt>
    <dgm:pt modelId="{EEE22055-3DEB-4F13-B578-998CB41E2AC6}" type="pres">
      <dgm:prSet presAssocID="{AC066BB1-A01E-4E5C-8AA9-0F97D29E7693}" presName="horz2" presStyleCnt="0"/>
      <dgm:spPr/>
    </dgm:pt>
    <dgm:pt modelId="{3EBA776A-8A88-461C-A4E8-E1C126D1110B}" type="pres">
      <dgm:prSet presAssocID="{AC066BB1-A01E-4E5C-8AA9-0F97D29E7693}" presName="horzSpace2" presStyleCnt="0"/>
      <dgm:spPr/>
    </dgm:pt>
    <dgm:pt modelId="{FC62AC5A-F187-40EF-B601-AFFFD211EFAC}" type="pres">
      <dgm:prSet presAssocID="{AC066BB1-A01E-4E5C-8AA9-0F97D29E7693}" presName="tx2" presStyleLbl="revTx" presStyleIdx="3" presStyleCnt="4"/>
      <dgm:spPr/>
    </dgm:pt>
    <dgm:pt modelId="{E5A2B718-7708-458A-B376-6EC374D4B766}" type="pres">
      <dgm:prSet presAssocID="{AC066BB1-A01E-4E5C-8AA9-0F97D29E7693}" presName="vert2" presStyleCnt="0"/>
      <dgm:spPr/>
    </dgm:pt>
    <dgm:pt modelId="{F000BA38-BE4E-4AAA-990F-B0963A9E5FC4}" type="pres">
      <dgm:prSet presAssocID="{AC066BB1-A01E-4E5C-8AA9-0F97D29E7693}" presName="thinLine2b" presStyleLbl="callout" presStyleIdx="2" presStyleCnt="3"/>
      <dgm:spPr/>
    </dgm:pt>
    <dgm:pt modelId="{E81E6758-92D8-4502-803E-A903D49A60CF}" type="pres">
      <dgm:prSet presAssocID="{AC066BB1-A01E-4E5C-8AA9-0F97D29E7693}" presName="vertSpace2b" presStyleCnt="0"/>
      <dgm:spPr/>
    </dgm:pt>
  </dgm:ptLst>
  <dgm:cxnLst>
    <dgm:cxn modelId="{6A52710D-338D-4445-92A4-291A5532E82E}" srcId="{ED210896-6E7F-42F8-9847-51769DB3CCE4}" destId="{350781E0-FEE8-445A-8089-60FE16F7E0DE}" srcOrd="0" destOrd="0" parTransId="{F940E2EE-7BAB-4BB9-8113-77EC5DDDE214}" sibTransId="{008BA434-7921-47DC-A352-334248694092}"/>
    <dgm:cxn modelId="{678F5A0F-B44E-4AF6-B81F-786C632EF4F0}" type="presOf" srcId="{AC066BB1-A01E-4E5C-8AA9-0F97D29E7693}" destId="{FC62AC5A-F187-40EF-B601-AFFFD211EFAC}" srcOrd="0" destOrd="0" presId="urn:microsoft.com/office/officeart/2008/layout/LinedList"/>
    <dgm:cxn modelId="{9869EE2B-371A-4D58-955F-C7B50896C189}" type="presOf" srcId="{ED210896-6E7F-42F8-9847-51769DB3CCE4}" destId="{50E7643F-8ED2-461D-845A-B030630BFB97}" srcOrd="0" destOrd="0" presId="urn:microsoft.com/office/officeart/2008/layout/LinedList"/>
    <dgm:cxn modelId="{BE68E63C-EF9F-4CAD-8F79-3EC61CCE2DB1}" srcId="{ED210896-6E7F-42F8-9847-51769DB3CCE4}" destId="{AC066BB1-A01E-4E5C-8AA9-0F97D29E7693}" srcOrd="2" destOrd="0" parTransId="{27BBB012-E7F2-4CF7-985A-0A3E97A46628}" sibTransId="{E7703B4F-B0EA-40FC-B982-2C6DA6BFA6BE}"/>
    <dgm:cxn modelId="{6924BA87-5D5F-4B4B-8B5D-982D8CA5B78E}" srcId="{8DC46CD7-DF13-4003-A586-6151E507D751}" destId="{ED210896-6E7F-42F8-9847-51769DB3CCE4}" srcOrd="0" destOrd="0" parTransId="{E923BF4E-432A-4FA2-AE9D-D3B665B2B132}" sibTransId="{99011B12-C5B9-4385-8AF7-A4708CC426DA}"/>
    <dgm:cxn modelId="{3FD88991-8BFF-4385-8AA5-54880A4E1187}" type="presOf" srcId="{F2BEF0C6-E203-4186-ACF7-E06BA98A2420}" destId="{633FABD8-8A68-46C5-909B-7B1B031879E3}" srcOrd="0" destOrd="0" presId="urn:microsoft.com/office/officeart/2008/layout/LinedList"/>
    <dgm:cxn modelId="{F35C4C9D-3190-439D-8467-C2DFF3F32010}" srcId="{ED210896-6E7F-42F8-9847-51769DB3CCE4}" destId="{F2BEF0C6-E203-4186-ACF7-E06BA98A2420}" srcOrd="1" destOrd="0" parTransId="{A5B1FDBA-BD7D-4800-ACD8-F1208C1AFFAE}" sibTransId="{BFF0F322-B34F-40BF-8EAB-E8DD6078B98E}"/>
    <dgm:cxn modelId="{8F0E24A1-DB76-45DA-B403-D4E141755AD5}" type="presOf" srcId="{8DC46CD7-DF13-4003-A586-6151E507D751}" destId="{CEF4B5B6-DAAB-4B29-8D73-BA73D41C70D4}" srcOrd="0" destOrd="0" presId="urn:microsoft.com/office/officeart/2008/layout/LinedList"/>
    <dgm:cxn modelId="{B2B19BBA-188C-4BA8-A2FC-7696F3BA48D6}" type="presOf" srcId="{350781E0-FEE8-445A-8089-60FE16F7E0DE}" destId="{02D593EB-9FB7-4CFA-943C-C62AE0C38ACD}" srcOrd="0" destOrd="0" presId="urn:microsoft.com/office/officeart/2008/layout/LinedList"/>
    <dgm:cxn modelId="{AFAE2A2D-0846-4356-BF24-C88C96D00DC4}" type="presParOf" srcId="{CEF4B5B6-DAAB-4B29-8D73-BA73D41C70D4}" destId="{0DCC2818-39BA-48A4-959C-BAB28D9CAD12}" srcOrd="0" destOrd="0" presId="urn:microsoft.com/office/officeart/2008/layout/LinedList"/>
    <dgm:cxn modelId="{0A10C9DB-A0C9-4724-A5B2-63C18E9375A3}" type="presParOf" srcId="{CEF4B5B6-DAAB-4B29-8D73-BA73D41C70D4}" destId="{01CF60DC-5E5D-46E5-90EE-7A47B9F94B8F}" srcOrd="1" destOrd="0" presId="urn:microsoft.com/office/officeart/2008/layout/LinedList"/>
    <dgm:cxn modelId="{AEA3407C-54C3-4C40-A1FC-C2D943BC07C8}" type="presParOf" srcId="{01CF60DC-5E5D-46E5-90EE-7A47B9F94B8F}" destId="{50E7643F-8ED2-461D-845A-B030630BFB97}" srcOrd="0" destOrd="0" presId="urn:microsoft.com/office/officeart/2008/layout/LinedList"/>
    <dgm:cxn modelId="{10348725-A585-47FB-A25A-9D4B714D2C79}" type="presParOf" srcId="{01CF60DC-5E5D-46E5-90EE-7A47B9F94B8F}" destId="{BF9260D9-EAEA-4D18-94A5-BD94605695E0}" srcOrd="1" destOrd="0" presId="urn:microsoft.com/office/officeart/2008/layout/LinedList"/>
    <dgm:cxn modelId="{DA86A1EF-80AE-46C3-9997-62C95F952450}" type="presParOf" srcId="{BF9260D9-EAEA-4D18-94A5-BD94605695E0}" destId="{45B0C5C8-6054-4913-813F-EF7B6416EEAD}" srcOrd="0" destOrd="0" presId="urn:microsoft.com/office/officeart/2008/layout/LinedList"/>
    <dgm:cxn modelId="{A6C644DA-CD1A-403E-BFA7-C36213432C84}" type="presParOf" srcId="{BF9260D9-EAEA-4D18-94A5-BD94605695E0}" destId="{6937ED00-5B63-4AE0-B734-19AE95A11112}" srcOrd="1" destOrd="0" presId="urn:microsoft.com/office/officeart/2008/layout/LinedList"/>
    <dgm:cxn modelId="{72C5E915-FDDD-4325-AEBB-56D0CE932716}" type="presParOf" srcId="{6937ED00-5B63-4AE0-B734-19AE95A11112}" destId="{47E9ABA9-8688-4B1B-A038-71138EDCE08C}" srcOrd="0" destOrd="0" presId="urn:microsoft.com/office/officeart/2008/layout/LinedList"/>
    <dgm:cxn modelId="{C8EBEB2E-4CF9-4E30-8190-6B1C3C512767}" type="presParOf" srcId="{6937ED00-5B63-4AE0-B734-19AE95A11112}" destId="{02D593EB-9FB7-4CFA-943C-C62AE0C38ACD}" srcOrd="1" destOrd="0" presId="urn:microsoft.com/office/officeart/2008/layout/LinedList"/>
    <dgm:cxn modelId="{5F9EB522-0662-46C7-9402-6A354488519C}" type="presParOf" srcId="{6937ED00-5B63-4AE0-B734-19AE95A11112}" destId="{78F77461-DCEF-4E5D-AF73-4B0E1B65E2F8}" srcOrd="2" destOrd="0" presId="urn:microsoft.com/office/officeart/2008/layout/LinedList"/>
    <dgm:cxn modelId="{9734082F-AA3F-4D0D-8041-D48B6C8365C4}" type="presParOf" srcId="{BF9260D9-EAEA-4D18-94A5-BD94605695E0}" destId="{BA2560BB-44F8-42B0-8454-663444170059}" srcOrd="2" destOrd="0" presId="urn:microsoft.com/office/officeart/2008/layout/LinedList"/>
    <dgm:cxn modelId="{50F7DAAA-5A23-4F07-BD41-85CF3B971719}" type="presParOf" srcId="{BF9260D9-EAEA-4D18-94A5-BD94605695E0}" destId="{78BA5857-EAD6-42F8-BB43-016D0FEB7418}" srcOrd="3" destOrd="0" presId="urn:microsoft.com/office/officeart/2008/layout/LinedList"/>
    <dgm:cxn modelId="{68E7182B-BBB9-4C96-BCDC-4819B58EC0DE}" type="presParOf" srcId="{BF9260D9-EAEA-4D18-94A5-BD94605695E0}" destId="{985729B5-5D09-44B5-94D1-A894082F30F8}" srcOrd="4" destOrd="0" presId="urn:microsoft.com/office/officeart/2008/layout/LinedList"/>
    <dgm:cxn modelId="{0FA64954-325E-46B0-9086-3D2CCADB95D6}" type="presParOf" srcId="{985729B5-5D09-44B5-94D1-A894082F30F8}" destId="{BA53D146-D73F-4D17-A153-FBE19E86BC3D}" srcOrd="0" destOrd="0" presId="urn:microsoft.com/office/officeart/2008/layout/LinedList"/>
    <dgm:cxn modelId="{1DF4B040-657C-46C2-884E-9C1026FF326B}" type="presParOf" srcId="{985729B5-5D09-44B5-94D1-A894082F30F8}" destId="{633FABD8-8A68-46C5-909B-7B1B031879E3}" srcOrd="1" destOrd="0" presId="urn:microsoft.com/office/officeart/2008/layout/LinedList"/>
    <dgm:cxn modelId="{29984E56-7C2D-4D32-AE97-4B4B2E32B55C}" type="presParOf" srcId="{985729B5-5D09-44B5-94D1-A894082F30F8}" destId="{996BF0CD-C3F2-4D97-9782-0DE139CFEE01}" srcOrd="2" destOrd="0" presId="urn:microsoft.com/office/officeart/2008/layout/LinedList"/>
    <dgm:cxn modelId="{A692BC3C-9546-4CDF-9B7E-EDEC11EA6E5A}" type="presParOf" srcId="{BF9260D9-EAEA-4D18-94A5-BD94605695E0}" destId="{96DBA339-B15C-4FFD-9A1D-AB91DF842E97}" srcOrd="5" destOrd="0" presId="urn:microsoft.com/office/officeart/2008/layout/LinedList"/>
    <dgm:cxn modelId="{684B7BEE-468D-4CF1-8E9E-6D912539A0FC}" type="presParOf" srcId="{BF9260D9-EAEA-4D18-94A5-BD94605695E0}" destId="{960C3556-5E99-4215-80FB-E6CF4B8C082B}" srcOrd="6" destOrd="0" presId="urn:microsoft.com/office/officeart/2008/layout/LinedList"/>
    <dgm:cxn modelId="{73684D02-15F0-41DE-93F1-460E21562C64}" type="presParOf" srcId="{BF9260D9-EAEA-4D18-94A5-BD94605695E0}" destId="{EEE22055-3DEB-4F13-B578-998CB41E2AC6}" srcOrd="7" destOrd="0" presId="urn:microsoft.com/office/officeart/2008/layout/LinedList"/>
    <dgm:cxn modelId="{6B964277-96F6-4280-ADC9-359BC74A408A}" type="presParOf" srcId="{EEE22055-3DEB-4F13-B578-998CB41E2AC6}" destId="{3EBA776A-8A88-461C-A4E8-E1C126D1110B}" srcOrd="0" destOrd="0" presId="urn:microsoft.com/office/officeart/2008/layout/LinedList"/>
    <dgm:cxn modelId="{82E6AC0C-4987-4F8D-9471-BE769C61BB0E}" type="presParOf" srcId="{EEE22055-3DEB-4F13-B578-998CB41E2AC6}" destId="{FC62AC5A-F187-40EF-B601-AFFFD211EFAC}" srcOrd="1" destOrd="0" presId="urn:microsoft.com/office/officeart/2008/layout/LinedList"/>
    <dgm:cxn modelId="{64120FA4-D875-4089-A757-874E514ED6D0}" type="presParOf" srcId="{EEE22055-3DEB-4F13-B578-998CB41E2AC6}" destId="{E5A2B718-7708-458A-B376-6EC374D4B766}" srcOrd="2" destOrd="0" presId="urn:microsoft.com/office/officeart/2008/layout/LinedList"/>
    <dgm:cxn modelId="{53F1CF9D-A779-4F54-A6EC-35A25998CC41}" type="presParOf" srcId="{BF9260D9-EAEA-4D18-94A5-BD94605695E0}" destId="{F000BA38-BE4E-4AAA-990F-B0963A9E5FC4}" srcOrd="8" destOrd="0" presId="urn:microsoft.com/office/officeart/2008/layout/LinedList"/>
    <dgm:cxn modelId="{9AFC38B9-9214-49C2-B4B1-A4598AF443F5}" type="presParOf" srcId="{BF9260D9-EAEA-4D18-94A5-BD94605695E0}" destId="{E81E6758-92D8-4502-803E-A903D49A60CF}" srcOrd="9"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795B82-9845-4202-898D-FA34A49B83C1}" type="doc">
      <dgm:prSet loTypeId="urn:microsoft.com/office/officeart/2016/7/layout/RepeatingBendingProcessNew" loCatId="process" qsTypeId="urn:microsoft.com/office/officeart/2005/8/quickstyle/simple2" qsCatId="simple" csTypeId="urn:microsoft.com/office/officeart/2005/8/colors/accent3_2" csCatId="accent3"/>
      <dgm:spPr/>
      <dgm:t>
        <a:bodyPr/>
        <a:lstStyle/>
        <a:p>
          <a:endParaRPr lang="en-US"/>
        </a:p>
      </dgm:t>
    </dgm:pt>
    <dgm:pt modelId="{D367CA74-653F-425F-96FE-54E1B945296D}">
      <dgm:prSet/>
      <dgm:spPr/>
      <dgm:t>
        <a:bodyPr/>
        <a:lstStyle/>
        <a:p>
          <a:r>
            <a:rPr lang="en-US" b="0" i="0" baseline="0"/>
            <a:t>1- Create column for “Class”</a:t>
          </a:r>
          <a:endParaRPr lang="en-US"/>
        </a:p>
      </dgm:t>
    </dgm:pt>
    <dgm:pt modelId="{D195664E-0ED0-46EC-B681-DEFE6DAFF9D1}" type="parTrans" cxnId="{7CC1CBE1-5342-4B0C-B16B-F4E048F46AF2}">
      <dgm:prSet/>
      <dgm:spPr/>
      <dgm:t>
        <a:bodyPr/>
        <a:lstStyle/>
        <a:p>
          <a:endParaRPr lang="en-US"/>
        </a:p>
      </dgm:t>
    </dgm:pt>
    <dgm:pt modelId="{E190ABC7-F5B4-42D4-88F8-82FE2C518AB7}" type="sibTrans" cxnId="{7CC1CBE1-5342-4B0C-B16B-F4E048F46AF2}">
      <dgm:prSet/>
      <dgm:spPr/>
      <dgm:t>
        <a:bodyPr/>
        <a:lstStyle/>
        <a:p>
          <a:endParaRPr lang="en-US"/>
        </a:p>
      </dgm:t>
    </dgm:pt>
    <dgm:pt modelId="{C59DC524-C1DA-4BF2-BC5F-CCB8023E52DA}">
      <dgm:prSet/>
      <dgm:spPr/>
      <dgm:t>
        <a:bodyPr/>
        <a:lstStyle/>
        <a:p>
          <a:r>
            <a:rPr lang="en-US"/>
            <a:t>2-</a:t>
          </a:r>
          <a:r>
            <a:rPr lang="en-US" b="0" i="0" baseline="0"/>
            <a:t>Standardizing the data</a:t>
          </a:r>
          <a:endParaRPr lang="en-US"/>
        </a:p>
      </dgm:t>
    </dgm:pt>
    <dgm:pt modelId="{0938710D-CFFC-41D5-9B91-C16551F8E91D}" type="parTrans" cxnId="{20542F8C-C8C3-43F1-8214-AE2F35BE1E3B}">
      <dgm:prSet/>
      <dgm:spPr/>
      <dgm:t>
        <a:bodyPr/>
        <a:lstStyle/>
        <a:p>
          <a:endParaRPr lang="en-US"/>
        </a:p>
      </dgm:t>
    </dgm:pt>
    <dgm:pt modelId="{035ABA81-12C4-49D2-9D93-9CE42EA9B6CC}" type="sibTrans" cxnId="{20542F8C-C8C3-43F1-8214-AE2F35BE1E3B}">
      <dgm:prSet/>
      <dgm:spPr/>
      <dgm:t>
        <a:bodyPr/>
        <a:lstStyle/>
        <a:p>
          <a:endParaRPr lang="en-US"/>
        </a:p>
      </dgm:t>
    </dgm:pt>
    <dgm:pt modelId="{D5B4FBDE-E655-4A7D-8421-3CEF8305708F}">
      <dgm:prSet/>
      <dgm:spPr/>
      <dgm:t>
        <a:bodyPr/>
        <a:lstStyle/>
        <a:p>
          <a:r>
            <a:rPr lang="en-US" b="0" i="0" baseline="0"/>
            <a:t>3-Split into training and test set</a:t>
          </a:r>
          <a:endParaRPr lang="en-US"/>
        </a:p>
      </dgm:t>
    </dgm:pt>
    <dgm:pt modelId="{3FA72C2E-45AA-4401-BB09-81AF0F2D64FB}" type="parTrans" cxnId="{7ACD1170-15B5-4431-BCDC-DE737A0CC005}">
      <dgm:prSet/>
      <dgm:spPr/>
      <dgm:t>
        <a:bodyPr/>
        <a:lstStyle/>
        <a:p>
          <a:endParaRPr lang="en-US"/>
        </a:p>
      </dgm:t>
    </dgm:pt>
    <dgm:pt modelId="{D4216769-5A97-4F71-8850-5E75EF55BB01}" type="sibTrans" cxnId="{7ACD1170-15B5-4431-BCDC-DE737A0CC005}">
      <dgm:prSet/>
      <dgm:spPr/>
      <dgm:t>
        <a:bodyPr/>
        <a:lstStyle/>
        <a:p>
          <a:endParaRPr lang="en-US"/>
        </a:p>
      </dgm:t>
    </dgm:pt>
    <dgm:pt modelId="{AF55E899-838D-43DF-8D0A-3D83F95F84AE}">
      <dgm:prSet/>
      <dgm:spPr/>
      <dgm:t>
        <a:bodyPr/>
        <a:lstStyle/>
        <a:p>
          <a:r>
            <a:rPr lang="en-US"/>
            <a:t>4- </a:t>
          </a:r>
          <a:r>
            <a:rPr lang="en-US" b="0" i="0" baseline="0"/>
            <a:t>Find best Hyperparameter for SVM, Decision Trees, K-Nearest Neighbors and Logistic Regression.</a:t>
          </a:r>
          <a:endParaRPr lang="en-US"/>
        </a:p>
      </dgm:t>
    </dgm:pt>
    <dgm:pt modelId="{D3B0DE08-270D-4BE5-9D9A-206FCB7E1FC7}" type="parTrans" cxnId="{85B4377E-45C1-41D3-B9DE-5E8495F8D783}">
      <dgm:prSet/>
      <dgm:spPr/>
      <dgm:t>
        <a:bodyPr/>
        <a:lstStyle/>
        <a:p>
          <a:endParaRPr lang="en-US"/>
        </a:p>
      </dgm:t>
    </dgm:pt>
    <dgm:pt modelId="{1668438C-BCE6-45F5-826D-20C63752F01F}" type="sibTrans" cxnId="{85B4377E-45C1-41D3-B9DE-5E8495F8D783}">
      <dgm:prSet/>
      <dgm:spPr/>
      <dgm:t>
        <a:bodyPr/>
        <a:lstStyle/>
        <a:p>
          <a:endParaRPr lang="en-US"/>
        </a:p>
      </dgm:t>
    </dgm:pt>
    <dgm:pt modelId="{68A3406B-A4C7-4D81-B77E-E0624C7A3635}">
      <dgm:prSet/>
      <dgm:spPr/>
      <dgm:t>
        <a:bodyPr/>
        <a:lstStyle/>
        <a:p>
          <a:r>
            <a:rPr lang="en-US"/>
            <a:t>5-</a:t>
          </a:r>
          <a:r>
            <a:rPr lang="en-US" b="0" i="0" baseline="0"/>
            <a:t>Use test data to evaluate models based on their accuracy scores and confusion matrix</a:t>
          </a:r>
          <a:endParaRPr lang="en-US"/>
        </a:p>
      </dgm:t>
    </dgm:pt>
    <dgm:pt modelId="{BF57FB90-F2DE-44B6-9718-CF271AA5BF2B}" type="parTrans" cxnId="{EDA2FDE9-616F-42BF-8A38-06E24847574D}">
      <dgm:prSet/>
      <dgm:spPr/>
      <dgm:t>
        <a:bodyPr/>
        <a:lstStyle/>
        <a:p>
          <a:endParaRPr lang="en-US"/>
        </a:p>
      </dgm:t>
    </dgm:pt>
    <dgm:pt modelId="{30FE4377-B13C-4D2F-9281-2E46D644D144}" type="sibTrans" cxnId="{EDA2FDE9-616F-42BF-8A38-06E24847574D}">
      <dgm:prSet/>
      <dgm:spPr/>
      <dgm:t>
        <a:bodyPr/>
        <a:lstStyle/>
        <a:p>
          <a:endParaRPr lang="en-US"/>
        </a:p>
      </dgm:t>
    </dgm:pt>
    <dgm:pt modelId="{661B7FD2-F339-47E6-A8E5-175695FD740E}">
      <dgm:prSet/>
      <dgm:spPr/>
      <dgm:t>
        <a:bodyPr/>
        <a:lstStyle/>
        <a:p>
          <a:r>
            <a:rPr lang="en-US" b="0" i="0" baseline="0">
              <a:hlinkClick xmlns:r="http://schemas.openxmlformats.org/officeDocument/2006/relationships" r:id="rId1"/>
            </a:rPr>
            <a:t>Click here</a:t>
          </a:r>
          <a:endParaRPr lang="en-US"/>
        </a:p>
      </dgm:t>
    </dgm:pt>
    <dgm:pt modelId="{3BDF2566-3959-482C-8906-E63C8DEE57C4}" type="parTrans" cxnId="{0EDC6FA6-C9B4-4361-9C11-E95B0C29EA3D}">
      <dgm:prSet/>
      <dgm:spPr/>
      <dgm:t>
        <a:bodyPr/>
        <a:lstStyle/>
        <a:p>
          <a:endParaRPr lang="en-US"/>
        </a:p>
      </dgm:t>
    </dgm:pt>
    <dgm:pt modelId="{3F07E0CE-8C76-4B8B-AF29-6AD0999E6D6E}" type="sibTrans" cxnId="{0EDC6FA6-C9B4-4361-9C11-E95B0C29EA3D}">
      <dgm:prSet/>
      <dgm:spPr/>
      <dgm:t>
        <a:bodyPr/>
        <a:lstStyle/>
        <a:p>
          <a:endParaRPr lang="en-US"/>
        </a:p>
      </dgm:t>
    </dgm:pt>
    <dgm:pt modelId="{9151184C-C6D1-4A09-B72D-95F07D46B12D}" type="pres">
      <dgm:prSet presAssocID="{B8795B82-9845-4202-898D-FA34A49B83C1}" presName="Name0" presStyleCnt="0">
        <dgm:presLayoutVars>
          <dgm:dir/>
          <dgm:resizeHandles val="exact"/>
        </dgm:presLayoutVars>
      </dgm:prSet>
      <dgm:spPr/>
    </dgm:pt>
    <dgm:pt modelId="{55FFC798-14C2-4A27-9859-571056D0F008}" type="pres">
      <dgm:prSet presAssocID="{D367CA74-653F-425F-96FE-54E1B945296D}" presName="node" presStyleLbl="node1" presStyleIdx="0" presStyleCnt="5">
        <dgm:presLayoutVars>
          <dgm:bulletEnabled val="1"/>
        </dgm:presLayoutVars>
      </dgm:prSet>
      <dgm:spPr/>
    </dgm:pt>
    <dgm:pt modelId="{92B8DC48-550E-458D-90EF-3AF12B3CF3EA}" type="pres">
      <dgm:prSet presAssocID="{E190ABC7-F5B4-42D4-88F8-82FE2C518AB7}" presName="sibTrans" presStyleLbl="sibTrans1D1" presStyleIdx="0" presStyleCnt="4"/>
      <dgm:spPr/>
    </dgm:pt>
    <dgm:pt modelId="{B96D7D84-CCE1-4239-853D-5DF2E38C28A6}" type="pres">
      <dgm:prSet presAssocID="{E190ABC7-F5B4-42D4-88F8-82FE2C518AB7}" presName="connectorText" presStyleLbl="sibTrans1D1" presStyleIdx="0" presStyleCnt="4"/>
      <dgm:spPr/>
    </dgm:pt>
    <dgm:pt modelId="{B78A5F79-7EC5-41E5-9121-382A80560679}" type="pres">
      <dgm:prSet presAssocID="{C59DC524-C1DA-4BF2-BC5F-CCB8023E52DA}" presName="node" presStyleLbl="node1" presStyleIdx="1" presStyleCnt="5">
        <dgm:presLayoutVars>
          <dgm:bulletEnabled val="1"/>
        </dgm:presLayoutVars>
      </dgm:prSet>
      <dgm:spPr/>
    </dgm:pt>
    <dgm:pt modelId="{E41FBB47-8526-40AC-964F-BFF152A0CE31}" type="pres">
      <dgm:prSet presAssocID="{035ABA81-12C4-49D2-9D93-9CE42EA9B6CC}" presName="sibTrans" presStyleLbl="sibTrans1D1" presStyleIdx="1" presStyleCnt="4"/>
      <dgm:spPr/>
    </dgm:pt>
    <dgm:pt modelId="{D6B56045-5C2F-43D7-A685-07C929E90180}" type="pres">
      <dgm:prSet presAssocID="{035ABA81-12C4-49D2-9D93-9CE42EA9B6CC}" presName="connectorText" presStyleLbl="sibTrans1D1" presStyleIdx="1" presStyleCnt="4"/>
      <dgm:spPr/>
    </dgm:pt>
    <dgm:pt modelId="{A37B643B-D14C-4FB5-BA7B-D2F5AC76755A}" type="pres">
      <dgm:prSet presAssocID="{D5B4FBDE-E655-4A7D-8421-3CEF8305708F}" presName="node" presStyleLbl="node1" presStyleIdx="2" presStyleCnt="5">
        <dgm:presLayoutVars>
          <dgm:bulletEnabled val="1"/>
        </dgm:presLayoutVars>
      </dgm:prSet>
      <dgm:spPr/>
    </dgm:pt>
    <dgm:pt modelId="{55524C2D-9B9B-49E0-9966-89ADAFD1BBEF}" type="pres">
      <dgm:prSet presAssocID="{D4216769-5A97-4F71-8850-5E75EF55BB01}" presName="sibTrans" presStyleLbl="sibTrans1D1" presStyleIdx="2" presStyleCnt="4"/>
      <dgm:spPr/>
    </dgm:pt>
    <dgm:pt modelId="{2ED22613-ED9A-4C61-8AB9-AAACC3B029CF}" type="pres">
      <dgm:prSet presAssocID="{D4216769-5A97-4F71-8850-5E75EF55BB01}" presName="connectorText" presStyleLbl="sibTrans1D1" presStyleIdx="2" presStyleCnt="4"/>
      <dgm:spPr/>
    </dgm:pt>
    <dgm:pt modelId="{FA168BE3-9617-49B3-BCD5-0588B679D7CE}" type="pres">
      <dgm:prSet presAssocID="{AF55E899-838D-43DF-8D0A-3D83F95F84AE}" presName="node" presStyleLbl="node1" presStyleIdx="3" presStyleCnt="5">
        <dgm:presLayoutVars>
          <dgm:bulletEnabled val="1"/>
        </dgm:presLayoutVars>
      </dgm:prSet>
      <dgm:spPr/>
    </dgm:pt>
    <dgm:pt modelId="{F40F941C-CDBC-4DBB-91C7-C8A2E271933C}" type="pres">
      <dgm:prSet presAssocID="{1668438C-BCE6-45F5-826D-20C63752F01F}" presName="sibTrans" presStyleLbl="sibTrans1D1" presStyleIdx="3" presStyleCnt="4"/>
      <dgm:spPr/>
    </dgm:pt>
    <dgm:pt modelId="{6125CA06-C269-4F18-A6B2-6B4B511743A2}" type="pres">
      <dgm:prSet presAssocID="{1668438C-BCE6-45F5-826D-20C63752F01F}" presName="connectorText" presStyleLbl="sibTrans1D1" presStyleIdx="3" presStyleCnt="4"/>
      <dgm:spPr/>
    </dgm:pt>
    <dgm:pt modelId="{C4FE60D9-2DB9-408B-ABEC-CF003A567667}" type="pres">
      <dgm:prSet presAssocID="{68A3406B-A4C7-4D81-B77E-E0624C7A3635}" presName="node" presStyleLbl="node1" presStyleIdx="4" presStyleCnt="5">
        <dgm:presLayoutVars>
          <dgm:bulletEnabled val="1"/>
        </dgm:presLayoutVars>
      </dgm:prSet>
      <dgm:spPr/>
    </dgm:pt>
  </dgm:ptLst>
  <dgm:cxnLst>
    <dgm:cxn modelId="{FBDC7C06-F2E3-4D8F-95B9-E5C7C7EECE11}" type="presOf" srcId="{1668438C-BCE6-45F5-826D-20C63752F01F}" destId="{6125CA06-C269-4F18-A6B2-6B4B511743A2}" srcOrd="1" destOrd="0" presId="urn:microsoft.com/office/officeart/2016/7/layout/RepeatingBendingProcessNew"/>
    <dgm:cxn modelId="{C982BD0D-525C-406F-90B1-B5643F2758BF}" type="presOf" srcId="{68A3406B-A4C7-4D81-B77E-E0624C7A3635}" destId="{C4FE60D9-2DB9-408B-ABEC-CF003A567667}" srcOrd="0" destOrd="0" presId="urn:microsoft.com/office/officeart/2016/7/layout/RepeatingBendingProcessNew"/>
    <dgm:cxn modelId="{24BA6C1D-4F67-4B07-A3EF-DAD1D0DAACB3}" type="presOf" srcId="{B8795B82-9845-4202-898D-FA34A49B83C1}" destId="{9151184C-C6D1-4A09-B72D-95F07D46B12D}" srcOrd="0" destOrd="0" presId="urn:microsoft.com/office/officeart/2016/7/layout/RepeatingBendingProcessNew"/>
    <dgm:cxn modelId="{1EE68437-AA1C-4ACC-9281-8F8D4DA25719}" type="presOf" srcId="{035ABA81-12C4-49D2-9D93-9CE42EA9B6CC}" destId="{D6B56045-5C2F-43D7-A685-07C929E90180}" srcOrd="1" destOrd="0" presId="urn:microsoft.com/office/officeart/2016/7/layout/RepeatingBendingProcessNew"/>
    <dgm:cxn modelId="{352C4F5C-B852-43B0-BD88-42F2AB3072A3}" type="presOf" srcId="{E190ABC7-F5B4-42D4-88F8-82FE2C518AB7}" destId="{B96D7D84-CCE1-4239-853D-5DF2E38C28A6}" srcOrd="1" destOrd="0" presId="urn:microsoft.com/office/officeart/2016/7/layout/RepeatingBendingProcessNew"/>
    <dgm:cxn modelId="{7ACD1170-15B5-4431-BCDC-DE737A0CC005}" srcId="{B8795B82-9845-4202-898D-FA34A49B83C1}" destId="{D5B4FBDE-E655-4A7D-8421-3CEF8305708F}" srcOrd="2" destOrd="0" parTransId="{3FA72C2E-45AA-4401-BB09-81AF0F2D64FB}" sibTransId="{D4216769-5A97-4F71-8850-5E75EF55BB01}"/>
    <dgm:cxn modelId="{85B4377E-45C1-41D3-B9DE-5E8495F8D783}" srcId="{B8795B82-9845-4202-898D-FA34A49B83C1}" destId="{AF55E899-838D-43DF-8D0A-3D83F95F84AE}" srcOrd="3" destOrd="0" parTransId="{D3B0DE08-270D-4BE5-9D9A-206FCB7E1FC7}" sibTransId="{1668438C-BCE6-45F5-826D-20C63752F01F}"/>
    <dgm:cxn modelId="{20542F8C-C8C3-43F1-8214-AE2F35BE1E3B}" srcId="{B8795B82-9845-4202-898D-FA34A49B83C1}" destId="{C59DC524-C1DA-4BF2-BC5F-CCB8023E52DA}" srcOrd="1" destOrd="0" parTransId="{0938710D-CFFC-41D5-9B91-C16551F8E91D}" sibTransId="{035ABA81-12C4-49D2-9D93-9CE42EA9B6CC}"/>
    <dgm:cxn modelId="{3E845895-87BC-4690-B5FC-836A145C5501}" type="presOf" srcId="{661B7FD2-F339-47E6-A8E5-175695FD740E}" destId="{C4FE60D9-2DB9-408B-ABEC-CF003A567667}" srcOrd="0" destOrd="1" presId="urn:microsoft.com/office/officeart/2016/7/layout/RepeatingBendingProcessNew"/>
    <dgm:cxn modelId="{87F8AC9D-F3C7-4EC8-8505-9CD0968C42B4}" type="presOf" srcId="{E190ABC7-F5B4-42D4-88F8-82FE2C518AB7}" destId="{92B8DC48-550E-458D-90EF-3AF12B3CF3EA}" srcOrd="0" destOrd="0" presId="urn:microsoft.com/office/officeart/2016/7/layout/RepeatingBendingProcessNew"/>
    <dgm:cxn modelId="{33457DA3-DEC7-4EC1-99CC-05E8430C304B}" type="presOf" srcId="{D4216769-5A97-4F71-8850-5E75EF55BB01}" destId="{55524C2D-9B9B-49E0-9966-89ADAFD1BBEF}" srcOrd="0" destOrd="0" presId="urn:microsoft.com/office/officeart/2016/7/layout/RepeatingBendingProcessNew"/>
    <dgm:cxn modelId="{0EDC6FA6-C9B4-4361-9C11-E95B0C29EA3D}" srcId="{68A3406B-A4C7-4D81-B77E-E0624C7A3635}" destId="{661B7FD2-F339-47E6-A8E5-175695FD740E}" srcOrd="0" destOrd="0" parTransId="{3BDF2566-3959-482C-8906-E63C8DEE57C4}" sibTransId="{3F07E0CE-8C76-4B8B-AF29-6AD0999E6D6E}"/>
    <dgm:cxn modelId="{1E0107AA-3D13-42FF-85F9-D1258398C488}" type="presOf" srcId="{035ABA81-12C4-49D2-9D93-9CE42EA9B6CC}" destId="{E41FBB47-8526-40AC-964F-BFF152A0CE31}" srcOrd="0" destOrd="0" presId="urn:microsoft.com/office/officeart/2016/7/layout/RepeatingBendingProcessNew"/>
    <dgm:cxn modelId="{C1C78EBB-9197-4615-8E4D-7161A7126CF7}" type="presOf" srcId="{D367CA74-653F-425F-96FE-54E1B945296D}" destId="{55FFC798-14C2-4A27-9859-571056D0F008}" srcOrd="0" destOrd="0" presId="urn:microsoft.com/office/officeart/2016/7/layout/RepeatingBendingProcessNew"/>
    <dgm:cxn modelId="{8E7916CA-137E-4DA2-A76C-4651315F57E1}" type="presOf" srcId="{D4216769-5A97-4F71-8850-5E75EF55BB01}" destId="{2ED22613-ED9A-4C61-8AB9-AAACC3B029CF}" srcOrd="1" destOrd="0" presId="urn:microsoft.com/office/officeart/2016/7/layout/RepeatingBendingProcessNew"/>
    <dgm:cxn modelId="{1C7569DA-3F4F-4389-9C07-6B5390DBDB9E}" type="presOf" srcId="{1668438C-BCE6-45F5-826D-20C63752F01F}" destId="{F40F941C-CDBC-4DBB-91C7-C8A2E271933C}" srcOrd="0" destOrd="0" presId="urn:microsoft.com/office/officeart/2016/7/layout/RepeatingBendingProcessNew"/>
    <dgm:cxn modelId="{9D522CDD-1115-4048-97E7-67235801ACBF}" type="presOf" srcId="{D5B4FBDE-E655-4A7D-8421-3CEF8305708F}" destId="{A37B643B-D14C-4FB5-BA7B-D2F5AC76755A}" srcOrd="0" destOrd="0" presId="urn:microsoft.com/office/officeart/2016/7/layout/RepeatingBendingProcessNew"/>
    <dgm:cxn modelId="{7CC1CBE1-5342-4B0C-B16B-F4E048F46AF2}" srcId="{B8795B82-9845-4202-898D-FA34A49B83C1}" destId="{D367CA74-653F-425F-96FE-54E1B945296D}" srcOrd="0" destOrd="0" parTransId="{D195664E-0ED0-46EC-B681-DEFE6DAFF9D1}" sibTransId="{E190ABC7-F5B4-42D4-88F8-82FE2C518AB7}"/>
    <dgm:cxn modelId="{EDA2FDE9-616F-42BF-8A38-06E24847574D}" srcId="{B8795B82-9845-4202-898D-FA34A49B83C1}" destId="{68A3406B-A4C7-4D81-B77E-E0624C7A3635}" srcOrd="4" destOrd="0" parTransId="{BF57FB90-F2DE-44B6-9718-CF271AA5BF2B}" sibTransId="{30FE4377-B13C-4D2F-9281-2E46D644D144}"/>
    <dgm:cxn modelId="{7262F1ED-A2C3-4385-8CE3-5D8CB0DAA3CA}" type="presOf" srcId="{C59DC524-C1DA-4BF2-BC5F-CCB8023E52DA}" destId="{B78A5F79-7EC5-41E5-9121-382A80560679}" srcOrd="0" destOrd="0" presId="urn:microsoft.com/office/officeart/2016/7/layout/RepeatingBendingProcessNew"/>
    <dgm:cxn modelId="{3B09B2F7-AD22-4283-810E-00F37378954B}" type="presOf" srcId="{AF55E899-838D-43DF-8D0A-3D83F95F84AE}" destId="{FA168BE3-9617-49B3-BCD5-0588B679D7CE}" srcOrd="0" destOrd="0" presId="urn:microsoft.com/office/officeart/2016/7/layout/RepeatingBendingProcessNew"/>
    <dgm:cxn modelId="{874A25EC-77D7-447F-85AF-1DA44B2974DA}" type="presParOf" srcId="{9151184C-C6D1-4A09-B72D-95F07D46B12D}" destId="{55FFC798-14C2-4A27-9859-571056D0F008}" srcOrd="0" destOrd="0" presId="urn:microsoft.com/office/officeart/2016/7/layout/RepeatingBendingProcessNew"/>
    <dgm:cxn modelId="{DB08CEFE-EA11-43EE-8F6F-13BC0359F46E}" type="presParOf" srcId="{9151184C-C6D1-4A09-B72D-95F07D46B12D}" destId="{92B8DC48-550E-458D-90EF-3AF12B3CF3EA}" srcOrd="1" destOrd="0" presId="urn:microsoft.com/office/officeart/2016/7/layout/RepeatingBendingProcessNew"/>
    <dgm:cxn modelId="{9717789C-B5AC-4607-9CD0-E91F2AD1A7C2}" type="presParOf" srcId="{92B8DC48-550E-458D-90EF-3AF12B3CF3EA}" destId="{B96D7D84-CCE1-4239-853D-5DF2E38C28A6}" srcOrd="0" destOrd="0" presId="urn:microsoft.com/office/officeart/2016/7/layout/RepeatingBendingProcessNew"/>
    <dgm:cxn modelId="{03FF2897-320E-4B37-8225-19FD21AAAA2B}" type="presParOf" srcId="{9151184C-C6D1-4A09-B72D-95F07D46B12D}" destId="{B78A5F79-7EC5-41E5-9121-382A80560679}" srcOrd="2" destOrd="0" presId="urn:microsoft.com/office/officeart/2016/7/layout/RepeatingBendingProcessNew"/>
    <dgm:cxn modelId="{4F22ACC1-F989-4B32-9175-A2DE35AA35C5}" type="presParOf" srcId="{9151184C-C6D1-4A09-B72D-95F07D46B12D}" destId="{E41FBB47-8526-40AC-964F-BFF152A0CE31}" srcOrd="3" destOrd="0" presId="urn:microsoft.com/office/officeart/2016/7/layout/RepeatingBendingProcessNew"/>
    <dgm:cxn modelId="{5932751C-4E0C-4A44-80C3-F82D9E4B5E97}" type="presParOf" srcId="{E41FBB47-8526-40AC-964F-BFF152A0CE31}" destId="{D6B56045-5C2F-43D7-A685-07C929E90180}" srcOrd="0" destOrd="0" presId="urn:microsoft.com/office/officeart/2016/7/layout/RepeatingBendingProcessNew"/>
    <dgm:cxn modelId="{818D6BEC-D815-49B2-A3CF-901AE12FE27B}" type="presParOf" srcId="{9151184C-C6D1-4A09-B72D-95F07D46B12D}" destId="{A37B643B-D14C-4FB5-BA7B-D2F5AC76755A}" srcOrd="4" destOrd="0" presId="urn:microsoft.com/office/officeart/2016/7/layout/RepeatingBendingProcessNew"/>
    <dgm:cxn modelId="{A1E8EC65-FB9B-43EC-8359-765FAE402296}" type="presParOf" srcId="{9151184C-C6D1-4A09-B72D-95F07D46B12D}" destId="{55524C2D-9B9B-49E0-9966-89ADAFD1BBEF}" srcOrd="5" destOrd="0" presId="urn:microsoft.com/office/officeart/2016/7/layout/RepeatingBendingProcessNew"/>
    <dgm:cxn modelId="{6599DFF6-A8DC-4355-A101-7549387DF616}" type="presParOf" srcId="{55524C2D-9B9B-49E0-9966-89ADAFD1BBEF}" destId="{2ED22613-ED9A-4C61-8AB9-AAACC3B029CF}" srcOrd="0" destOrd="0" presId="urn:microsoft.com/office/officeart/2016/7/layout/RepeatingBendingProcessNew"/>
    <dgm:cxn modelId="{C73D37D7-8000-43F1-B6A1-4B8288BDBA52}" type="presParOf" srcId="{9151184C-C6D1-4A09-B72D-95F07D46B12D}" destId="{FA168BE3-9617-49B3-BCD5-0588B679D7CE}" srcOrd="6" destOrd="0" presId="urn:microsoft.com/office/officeart/2016/7/layout/RepeatingBendingProcessNew"/>
    <dgm:cxn modelId="{1D941BAA-FD4D-43D3-AA99-DDE5481B3DA4}" type="presParOf" srcId="{9151184C-C6D1-4A09-B72D-95F07D46B12D}" destId="{F40F941C-CDBC-4DBB-91C7-C8A2E271933C}" srcOrd="7" destOrd="0" presId="urn:microsoft.com/office/officeart/2016/7/layout/RepeatingBendingProcessNew"/>
    <dgm:cxn modelId="{D273D599-0DC6-4797-B06A-A195598BFF3F}" type="presParOf" srcId="{F40F941C-CDBC-4DBB-91C7-C8A2E271933C}" destId="{6125CA06-C269-4F18-A6B2-6B4B511743A2}" srcOrd="0" destOrd="0" presId="urn:microsoft.com/office/officeart/2016/7/layout/RepeatingBendingProcessNew"/>
    <dgm:cxn modelId="{B04EBABA-34C1-4D63-9D5D-61C3235C64B1}" type="presParOf" srcId="{9151184C-C6D1-4A09-B72D-95F07D46B12D}" destId="{C4FE60D9-2DB9-408B-ABEC-CF003A567667}"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C2818-39BA-48A4-959C-BAB28D9CAD12}">
      <dsp:nvSpPr>
        <dsp:cNvPr id="0" name=""/>
        <dsp:cNvSpPr/>
      </dsp:nvSpPr>
      <dsp:spPr>
        <a:xfrm>
          <a:off x="0" y="0"/>
          <a:ext cx="5181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E7643F-8ED2-461D-845A-B030630BFB97}">
      <dsp:nvSpPr>
        <dsp:cNvPr id="0" name=""/>
        <dsp:cNvSpPr/>
      </dsp:nvSpPr>
      <dsp:spPr>
        <a:xfrm>
          <a:off x="0" y="0"/>
          <a:ext cx="103632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baseline="0"/>
            <a:t>Visualize the relationship between : </a:t>
          </a:r>
          <a:endParaRPr lang="en-US" sz="1400" kern="1200"/>
        </a:p>
      </dsp:txBody>
      <dsp:txXfrm>
        <a:off x="0" y="0"/>
        <a:ext cx="1036320" cy="4351338"/>
      </dsp:txXfrm>
    </dsp:sp>
    <dsp:sp modelId="{02D593EB-9FB7-4CFA-943C-C62AE0C38ACD}">
      <dsp:nvSpPr>
        <dsp:cNvPr id="0" name=""/>
        <dsp:cNvSpPr/>
      </dsp:nvSpPr>
      <dsp:spPr>
        <a:xfrm>
          <a:off x="1114044" y="51151"/>
          <a:ext cx="4067556" cy="102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Flight Number and Launch Site- </a:t>
          </a:r>
          <a:r>
            <a:rPr lang="en-US" sz="2000" b="0" kern="1200"/>
            <a:t>scatter plot</a:t>
          </a:r>
          <a:endParaRPr lang="en-US" sz="2000" kern="1200"/>
        </a:p>
      </dsp:txBody>
      <dsp:txXfrm>
        <a:off x="1114044" y="51151"/>
        <a:ext cx="4067556" cy="1023031"/>
      </dsp:txXfrm>
    </dsp:sp>
    <dsp:sp modelId="{BA2560BB-44F8-42B0-8454-663444170059}">
      <dsp:nvSpPr>
        <dsp:cNvPr id="0" name=""/>
        <dsp:cNvSpPr/>
      </dsp:nvSpPr>
      <dsp:spPr>
        <a:xfrm>
          <a:off x="1036320" y="1074183"/>
          <a:ext cx="41452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3FABD8-8A68-46C5-909B-7B1B031879E3}">
      <dsp:nvSpPr>
        <dsp:cNvPr id="0" name=""/>
        <dsp:cNvSpPr/>
      </dsp:nvSpPr>
      <dsp:spPr>
        <a:xfrm>
          <a:off x="1114044" y="1125335"/>
          <a:ext cx="4067556" cy="102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Payload and Launch Site- </a:t>
          </a:r>
          <a:r>
            <a:rPr lang="en-US" sz="2000" b="0" kern="1200"/>
            <a:t>scatter plot</a:t>
          </a:r>
          <a:endParaRPr lang="en-US" sz="2000" kern="1200"/>
        </a:p>
      </dsp:txBody>
      <dsp:txXfrm>
        <a:off x="1114044" y="1125335"/>
        <a:ext cx="4067556" cy="1023031"/>
      </dsp:txXfrm>
    </dsp:sp>
    <dsp:sp modelId="{96DBA339-B15C-4FFD-9A1D-AB91DF842E97}">
      <dsp:nvSpPr>
        <dsp:cNvPr id="0" name=""/>
        <dsp:cNvSpPr/>
      </dsp:nvSpPr>
      <dsp:spPr>
        <a:xfrm>
          <a:off x="1036320" y="2148366"/>
          <a:ext cx="41452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62AC5A-F187-40EF-B601-AFFFD211EFAC}">
      <dsp:nvSpPr>
        <dsp:cNvPr id="0" name=""/>
        <dsp:cNvSpPr/>
      </dsp:nvSpPr>
      <dsp:spPr>
        <a:xfrm>
          <a:off x="1114044" y="2199518"/>
          <a:ext cx="4067556" cy="102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success rate of each orbit type -</a:t>
          </a:r>
          <a:r>
            <a:rPr lang="en-US" sz="2000" b="0" kern="1200" dirty="0"/>
            <a:t>bar plot</a:t>
          </a:r>
          <a:br>
            <a:rPr lang="en-US" sz="2000" b="0" kern="1200" dirty="0"/>
          </a:br>
          <a:endParaRPr lang="en-US" sz="2000" kern="1200" dirty="0"/>
        </a:p>
      </dsp:txBody>
      <dsp:txXfrm>
        <a:off x="1114044" y="2199518"/>
        <a:ext cx="4067556" cy="1023031"/>
      </dsp:txXfrm>
    </dsp:sp>
    <dsp:sp modelId="{F000BA38-BE4E-4AAA-990F-B0963A9E5FC4}">
      <dsp:nvSpPr>
        <dsp:cNvPr id="0" name=""/>
        <dsp:cNvSpPr/>
      </dsp:nvSpPr>
      <dsp:spPr>
        <a:xfrm>
          <a:off x="1036320" y="3222550"/>
          <a:ext cx="41452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95E57F-4E80-4F50-A539-289D85B8785B}">
      <dsp:nvSpPr>
        <dsp:cNvPr id="0" name=""/>
        <dsp:cNvSpPr/>
      </dsp:nvSpPr>
      <dsp:spPr>
        <a:xfrm>
          <a:off x="1114044" y="3273701"/>
          <a:ext cx="4067556" cy="102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hlinkClick xmlns:r="http://schemas.openxmlformats.org/officeDocument/2006/relationships" r:id="rId1"/>
            </a:rPr>
            <a:t>Click here </a:t>
          </a:r>
          <a:endParaRPr lang="en-US" sz="2000" kern="1200"/>
        </a:p>
      </dsp:txBody>
      <dsp:txXfrm>
        <a:off x="1114044" y="3273701"/>
        <a:ext cx="4067556" cy="1023031"/>
      </dsp:txXfrm>
    </dsp:sp>
    <dsp:sp modelId="{0BAE8D7D-47F2-46BE-8097-DACFC593F12F}">
      <dsp:nvSpPr>
        <dsp:cNvPr id="0" name=""/>
        <dsp:cNvSpPr/>
      </dsp:nvSpPr>
      <dsp:spPr>
        <a:xfrm>
          <a:off x="1036320" y="4296733"/>
          <a:ext cx="41452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C2818-39BA-48A4-959C-BAB28D9CAD12}">
      <dsp:nvSpPr>
        <dsp:cNvPr id="0" name=""/>
        <dsp:cNvSpPr/>
      </dsp:nvSpPr>
      <dsp:spPr>
        <a:xfrm>
          <a:off x="0" y="0"/>
          <a:ext cx="5181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E7643F-8ED2-461D-845A-B030630BFB97}">
      <dsp:nvSpPr>
        <dsp:cNvPr id="0" name=""/>
        <dsp:cNvSpPr/>
      </dsp:nvSpPr>
      <dsp:spPr>
        <a:xfrm>
          <a:off x="0" y="0"/>
          <a:ext cx="103632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baseline="0" dirty="0"/>
            <a:t>Visualize the relationship between : </a:t>
          </a:r>
          <a:endParaRPr lang="en-US" sz="1400" kern="1200" dirty="0"/>
        </a:p>
      </dsp:txBody>
      <dsp:txXfrm>
        <a:off x="0" y="0"/>
        <a:ext cx="1036320" cy="4351338"/>
      </dsp:txXfrm>
    </dsp:sp>
    <dsp:sp modelId="{02D593EB-9FB7-4CFA-943C-C62AE0C38ACD}">
      <dsp:nvSpPr>
        <dsp:cNvPr id="0" name=""/>
        <dsp:cNvSpPr/>
      </dsp:nvSpPr>
      <dsp:spPr>
        <a:xfrm>
          <a:off x="1114044" y="67989"/>
          <a:ext cx="4067556" cy="1359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dirty="0">
              <a:effectLst/>
            </a:rPr>
            <a:t>Flight Number and Orbit type -</a:t>
          </a:r>
          <a:r>
            <a:rPr lang="en-US" sz="2700" b="0" kern="1200" dirty="0">
              <a:effectLst/>
            </a:rPr>
            <a:t>scatter plot</a:t>
          </a:r>
          <a:endParaRPr lang="en-US" sz="2700" kern="1200" dirty="0"/>
        </a:p>
      </dsp:txBody>
      <dsp:txXfrm>
        <a:off x="1114044" y="67989"/>
        <a:ext cx="4067556" cy="1359793"/>
      </dsp:txXfrm>
    </dsp:sp>
    <dsp:sp modelId="{BA2560BB-44F8-42B0-8454-663444170059}">
      <dsp:nvSpPr>
        <dsp:cNvPr id="0" name=""/>
        <dsp:cNvSpPr/>
      </dsp:nvSpPr>
      <dsp:spPr>
        <a:xfrm>
          <a:off x="1036320" y="1427782"/>
          <a:ext cx="41452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3FABD8-8A68-46C5-909B-7B1B031879E3}">
      <dsp:nvSpPr>
        <dsp:cNvPr id="0" name=""/>
        <dsp:cNvSpPr/>
      </dsp:nvSpPr>
      <dsp:spPr>
        <a:xfrm>
          <a:off x="1114044" y="1495772"/>
          <a:ext cx="4067556" cy="1359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dirty="0">
              <a:effectLst/>
            </a:rPr>
            <a:t>Payload and Orbit type- </a:t>
          </a:r>
          <a:r>
            <a:rPr lang="en-US" sz="2700" b="0" kern="1200" dirty="0">
              <a:effectLst/>
            </a:rPr>
            <a:t>scatter plot</a:t>
          </a:r>
          <a:r>
            <a:rPr lang="en-US" sz="2700" b="1" kern="1200" dirty="0">
              <a:effectLst/>
            </a:rPr>
            <a:t> </a:t>
          </a:r>
          <a:endParaRPr lang="en-US" sz="2700" kern="1200" dirty="0"/>
        </a:p>
      </dsp:txBody>
      <dsp:txXfrm>
        <a:off x="1114044" y="1495772"/>
        <a:ext cx="4067556" cy="1359793"/>
      </dsp:txXfrm>
    </dsp:sp>
    <dsp:sp modelId="{96DBA339-B15C-4FFD-9A1D-AB91DF842E97}">
      <dsp:nvSpPr>
        <dsp:cNvPr id="0" name=""/>
        <dsp:cNvSpPr/>
      </dsp:nvSpPr>
      <dsp:spPr>
        <a:xfrm>
          <a:off x="1036320" y="2855565"/>
          <a:ext cx="41452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62AC5A-F187-40EF-B601-AFFFD211EFAC}">
      <dsp:nvSpPr>
        <dsp:cNvPr id="0" name=""/>
        <dsp:cNvSpPr/>
      </dsp:nvSpPr>
      <dsp:spPr>
        <a:xfrm>
          <a:off x="1114044" y="2923555"/>
          <a:ext cx="4067556" cy="1359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dirty="0">
              <a:effectLst/>
            </a:rPr>
            <a:t>launch success yearly trend – </a:t>
          </a:r>
          <a:r>
            <a:rPr lang="en-US" sz="2700" b="0" kern="1200" dirty="0">
              <a:effectLst/>
            </a:rPr>
            <a:t>line  plot</a:t>
          </a:r>
          <a:br>
            <a:rPr lang="en-US" sz="2700" b="0" kern="1200" dirty="0"/>
          </a:br>
          <a:endParaRPr lang="en-US" sz="2700" kern="1200" dirty="0"/>
        </a:p>
      </dsp:txBody>
      <dsp:txXfrm>
        <a:off x="1114044" y="2923555"/>
        <a:ext cx="4067556" cy="1359793"/>
      </dsp:txXfrm>
    </dsp:sp>
    <dsp:sp modelId="{F000BA38-BE4E-4AAA-990F-B0963A9E5FC4}">
      <dsp:nvSpPr>
        <dsp:cNvPr id="0" name=""/>
        <dsp:cNvSpPr/>
      </dsp:nvSpPr>
      <dsp:spPr>
        <a:xfrm>
          <a:off x="1036320" y="4283348"/>
          <a:ext cx="41452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8DC48-550E-458D-90EF-3AF12B3CF3EA}">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55FFC798-14C2-4A27-9859-571056D0F008}">
      <dsp:nvSpPr>
        <dsp:cNvPr id="0" name=""/>
        <dsp:cNvSpPr/>
      </dsp:nvSpPr>
      <dsp:spPr>
        <a:xfrm>
          <a:off x="8061" y="5979"/>
          <a:ext cx="3034531" cy="182071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en-US" sz="2000" b="0" i="0" kern="1200" baseline="0"/>
            <a:t>1- Create column for “Class”</a:t>
          </a:r>
          <a:endParaRPr lang="en-US" sz="2000" kern="1200"/>
        </a:p>
      </dsp:txBody>
      <dsp:txXfrm>
        <a:off x="8061" y="5979"/>
        <a:ext cx="3034531" cy="1820718"/>
      </dsp:txXfrm>
    </dsp:sp>
    <dsp:sp modelId="{E41FBB47-8526-40AC-964F-BFF152A0CE31}">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B78A5F79-7EC5-41E5-9121-382A80560679}">
      <dsp:nvSpPr>
        <dsp:cNvPr id="0" name=""/>
        <dsp:cNvSpPr/>
      </dsp:nvSpPr>
      <dsp:spPr>
        <a:xfrm>
          <a:off x="3740534" y="5979"/>
          <a:ext cx="3034531" cy="182071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en-US" sz="2000" kern="1200"/>
            <a:t>2-</a:t>
          </a:r>
          <a:r>
            <a:rPr lang="en-US" sz="2000" b="0" i="0" kern="1200" baseline="0"/>
            <a:t>Standardizing the data</a:t>
          </a:r>
          <a:endParaRPr lang="en-US" sz="2000" kern="1200"/>
        </a:p>
      </dsp:txBody>
      <dsp:txXfrm>
        <a:off x="3740534" y="5979"/>
        <a:ext cx="3034531" cy="1820718"/>
      </dsp:txXfrm>
    </dsp:sp>
    <dsp:sp modelId="{55524C2D-9B9B-49E0-9966-89ADAFD1BBEF}">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A37B643B-D14C-4FB5-BA7B-D2F5AC76755A}">
      <dsp:nvSpPr>
        <dsp:cNvPr id="0" name=""/>
        <dsp:cNvSpPr/>
      </dsp:nvSpPr>
      <dsp:spPr>
        <a:xfrm>
          <a:off x="7473007" y="5979"/>
          <a:ext cx="3034531" cy="182071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en-US" sz="2000" b="0" i="0" kern="1200" baseline="0"/>
            <a:t>3-Split into training and test set</a:t>
          </a:r>
          <a:endParaRPr lang="en-US" sz="2000" kern="1200"/>
        </a:p>
      </dsp:txBody>
      <dsp:txXfrm>
        <a:off x="7473007" y="5979"/>
        <a:ext cx="3034531" cy="1820718"/>
      </dsp:txXfrm>
    </dsp:sp>
    <dsp:sp modelId="{F40F941C-CDBC-4DBB-91C7-C8A2E271933C}">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FA168BE3-9617-49B3-BCD5-0588B679D7CE}">
      <dsp:nvSpPr>
        <dsp:cNvPr id="0" name=""/>
        <dsp:cNvSpPr/>
      </dsp:nvSpPr>
      <dsp:spPr>
        <a:xfrm>
          <a:off x="8061" y="2524640"/>
          <a:ext cx="3034531" cy="182071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en-US" sz="2000" kern="1200"/>
            <a:t>4- </a:t>
          </a:r>
          <a:r>
            <a:rPr lang="en-US" sz="2000" b="0" i="0" kern="1200" baseline="0"/>
            <a:t>Find best Hyperparameter for SVM, Decision Trees, K-Nearest Neighbors and Logistic Regression.</a:t>
          </a:r>
          <a:endParaRPr lang="en-US" sz="2000" kern="1200"/>
        </a:p>
      </dsp:txBody>
      <dsp:txXfrm>
        <a:off x="8061" y="2524640"/>
        <a:ext cx="3034531" cy="1820718"/>
      </dsp:txXfrm>
    </dsp:sp>
    <dsp:sp modelId="{C4FE60D9-2DB9-408B-ABEC-CF003A567667}">
      <dsp:nvSpPr>
        <dsp:cNvPr id="0" name=""/>
        <dsp:cNvSpPr/>
      </dsp:nvSpPr>
      <dsp:spPr>
        <a:xfrm>
          <a:off x="3740534" y="2524640"/>
          <a:ext cx="3034531" cy="182071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695" tIns="156081" rIns="148695" bIns="156081" numCol="1" spcCol="1270" anchor="t" anchorCtr="0">
          <a:noAutofit/>
        </a:bodyPr>
        <a:lstStyle/>
        <a:p>
          <a:pPr marL="0" lvl="0" indent="0" algn="l" defTabSz="889000">
            <a:lnSpc>
              <a:spcPct val="90000"/>
            </a:lnSpc>
            <a:spcBef>
              <a:spcPct val="0"/>
            </a:spcBef>
            <a:spcAft>
              <a:spcPct val="35000"/>
            </a:spcAft>
            <a:buNone/>
          </a:pPr>
          <a:r>
            <a:rPr lang="en-US" sz="2000" kern="1200"/>
            <a:t>5-</a:t>
          </a:r>
          <a:r>
            <a:rPr lang="en-US" sz="2000" b="0" i="0" kern="1200" baseline="0"/>
            <a:t>Use test data to evaluate models based on their accuracy scores and confusion matrix</a:t>
          </a:r>
          <a:endParaRPr lang="en-US" sz="2000" kern="1200"/>
        </a:p>
        <a:p>
          <a:pPr marL="171450" lvl="1" indent="-171450" algn="l" defTabSz="711200">
            <a:lnSpc>
              <a:spcPct val="90000"/>
            </a:lnSpc>
            <a:spcBef>
              <a:spcPct val="0"/>
            </a:spcBef>
            <a:spcAft>
              <a:spcPct val="15000"/>
            </a:spcAft>
            <a:buChar char="•"/>
          </a:pPr>
          <a:r>
            <a:rPr lang="en-US" sz="1600" b="0" i="0" kern="1200" baseline="0">
              <a:hlinkClick xmlns:r="http://schemas.openxmlformats.org/officeDocument/2006/relationships" r:id="rId1"/>
            </a:rPr>
            <a:t>Click here</a:t>
          </a:r>
          <a:endParaRPr lang="en-US" sz="1600" kern="1200"/>
        </a:p>
      </dsp:txBody>
      <dsp:txXfrm>
        <a:off x="3740534" y="2524640"/>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2/13/2023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dirty="0"/>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dirty="0"/>
          </a:p>
        </p:txBody>
      </p:sp>
    </p:spTree>
    <p:extLst>
      <p:ext uri="{BB962C8B-B14F-4D97-AF65-F5344CB8AC3E}">
        <p14:creationId xmlns:p14="http://schemas.microsoft.com/office/powerpoint/2010/main" val="344395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2553950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2061074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GTO we cannot distinguish this well as both positive landing rate and negative landing(unsuccessful mission) are both there here.</a:t>
            </a:r>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200578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1286683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409232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22</a:t>
            </a:fld>
            <a:endParaRPr lang="en-US"/>
          </a:p>
        </p:txBody>
      </p:sp>
    </p:spTree>
    <p:extLst>
      <p:ext uri="{BB962C8B-B14F-4D97-AF65-F5344CB8AC3E}">
        <p14:creationId xmlns:p14="http://schemas.microsoft.com/office/powerpoint/2010/main" val="3703892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23</a:t>
            </a:fld>
            <a:endParaRPr lang="en-US"/>
          </a:p>
        </p:txBody>
      </p:sp>
    </p:spTree>
    <p:extLst>
      <p:ext uri="{BB962C8B-B14F-4D97-AF65-F5344CB8AC3E}">
        <p14:creationId xmlns:p14="http://schemas.microsoft.com/office/powerpoint/2010/main" val="3284672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24</a:t>
            </a:fld>
            <a:endParaRPr lang="en-US"/>
          </a:p>
        </p:txBody>
      </p:sp>
    </p:spTree>
    <p:extLst>
      <p:ext uri="{BB962C8B-B14F-4D97-AF65-F5344CB8AC3E}">
        <p14:creationId xmlns:p14="http://schemas.microsoft.com/office/powerpoint/2010/main" val="2542237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25</a:t>
            </a:fld>
            <a:endParaRPr lang="en-US"/>
          </a:p>
        </p:txBody>
      </p:sp>
    </p:spTree>
    <p:extLst>
      <p:ext uri="{BB962C8B-B14F-4D97-AF65-F5344CB8AC3E}">
        <p14:creationId xmlns:p14="http://schemas.microsoft.com/office/powerpoint/2010/main" val="2022809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26</a:t>
            </a:fld>
            <a:endParaRPr lang="en-US"/>
          </a:p>
        </p:txBody>
      </p:sp>
    </p:spTree>
    <p:extLst>
      <p:ext uri="{BB962C8B-B14F-4D97-AF65-F5344CB8AC3E}">
        <p14:creationId xmlns:p14="http://schemas.microsoft.com/office/powerpoint/2010/main" val="410830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dirty="0"/>
          </a:p>
        </p:txBody>
      </p:sp>
    </p:spTree>
    <p:extLst>
      <p:ext uri="{BB962C8B-B14F-4D97-AF65-F5344CB8AC3E}">
        <p14:creationId xmlns:p14="http://schemas.microsoft.com/office/powerpoint/2010/main" val="1612312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27</a:t>
            </a:fld>
            <a:endParaRPr lang="en-US"/>
          </a:p>
        </p:txBody>
      </p:sp>
    </p:spTree>
    <p:extLst>
      <p:ext uri="{BB962C8B-B14F-4D97-AF65-F5344CB8AC3E}">
        <p14:creationId xmlns:p14="http://schemas.microsoft.com/office/powerpoint/2010/main" val="1474577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145282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249285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670618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1302327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2715153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2926642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2540979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6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customXml" Target="../ink/ink9.xml"/><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bujafam/ibm-data-science/blob/main/Final%20project/Launch%20Sites%20Locations%20Analysis%20with%20Folium.ipynb"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bujafam/ibm-data-science/tree/main/Final%20project/data"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6.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bujafam/ibm-data-science/blob/main/Final%20project/Lab%201Collecting%20the%20data.ipynb" TargetMode="External"/><Relationship Id="rId2" Type="http://schemas.openxmlformats.org/officeDocument/2006/relationships/hyperlink" Target="https://github.com/abujafam/ibm-data-science/blob/main/Final%20project/Lab%202%20Data%20wrangling.ipynb"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bujafam/ibm-data-science/blob/main/Final%20project/EDA%20with%20SQL%20lab.ipynb"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2779200" y="1482425"/>
            <a:ext cx="7163253" cy="1325563"/>
          </a:xfrm>
        </p:spPr>
        <p:txBody>
          <a:bodyPr anchor="ctr">
            <a:normAutofit fontScale="90000"/>
          </a:bodyPr>
          <a:lstStyle/>
          <a:p>
            <a:r>
              <a:rPr lang="en-US" sz="4000" b="1" dirty="0"/>
              <a:t>Will the first stage of a Falcon 9 rocket launch successfully land?</a:t>
            </a:r>
            <a:endParaRPr lang="en-US" dirty="0">
              <a:solidFill>
                <a:srgbClr val="0E659B"/>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Mohammed Abu Jaafar	</a:t>
            </a:r>
          </a:p>
          <a:p>
            <a:pPr marL="0" indent="0">
              <a:buNone/>
            </a:pPr>
            <a:r>
              <a:rPr lang="en-US" dirty="0"/>
              <a:t>Date: 2/13/2023</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2CDE-2250-CA62-630C-9ABF9B6EC47E}"/>
              </a:ext>
            </a:extLst>
          </p:cNvPr>
          <p:cNvSpPr>
            <a:spLocks noGrp="1"/>
          </p:cNvSpPr>
          <p:nvPr>
            <p:ph type="title"/>
          </p:nvPr>
        </p:nvSpPr>
        <p:spPr/>
        <p:txBody>
          <a:bodyPr>
            <a:normAutofit/>
          </a:bodyPr>
          <a:lstStyle/>
          <a:p>
            <a:r>
              <a:rPr lang="en-US" b="1" i="0" dirty="0">
                <a:effectLst/>
                <a:latin typeface="-apple-system"/>
              </a:rPr>
              <a:t>Launch Sites Locations Analysis with Folium</a:t>
            </a:r>
            <a:br>
              <a:rPr lang="en-US" b="1" i="0" dirty="0">
                <a:effectLst/>
                <a:latin typeface="-apple-system"/>
              </a:rPr>
            </a:br>
            <a:endParaRPr lang="en-US" dirty="0"/>
          </a:p>
        </p:txBody>
      </p:sp>
      <p:sp>
        <p:nvSpPr>
          <p:cNvPr id="3" name="Content Placeholder 2">
            <a:extLst>
              <a:ext uri="{FF2B5EF4-FFF2-40B4-BE49-F238E27FC236}">
                <a16:creationId xmlns:a16="http://schemas.microsoft.com/office/drawing/2014/main" id="{3F538B46-3B83-9851-6A02-EC0A6AAB70B6}"/>
              </a:ext>
            </a:extLst>
          </p:cNvPr>
          <p:cNvSpPr>
            <a:spLocks noGrp="1"/>
          </p:cNvSpPr>
          <p:nvPr>
            <p:ph sz="half" idx="1"/>
          </p:nvPr>
        </p:nvSpPr>
        <p:spPr>
          <a:xfrm>
            <a:off x="163773" y="1825625"/>
            <a:ext cx="4915469" cy="4351338"/>
          </a:xfrm>
        </p:spPr>
        <p:txBody>
          <a:bodyPr>
            <a:normAutofit lnSpcReduction="10000"/>
          </a:bodyPr>
          <a:lstStyle/>
          <a:p>
            <a:r>
              <a:rPr lang="en-US" b="0" i="0" dirty="0">
                <a:effectLst/>
                <a:latin typeface="-apple-system"/>
              </a:rPr>
              <a:t>Marked all launch sites on a map</a:t>
            </a:r>
          </a:p>
          <a:p>
            <a:r>
              <a:rPr lang="en-US" b="0" i="0" dirty="0">
                <a:effectLst/>
                <a:latin typeface="-apple-system"/>
              </a:rPr>
              <a:t>Marked the success/failed launches for each site on the map</a:t>
            </a:r>
            <a:endParaRPr lang="en-US" dirty="0">
              <a:latin typeface="-apple-system"/>
            </a:endParaRPr>
          </a:p>
          <a:p>
            <a:r>
              <a:rPr lang="en-US" b="0" i="0" dirty="0">
                <a:effectLst/>
                <a:latin typeface="-apple-system"/>
              </a:rPr>
              <a:t>Calculated the distances between a launch site to its proximities</a:t>
            </a:r>
            <a:endParaRPr lang="en-US" dirty="0">
              <a:latin typeface="-apple-system"/>
            </a:endParaRPr>
          </a:p>
          <a:p>
            <a:endParaRPr lang="en-US" dirty="0">
              <a:latin typeface="-apple-system"/>
            </a:endParaRPr>
          </a:p>
          <a:p>
            <a:r>
              <a:rPr lang="en-US" dirty="0">
                <a:latin typeface="-apple-system"/>
                <a:hlinkClick r:id="rId3"/>
              </a:rPr>
              <a:t>Click here</a:t>
            </a:r>
            <a:endParaRPr lang="en-US" dirty="0">
              <a:latin typeface="-apple-system"/>
            </a:endParaRPr>
          </a:p>
        </p:txBody>
      </p:sp>
      <p:sp>
        <p:nvSpPr>
          <p:cNvPr id="5" name="Content Placeholder 2">
            <a:extLst>
              <a:ext uri="{FF2B5EF4-FFF2-40B4-BE49-F238E27FC236}">
                <a16:creationId xmlns:a16="http://schemas.microsoft.com/office/drawing/2014/main" id="{EAF2E95A-D4E3-4CFC-09CF-D8AD6BD12028}"/>
              </a:ext>
            </a:extLst>
          </p:cNvPr>
          <p:cNvSpPr txBox="1">
            <a:spLocks/>
          </p:cNvSpPr>
          <p:nvPr/>
        </p:nvSpPr>
        <p:spPr>
          <a:xfrm>
            <a:off x="5079242" y="1690688"/>
            <a:ext cx="607325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latin typeface="-apple-system"/>
            </a:endParaRPr>
          </a:p>
        </p:txBody>
      </p:sp>
      <p:sp>
        <p:nvSpPr>
          <p:cNvPr id="6" name="Content Placeholder 2">
            <a:extLst>
              <a:ext uri="{FF2B5EF4-FFF2-40B4-BE49-F238E27FC236}">
                <a16:creationId xmlns:a16="http://schemas.microsoft.com/office/drawing/2014/main" id="{EEB92A33-512D-B9A6-F947-578A20BD2CFC}"/>
              </a:ext>
            </a:extLst>
          </p:cNvPr>
          <p:cNvSpPr txBox="1">
            <a:spLocks/>
          </p:cNvSpPr>
          <p:nvPr/>
        </p:nvSpPr>
        <p:spPr>
          <a:xfrm>
            <a:off x="4831307" y="1758157"/>
            <a:ext cx="719692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latin typeface="-apple-system"/>
              </a:rPr>
              <a:t>By combining these objects, the following geographical trends about launch locations are discovered:</a:t>
            </a:r>
          </a:p>
          <a:p>
            <a:r>
              <a:rPr lang="en-US" dirty="0">
                <a:solidFill>
                  <a:schemeClr val="tx1"/>
                </a:solidFill>
                <a:latin typeface="-apple-system"/>
              </a:rPr>
              <a:t>Yes</a:t>
            </a:r>
            <a:r>
              <a:rPr lang="en-US" dirty="0">
                <a:latin typeface="-apple-system"/>
              </a:rPr>
              <a:t>, launch sites close proximity to </a:t>
            </a:r>
            <a:r>
              <a:rPr lang="en-US" b="1" dirty="0">
                <a:latin typeface="-apple-system"/>
              </a:rPr>
              <a:t>railways </a:t>
            </a:r>
          </a:p>
          <a:p>
            <a:r>
              <a:rPr lang="en-US" dirty="0">
                <a:solidFill>
                  <a:schemeClr val="tx1"/>
                </a:solidFill>
                <a:latin typeface="-apple-system"/>
              </a:rPr>
              <a:t>Yes</a:t>
            </a:r>
            <a:r>
              <a:rPr lang="en-US" dirty="0">
                <a:latin typeface="-apple-system"/>
              </a:rPr>
              <a:t>, launch sites in close proximity to </a:t>
            </a:r>
            <a:r>
              <a:rPr lang="en-US" b="1" dirty="0">
                <a:latin typeface="-apple-system"/>
              </a:rPr>
              <a:t>highways</a:t>
            </a:r>
          </a:p>
          <a:p>
            <a:r>
              <a:rPr lang="en-US" dirty="0">
                <a:solidFill>
                  <a:schemeClr val="tx1"/>
                </a:solidFill>
                <a:latin typeface="-apple-system"/>
              </a:rPr>
              <a:t>Yes</a:t>
            </a:r>
            <a:r>
              <a:rPr lang="en-US" dirty="0">
                <a:latin typeface="-apple-system"/>
              </a:rPr>
              <a:t>, launch sites in close proximity to </a:t>
            </a:r>
            <a:r>
              <a:rPr lang="en-US" b="1" dirty="0">
                <a:latin typeface="-apple-system"/>
              </a:rPr>
              <a:t>coastline</a:t>
            </a:r>
          </a:p>
          <a:p>
            <a:r>
              <a:rPr lang="en-US" dirty="0">
                <a:solidFill>
                  <a:schemeClr val="tx1"/>
                </a:solidFill>
                <a:latin typeface="-apple-system"/>
              </a:rPr>
              <a:t>Yes</a:t>
            </a:r>
            <a:r>
              <a:rPr lang="en-US" dirty="0">
                <a:latin typeface="-apple-system"/>
              </a:rPr>
              <a:t>, 	launch sites keep certain distance away from </a:t>
            </a:r>
            <a:r>
              <a:rPr lang="en-US" b="1" dirty="0">
                <a:latin typeface="-apple-system"/>
              </a:rPr>
              <a:t>cities</a:t>
            </a:r>
          </a:p>
        </p:txBody>
      </p:sp>
      <p:cxnSp>
        <p:nvCxnSpPr>
          <p:cNvPr id="10" name="Straight Connector 9">
            <a:extLst>
              <a:ext uri="{FF2B5EF4-FFF2-40B4-BE49-F238E27FC236}">
                <a16:creationId xmlns:a16="http://schemas.microsoft.com/office/drawing/2014/main" id="{BA533738-BB0F-074F-501B-D279E745EC62}"/>
              </a:ext>
            </a:extLst>
          </p:cNvPr>
          <p:cNvCxnSpPr/>
          <p:nvPr/>
        </p:nvCxnSpPr>
        <p:spPr>
          <a:xfrm>
            <a:off x="4681182" y="1419367"/>
            <a:ext cx="0" cy="47575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832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1311-E592-9BDF-2583-6F31670FF3D9}"/>
              </a:ext>
            </a:extLst>
          </p:cNvPr>
          <p:cNvSpPr>
            <a:spLocks noGrp="1"/>
          </p:cNvSpPr>
          <p:nvPr>
            <p:ph type="title"/>
          </p:nvPr>
        </p:nvSpPr>
        <p:spPr/>
        <p:txBody>
          <a:bodyPr/>
          <a:lstStyle/>
          <a:p>
            <a:r>
              <a:rPr lang="en-US" b="1" dirty="0">
                <a:latin typeface="-apple-system"/>
              </a:rPr>
              <a:t>Build a Dashboard with </a:t>
            </a:r>
            <a:r>
              <a:rPr lang="en-US" b="1" dirty="0" err="1">
                <a:latin typeface="-apple-system"/>
              </a:rPr>
              <a:t>Plotly</a:t>
            </a:r>
            <a:r>
              <a:rPr lang="en-US" b="1" dirty="0">
                <a:latin typeface="-apple-system"/>
              </a:rPr>
              <a:t> Dash</a:t>
            </a:r>
          </a:p>
        </p:txBody>
      </p:sp>
      <p:sp>
        <p:nvSpPr>
          <p:cNvPr id="3" name="Content Placeholder 2">
            <a:extLst>
              <a:ext uri="{FF2B5EF4-FFF2-40B4-BE49-F238E27FC236}">
                <a16:creationId xmlns:a16="http://schemas.microsoft.com/office/drawing/2014/main" id="{620C2DA3-71AC-E606-BD9B-0F2BC82E8051}"/>
              </a:ext>
            </a:extLst>
          </p:cNvPr>
          <p:cNvSpPr>
            <a:spLocks noGrp="1"/>
          </p:cNvSpPr>
          <p:nvPr>
            <p:ph sz="half" idx="1"/>
          </p:nvPr>
        </p:nvSpPr>
        <p:spPr/>
        <p:txBody>
          <a:bodyPr/>
          <a:lstStyle/>
          <a:p>
            <a:pPr marL="0" indent="0">
              <a:buNone/>
            </a:pPr>
            <a:r>
              <a:rPr lang="en-US" dirty="0"/>
              <a:t>The dashboard  will shows us :</a:t>
            </a:r>
          </a:p>
          <a:p>
            <a:pPr marL="0" indent="0">
              <a:buNone/>
            </a:pPr>
            <a:r>
              <a:rPr lang="en-US" dirty="0"/>
              <a:t>1- a pie chart displaying each site's successful launch. This graph is helpful since it allows you to see the success rate of launches on specific sites or view the distribution of landing results across all launch locations.</a:t>
            </a:r>
          </a:p>
        </p:txBody>
      </p:sp>
      <p:sp>
        <p:nvSpPr>
          <p:cNvPr id="4" name="Content Placeholder 3">
            <a:extLst>
              <a:ext uri="{FF2B5EF4-FFF2-40B4-BE49-F238E27FC236}">
                <a16:creationId xmlns:a16="http://schemas.microsoft.com/office/drawing/2014/main" id="{AD196B8E-DE93-FE10-8198-2949183F9744}"/>
              </a:ext>
            </a:extLst>
          </p:cNvPr>
          <p:cNvSpPr>
            <a:spLocks noGrp="1"/>
          </p:cNvSpPr>
          <p:nvPr>
            <p:ph sz="half" idx="2"/>
          </p:nvPr>
        </p:nvSpPr>
        <p:spPr>
          <a:xfrm>
            <a:off x="6096000" y="2276002"/>
            <a:ext cx="5181600" cy="4351338"/>
          </a:xfrm>
        </p:spPr>
        <p:txBody>
          <a:bodyPr/>
          <a:lstStyle/>
          <a:p>
            <a:pPr marL="0" indent="0">
              <a:buNone/>
            </a:pPr>
            <a:r>
              <a:rPr lang="en-US" dirty="0"/>
              <a:t>2- a scatter diagram showing the link between landing success and the mass of various boosters.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hlinkClick r:id="rId3"/>
              </a:rPr>
              <a:t>Click here</a:t>
            </a:r>
            <a:endParaRPr lang="en-US" dirty="0"/>
          </a:p>
        </p:txBody>
      </p:sp>
    </p:spTree>
    <p:extLst>
      <p:ext uri="{BB962C8B-B14F-4D97-AF65-F5344CB8AC3E}">
        <p14:creationId xmlns:p14="http://schemas.microsoft.com/office/powerpoint/2010/main" val="3846805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4AFC-6951-EC09-17C5-F3A517763ED0}"/>
              </a:ext>
            </a:extLst>
          </p:cNvPr>
          <p:cNvSpPr>
            <a:spLocks noGrp="1"/>
          </p:cNvSpPr>
          <p:nvPr>
            <p:ph type="title"/>
          </p:nvPr>
        </p:nvSpPr>
        <p:spPr>
          <a:xfrm>
            <a:off x="838200" y="365125"/>
            <a:ext cx="10515600" cy="1325563"/>
          </a:xfrm>
        </p:spPr>
        <p:txBody>
          <a:bodyPr anchor="ctr">
            <a:normAutofit/>
          </a:bodyPr>
          <a:lstStyle/>
          <a:p>
            <a:r>
              <a:rPr lang="en-US" b="0" i="0">
                <a:effectLst/>
              </a:rPr>
              <a:t> </a:t>
            </a:r>
            <a:r>
              <a:rPr lang="en-US"/>
              <a:t>Predictive Analysis Methodology</a:t>
            </a:r>
          </a:p>
        </p:txBody>
      </p:sp>
      <p:graphicFrame>
        <p:nvGraphicFramePr>
          <p:cNvPr id="5" name="Content Placeholder 2">
            <a:extLst>
              <a:ext uri="{FF2B5EF4-FFF2-40B4-BE49-F238E27FC236}">
                <a16:creationId xmlns:a16="http://schemas.microsoft.com/office/drawing/2014/main" id="{D5E2971C-1574-C0AA-92F8-369D13939454}"/>
              </a:ext>
            </a:extLst>
          </p:cNvPr>
          <p:cNvGraphicFramePr>
            <a:graphicFrameLocks noGrp="1"/>
          </p:cNvGraphicFramePr>
          <p:nvPr>
            <p:ph idx="1"/>
            <p:extLst>
              <p:ext uri="{D42A27DB-BD31-4B8C-83A1-F6EECF244321}">
                <p14:modId xmlns:p14="http://schemas.microsoft.com/office/powerpoint/2010/main" val="4094090827"/>
              </p:ext>
            </p:extLst>
          </p:nvPr>
        </p:nvGraphicFramePr>
        <p:xfrm>
          <a:off x="838200"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1467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561A-0D7E-50EE-BE20-B6212E457E32}"/>
              </a:ext>
            </a:extLst>
          </p:cNvPr>
          <p:cNvSpPr>
            <a:spLocks noGrp="1"/>
          </p:cNvSpPr>
          <p:nvPr>
            <p:ph type="title"/>
          </p:nvPr>
        </p:nvSpPr>
        <p:spPr>
          <a:xfrm>
            <a:off x="977096" y="2506442"/>
            <a:ext cx="10515600" cy="1325563"/>
          </a:xfrm>
        </p:spPr>
        <p:txBody>
          <a:bodyPr/>
          <a:lstStyle/>
          <a:p>
            <a:pPr algn="ctr"/>
            <a:r>
              <a:rPr lang="en-US" dirty="0"/>
              <a:t>RESULTS</a:t>
            </a:r>
          </a:p>
        </p:txBody>
      </p:sp>
    </p:spTree>
    <p:extLst>
      <p:ext uri="{BB962C8B-B14F-4D97-AF65-F5344CB8AC3E}">
        <p14:creationId xmlns:p14="http://schemas.microsoft.com/office/powerpoint/2010/main" val="1767438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153396"/>
            <a:ext cx="10515600" cy="1325563"/>
          </a:xfrm>
        </p:spPr>
        <p:txBody>
          <a:bodyPr anchor="ctr">
            <a:normAutofit fontScale="90000"/>
          </a:bodyPr>
          <a:lstStyle/>
          <a:p>
            <a:br>
              <a:rPr lang="en-US" dirty="0"/>
            </a:br>
            <a:r>
              <a:rPr lang="en-US" dirty="0"/>
              <a:t>Flight Number vs Pay load Mass(Kg)</a:t>
            </a:r>
            <a:br>
              <a:rPr lang="en-US" b="0" dirty="0">
                <a:solidFill>
                  <a:srgbClr val="D4D4D4"/>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5" y="1825625"/>
            <a:ext cx="2945226" cy="4351338"/>
          </a:xfrm>
        </p:spPr>
        <p:txBody>
          <a:bodyPr>
            <a:normAutofit/>
          </a:bodyPr>
          <a:lstStyle/>
          <a:p>
            <a:pPr marL="0" indent="0">
              <a:buNone/>
            </a:pPr>
            <a:endParaRPr lang="en-US" sz="1800" dirty="0"/>
          </a:p>
          <a:p>
            <a:pPr marL="0" indent="0">
              <a:buNone/>
            </a:pPr>
            <a:endParaRPr lang="en-US" sz="1800" dirty="0"/>
          </a:p>
        </p:txBody>
      </p:sp>
      <p:pic>
        <p:nvPicPr>
          <p:cNvPr id="9" name="Picture 8">
            <a:extLst>
              <a:ext uri="{FF2B5EF4-FFF2-40B4-BE49-F238E27FC236}">
                <a16:creationId xmlns:a16="http://schemas.microsoft.com/office/drawing/2014/main" id="{17CB7FD4-2206-B7CE-1F3A-08568C960FC1}"/>
              </a:ext>
            </a:extLst>
          </p:cNvPr>
          <p:cNvPicPr>
            <a:picLocks noChangeAspect="1"/>
          </p:cNvPicPr>
          <p:nvPr/>
        </p:nvPicPr>
        <p:blipFill>
          <a:blip r:embed="rId3"/>
          <a:stretch>
            <a:fillRect/>
          </a:stretch>
        </p:blipFill>
        <p:spPr>
          <a:xfrm>
            <a:off x="5136204" y="1605756"/>
            <a:ext cx="6031858" cy="4791075"/>
          </a:xfrm>
          <a:prstGeom prst="rect">
            <a:avLst/>
          </a:prstGeom>
        </p:spPr>
      </p:pic>
      <p:sp>
        <p:nvSpPr>
          <p:cNvPr id="10" name="TextBox 9">
            <a:extLst>
              <a:ext uri="{FF2B5EF4-FFF2-40B4-BE49-F238E27FC236}">
                <a16:creationId xmlns:a16="http://schemas.microsoft.com/office/drawing/2014/main" id="{4780EBDE-A40C-018A-337E-FB414EB6D8A9}"/>
              </a:ext>
            </a:extLst>
          </p:cNvPr>
          <p:cNvSpPr txBox="1"/>
          <p:nvPr/>
        </p:nvSpPr>
        <p:spPr>
          <a:xfrm>
            <a:off x="194553" y="1690688"/>
            <a:ext cx="4941651" cy="4401205"/>
          </a:xfrm>
          <a:prstGeom prst="rect">
            <a:avLst/>
          </a:prstGeom>
          <a:noFill/>
        </p:spPr>
        <p:txBody>
          <a:bodyPr wrap="square" rtlCol="0">
            <a:spAutoFit/>
          </a:bodyPr>
          <a:lstStyle/>
          <a:p>
            <a:r>
              <a:rPr lang="en-US" sz="2800" dirty="0">
                <a:latin typeface="Consolas" panose="020B0609020204030204" pitchFamily="49" charset="0"/>
              </a:rPr>
              <a:t>flight number increases, the first stage is more likely to land successfully.</a:t>
            </a:r>
          </a:p>
          <a:p>
            <a:endParaRPr lang="en-US" sz="2800" dirty="0">
              <a:latin typeface="Consolas" panose="020B0609020204030204" pitchFamily="49" charset="0"/>
            </a:endParaRPr>
          </a:p>
          <a:p>
            <a:r>
              <a:rPr lang="en-US" sz="2800" dirty="0">
                <a:latin typeface="Consolas" panose="020B0609020204030204" pitchFamily="49" charset="0"/>
              </a:rPr>
              <a:t>more massive the payload, the less likely the first stage will return</a:t>
            </a:r>
          </a:p>
          <a:p>
            <a:pPr marL="457200" indent="-457200">
              <a:buFont typeface="Arial" panose="020B0604020202020204" pitchFamily="34" charset="0"/>
              <a:buChar char="•"/>
            </a:pPr>
            <a:endParaRPr lang="en-US" sz="2800" b="0" dirty="0">
              <a:effectLst/>
              <a:latin typeface="Consolas" panose="020B0609020204030204" pitchFamily="49" charset="0"/>
            </a:endParaRPr>
          </a:p>
        </p:txBody>
      </p:sp>
    </p:spTree>
    <p:extLst>
      <p:ext uri="{BB962C8B-B14F-4D97-AF65-F5344CB8AC3E}">
        <p14:creationId xmlns:p14="http://schemas.microsoft.com/office/powerpoint/2010/main" val="1464666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fontScale="90000"/>
          </a:bodyPr>
          <a:lstStyle/>
          <a:p>
            <a:r>
              <a:rPr lang="en-US" b="1" dirty="0">
                <a:solidFill>
                  <a:srgbClr val="569CD6"/>
                </a:solidFill>
                <a:effectLst/>
                <a:latin typeface="Consolas" panose="020B0609020204030204" pitchFamily="49" charset="0"/>
              </a:rPr>
              <a:t>relationship between Flight Number and Launch Site</a:t>
            </a:r>
            <a:br>
              <a:rPr lang="en-US" b="0" dirty="0">
                <a:solidFill>
                  <a:srgbClr val="D4D4D4"/>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2F69E907-6A13-8644-08B1-0B9D033F1A75}"/>
              </a:ext>
            </a:extLst>
          </p:cNvPr>
          <p:cNvPicPr>
            <a:picLocks noChangeAspect="1"/>
          </p:cNvPicPr>
          <p:nvPr/>
        </p:nvPicPr>
        <p:blipFill>
          <a:blip r:embed="rId3"/>
          <a:stretch>
            <a:fillRect/>
          </a:stretch>
        </p:blipFill>
        <p:spPr>
          <a:xfrm>
            <a:off x="5094044" y="2109908"/>
            <a:ext cx="6908952" cy="3272319"/>
          </a:xfrm>
          <a:prstGeom prst="rect">
            <a:avLst/>
          </a:prstGeom>
        </p:spPr>
      </p:pic>
      <p:sp>
        <p:nvSpPr>
          <p:cNvPr id="8" name="TextBox 7">
            <a:extLst>
              <a:ext uri="{FF2B5EF4-FFF2-40B4-BE49-F238E27FC236}">
                <a16:creationId xmlns:a16="http://schemas.microsoft.com/office/drawing/2014/main" id="{FC5347E4-4F12-5FF0-0182-9BFDED3BE423}"/>
              </a:ext>
            </a:extLst>
          </p:cNvPr>
          <p:cNvSpPr txBox="1"/>
          <p:nvPr/>
        </p:nvSpPr>
        <p:spPr>
          <a:xfrm>
            <a:off x="194553" y="1690688"/>
            <a:ext cx="4941651" cy="3970318"/>
          </a:xfrm>
          <a:prstGeom prst="rect">
            <a:avLst/>
          </a:prstGeom>
          <a:noFill/>
        </p:spPr>
        <p:txBody>
          <a:bodyPr wrap="square" rtlCol="0">
            <a:spAutoFit/>
          </a:bodyPr>
          <a:lstStyle/>
          <a:p>
            <a:pPr marL="457200" indent="-457200">
              <a:buFont typeface="Arial" panose="020B0604020202020204" pitchFamily="34" charset="0"/>
              <a:buChar char="•"/>
            </a:pPr>
            <a:r>
              <a:rPr lang="en-US" sz="2800" b="0" dirty="0">
                <a:effectLst/>
                <a:latin typeface="Consolas" panose="020B0609020204030204" pitchFamily="49" charset="0"/>
              </a:rPr>
              <a:t>different launch sites have different success rates.</a:t>
            </a:r>
          </a:p>
          <a:p>
            <a:pPr marL="457200" indent="-457200">
              <a:buFont typeface="Arial" panose="020B0604020202020204" pitchFamily="34" charset="0"/>
              <a:buChar char="•"/>
            </a:pPr>
            <a:r>
              <a:rPr lang="en-US" sz="2800" b="0" dirty="0">
                <a:effectLst/>
                <a:latin typeface="Consolas" panose="020B0609020204030204" pitchFamily="49" charset="0"/>
              </a:rPr>
              <a:t> </a:t>
            </a:r>
            <a:r>
              <a:rPr lang="en-US" sz="2800" b="1" dirty="0">
                <a:effectLst/>
                <a:latin typeface="Consolas" panose="020B0609020204030204" pitchFamily="49" charset="0"/>
              </a:rPr>
              <a:t>CCAFS LC-40</a:t>
            </a:r>
            <a:r>
              <a:rPr lang="en-US" sz="2800" b="0" dirty="0">
                <a:effectLst/>
                <a:latin typeface="Consolas" panose="020B0609020204030204" pitchFamily="49" charset="0"/>
              </a:rPr>
              <a:t>, has a success rate of 60 %, while </a:t>
            </a:r>
            <a:r>
              <a:rPr lang="en-US" sz="2800" b="1" dirty="0">
                <a:effectLst/>
                <a:latin typeface="Consolas" panose="020B0609020204030204" pitchFamily="49" charset="0"/>
              </a:rPr>
              <a:t>KSC LC-39A </a:t>
            </a:r>
            <a:r>
              <a:rPr lang="en-US" sz="2800" b="0" dirty="0">
                <a:effectLst/>
                <a:latin typeface="Consolas" panose="020B0609020204030204" pitchFamily="49" charset="0"/>
              </a:rPr>
              <a:t>and </a:t>
            </a:r>
            <a:r>
              <a:rPr lang="en-US" sz="2800" b="1" dirty="0">
                <a:effectLst/>
                <a:latin typeface="Consolas" panose="020B0609020204030204" pitchFamily="49" charset="0"/>
              </a:rPr>
              <a:t>VAFB SLC 4E </a:t>
            </a:r>
            <a:r>
              <a:rPr lang="en-US" sz="2800" b="0" dirty="0">
                <a:effectLst/>
                <a:latin typeface="Consolas" panose="020B0609020204030204" pitchFamily="49" charset="0"/>
              </a:rPr>
              <a:t>has a success rate of </a:t>
            </a:r>
            <a:r>
              <a:rPr lang="en-US" sz="2800" b="0" dirty="0">
                <a:solidFill>
                  <a:srgbClr val="00B050"/>
                </a:solidFill>
                <a:effectLst/>
                <a:latin typeface="Consolas" panose="020B0609020204030204" pitchFamily="49" charset="0"/>
              </a:rPr>
              <a:t>77%.</a:t>
            </a:r>
          </a:p>
          <a:p>
            <a:pPr marL="457200" indent="-457200">
              <a:buFont typeface="Arial" panose="020B0604020202020204" pitchFamily="34" charset="0"/>
              <a:buChar char="•"/>
            </a:pPr>
            <a:endParaRPr lang="en-US" sz="2800" b="0" dirty="0">
              <a:effectLst/>
              <a:latin typeface="Consolas" panose="020B0609020204030204" pitchFamily="49" charset="0"/>
            </a:endParaRPr>
          </a:p>
        </p:txBody>
      </p:sp>
    </p:spTree>
    <p:extLst>
      <p:ext uri="{BB962C8B-B14F-4D97-AF65-F5344CB8AC3E}">
        <p14:creationId xmlns:p14="http://schemas.microsoft.com/office/powerpoint/2010/main" val="674066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96770" y="18255"/>
            <a:ext cx="11882980" cy="1325563"/>
          </a:xfrm>
        </p:spPr>
        <p:txBody>
          <a:bodyPr anchor="ctr">
            <a:normAutofit fontScale="90000"/>
          </a:bodyPr>
          <a:lstStyle/>
          <a:p>
            <a:r>
              <a:rPr lang="en-US" b="1" dirty="0">
                <a:solidFill>
                  <a:srgbClr val="569CD6"/>
                </a:solidFill>
                <a:effectLst/>
                <a:latin typeface="Consolas" panose="020B0609020204030204" pitchFamily="49" charset="0"/>
              </a:rPr>
              <a:t>relationship between Payload and Launch Site</a:t>
            </a:r>
            <a:br>
              <a:rPr lang="en-US" b="0" dirty="0">
                <a:solidFill>
                  <a:srgbClr val="D4D4D4"/>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5" name="Picture 4">
            <a:extLst>
              <a:ext uri="{FF2B5EF4-FFF2-40B4-BE49-F238E27FC236}">
                <a16:creationId xmlns:a16="http://schemas.microsoft.com/office/drawing/2014/main" id="{2603B798-EB4F-18F5-44AB-7FE424A0CE8A}"/>
              </a:ext>
            </a:extLst>
          </p:cNvPr>
          <p:cNvPicPr>
            <a:picLocks noChangeAspect="1"/>
          </p:cNvPicPr>
          <p:nvPr/>
        </p:nvPicPr>
        <p:blipFill>
          <a:blip r:embed="rId3"/>
          <a:stretch>
            <a:fillRect/>
          </a:stretch>
        </p:blipFill>
        <p:spPr>
          <a:xfrm>
            <a:off x="4799997" y="1456120"/>
            <a:ext cx="6902008" cy="4791075"/>
          </a:xfrm>
          <a:prstGeom prst="rect">
            <a:avLst/>
          </a:prstGeom>
        </p:spPr>
      </p:pic>
      <p:sp>
        <p:nvSpPr>
          <p:cNvPr id="6" name="TextBox 5">
            <a:extLst>
              <a:ext uri="{FF2B5EF4-FFF2-40B4-BE49-F238E27FC236}">
                <a16:creationId xmlns:a16="http://schemas.microsoft.com/office/drawing/2014/main" id="{90EAE2DF-BC4B-6ED2-FB6B-028D95FD6E90}"/>
              </a:ext>
            </a:extLst>
          </p:cNvPr>
          <p:cNvSpPr txBox="1"/>
          <p:nvPr/>
        </p:nvSpPr>
        <p:spPr>
          <a:xfrm>
            <a:off x="194553" y="1690688"/>
            <a:ext cx="4941651" cy="3108543"/>
          </a:xfrm>
          <a:prstGeom prst="rect">
            <a:avLst/>
          </a:prstGeom>
          <a:noFill/>
        </p:spPr>
        <p:txBody>
          <a:bodyPr wrap="square" rtlCol="0">
            <a:spAutoFit/>
          </a:bodyPr>
          <a:lstStyle/>
          <a:p>
            <a:pPr marL="457200" indent="-457200">
              <a:buFont typeface="Arial" panose="020B0604020202020204" pitchFamily="34" charset="0"/>
              <a:buChar char="•"/>
            </a:pPr>
            <a:r>
              <a:rPr lang="en-US" sz="2800" b="0" dirty="0">
                <a:effectLst/>
                <a:latin typeface="Consolas" panose="020B0609020204030204" pitchFamily="49" charset="0"/>
              </a:rPr>
              <a:t>the VAFB-SLC  launch site there are no  rockets  launched for  heavy payload mass(greater than 10000).</a:t>
            </a:r>
          </a:p>
          <a:p>
            <a:pPr marL="457200" indent="-457200">
              <a:buFont typeface="Arial" panose="020B0604020202020204" pitchFamily="34" charset="0"/>
              <a:buChar char="•"/>
            </a:pPr>
            <a:endParaRPr lang="en-US" sz="2800" b="0" dirty="0">
              <a:effectLst/>
              <a:latin typeface="Consolas" panose="020B0609020204030204" pitchFamily="49" charset="0"/>
            </a:endParaRPr>
          </a:p>
        </p:txBody>
      </p:sp>
    </p:spTree>
    <p:extLst>
      <p:ext uri="{BB962C8B-B14F-4D97-AF65-F5344CB8AC3E}">
        <p14:creationId xmlns:p14="http://schemas.microsoft.com/office/powerpoint/2010/main" val="771343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94553" y="500062"/>
            <a:ext cx="11882980" cy="1325563"/>
          </a:xfrm>
        </p:spPr>
        <p:txBody>
          <a:bodyPr anchor="ctr">
            <a:normAutofit fontScale="90000"/>
          </a:bodyPr>
          <a:lstStyle/>
          <a:p>
            <a:r>
              <a:rPr lang="en-US" b="1" dirty="0">
                <a:solidFill>
                  <a:srgbClr val="569CD6"/>
                </a:solidFill>
                <a:effectLst/>
                <a:latin typeface="Consolas" panose="020B0609020204030204" pitchFamily="49" charset="0"/>
              </a:rPr>
              <a:t>relationship between success rate of each orbit type</a:t>
            </a: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6" name="TextBox 5">
            <a:extLst>
              <a:ext uri="{FF2B5EF4-FFF2-40B4-BE49-F238E27FC236}">
                <a16:creationId xmlns:a16="http://schemas.microsoft.com/office/drawing/2014/main" id="{90EAE2DF-BC4B-6ED2-FB6B-028D95FD6E90}"/>
              </a:ext>
            </a:extLst>
          </p:cNvPr>
          <p:cNvSpPr txBox="1"/>
          <p:nvPr/>
        </p:nvSpPr>
        <p:spPr>
          <a:xfrm>
            <a:off x="194554" y="1690688"/>
            <a:ext cx="4589844" cy="2677656"/>
          </a:xfrm>
          <a:prstGeom prst="rect">
            <a:avLst/>
          </a:prstGeom>
          <a:noFill/>
        </p:spPr>
        <p:txBody>
          <a:bodyPr wrap="square" rtlCol="0">
            <a:spAutoFit/>
          </a:bodyPr>
          <a:lstStyle/>
          <a:p>
            <a:pPr marL="457200" indent="-457200">
              <a:buFont typeface="Arial" panose="020B0604020202020204" pitchFamily="34" charset="0"/>
              <a:buChar char="•"/>
            </a:pPr>
            <a:r>
              <a:rPr lang="en-US" sz="2800" b="0" dirty="0">
                <a:effectLst/>
                <a:latin typeface="Consolas" panose="020B0609020204030204" pitchFamily="49" charset="0"/>
              </a:rPr>
              <a:t>Successful Orbits are </a:t>
            </a:r>
            <a:r>
              <a:rPr lang="en-US" sz="2800" dirty="0">
                <a:latin typeface="Consolas" panose="020B0609020204030204" pitchFamily="49" charset="0"/>
              </a:rPr>
              <a:t>ES-L1,HEO, SSO,GEO</a:t>
            </a:r>
          </a:p>
          <a:p>
            <a:pPr marL="457200" indent="-457200">
              <a:buFont typeface="Arial" panose="020B0604020202020204" pitchFamily="34" charset="0"/>
              <a:buChar char="•"/>
            </a:pPr>
            <a:endParaRPr lang="en-US" sz="2800" b="0" dirty="0">
              <a:effectLst/>
              <a:latin typeface="Consolas" panose="020B0609020204030204" pitchFamily="49" charset="0"/>
            </a:endParaRPr>
          </a:p>
          <a:p>
            <a:pPr marL="457200" indent="-457200">
              <a:buFont typeface="Arial" panose="020B0604020202020204" pitchFamily="34" charset="0"/>
              <a:buChar char="•"/>
            </a:pPr>
            <a:endParaRPr lang="en-US" sz="2800" b="0" dirty="0">
              <a:effectLst/>
              <a:latin typeface="Consolas" panose="020B0609020204030204" pitchFamily="49" charset="0"/>
            </a:endParaRPr>
          </a:p>
          <a:p>
            <a:pPr marL="457200" indent="-457200">
              <a:buFont typeface="Arial" panose="020B0604020202020204" pitchFamily="34" charset="0"/>
              <a:buChar char="•"/>
            </a:pPr>
            <a:endParaRPr lang="en-US" sz="2800" b="0" dirty="0">
              <a:effectLst/>
              <a:latin typeface="Consolas" panose="020B0609020204030204" pitchFamily="49" charset="0"/>
            </a:endParaRPr>
          </a:p>
        </p:txBody>
      </p:sp>
      <p:pic>
        <p:nvPicPr>
          <p:cNvPr id="7" name="Picture 6">
            <a:extLst>
              <a:ext uri="{FF2B5EF4-FFF2-40B4-BE49-F238E27FC236}">
                <a16:creationId xmlns:a16="http://schemas.microsoft.com/office/drawing/2014/main" id="{1077CDEA-4518-A2BF-FA4E-5F5B3E26B78E}"/>
              </a:ext>
            </a:extLst>
          </p:cNvPr>
          <p:cNvPicPr>
            <a:picLocks noChangeAspect="1"/>
          </p:cNvPicPr>
          <p:nvPr/>
        </p:nvPicPr>
        <p:blipFill>
          <a:blip r:embed="rId3"/>
          <a:stretch>
            <a:fillRect/>
          </a:stretch>
        </p:blipFill>
        <p:spPr>
          <a:xfrm>
            <a:off x="4784397" y="1005569"/>
            <a:ext cx="6972481" cy="5352369"/>
          </a:xfrm>
          <a:prstGeom prst="rect">
            <a:avLst/>
          </a:prstGeom>
        </p:spPr>
      </p:pic>
    </p:spTree>
    <p:extLst>
      <p:ext uri="{BB962C8B-B14F-4D97-AF65-F5344CB8AC3E}">
        <p14:creationId xmlns:p14="http://schemas.microsoft.com/office/powerpoint/2010/main" val="955109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94553" y="617879"/>
            <a:ext cx="11882980" cy="1325563"/>
          </a:xfrm>
        </p:spPr>
        <p:txBody>
          <a:bodyPr anchor="ctr">
            <a:normAutofit fontScale="90000"/>
          </a:bodyPr>
          <a:lstStyle/>
          <a:p>
            <a:r>
              <a:rPr lang="en-US" b="1" dirty="0">
                <a:solidFill>
                  <a:srgbClr val="569CD6"/>
                </a:solidFill>
                <a:effectLst/>
                <a:latin typeface="Consolas" panose="020B0609020204030204" pitchFamily="49" charset="0"/>
              </a:rPr>
              <a:t>relationship between Flight Number and Orbit type</a:t>
            </a: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6" name="TextBox 5">
            <a:extLst>
              <a:ext uri="{FF2B5EF4-FFF2-40B4-BE49-F238E27FC236}">
                <a16:creationId xmlns:a16="http://schemas.microsoft.com/office/drawing/2014/main" id="{90EAE2DF-BC4B-6ED2-FB6B-028D95FD6E90}"/>
              </a:ext>
            </a:extLst>
          </p:cNvPr>
          <p:cNvSpPr txBox="1"/>
          <p:nvPr/>
        </p:nvSpPr>
        <p:spPr>
          <a:xfrm>
            <a:off x="194554" y="1690688"/>
            <a:ext cx="4589844" cy="5262979"/>
          </a:xfrm>
          <a:prstGeom prst="rect">
            <a:avLst/>
          </a:prstGeom>
          <a:noFill/>
        </p:spPr>
        <p:txBody>
          <a:bodyPr wrap="square" rtlCol="0">
            <a:spAutoFit/>
          </a:bodyPr>
          <a:lstStyle/>
          <a:p>
            <a:pPr marL="457200" indent="-457200">
              <a:buFont typeface="Arial" panose="020B0604020202020204" pitchFamily="34" charset="0"/>
              <a:buChar char="•"/>
            </a:pPr>
            <a:r>
              <a:rPr lang="en-US" sz="2800" b="0" dirty="0">
                <a:effectLst/>
                <a:latin typeface="Consolas" panose="020B0609020204030204" pitchFamily="49" charset="0"/>
              </a:rPr>
              <a:t>LEO orbit the Success appears related to the number of flights</a:t>
            </a:r>
          </a:p>
          <a:p>
            <a:pPr marL="457200" indent="-457200">
              <a:buFont typeface="Arial" panose="020B0604020202020204" pitchFamily="34" charset="0"/>
              <a:buChar char="•"/>
            </a:pPr>
            <a:r>
              <a:rPr lang="en-US" sz="2800" dirty="0">
                <a:latin typeface="Consolas" panose="020B0609020204030204" pitchFamily="49" charset="0"/>
              </a:rPr>
              <a:t>seems to be no relationship between flight number when in GTO orbit.</a:t>
            </a:r>
          </a:p>
          <a:p>
            <a:pPr marL="457200" indent="-457200">
              <a:buFont typeface="Arial" panose="020B0604020202020204" pitchFamily="34" charset="0"/>
              <a:buChar char="•"/>
            </a:pPr>
            <a:endParaRPr lang="en-US" sz="2800" dirty="0">
              <a:latin typeface="Consolas" panose="020B0609020204030204" pitchFamily="49" charset="0"/>
            </a:endParaRPr>
          </a:p>
          <a:p>
            <a:pPr marL="457200" indent="-457200">
              <a:buFont typeface="Arial" panose="020B0604020202020204" pitchFamily="34" charset="0"/>
              <a:buChar char="•"/>
            </a:pPr>
            <a:endParaRPr lang="en-US" sz="2800" b="0" dirty="0">
              <a:effectLst/>
              <a:latin typeface="Consolas" panose="020B0609020204030204" pitchFamily="49" charset="0"/>
            </a:endParaRPr>
          </a:p>
          <a:p>
            <a:pPr marL="457200" indent="-457200">
              <a:buFont typeface="Arial" panose="020B0604020202020204" pitchFamily="34" charset="0"/>
              <a:buChar char="•"/>
            </a:pPr>
            <a:endParaRPr lang="en-US" sz="2800" b="0" dirty="0">
              <a:effectLst/>
              <a:latin typeface="Consolas" panose="020B0609020204030204" pitchFamily="49" charset="0"/>
            </a:endParaRPr>
          </a:p>
          <a:p>
            <a:pPr marL="457200" indent="-457200">
              <a:buFont typeface="Arial" panose="020B0604020202020204" pitchFamily="34" charset="0"/>
              <a:buChar char="•"/>
            </a:pPr>
            <a:endParaRPr lang="en-US" sz="2800" b="0" dirty="0">
              <a:effectLst/>
              <a:latin typeface="Consolas" panose="020B0609020204030204" pitchFamily="49" charset="0"/>
            </a:endParaRPr>
          </a:p>
        </p:txBody>
      </p:sp>
      <p:pic>
        <p:nvPicPr>
          <p:cNvPr id="5" name="Picture 4">
            <a:extLst>
              <a:ext uri="{FF2B5EF4-FFF2-40B4-BE49-F238E27FC236}">
                <a16:creationId xmlns:a16="http://schemas.microsoft.com/office/drawing/2014/main" id="{1671BD3A-D462-3AC0-1DF9-6FF8498F4D54}"/>
              </a:ext>
            </a:extLst>
          </p:cNvPr>
          <p:cNvPicPr>
            <a:picLocks noChangeAspect="1"/>
          </p:cNvPicPr>
          <p:nvPr/>
        </p:nvPicPr>
        <p:blipFill>
          <a:blip r:embed="rId3"/>
          <a:stretch>
            <a:fillRect/>
          </a:stretch>
        </p:blipFill>
        <p:spPr>
          <a:xfrm>
            <a:off x="4968507" y="912953"/>
            <a:ext cx="6924916" cy="4800600"/>
          </a:xfrm>
          <a:prstGeom prst="rect">
            <a:avLst/>
          </a:prstGeom>
        </p:spPr>
      </p:pic>
    </p:spTree>
    <p:extLst>
      <p:ext uri="{BB962C8B-B14F-4D97-AF65-F5344CB8AC3E}">
        <p14:creationId xmlns:p14="http://schemas.microsoft.com/office/powerpoint/2010/main" val="1756777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94553" y="617879"/>
            <a:ext cx="11882980" cy="1325563"/>
          </a:xfrm>
        </p:spPr>
        <p:txBody>
          <a:bodyPr anchor="ctr">
            <a:normAutofit fontScale="90000"/>
          </a:bodyPr>
          <a:lstStyle/>
          <a:p>
            <a:r>
              <a:rPr lang="en-US" b="1" dirty="0">
                <a:solidFill>
                  <a:srgbClr val="569CD6"/>
                </a:solidFill>
                <a:effectLst/>
                <a:latin typeface="Consolas" panose="020B0609020204030204" pitchFamily="49" charset="0"/>
              </a:rPr>
              <a:t>relationship between Payload and Orbit type</a:t>
            </a: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6" name="TextBox 5">
            <a:extLst>
              <a:ext uri="{FF2B5EF4-FFF2-40B4-BE49-F238E27FC236}">
                <a16:creationId xmlns:a16="http://schemas.microsoft.com/office/drawing/2014/main" id="{90EAE2DF-BC4B-6ED2-FB6B-028D95FD6E90}"/>
              </a:ext>
            </a:extLst>
          </p:cNvPr>
          <p:cNvSpPr txBox="1"/>
          <p:nvPr/>
        </p:nvSpPr>
        <p:spPr>
          <a:xfrm>
            <a:off x="194554" y="5332180"/>
            <a:ext cx="11997446" cy="1815882"/>
          </a:xfrm>
          <a:prstGeom prst="rect">
            <a:avLst/>
          </a:prstGeom>
          <a:noFill/>
        </p:spPr>
        <p:txBody>
          <a:bodyPr wrap="square" rtlCol="0">
            <a:spAutoFit/>
          </a:bodyPr>
          <a:lstStyle/>
          <a:p>
            <a:pPr marL="457200" indent="-457200">
              <a:buFont typeface="Arial" panose="020B0604020202020204" pitchFamily="34" charset="0"/>
              <a:buChar char="•"/>
            </a:pPr>
            <a:r>
              <a:rPr lang="en-US" sz="2800" b="0" dirty="0">
                <a:effectLst/>
                <a:latin typeface="Consolas" panose="020B0609020204030204" pitchFamily="49" charset="0"/>
              </a:rPr>
              <a:t>With heavy payloads the successful landing or positive landing rate are more for </a:t>
            </a:r>
            <a:r>
              <a:rPr lang="en-US" sz="2800" b="0" dirty="0" err="1">
                <a:effectLst/>
                <a:latin typeface="Consolas" panose="020B0609020204030204" pitchFamily="49" charset="0"/>
              </a:rPr>
              <a:t>Polar,LEO</a:t>
            </a:r>
            <a:r>
              <a:rPr lang="en-US" sz="2800" b="0" dirty="0">
                <a:effectLst/>
                <a:latin typeface="Consolas" panose="020B0609020204030204" pitchFamily="49" charset="0"/>
              </a:rPr>
              <a:t> and ISS</a:t>
            </a:r>
          </a:p>
          <a:p>
            <a:pPr marL="457200" indent="-457200">
              <a:buFont typeface="Arial" panose="020B0604020202020204" pitchFamily="34" charset="0"/>
              <a:buChar char="•"/>
            </a:pPr>
            <a:endParaRPr lang="en-US" sz="2800" b="0" dirty="0">
              <a:effectLst/>
              <a:latin typeface="Consolas" panose="020B0609020204030204" pitchFamily="49" charset="0"/>
            </a:endParaRPr>
          </a:p>
          <a:p>
            <a:pPr marL="457200" indent="-457200">
              <a:buFont typeface="Arial" panose="020B0604020202020204" pitchFamily="34" charset="0"/>
              <a:buChar char="•"/>
            </a:pPr>
            <a:endParaRPr lang="en-US" sz="2800" b="0" dirty="0">
              <a:effectLst/>
              <a:latin typeface="Consolas" panose="020B0609020204030204" pitchFamily="49" charset="0"/>
            </a:endParaRPr>
          </a:p>
        </p:txBody>
      </p:sp>
      <p:pic>
        <p:nvPicPr>
          <p:cNvPr id="7" name="Picture 6">
            <a:extLst>
              <a:ext uri="{FF2B5EF4-FFF2-40B4-BE49-F238E27FC236}">
                <a16:creationId xmlns:a16="http://schemas.microsoft.com/office/drawing/2014/main" id="{33E2CC0A-4280-CF2B-99B2-A452BD358BA2}"/>
              </a:ext>
            </a:extLst>
          </p:cNvPr>
          <p:cNvPicPr>
            <a:picLocks noChangeAspect="1"/>
          </p:cNvPicPr>
          <p:nvPr/>
        </p:nvPicPr>
        <p:blipFill>
          <a:blip r:embed="rId3"/>
          <a:stretch>
            <a:fillRect/>
          </a:stretch>
        </p:blipFill>
        <p:spPr>
          <a:xfrm>
            <a:off x="289367" y="947676"/>
            <a:ext cx="10883457" cy="4425902"/>
          </a:xfrm>
          <a:prstGeom prst="rect">
            <a:avLst/>
          </a:prstGeom>
        </p:spPr>
      </p:pic>
    </p:spTree>
    <p:extLst>
      <p:ext uri="{BB962C8B-B14F-4D97-AF65-F5344CB8AC3E}">
        <p14:creationId xmlns:p14="http://schemas.microsoft.com/office/powerpoint/2010/main" val="22101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alphaModFix amt="53000"/>
          </a:blip>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0443" y="-44903"/>
            <a:ext cx="11882980" cy="1325563"/>
          </a:xfrm>
        </p:spPr>
        <p:txBody>
          <a:bodyPr anchor="ctr">
            <a:normAutofit/>
          </a:bodyPr>
          <a:lstStyle/>
          <a:p>
            <a:r>
              <a:rPr lang="en-US" b="1" dirty="0">
                <a:solidFill>
                  <a:srgbClr val="569CD6"/>
                </a:solidFill>
                <a:effectLst/>
                <a:latin typeface="Consolas" panose="020B0609020204030204" pitchFamily="49" charset="0"/>
              </a:rPr>
              <a:t>launch success yearly trend</a:t>
            </a:r>
            <a:endParaRPr lang="en-US" dirty="0"/>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6" name="TextBox 5">
            <a:extLst>
              <a:ext uri="{FF2B5EF4-FFF2-40B4-BE49-F238E27FC236}">
                <a16:creationId xmlns:a16="http://schemas.microsoft.com/office/drawing/2014/main" id="{90EAE2DF-BC4B-6ED2-FB6B-028D95FD6E90}"/>
              </a:ext>
            </a:extLst>
          </p:cNvPr>
          <p:cNvSpPr txBox="1"/>
          <p:nvPr/>
        </p:nvSpPr>
        <p:spPr>
          <a:xfrm>
            <a:off x="194554" y="1690688"/>
            <a:ext cx="4589844" cy="2677656"/>
          </a:xfrm>
          <a:prstGeom prst="rect">
            <a:avLst/>
          </a:prstGeom>
          <a:noFill/>
        </p:spPr>
        <p:txBody>
          <a:bodyPr wrap="square" rtlCol="0">
            <a:spAutoFit/>
          </a:bodyPr>
          <a:lstStyle/>
          <a:p>
            <a:pPr marL="457200" indent="-457200">
              <a:buFont typeface="Arial" panose="020B0604020202020204" pitchFamily="34" charset="0"/>
              <a:buChar char="•"/>
            </a:pPr>
            <a:r>
              <a:rPr lang="en-US" sz="2800" b="0" dirty="0">
                <a:effectLst/>
                <a:latin typeface="Consolas" panose="020B0609020204030204" pitchFamily="49" charset="0"/>
              </a:rPr>
              <a:t>success rate since 2013 kept increasing till 2020</a:t>
            </a:r>
            <a:endParaRPr lang="en-US" sz="2800" dirty="0">
              <a:latin typeface="Consolas" panose="020B0609020204030204" pitchFamily="49" charset="0"/>
            </a:endParaRPr>
          </a:p>
          <a:p>
            <a:pPr marL="457200" indent="-457200">
              <a:buFont typeface="Arial" panose="020B0604020202020204" pitchFamily="34" charset="0"/>
              <a:buChar char="•"/>
            </a:pPr>
            <a:endParaRPr lang="en-US" sz="2800" b="0" dirty="0">
              <a:effectLst/>
              <a:latin typeface="Consolas" panose="020B0609020204030204" pitchFamily="49" charset="0"/>
            </a:endParaRPr>
          </a:p>
          <a:p>
            <a:pPr marL="457200" indent="-457200">
              <a:buFont typeface="Arial" panose="020B0604020202020204" pitchFamily="34" charset="0"/>
              <a:buChar char="•"/>
            </a:pPr>
            <a:endParaRPr lang="en-US" sz="2800" b="0" dirty="0">
              <a:effectLst/>
              <a:latin typeface="Consolas" panose="020B0609020204030204" pitchFamily="49" charset="0"/>
            </a:endParaRPr>
          </a:p>
          <a:p>
            <a:pPr marL="457200" indent="-457200">
              <a:buFont typeface="Arial" panose="020B0604020202020204" pitchFamily="34" charset="0"/>
              <a:buChar char="•"/>
            </a:pPr>
            <a:endParaRPr lang="en-US" sz="2800" b="0" dirty="0">
              <a:effectLst/>
              <a:latin typeface="Consolas" panose="020B0609020204030204" pitchFamily="49" charset="0"/>
            </a:endParaRPr>
          </a:p>
        </p:txBody>
      </p:sp>
      <p:pic>
        <p:nvPicPr>
          <p:cNvPr id="7" name="Picture 6">
            <a:extLst>
              <a:ext uri="{FF2B5EF4-FFF2-40B4-BE49-F238E27FC236}">
                <a16:creationId xmlns:a16="http://schemas.microsoft.com/office/drawing/2014/main" id="{FAB047CE-ED09-9A8D-FD65-FD2D61FB7178}"/>
              </a:ext>
            </a:extLst>
          </p:cNvPr>
          <p:cNvPicPr>
            <a:picLocks noChangeAspect="1"/>
          </p:cNvPicPr>
          <p:nvPr/>
        </p:nvPicPr>
        <p:blipFill>
          <a:blip r:embed="rId3"/>
          <a:stretch>
            <a:fillRect/>
          </a:stretch>
        </p:blipFill>
        <p:spPr>
          <a:xfrm>
            <a:off x="4533423" y="1107038"/>
            <a:ext cx="6963252" cy="5305335"/>
          </a:xfrm>
          <a:prstGeom prst="rect">
            <a:avLst/>
          </a:prstGeom>
        </p:spPr>
      </p:pic>
    </p:spTree>
    <p:extLst>
      <p:ext uri="{BB962C8B-B14F-4D97-AF65-F5344CB8AC3E}">
        <p14:creationId xmlns:p14="http://schemas.microsoft.com/office/powerpoint/2010/main" val="306676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kern="1200" dirty="0">
                <a:latin typeface="IBM Plex Mono SemiBold" panose="020B0709050203000203" pitchFamily="49" charset="0"/>
                <a:ea typeface="IBM Plex Mono SemiBold" panose="020B0709050203000203" pitchFamily="49" charset="0"/>
                <a:cs typeface="IBM Plex Mono SemiBold" panose="020B0709050203000203" pitchFamily="49" charset="0"/>
              </a:rPr>
              <a:t>Results – EDA with SQL : displaying </a:t>
            </a:r>
            <a:endParaRPr lang="en-US" kern="1200" dirty="0">
              <a:latin typeface="IBM Plex Mono SemiBold" panose="020B0709050203000203" pitchFamily="49" charset="0"/>
              <a:ea typeface="IBM Plex Mono SemiBold" panose="020B0709050203000203" pitchFamily="49" charset="0"/>
              <a:cs typeface="IBM Plex Mono SemiBold" panose="020B0709050203000203" pitchFamily="49" charset="0"/>
            </a:endParaRPr>
          </a:p>
        </p:txBody>
      </p:sp>
      <p:sp>
        <p:nvSpPr>
          <p:cNvPr id="6" name="TextBox 5">
            <a:extLst>
              <a:ext uri="{FF2B5EF4-FFF2-40B4-BE49-F238E27FC236}">
                <a16:creationId xmlns:a16="http://schemas.microsoft.com/office/drawing/2014/main" id="{90EAE2DF-BC4B-6ED2-FB6B-028D95FD6E90}"/>
              </a:ext>
            </a:extLst>
          </p:cNvPr>
          <p:cNvSpPr txBox="1"/>
          <p:nvPr/>
        </p:nvSpPr>
        <p:spPr>
          <a:xfrm>
            <a:off x="838200" y="1825625"/>
            <a:ext cx="5181600" cy="4351338"/>
          </a:xfrm>
          <a:prstGeom prst="rect">
            <a:avLst/>
          </a:prstGeom>
        </p:spPr>
        <p:txBody>
          <a:bodyPr vert="horz" lIns="91440" tIns="45720" rIns="91440" bIns="45720" rtlCol="0">
            <a:normAutofit/>
          </a:bodyPr>
          <a:lstStyle/>
          <a:p>
            <a:pPr indent="-228600">
              <a:lnSpc>
                <a:spcPct val="90000"/>
              </a:lnSpc>
              <a:spcAft>
                <a:spcPts val="600"/>
              </a:spcAft>
              <a:buFont typeface="Arial"/>
              <a:buChar char="•"/>
            </a:pPr>
            <a:r>
              <a:rPr lang="en-US" sz="2800" b="1">
                <a:solidFill>
                  <a:srgbClr val="0070C0"/>
                </a:solidFill>
                <a:effectLst/>
                <a:latin typeface="IBM Plex Mono Text" panose="020B0509050203000203" pitchFamily="49" charset="0"/>
              </a:rPr>
              <a:t>1-unique launch sites  in the space mission</a:t>
            </a:r>
            <a:endParaRPr lang="en-US" sz="2800" b="0">
              <a:solidFill>
                <a:srgbClr val="0070C0"/>
              </a:solidFill>
              <a:effectLst/>
              <a:latin typeface="IBM Plex Mono Text" panose="020B0509050203000203" pitchFamily="49" charset="0"/>
            </a:endParaRPr>
          </a:p>
          <a:p>
            <a:pPr marL="457200" indent="-228600">
              <a:lnSpc>
                <a:spcPct val="90000"/>
              </a:lnSpc>
              <a:spcAft>
                <a:spcPts val="600"/>
              </a:spcAft>
              <a:buFont typeface="Arial"/>
              <a:buChar char="•"/>
            </a:pPr>
            <a:endParaRPr lang="en-US" sz="2800" b="0">
              <a:solidFill>
                <a:srgbClr val="0070C0"/>
              </a:solidFill>
              <a:effectLst/>
              <a:latin typeface="IBM Plex Mono Text" panose="020B0509050203000203" pitchFamily="49" charset="0"/>
            </a:endParaRPr>
          </a:p>
        </p:txBody>
      </p:sp>
      <p:pic>
        <p:nvPicPr>
          <p:cNvPr id="13" name="Picture 12">
            <a:extLst>
              <a:ext uri="{FF2B5EF4-FFF2-40B4-BE49-F238E27FC236}">
                <a16:creationId xmlns:a16="http://schemas.microsoft.com/office/drawing/2014/main" id="{CB43C241-7198-C5DB-4BB8-590B9FD0636B}"/>
              </a:ext>
            </a:extLst>
          </p:cNvPr>
          <p:cNvPicPr>
            <a:picLocks noChangeAspect="1"/>
          </p:cNvPicPr>
          <p:nvPr/>
        </p:nvPicPr>
        <p:blipFill>
          <a:blip r:embed="rId3"/>
          <a:stretch>
            <a:fillRect/>
          </a:stretch>
        </p:blipFill>
        <p:spPr>
          <a:xfrm>
            <a:off x="7246351" y="1825625"/>
            <a:ext cx="3033297" cy="4351338"/>
          </a:xfrm>
          <a:prstGeom prst="rect">
            <a:avLst/>
          </a:prstGeom>
          <a:noFill/>
        </p:spPr>
      </p:pic>
    </p:spTree>
    <p:extLst>
      <p:ext uri="{BB962C8B-B14F-4D97-AF65-F5344CB8AC3E}">
        <p14:creationId xmlns:p14="http://schemas.microsoft.com/office/powerpoint/2010/main" val="221974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0443" y="-44903"/>
            <a:ext cx="11882980" cy="1325563"/>
          </a:xfrm>
        </p:spPr>
        <p:txBody>
          <a:bodyPr anchor="ctr">
            <a:normAutofit/>
          </a:bodyPr>
          <a:lstStyle/>
          <a:p>
            <a:r>
              <a:rPr lang="en-US" b="1" dirty="0">
                <a:solidFill>
                  <a:srgbClr val="569CD6"/>
                </a:solidFill>
                <a:latin typeface="Consolas" panose="020B0609020204030204" pitchFamily="49" charset="0"/>
              </a:rPr>
              <a:t>Results – EDA with SQL : displaying </a:t>
            </a:r>
            <a:endParaRPr lang="en-US" dirty="0"/>
          </a:p>
        </p:txBody>
      </p:sp>
      <p:sp>
        <p:nvSpPr>
          <p:cNvPr id="9" name="TextBox 8">
            <a:extLst>
              <a:ext uri="{FF2B5EF4-FFF2-40B4-BE49-F238E27FC236}">
                <a16:creationId xmlns:a16="http://schemas.microsoft.com/office/drawing/2014/main" id="{9D080B14-F965-BC79-2B23-1E76931FF04E}"/>
              </a:ext>
            </a:extLst>
          </p:cNvPr>
          <p:cNvSpPr txBox="1"/>
          <p:nvPr/>
        </p:nvSpPr>
        <p:spPr>
          <a:xfrm>
            <a:off x="787409" y="1344558"/>
            <a:ext cx="10752550" cy="1815882"/>
          </a:xfrm>
          <a:prstGeom prst="rect">
            <a:avLst/>
          </a:prstGeom>
          <a:noFill/>
        </p:spPr>
        <p:txBody>
          <a:bodyPr wrap="square" rtlCol="0">
            <a:spAutoFit/>
          </a:bodyPr>
          <a:lstStyle/>
          <a:p>
            <a:r>
              <a:rPr lang="en-US" sz="2800" b="1" dirty="0">
                <a:solidFill>
                  <a:srgbClr val="569CD6"/>
                </a:solidFill>
                <a:latin typeface="Consolas" panose="020B0609020204030204" pitchFamily="49" charset="0"/>
              </a:rPr>
              <a:t>2-</a:t>
            </a:r>
            <a:r>
              <a:rPr lang="en-US" sz="2800" b="1" dirty="0">
                <a:solidFill>
                  <a:srgbClr val="569CD6"/>
                </a:solidFill>
                <a:effectLst/>
                <a:latin typeface="Consolas" panose="020B0609020204030204" pitchFamily="49" charset="0"/>
              </a:rPr>
              <a:t> 5 records where launch sites begin with the string 'CCA'</a:t>
            </a:r>
            <a:endParaRPr lang="en-US" sz="2800" b="0" dirty="0">
              <a:solidFill>
                <a:srgbClr val="D4D4D4"/>
              </a:solidFill>
              <a:effectLst/>
              <a:latin typeface="Consolas" panose="020B0609020204030204" pitchFamily="49" charset="0"/>
            </a:endParaRPr>
          </a:p>
          <a:p>
            <a:endParaRPr lang="en-US" sz="2800" b="0" dirty="0">
              <a:effectLst/>
              <a:latin typeface="Consolas" panose="020B0609020204030204" pitchFamily="49" charset="0"/>
            </a:endParaRPr>
          </a:p>
          <a:p>
            <a:pPr marL="457200" indent="-457200">
              <a:buFont typeface="Arial" panose="020B0604020202020204" pitchFamily="34" charset="0"/>
              <a:buChar char="•"/>
            </a:pPr>
            <a:endParaRPr lang="en-US" sz="2800" b="0" dirty="0">
              <a:effectLst/>
              <a:latin typeface="Consolas" panose="020B0609020204030204" pitchFamily="49" charset="0"/>
            </a:endParaRPr>
          </a:p>
        </p:txBody>
      </p:sp>
      <p:pic>
        <p:nvPicPr>
          <p:cNvPr id="15" name="Picture 14">
            <a:extLst>
              <a:ext uri="{FF2B5EF4-FFF2-40B4-BE49-F238E27FC236}">
                <a16:creationId xmlns:a16="http://schemas.microsoft.com/office/drawing/2014/main" id="{A94585D5-03BF-7ED9-D61F-13BE609CA32A}"/>
              </a:ext>
            </a:extLst>
          </p:cNvPr>
          <p:cNvPicPr>
            <a:picLocks noChangeAspect="1"/>
          </p:cNvPicPr>
          <p:nvPr/>
        </p:nvPicPr>
        <p:blipFill>
          <a:blip r:embed="rId3"/>
          <a:stretch>
            <a:fillRect/>
          </a:stretch>
        </p:blipFill>
        <p:spPr>
          <a:xfrm>
            <a:off x="278819" y="2506896"/>
            <a:ext cx="11125772" cy="3411660"/>
          </a:xfrm>
          <a:prstGeom prst="rect">
            <a:avLst/>
          </a:prstGeom>
        </p:spPr>
      </p:pic>
    </p:spTree>
    <p:extLst>
      <p:ext uri="{BB962C8B-B14F-4D97-AF65-F5344CB8AC3E}">
        <p14:creationId xmlns:p14="http://schemas.microsoft.com/office/powerpoint/2010/main" val="3157413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0443" y="-44903"/>
            <a:ext cx="11882980" cy="1325563"/>
          </a:xfrm>
        </p:spPr>
        <p:txBody>
          <a:bodyPr anchor="ctr">
            <a:normAutofit/>
          </a:bodyPr>
          <a:lstStyle/>
          <a:p>
            <a:r>
              <a:rPr lang="en-US" b="1" dirty="0">
                <a:solidFill>
                  <a:srgbClr val="569CD6"/>
                </a:solidFill>
                <a:latin typeface="Consolas" panose="020B0609020204030204" pitchFamily="49" charset="0"/>
              </a:rPr>
              <a:t>Results – EDA with SQL : displaying</a:t>
            </a:r>
            <a:endParaRPr lang="en-US" dirty="0"/>
          </a:p>
        </p:txBody>
      </p:sp>
      <p:sp>
        <p:nvSpPr>
          <p:cNvPr id="6" name="TextBox 5">
            <a:extLst>
              <a:ext uri="{FF2B5EF4-FFF2-40B4-BE49-F238E27FC236}">
                <a16:creationId xmlns:a16="http://schemas.microsoft.com/office/drawing/2014/main" id="{90EAE2DF-BC4B-6ED2-FB6B-028D95FD6E90}"/>
              </a:ext>
            </a:extLst>
          </p:cNvPr>
          <p:cNvSpPr txBox="1"/>
          <p:nvPr/>
        </p:nvSpPr>
        <p:spPr>
          <a:xfrm>
            <a:off x="10443" y="1690688"/>
            <a:ext cx="5826367" cy="1815882"/>
          </a:xfrm>
          <a:prstGeom prst="rect">
            <a:avLst/>
          </a:prstGeom>
          <a:noFill/>
        </p:spPr>
        <p:txBody>
          <a:bodyPr wrap="square" rtlCol="0">
            <a:spAutoFit/>
          </a:bodyPr>
          <a:lstStyle/>
          <a:p>
            <a:r>
              <a:rPr lang="en-US" sz="2800" b="1" dirty="0">
                <a:solidFill>
                  <a:srgbClr val="569CD6"/>
                </a:solidFill>
                <a:effectLst/>
                <a:latin typeface="Consolas" panose="020B0609020204030204" pitchFamily="49" charset="0"/>
              </a:rPr>
              <a:t>3- total payload mass carried by boosters launched by NASA (CRS)</a:t>
            </a:r>
            <a:endParaRPr lang="en-US" sz="2800" b="0" dirty="0">
              <a:solidFill>
                <a:srgbClr val="D4D4D4"/>
              </a:solidFill>
              <a:effectLst/>
              <a:latin typeface="Consolas" panose="020B0609020204030204" pitchFamily="49" charset="0"/>
            </a:endParaRPr>
          </a:p>
          <a:p>
            <a:pPr marL="457200" indent="-457200">
              <a:buFont typeface="Arial" panose="020B0604020202020204" pitchFamily="34" charset="0"/>
              <a:buChar char="•"/>
            </a:pPr>
            <a:endParaRPr lang="en-US" sz="28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9D080B14-F965-BC79-2B23-1E76931FF04E}"/>
              </a:ext>
            </a:extLst>
          </p:cNvPr>
          <p:cNvSpPr txBox="1"/>
          <p:nvPr/>
        </p:nvSpPr>
        <p:spPr>
          <a:xfrm>
            <a:off x="5648159" y="1690687"/>
            <a:ext cx="5164524" cy="2246769"/>
          </a:xfrm>
          <a:prstGeom prst="rect">
            <a:avLst/>
          </a:prstGeom>
          <a:noFill/>
        </p:spPr>
        <p:txBody>
          <a:bodyPr wrap="square" rtlCol="0">
            <a:spAutoFit/>
          </a:bodyPr>
          <a:lstStyle/>
          <a:p>
            <a:r>
              <a:rPr lang="en-US" sz="2800" b="1" dirty="0">
                <a:solidFill>
                  <a:srgbClr val="569CD6"/>
                </a:solidFill>
                <a:latin typeface="Consolas" panose="020B0609020204030204" pitchFamily="49" charset="0"/>
              </a:rPr>
              <a:t>4-</a:t>
            </a:r>
            <a:r>
              <a:rPr lang="en-US" sz="2800" b="1" dirty="0">
                <a:solidFill>
                  <a:srgbClr val="569CD6"/>
                </a:solidFill>
                <a:effectLst/>
                <a:latin typeface="Consolas" panose="020B0609020204030204" pitchFamily="49" charset="0"/>
              </a:rPr>
              <a:t> average payload mass carried by booster version F9 v1.1</a:t>
            </a:r>
            <a:endParaRPr lang="en-US" sz="2800" b="0" dirty="0">
              <a:solidFill>
                <a:srgbClr val="D4D4D4"/>
              </a:solidFill>
              <a:effectLst/>
              <a:latin typeface="Consolas" panose="020B0609020204030204" pitchFamily="49" charset="0"/>
            </a:endParaRPr>
          </a:p>
          <a:p>
            <a:endParaRPr lang="en-US" sz="2800" b="0" dirty="0">
              <a:effectLst/>
              <a:latin typeface="Consolas" panose="020B0609020204030204" pitchFamily="49" charset="0"/>
            </a:endParaRPr>
          </a:p>
          <a:p>
            <a:pPr marL="457200" indent="-457200">
              <a:buFont typeface="Arial" panose="020B0604020202020204" pitchFamily="34" charset="0"/>
              <a:buChar char="•"/>
            </a:pPr>
            <a:endParaRPr lang="en-US" sz="2800" b="0" dirty="0">
              <a:effectLst/>
              <a:latin typeface="Consolas" panose="020B0609020204030204" pitchFamily="49" charset="0"/>
            </a:endParaRPr>
          </a:p>
        </p:txBody>
      </p:sp>
      <p:pic>
        <p:nvPicPr>
          <p:cNvPr id="7" name="Picture 6">
            <a:extLst>
              <a:ext uri="{FF2B5EF4-FFF2-40B4-BE49-F238E27FC236}">
                <a16:creationId xmlns:a16="http://schemas.microsoft.com/office/drawing/2014/main" id="{E16AE375-2B02-AF5A-6DD7-A4F79DE8582F}"/>
              </a:ext>
            </a:extLst>
          </p:cNvPr>
          <p:cNvPicPr>
            <a:picLocks noChangeAspect="1"/>
          </p:cNvPicPr>
          <p:nvPr/>
        </p:nvPicPr>
        <p:blipFill>
          <a:blip r:embed="rId3"/>
          <a:stretch>
            <a:fillRect/>
          </a:stretch>
        </p:blipFill>
        <p:spPr>
          <a:xfrm>
            <a:off x="5617533" y="3245271"/>
            <a:ext cx="6077330" cy="1102212"/>
          </a:xfrm>
          <a:prstGeom prst="rect">
            <a:avLst/>
          </a:prstGeom>
        </p:spPr>
      </p:pic>
      <p:pic>
        <p:nvPicPr>
          <p:cNvPr id="10" name="Picture 9">
            <a:extLst>
              <a:ext uri="{FF2B5EF4-FFF2-40B4-BE49-F238E27FC236}">
                <a16:creationId xmlns:a16="http://schemas.microsoft.com/office/drawing/2014/main" id="{D3DE8174-5D32-00A9-BBA7-724C38DE0064}"/>
              </a:ext>
            </a:extLst>
          </p:cNvPr>
          <p:cNvPicPr>
            <a:picLocks noChangeAspect="1"/>
          </p:cNvPicPr>
          <p:nvPr/>
        </p:nvPicPr>
        <p:blipFill>
          <a:blip r:embed="rId4"/>
          <a:stretch>
            <a:fillRect/>
          </a:stretch>
        </p:blipFill>
        <p:spPr>
          <a:xfrm>
            <a:off x="962108" y="3406147"/>
            <a:ext cx="2448059" cy="1524668"/>
          </a:xfrm>
          <a:prstGeom prst="rect">
            <a:avLst/>
          </a:prstGeom>
        </p:spPr>
      </p:pic>
    </p:spTree>
    <p:extLst>
      <p:ext uri="{BB962C8B-B14F-4D97-AF65-F5344CB8AC3E}">
        <p14:creationId xmlns:p14="http://schemas.microsoft.com/office/powerpoint/2010/main" val="1850780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0443" y="-44903"/>
            <a:ext cx="11882980" cy="1325563"/>
          </a:xfrm>
        </p:spPr>
        <p:txBody>
          <a:bodyPr anchor="ctr">
            <a:normAutofit/>
          </a:bodyPr>
          <a:lstStyle/>
          <a:p>
            <a:r>
              <a:rPr lang="en-US" b="1" dirty="0">
                <a:solidFill>
                  <a:srgbClr val="569CD6"/>
                </a:solidFill>
                <a:latin typeface="Consolas" panose="020B0609020204030204" pitchFamily="49" charset="0"/>
              </a:rPr>
              <a:t>Results – EDA with SQL : listing</a:t>
            </a:r>
            <a:endParaRPr lang="en-US" dirty="0"/>
          </a:p>
        </p:txBody>
      </p:sp>
      <p:sp>
        <p:nvSpPr>
          <p:cNvPr id="6" name="TextBox 5">
            <a:extLst>
              <a:ext uri="{FF2B5EF4-FFF2-40B4-BE49-F238E27FC236}">
                <a16:creationId xmlns:a16="http://schemas.microsoft.com/office/drawing/2014/main" id="{90EAE2DF-BC4B-6ED2-FB6B-028D95FD6E90}"/>
              </a:ext>
            </a:extLst>
          </p:cNvPr>
          <p:cNvSpPr txBox="1"/>
          <p:nvPr/>
        </p:nvSpPr>
        <p:spPr>
          <a:xfrm>
            <a:off x="194554" y="1690688"/>
            <a:ext cx="5164524" cy="2246769"/>
          </a:xfrm>
          <a:prstGeom prst="rect">
            <a:avLst/>
          </a:prstGeom>
          <a:noFill/>
        </p:spPr>
        <p:txBody>
          <a:bodyPr wrap="square" rtlCol="0">
            <a:spAutoFit/>
          </a:bodyPr>
          <a:lstStyle/>
          <a:p>
            <a:r>
              <a:rPr lang="en-US" sz="2800" b="1" dirty="0">
                <a:solidFill>
                  <a:srgbClr val="569CD6"/>
                </a:solidFill>
                <a:effectLst/>
                <a:latin typeface="Consolas" panose="020B0609020204030204" pitchFamily="49" charset="0"/>
              </a:rPr>
              <a:t>5-date when the first successful landing outcome in ground pad was achieved</a:t>
            </a:r>
            <a:endParaRPr lang="en-US" sz="2800" b="0" dirty="0">
              <a:solidFill>
                <a:srgbClr val="D4D4D4"/>
              </a:solidFill>
              <a:effectLst/>
              <a:latin typeface="Consolas" panose="020B0609020204030204" pitchFamily="49" charset="0"/>
            </a:endParaRPr>
          </a:p>
          <a:p>
            <a:pPr marL="457200" indent="-457200">
              <a:buFont typeface="Arial" panose="020B0604020202020204" pitchFamily="34" charset="0"/>
              <a:buChar char="•"/>
            </a:pPr>
            <a:endParaRPr lang="en-US" sz="28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9D080B14-F965-BC79-2B23-1E76931FF04E}"/>
              </a:ext>
            </a:extLst>
          </p:cNvPr>
          <p:cNvSpPr txBox="1"/>
          <p:nvPr/>
        </p:nvSpPr>
        <p:spPr>
          <a:xfrm>
            <a:off x="5648158" y="1690687"/>
            <a:ext cx="6533397" cy="2677656"/>
          </a:xfrm>
          <a:prstGeom prst="rect">
            <a:avLst/>
          </a:prstGeom>
          <a:noFill/>
        </p:spPr>
        <p:txBody>
          <a:bodyPr wrap="square" rtlCol="0">
            <a:spAutoFit/>
          </a:bodyPr>
          <a:lstStyle/>
          <a:p>
            <a:r>
              <a:rPr lang="en-US" sz="2800" b="1" dirty="0">
                <a:solidFill>
                  <a:srgbClr val="569CD6"/>
                </a:solidFill>
                <a:latin typeface="Consolas" panose="020B0609020204030204" pitchFamily="49" charset="0"/>
              </a:rPr>
              <a:t>6-</a:t>
            </a:r>
            <a:r>
              <a:rPr lang="en-US" sz="2800" b="1" dirty="0">
                <a:solidFill>
                  <a:srgbClr val="569CD6"/>
                </a:solidFill>
                <a:effectLst/>
                <a:latin typeface="Consolas" panose="020B0609020204030204" pitchFamily="49" charset="0"/>
              </a:rPr>
              <a:t> the boosters which have success in drone ship and have payload mass greater than 4000 but less than 6000</a:t>
            </a:r>
            <a:endParaRPr lang="en-US" sz="2800" b="0" dirty="0">
              <a:solidFill>
                <a:srgbClr val="D4D4D4"/>
              </a:solidFill>
              <a:effectLst/>
              <a:latin typeface="Consolas" panose="020B0609020204030204" pitchFamily="49" charset="0"/>
            </a:endParaRPr>
          </a:p>
          <a:p>
            <a:endParaRPr lang="en-US" sz="2800" b="0" dirty="0">
              <a:effectLst/>
              <a:latin typeface="Consolas" panose="020B0609020204030204" pitchFamily="49" charset="0"/>
            </a:endParaRPr>
          </a:p>
          <a:p>
            <a:pPr marL="457200" indent="-457200">
              <a:buFont typeface="Arial" panose="020B0604020202020204" pitchFamily="34" charset="0"/>
              <a:buChar char="•"/>
            </a:pPr>
            <a:endParaRPr lang="en-US" sz="2800" b="0" dirty="0">
              <a:effectLst/>
              <a:latin typeface="Consolas" panose="020B0609020204030204" pitchFamily="49" charset="0"/>
            </a:endParaRPr>
          </a:p>
        </p:txBody>
      </p:sp>
      <p:pic>
        <p:nvPicPr>
          <p:cNvPr id="10" name="Picture 9">
            <a:extLst>
              <a:ext uri="{FF2B5EF4-FFF2-40B4-BE49-F238E27FC236}">
                <a16:creationId xmlns:a16="http://schemas.microsoft.com/office/drawing/2014/main" id="{B54E4168-0D06-1385-2884-F92C7F77F37D}"/>
              </a:ext>
            </a:extLst>
          </p:cNvPr>
          <p:cNvPicPr>
            <a:picLocks noChangeAspect="1"/>
          </p:cNvPicPr>
          <p:nvPr/>
        </p:nvPicPr>
        <p:blipFill>
          <a:blip r:embed="rId3"/>
          <a:stretch>
            <a:fillRect/>
          </a:stretch>
        </p:blipFill>
        <p:spPr>
          <a:xfrm>
            <a:off x="647970" y="3617394"/>
            <a:ext cx="3627956" cy="1549918"/>
          </a:xfrm>
          <a:prstGeom prst="rect">
            <a:avLst/>
          </a:prstGeom>
        </p:spPr>
      </p:pic>
      <p:pic>
        <p:nvPicPr>
          <p:cNvPr id="14" name="Picture 13">
            <a:extLst>
              <a:ext uri="{FF2B5EF4-FFF2-40B4-BE49-F238E27FC236}">
                <a16:creationId xmlns:a16="http://schemas.microsoft.com/office/drawing/2014/main" id="{D354F5DE-A3E7-9761-945A-CCD6A45117DE}"/>
              </a:ext>
            </a:extLst>
          </p:cNvPr>
          <p:cNvPicPr>
            <a:picLocks noChangeAspect="1"/>
          </p:cNvPicPr>
          <p:nvPr/>
        </p:nvPicPr>
        <p:blipFill>
          <a:blip r:embed="rId4"/>
          <a:stretch>
            <a:fillRect/>
          </a:stretch>
        </p:blipFill>
        <p:spPr>
          <a:xfrm>
            <a:off x="6460802" y="3617393"/>
            <a:ext cx="2416979" cy="2220477"/>
          </a:xfrm>
          <a:prstGeom prst="rect">
            <a:avLst/>
          </a:prstGeom>
        </p:spPr>
      </p:pic>
    </p:spTree>
    <p:extLst>
      <p:ext uri="{BB962C8B-B14F-4D97-AF65-F5344CB8AC3E}">
        <p14:creationId xmlns:p14="http://schemas.microsoft.com/office/powerpoint/2010/main" val="2750384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0443" y="-44903"/>
            <a:ext cx="11882980" cy="1325563"/>
          </a:xfrm>
        </p:spPr>
        <p:txBody>
          <a:bodyPr anchor="ctr">
            <a:normAutofit/>
          </a:bodyPr>
          <a:lstStyle/>
          <a:p>
            <a:r>
              <a:rPr lang="en-US" b="1" dirty="0">
                <a:solidFill>
                  <a:srgbClr val="569CD6"/>
                </a:solidFill>
                <a:latin typeface="Consolas" panose="020B0609020204030204" pitchFamily="49" charset="0"/>
              </a:rPr>
              <a:t>Results – EDA with SQL : listing</a:t>
            </a:r>
            <a:endParaRPr lang="en-US" dirty="0"/>
          </a:p>
        </p:txBody>
      </p:sp>
      <p:sp>
        <p:nvSpPr>
          <p:cNvPr id="6" name="TextBox 5">
            <a:extLst>
              <a:ext uri="{FF2B5EF4-FFF2-40B4-BE49-F238E27FC236}">
                <a16:creationId xmlns:a16="http://schemas.microsoft.com/office/drawing/2014/main" id="{90EAE2DF-BC4B-6ED2-FB6B-028D95FD6E90}"/>
              </a:ext>
            </a:extLst>
          </p:cNvPr>
          <p:cNvSpPr txBox="1"/>
          <p:nvPr/>
        </p:nvSpPr>
        <p:spPr>
          <a:xfrm>
            <a:off x="194554" y="1690688"/>
            <a:ext cx="5164524" cy="1815882"/>
          </a:xfrm>
          <a:prstGeom prst="rect">
            <a:avLst/>
          </a:prstGeom>
          <a:noFill/>
        </p:spPr>
        <p:txBody>
          <a:bodyPr wrap="square" rtlCol="0">
            <a:spAutoFit/>
          </a:bodyPr>
          <a:lstStyle/>
          <a:p>
            <a:r>
              <a:rPr lang="en-US" sz="2800" b="1" dirty="0">
                <a:solidFill>
                  <a:srgbClr val="569CD6"/>
                </a:solidFill>
                <a:effectLst/>
                <a:latin typeface="Consolas" panose="020B0609020204030204" pitchFamily="49" charset="0"/>
              </a:rPr>
              <a:t>7- total number of successful and failure mission outcomes</a:t>
            </a:r>
            <a:endParaRPr lang="en-US" sz="2800" b="0" dirty="0">
              <a:solidFill>
                <a:srgbClr val="D4D4D4"/>
              </a:solidFill>
              <a:effectLst/>
              <a:latin typeface="Consolas" panose="020B0609020204030204" pitchFamily="49" charset="0"/>
            </a:endParaRPr>
          </a:p>
          <a:p>
            <a:pPr marL="457200" indent="-457200">
              <a:buFont typeface="Arial" panose="020B0604020202020204" pitchFamily="34" charset="0"/>
              <a:buChar char="•"/>
            </a:pPr>
            <a:endParaRPr lang="en-US" sz="28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9D080B14-F965-BC79-2B23-1E76931FF04E}"/>
              </a:ext>
            </a:extLst>
          </p:cNvPr>
          <p:cNvSpPr txBox="1"/>
          <p:nvPr/>
        </p:nvSpPr>
        <p:spPr>
          <a:xfrm>
            <a:off x="4884229" y="1280660"/>
            <a:ext cx="6533397" cy="2246769"/>
          </a:xfrm>
          <a:prstGeom prst="rect">
            <a:avLst/>
          </a:prstGeom>
          <a:noFill/>
        </p:spPr>
        <p:txBody>
          <a:bodyPr wrap="square" rtlCol="0">
            <a:spAutoFit/>
          </a:bodyPr>
          <a:lstStyle/>
          <a:p>
            <a:r>
              <a:rPr lang="en-US" sz="2800" b="1" dirty="0">
                <a:solidFill>
                  <a:srgbClr val="569CD6"/>
                </a:solidFill>
                <a:effectLst/>
                <a:latin typeface="Consolas" panose="020B0609020204030204" pitchFamily="49" charset="0"/>
              </a:rPr>
              <a:t>8- names of the </a:t>
            </a:r>
            <a:r>
              <a:rPr lang="en-US" sz="2800" b="1" dirty="0" err="1">
                <a:solidFill>
                  <a:srgbClr val="569CD6"/>
                </a:solidFill>
                <a:effectLst/>
                <a:latin typeface="Consolas" panose="020B0609020204030204" pitchFamily="49" charset="0"/>
              </a:rPr>
              <a:t>booster_versions</a:t>
            </a:r>
            <a:r>
              <a:rPr lang="en-US" sz="2800" b="1" dirty="0">
                <a:solidFill>
                  <a:srgbClr val="569CD6"/>
                </a:solidFill>
                <a:effectLst/>
                <a:latin typeface="Consolas" panose="020B0609020204030204" pitchFamily="49" charset="0"/>
              </a:rPr>
              <a:t> which have carried the maximum payload mass</a:t>
            </a:r>
            <a:endParaRPr lang="en-US" sz="2800" b="0" dirty="0">
              <a:solidFill>
                <a:srgbClr val="D4D4D4"/>
              </a:solidFill>
              <a:effectLst/>
              <a:latin typeface="Consolas" panose="020B0609020204030204" pitchFamily="49" charset="0"/>
            </a:endParaRPr>
          </a:p>
          <a:p>
            <a:endParaRPr lang="en-US" sz="2800" b="0" dirty="0">
              <a:effectLst/>
              <a:latin typeface="Consolas" panose="020B0609020204030204" pitchFamily="49" charset="0"/>
            </a:endParaRPr>
          </a:p>
          <a:p>
            <a:pPr marL="457200" indent="-457200">
              <a:buFont typeface="Arial" panose="020B0604020202020204" pitchFamily="34" charset="0"/>
              <a:buChar char="•"/>
            </a:pPr>
            <a:endParaRPr lang="en-US" sz="2800" b="0" dirty="0">
              <a:effectLst/>
              <a:latin typeface="Consolas" panose="020B0609020204030204" pitchFamily="49" charset="0"/>
            </a:endParaRPr>
          </a:p>
        </p:txBody>
      </p:sp>
      <p:pic>
        <p:nvPicPr>
          <p:cNvPr id="12" name="Picture 11">
            <a:extLst>
              <a:ext uri="{FF2B5EF4-FFF2-40B4-BE49-F238E27FC236}">
                <a16:creationId xmlns:a16="http://schemas.microsoft.com/office/drawing/2014/main" id="{86E05E06-230D-F80C-5D4E-E4028FDC0FAB}"/>
              </a:ext>
            </a:extLst>
          </p:cNvPr>
          <p:cNvPicPr>
            <a:picLocks noChangeAspect="1"/>
          </p:cNvPicPr>
          <p:nvPr/>
        </p:nvPicPr>
        <p:blipFill>
          <a:blip r:embed="rId3"/>
          <a:stretch>
            <a:fillRect/>
          </a:stretch>
        </p:blipFill>
        <p:spPr>
          <a:xfrm>
            <a:off x="343230" y="3351430"/>
            <a:ext cx="4120655" cy="1815882"/>
          </a:xfrm>
          <a:prstGeom prst="rect">
            <a:avLst/>
          </a:prstGeom>
        </p:spPr>
      </p:pic>
      <p:pic>
        <p:nvPicPr>
          <p:cNvPr id="14" name="Picture 13">
            <a:extLst>
              <a:ext uri="{FF2B5EF4-FFF2-40B4-BE49-F238E27FC236}">
                <a16:creationId xmlns:a16="http://schemas.microsoft.com/office/drawing/2014/main" id="{A46CE6F5-6ECE-B587-0315-25441A68DDF7}"/>
              </a:ext>
            </a:extLst>
          </p:cNvPr>
          <p:cNvPicPr>
            <a:picLocks noChangeAspect="1"/>
          </p:cNvPicPr>
          <p:nvPr/>
        </p:nvPicPr>
        <p:blipFill>
          <a:blip r:embed="rId4"/>
          <a:stretch>
            <a:fillRect/>
          </a:stretch>
        </p:blipFill>
        <p:spPr>
          <a:xfrm>
            <a:off x="7728116" y="2214814"/>
            <a:ext cx="1959893" cy="4515197"/>
          </a:xfrm>
          <a:prstGeom prst="rect">
            <a:avLst/>
          </a:prstGeom>
        </p:spPr>
      </p:pic>
    </p:spTree>
    <p:extLst>
      <p:ext uri="{BB962C8B-B14F-4D97-AF65-F5344CB8AC3E}">
        <p14:creationId xmlns:p14="http://schemas.microsoft.com/office/powerpoint/2010/main" val="809499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kern="1200">
                <a:latin typeface="IBM Plex Mono SemiBold" panose="020B0709050203000203" pitchFamily="49" charset="0"/>
                <a:ea typeface="IBM Plex Mono SemiBold" panose="020B0709050203000203" pitchFamily="49" charset="0"/>
                <a:cs typeface="IBM Plex Mono SemiBold" panose="020B0709050203000203" pitchFamily="49" charset="0"/>
              </a:rPr>
              <a:t>Results – EDA with SQL : listing</a:t>
            </a:r>
            <a:endParaRPr lang="en-US" kern="1200">
              <a:latin typeface="IBM Plex Mono SemiBold" panose="020B0709050203000203" pitchFamily="49" charset="0"/>
              <a:ea typeface="IBM Plex Mono SemiBold" panose="020B0709050203000203" pitchFamily="49" charset="0"/>
              <a:cs typeface="IBM Plex Mono SemiBold" panose="020B0709050203000203" pitchFamily="49" charset="0"/>
            </a:endParaRPr>
          </a:p>
        </p:txBody>
      </p:sp>
      <p:sp>
        <p:nvSpPr>
          <p:cNvPr id="6" name="TextBox 5">
            <a:extLst>
              <a:ext uri="{FF2B5EF4-FFF2-40B4-BE49-F238E27FC236}">
                <a16:creationId xmlns:a16="http://schemas.microsoft.com/office/drawing/2014/main" id="{90EAE2DF-BC4B-6ED2-FB6B-028D95FD6E90}"/>
              </a:ext>
            </a:extLst>
          </p:cNvPr>
          <p:cNvSpPr txBox="1"/>
          <p:nvPr/>
        </p:nvSpPr>
        <p:spPr>
          <a:xfrm>
            <a:off x="838200" y="1825625"/>
            <a:ext cx="5181600" cy="4351338"/>
          </a:xfrm>
          <a:prstGeom prst="rect">
            <a:avLst/>
          </a:prstGeom>
        </p:spPr>
        <p:txBody>
          <a:bodyPr vert="horz" lIns="91440" tIns="45720" rIns="91440" bIns="45720" rtlCol="0">
            <a:normAutofit/>
          </a:bodyPr>
          <a:lstStyle/>
          <a:p>
            <a:pPr indent="-228600">
              <a:lnSpc>
                <a:spcPct val="90000"/>
              </a:lnSpc>
              <a:spcAft>
                <a:spcPts val="600"/>
              </a:spcAft>
              <a:buFont typeface="Arial"/>
              <a:buChar char="•"/>
            </a:pPr>
            <a:r>
              <a:rPr lang="en-US" sz="2800" b="1">
                <a:solidFill>
                  <a:srgbClr val="0070C0"/>
                </a:solidFill>
                <a:latin typeface="IBM Plex Mono Text" panose="020B0509050203000203" pitchFamily="49" charset="0"/>
              </a:rPr>
              <a:t>9</a:t>
            </a:r>
            <a:r>
              <a:rPr lang="en-US" sz="2800" b="1">
                <a:solidFill>
                  <a:srgbClr val="0070C0"/>
                </a:solidFill>
                <a:effectLst/>
                <a:latin typeface="IBM Plex Mono Text" panose="020B0509050203000203" pitchFamily="49" charset="0"/>
              </a:rPr>
              <a:t>- failed landing_outcomes in drone ship, their booster versions, and launch site names for in year 2015</a:t>
            </a:r>
            <a:endParaRPr lang="en-US" sz="2800" b="0">
              <a:solidFill>
                <a:srgbClr val="0070C0"/>
              </a:solidFill>
              <a:effectLst/>
              <a:latin typeface="IBM Plex Mono Text" panose="020B0509050203000203" pitchFamily="49" charset="0"/>
            </a:endParaRPr>
          </a:p>
          <a:p>
            <a:pPr marL="457200" indent="-228600">
              <a:lnSpc>
                <a:spcPct val="90000"/>
              </a:lnSpc>
              <a:spcAft>
                <a:spcPts val="600"/>
              </a:spcAft>
              <a:buFont typeface="Arial"/>
              <a:buChar char="•"/>
            </a:pPr>
            <a:endParaRPr lang="en-US" sz="2800" b="0">
              <a:solidFill>
                <a:srgbClr val="0070C0"/>
              </a:solidFill>
              <a:effectLst/>
              <a:latin typeface="IBM Plex Mono Text" panose="020B0509050203000203" pitchFamily="49" charset="0"/>
            </a:endParaRPr>
          </a:p>
        </p:txBody>
      </p:sp>
      <p:pic>
        <p:nvPicPr>
          <p:cNvPr id="8" name="Picture 7">
            <a:extLst>
              <a:ext uri="{FF2B5EF4-FFF2-40B4-BE49-F238E27FC236}">
                <a16:creationId xmlns:a16="http://schemas.microsoft.com/office/drawing/2014/main" id="{084D0995-733F-B8A8-DA37-FDE869B6A1CF}"/>
              </a:ext>
            </a:extLst>
          </p:cNvPr>
          <p:cNvPicPr>
            <a:picLocks noChangeAspect="1"/>
          </p:cNvPicPr>
          <p:nvPr/>
        </p:nvPicPr>
        <p:blipFill>
          <a:blip r:embed="rId3"/>
          <a:stretch>
            <a:fillRect/>
          </a:stretch>
        </p:blipFill>
        <p:spPr>
          <a:xfrm>
            <a:off x="6172200" y="3165761"/>
            <a:ext cx="5181600" cy="1671065"/>
          </a:xfrm>
          <a:prstGeom prst="rect">
            <a:avLst/>
          </a:prstGeom>
          <a:noFill/>
        </p:spPr>
      </p:pic>
      <p:sp>
        <p:nvSpPr>
          <p:cNvPr id="9" name="TextBox 8">
            <a:extLst>
              <a:ext uri="{FF2B5EF4-FFF2-40B4-BE49-F238E27FC236}">
                <a16:creationId xmlns:a16="http://schemas.microsoft.com/office/drawing/2014/main" id="{9D080B14-F965-BC79-2B23-1E76931FF04E}"/>
              </a:ext>
            </a:extLst>
          </p:cNvPr>
          <p:cNvSpPr txBox="1"/>
          <p:nvPr/>
        </p:nvSpPr>
        <p:spPr>
          <a:xfrm>
            <a:off x="5648158" y="1690687"/>
            <a:ext cx="6533397" cy="1031051"/>
          </a:xfrm>
          <a:prstGeom prst="rect">
            <a:avLst/>
          </a:prstGeom>
          <a:noFill/>
        </p:spPr>
        <p:txBody>
          <a:bodyPr wrap="square" rtlCol="0">
            <a:spAutoFit/>
          </a:bodyPr>
          <a:lstStyle/>
          <a:p>
            <a:pPr>
              <a:spcAft>
                <a:spcPts val="600"/>
              </a:spcAft>
            </a:pPr>
            <a:endParaRPr lang="en-US" sz="2800" b="0">
              <a:effectLst/>
              <a:latin typeface="Consolas" panose="020B0609020204030204" pitchFamily="49" charset="0"/>
            </a:endParaRPr>
          </a:p>
          <a:p>
            <a:pPr marL="457200" indent="-457200">
              <a:spcAft>
                <a:spcPts val="600"/>
              </a:spcAft>
              <a:buFont typeface="Arial" panose="020B0604020202020204" pitchFamily="34" charset="0"/>
              <a:buChar char="•"/>
            </a:pPr>
            <a:endParaRPr lang="en-US" sz="2800" b="0">
              <a:effectLst/>
              <a:latin typeface="Consolas" panose="020B0609020204030204" pitchFamily="49" charset="0"/>
            </a:endParaRPr>
          </a:p>
        </p:txBody>
      </p:sp>
    </p:spTree>
    <p:extLst>
      <p:ext uri="{BB962C8B-B14F-4D97-AF65-F5344CB8AC3E}">
        <p14:creationId xmlns:p14="http://schemas.microsoft.com/office/powerpoint/2010/main" val="171110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kern="1200" dirty="0">
                <a:latin typeface="IBM Plex Mono SemiBold" panose="020B0709050203000203" pitchFamily="49" charset="0"/>
                <a:ea typeface="IBM Plex Mono SemiBold" panose="020B0709050203000203" pitchFamily="49" charset="0"/>
                <a:cs typeface="IBM Plex Mono SemiBold" panose="020B0709050203000203" pitchFamily="49" charset="0"/>
              </a:rPr>
              <a:t>Results – EDA with SQL : Ranking</a:t>
            </a:r>
            <a:endParaRPr lang="en-US" kern="1200" dirty="0">
              <a:latin typeface="IBM Plex Mono SemiBold" panose="020B0709050203000203" pitchFamily="49" charset="0"/>
              <a:ea typeface="IBM Plex Mono SemiBold" panose="020B0709050203000203" pitchFamily="49" charset="0"/>
              <a:cs typeface="IBM Plex Mono SemiBold" panose="020B0709050203000203" pitchFamily="49" charset="0"/>
            </a:endParaRPr>
          </a:p>
        </p:txBody>
      </p:sp>
      <p:pic>
        <p:nvPicPr>
          <p:cNvPr id="8" name="Picture 7">
            <a:extLst>
              <a:ext uri="{FF2B5EF4-FFF2-40B4-BE49-F238E27FC236}">
                <a16:creationId xmlns:a16="http://schemas.microsoft.com/office/drawing/2014/main" id="{8BC069B7-042C-5B27-98FF-3FFF91FF5E37}"/>
              </a:ext>
            </a:extLst>
          </p:cNvPr>
          <p:cNvPicPr>
            <a:picLocks noChangeAspect="1"/>
          </p:cNvPicPr>
          <p:nvPr/>
        </p:nvPicPr>
        <p:blipFill>
          <a:blip r:embed="rId3"/>
          <a:stretch>
            <a:fillRect/>
          </a:stretch>
        </p:blipFill>
        <p:spPr>
          <a:xfrm>
            <a:off x="1454892" y="1825625"/>
            <a:ext cx="3948216" cy="4351338"/>
          </a:xfrm>
          <a:prstGeom prst="rect">
            <a:avLst/>
          </a:prstGeom>
          <a:noFill/>
        </p:spPr>
      </p:pic>
      <p:sp>
        <p:nvSpPr>
          <p:cNvPr id="6" name="TextBox 5">
            <a:extLst>
              <a:ext uri="{FF2B5EF4-FFF2-40B4-BE49-F238E27FC236}">
                <a16:creationId xmlns:a16="http://schemas.microsoft.com/office/drawing/2014/main" id="{90EAE2DF-BC4B-6ED2-FB6B-028D95FD6E90}"/>
              </a:ext>
            </a:extLst>
          </p:cNvPr>
          <p:cNvSpPr txBox="1"/>
          <p:nvPr/>
        </p:nvSpPr>
        <p:spPr>
          <a:xfrm>
            <a:off x="6172200" y="1825625"/>
            <a:ext cx="5181600" cy="4351338"/>
          </a:xfrm>
          <a:prstGeom prst="rect">
            <a:avLst/>
          </a:prstGeom>
        </p:spPr>
        <p:txBody>
          <a:bodyPr vert="horz" lIns="91440" tIns="45720" rIns="91440" bIns="45720" rtlCol="0">
            <a:normAutofit/>
          </a:bodyPr>
          <a:lstStyle/>
          <a:p>
            <a:pPr indent="-228600">
              <a:lnSpc>
                <a:spcPct val="90000"/>
              </a:lnSpc>
              <a:spcAft>
                <a:spcPts val="600"/>
              </a:spcAft>
              <a:buFont typeface="Arial"/>
              <a:buChar char="•"/>
            </a:pPr>
            <a:r>
              <a:rPr lang="en-US" sz="2800" b="1">
                <a:solidFill>
                  <a:srgbClr val="0070C0"/>
                </a:solidFill>
                <a:effectLst/>
                <a:latin typeface="IBM Plex Mono Text" panose="020B0509050203000203" pitchFamily="49" charset="0"/>
              </a:rPr>
              <a:t>10-</a:t>
            </a:r>
            <a:r>
              <a:rPr lang="en-US" sz="2800">
                <a:solidFill>
                  <a:srgbClr val="0070C0"/>
                </a:solidFill>
                <a:latin typeface="IBM Plex Mono Text" panose="020B0509050203000203" pitchFamily="49" charset="0"/>
              </a:rPr>
              <a:t> </a:t>
            </a:r>
            <a:r>
              <a:rPr lang="en-US" sz="2800" b="1">
                <a:solidFill>
                  <a:srgbClr val="0070C0"/>
                </a:solidFill>
                <a:effectLst/>
                <a:latin typeface="IBM Plex Mono Text" panose="020B0509050203000203" pitchFamily="49" charset="0"/>
              </a:rPr>
              <a:t>count of landing outcomes (such as Failure (drone ship) or Success</a:t>
            </a:r>
            <a:endParaRPr lang="en-US" sz="2800" b="0">
              <a:solidFill>
                <a:srgbClr val="0070C0"/>
              </a:solidFill>
              <a:effectLst/>
              <a:latin typeface="IBM Plex Mono Text" panose="020B0509050203000203" pitchFamily="49" charset="0"/>
            </a:endParaRPr>
          </a:p>
          <a:p>
            <a:pPr marL="457200" indent="-228600">
              <a:lnSpc>
                <a:spcPct val="90000"/>
              </a:lnSpc>
              <a:spcAft>
                <a:spcPts val="600"/>
              </a:spcAft>
              <a:buFont typeface="Arial"/>
              <a:buChar char="•"/>
            </a:pPr>
            <a:endParaRPr lang="en-US" sz="2800" b="0">
              <a:solidFill>
                <a:srgbClr val="0070C0"/>
              </a:solidFill>
              <a:effectLst/>
              <a:latin typeface="IBM Plex Mono Text" panose="020B0509050203000203" pitchFamily="49" charset="0"/>
            </a:endParaRPr>
          </a:p>
          <a:p>
            <a:pPr marL="457200" indent="-228600">
              <a:lnSpc>
                <a:spcPct val="90000"/>
              </a:lnSpc>
              <a:spcAft>
                <a:spcPts val="600"/>
              </a:spcAft>
              <a:buFont typeface="Arial"/>
              <a:buChar char="•"/>
            </a:pPr>
            <a:endParaRPr lang="en-US" sz="2800">
              <a:solidFill>
                <a:srgbClr val="0070C0"/>
              </a:solidFill>
              <a:latin typeface="IBM Plex Mono Text" panose="020B0509050203000203" pitchFamily="49" charset="0"/>
            </a:endParaRPr>
          </a:p>
          <a:p>
            <a:pPr marL="457200" indent="-228600">
              <a:lnSpc>
                <a:spcPct val="90000"/>
              </a:lnSpc>
              <a:spcAft>
                <a:spcPts val="600"/>
              </a:spcAft>
              <a:buFont typeface="Arial"/>
              <a:buChar char="•"/>
            </a:pPr>
            <a:r>
              <a:rPr lang="en-US" sz="2800" b="1">
                <a:solidFill>
                  <a:srgbClr val="0070C0"/>
                </a:solidFill>
                <a:effectLst/>
                <a:latin typeface="IBM Plex Mono Text" panose="020B0509050203000203" pitchFamily="49" charset="0"/>
              </a:rPr>
              <a:t>between the date 2010-06-04 and 2017-03-20, in descending order</a:t>
            </a:r>
            <a:endParaRPr lang="en-US" sz="2800" b="0">
              <a:solidFill>
                <a:srgbClr val="0070C0"/>
              </a:solidFill>
              <a:effectLst/>
              <a:latin typeface="IBM Plex Mono Text" panose="020B0509050203000203" pitchFamily="49" charset="0"/>
            </a:endParaRPr>
          </a:p>
          <a:p>
            <a:pPr marL="457200" indent="-228600">
              <a:lnSpc>
                <a:spcPct val="90000"/>
              </a:lnSpc>
              <a:spcAft>
                <a:spcPts val="600"/>
              </a:spcAft>
              <a:buFont typeface="Arial"/>
              <a:buChar char="•"/>
            </a:pPr>
            <a:endParaRPr lang="en-US" sz="2800" b="0">
              <a:solidFill>
                <a:srgbClr val="0070C0"/>
              </a:solidFill>
              <a:effectLst/>
              <a:latin typeface="IBM Plex Mono Text" panose="020B0509050203000203" pitchFamily="49" charset="0"/>
            </a:endParaRPr>
          </a:p>
        </p:txBody>
      </p:sp>
    </p:spTree>
    <p:extLst>
      <p:ext uri="{BB962C8B-B14F-4D97-AF65-F5344CB8AC3E}">
        <p14:creationId xmlns:p14="http://schemas.microsoft.com/office/powerpoint/2010/main" val="70537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9788" y="457200"/>
            <a:ext cx="3932237" cy="1600200"/>
          </a:xfrm>
        </p:spPr>
        <p:txBody>
          <a:bodyPr vert="horz" lIns="91440" tIns="45720" rIns="91440" bIns="45720" rtlCol="0" anchor="b">
            <a:normAutofit/>
          </a:bodyPr>
          <a:lstStyle/>
          <a:p>
            <a:pPr marL="12700"/>
            <a:r>
              <a:rPr lang="en-US" kern="1200" spc="-5">
                <a:latin typeface="IBM Plex Mono SemiBold" panose="020B0709050203000203" pitchFamily="49" charset="0"/>
                <a:ea typeface="IBM Plex Mono SemiBold" panose="020B0709050203000203" pitchFamily="49" charset="0"/>
                <a:cs typeface="IBM Plex Mono SemiBold" panose="020B0709050203000203" pitchFamily="49" charset="0"/>
              </a:rPr>
              <a:t>S</a:t>
            </a:r>
            <a:r>
              <a:rPr lang="en-US" kern="1200" spc="-60">
                <a:latin typeface="IBM Plex Mono SemiBold" panose="020B0709050203000203" pitchFamily="49" charset="0"/>
                <a:ea typeface="IBM Plex Mono SemiBold" panose="020B0709050203000203" pitchFamily="49" charset="0"/>
                <a:cs typeface="IBM Plex Mono SemiBold" panose="020B0709050203000203" pitchFamily="49" charset="0"/>
              </a:rPr>
              <a:t>p</a:t>
            </a:r>
            <a:r>
              <a:rPr lang="en-US" kern="1200" spc="-5">
                <a:latin typeface="IBM Plex Mono SemiBold" panose="020B0709050203000203" pitchFamily="49" charset="0"/>
                <a:ea typeface="IBM Plex Mono SemiBold" panose="020B0709050203000203" pitchFamily="49" charset="0"/>
                <a:cs typeface="IBM Plex Mono SemiBold" panose="020B0709050203000203" pitchFamily="49" charset="0"/>
              </a:rPr>
              <a:t>a</a:t>
            </a:r>
            <a:r>
              <a:rPr lang="en-US" kern="1200" spc="-10">
                <a:latin typeface="IBM Plex Mono SemiBold" panose="020B0709050203000203" pitchFamily="49" charset="0"/>
                <a:ea typeface="IBM Plex Mono SemiBold" panose="020B0709050203000203" pitchFamily="49" charset="0"/>
                <a:cs typeface="IBM Plex Mono SemiBold" panose="020B0709050203000203" pitchFamily="49" charset="0"/>
              </a:rPr>
              <a:t>c</a:t>
            </a:r>
            <a:r>
              <a:rPr lang="en-US" kern="1200" spc="-5">
                <a:latin typeface="IBM Plex Mono SemiBold" panose="020B0709050203000203" pitchFamily="49" charset="0"/>
                <a:ea typeface="IBM Plex Mono SemiBold" panose="020B0709050203000203" pitchFamily="49" charset="0"/>
                <a:cs typeface="IBM Plex Mono SemiBold" panose="020B0709050203000203" pitchFamily="49" charset="0"/>
              </a:rPr>
              <a:t>e</a:t>
            </a:r>
            <a:r>
              <a:rPr lang="en-US" kern="1200" spc="-10">
                <a:latin typeface="IBM Plex Mono SemiBold" panose="020B0709050203000203" pitchFamily="49" charset="0"/>
                <a:ea typeface="IBM Plex Mono SemiBold" panose="020B0709050203000203" pitchFamily="49" charset="0"/>
                <a:cs typeface="IBM Plex Mono SemiBold" panose="020B0709050203000203" pitchFamily="49" charset="0"/>
              </a:rPr>
              <a:t>X</a:t>
            </a:r>
            <a:r>
              <a:rPr lang="en-US" kern="1200">
                <a:latin typeface="IBM Plex Mono SemiBold" panose="020B0709050203000203" pitchFamily="49" charset="0"/>
                <a:ea typeface="IBM Plex Mono SemiBold" panose="020B0709050203000203" pitchFamily="49" charset="0"/>
                <a:cs typeface="IBM Plex Mono SemiBold" panose="020B0709050203000203" pitchFamily="49" charset="0"/>
              </a:rPr>
              <a:t> </a:t>
            </a:r>
            <a:r>
              <a:rPr lang="en-US" kern="1200" spc="-5">
                <a:latin typeface="IBM Plex Mono SemiBold" panose="020B0709050203000203" pitchFamily="49" charset="0"/>
                <a:ea typeface="IBM Plex Mono SemiBold" panose="020B0709050203000203" pitchFamily="49" charset="0"/>
                <a:cs typeface="IBM Plex Mono SemiBold" panose="020B0709050203000203" pitchFamily="49" charset="0"/>
              </a:rPr>
              <a:t>Laun</a:t>
            </a:r>
            <a:r>
              <a:rPr lang="en-US" kern="1200" spc="-10">
                <a:latin typeface="IBM Plex Mono SemiBold" panose="020B0709050203000203" pitchFamily="49" charset="0"/>
                <a:ea typeface="IBM Plex Mono SemiBold" panose="020B0709050203000203" pitchFamily="49" charset="0"/>
                <a:cs typeface="IBM Plex Mono SemiBold" panose="020B0709050203000203" pitchFamily="49" charset="0"/>
              </a:rPr>
              <a:t>ch</a:t>
            </a:r>
            <a:r>
              <a:rPr lang="en-US" kern="1200" spc="5">
                <a:latin typeface="IBM Plex Mono SemiBold" panose="020B0709050203000203" pitchFamily="49" charset="0"/>
                <a:ea typeface="IBM Plex Mono SemiBold" panose="020B0709050203000203" pitchFamily="49" charset="0"/>
                <a:cs typeface="IBM Plex Mono SemiBold" panose="020B0709050203000203" pitchFamily="49" charset="0"/>
              </a:rPr>
              <a:t> </a:t>
            </a:r>
            <a:r>
              <a:rPr lang="en-US" kern="1200" spc="-5">
                <a:latin typeface="IBM Plex Mono SemiBold" panose="020B0709050203000203" pitchFamily="49" charset="0"/>
                <a:ea typeface="IBM Plex Mono SemiBold" panose="020B0709050203000203" pitchFamily="49" charset="0"/>
                <a:cs typeface="IBM Plex Mono SemiBold" panose="020B0709050203000203" pitchFamily="49" charset="0"/>
              </a:rPr>
              <a:t>Si</a:t>
            </a:r>
            <a:r>
              <a:rPr lang="en-US" kern="1200" spc="-45">
                <a:latin typeface="IBM Plex Mono SemiBold" panose="020B0709050203000203" pitchFamily="49" charset="0"/>
                <a:ea typeface="IBM Plex Mono SemiBold" panose="020B0709050203000203" pitchFamily="49" charset="0"/>
                <a:cs typeface="IBM Plex Mono SemiBold" panose="020B0709050203000203" pitchFamily="49" charset="0"/>
              </a:rPr>
              <a:t>t</a:t>
            </a:r>
            <a:r>
              <a:rPr lang="en-US" kern="1200" spc="-5">
                <a:latin typeface="IBM Plex Mono SemiBold" panose="020B0709050203000203" pitchFamily="49" charset="0"/>
                <a:ea typeface="IBM Plex Mono SemiBold" panose="020B0709050203000203" pitchFamily="49" charset="0"/>
                <a:cs typeface="IBM Plex Mono SemiBold" panose="020B0709050203000203" pitchFamily="49" charset="0"/>
              </a:rPr>
              <a:t>es</a:t>
            </a:r>
            <a:r>
              <a:rPr lang="en-US" kern="1200">
                <a:latin typeface="IBM Plex Mono SemiBold" panose="020B0709050203000203" pitchFamily="49" charset="0"/>
                <a:ea typeface="IBM Plex Mono SemiBold" panose="020B0709050203000203" pitchFamily="49" charset="0"/>
                <a:cs typeface="IBM Plex Mono SemiBold" panose="020B0709050203000203" pitchFamily="49" charset="0"/>
              </a:rPr>
              <a:t> </a:t>
            </a:r>
            <a:r>
              <a:rPr lang="en-US" kern="1200" spc="-5">
                <a:latin typeface="IBM Plex Mono SemiBold" panose="020B0709050203000203" pitchFamily="49" charset="0"/>
                <a:ea typeface="IBM Plex Mono SemiBold" panose="020B0709050203000203" pitchFamily="49" charset="0"/>
                <a:cs typeface="IBM Plex Mono SemiBold" panose="020B0709050203000203" pitchFamily="49" charset="0"/>
              </a:rPr>
              <a:t>Lo</a:t>
            </a:r>
            <a:r>
              <a:rPr lang="en-US" kern="1200" spc="-10">
                <a:latin typeface="IBM Plex Mono SemiBold" panose="020B0709050203000203" pitchFamily="49" charset="0"/>
                <a:ea typeface="IBM Plex Mono SemiBold" panose="020B0709050203000203" pitchFamily="49" charset="0"/>
                <a:cs typeface="IBM Plex Mono SemiBold" panose="020B0709050203000203" pitchFamily="49" charset="0"/>
              </a:rPr>
              <a:t>c</a:t>
            </a:r>
            <a:r>
              <a:rPr lang="en-US" kern="1200" spc="-5">
                <a:latin typeface="IBM Plex Mono SemiBold" panose="020B0709050203000203" pitchFamily="49" charset="0"/>
                <a:ea typeface="IBM Plex Mono SemiBold" panose="020B0709050203000203" pitchFamily="49" charset="0"/>
                <a:cs typeface="IBM Plex Mono SemiBold" panose="020B0709050203000203" pitchFamily="49" charset="0"/>
              </a:rPr>
              <a:t>a</a:t>
            </a:r>
            <a:r>
              <a:rPr lang="en-US" kern="1200" spc="-10">
                <a:latin typeface="IBM Plex Mono SemiBold" panose="020B0709050203000203" pitchFamily="49" charset="0"/>
                <a:ea typeface="IBM Plex Mono SemiBold" panose="020B0709050203000203" pitchFamily="49" charset="0"/>
                <a:cs typeface="IBM Plex Mono SemiBold" panose="020B0709050203000203" pitchFamily="49" charset="0"/>
              </a:rPr>
              <a:t>t</a:t>
            </a:r>
            <a:r>
              <a:rPr lang="en-US" kern="1200" spc="-5">
                <a:latin typeface="IBM Plex Mono SemiBold" panose="020B0709050203000203" pitchFamily="49" charset="0"/>
                <a:ea typeface="IBM Plex Mono SemiBold" panose="020B0709050203000203" pitchFamily="49" charset="0"/>
                <a:cs typeface="IBM Plex Mono SemiBold" panose="020B0709050203000203" pitchFamily="49" charset="0"/>
              </a:rPr>
              <a:t>ions</a:t>
            </a:r>
          </a:p>
        </p:txBody>
      </p:sp>
      <p:pic>
        <p:nvPicPr>
          <p:cNvPr id="1026" name="Picture 2">
            <a:extLst>
              <a:ext uri="{FF2B5EF4-FFF2-40B4-BE49-F238E27FC236}">
                <a16:creationId xmlns:a16="http://schemas.microsoft.com/office/drawing/2014/main" id="{07C80546-3FFF-D7BB-D92E-D5C6698DF0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83188" y="1919764"/>
            <a:ext cx="6172200" cy="300894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 name="object 2"/>
          <p:cNvSpPr txBox="1"/>
          <p:nvPr/>
        </p:nvSpPr>
        <p:spPr>
          <a:xfrm>
            <a:off x="839788" y="2057400"/>
            <a:ext cx="3932237" cy="3811588"/>
          </a:xfrm>
          <a:prstGeom prst="rect">
            <a:avLst/>
          </a:prstGeom>
        </p:spPr>
        <p:txBody>
          <a:bodyPr vert="horz" lIns="91440" tIns="45720" rIns="91440" bIns="45720" rtlCol="0">
            <a:normAutofit/>
          </a:bodyPr>
          <a:lstStyle/>
          <a:p>
            <a:pPr marR="285750">
              <a:lnSpc>
                <a:spcPct val="90000"/>
              </a:lnSpc>
              <a:spcBef>
                <a:spcPts val="1000"/>
              </a:spcBef>
              <a:spcAft>
                <a:spcPts val="600"/>
              </a:spcAft>
              <a:tabLst>
                <a:tab pos="241300" algn="l"/>
              </a:tabLst>
            </a:pPr>
            <a:r>
              <a:rPr lang="en-US" sz="1600" kern="1200" spc="-5">
                <a:solidFill>
                  <a:srgbClr val="0070C0"/>
                </a:solidFill>
                <a:latin typeface="IBM Plex Mono Text" panose="020B0509050203000203" pitchFamily="49" charset="0"/>
                <a:ea typeface="+mn-ea"/>
                <a:cs typeface="+mn-cs"/>
              </a:rPr>
              <a:t>The locations of all the SpaceX launch sites in the US are shown by the yellow markers.</a:t>
            </a:r>
          </a:p>
          <a:p>
            <a:pPr marR="285750">
              <a:lnSpc>
                <a:spcPct val="90000"/>
              </a:lnSpc>
              <a:spcBef>
                <a:spcPts val="1000"/>
              </a:spcBef>
              <a:spcAft>
                <a:spcPts val="600"/>
              </a:spcAft>
              <a:tabLst>
                <a:tab pos="241300" algn="l"/>
              </a:tabLst>
            </a:pPr>
            <a:endParaRPr lang="en-US" sz="1600" kern="1200" spc="-5">
              <a:solidFill>
                <a:srgbClr val="0070C0"/>
              </a:solidFill>
              <a:latin typeface="IBM Plex Mono Text" panose="020B0509050203000203" pitchFamily="49" charset="0"/>
              <a:ea typeface="+mn-ea"/>
              <a:cs typeface="+mn-cs"/>
            </a:endParaRPr>
          </a:p>
          <a:p>
            <a:pPr marR="285750">
              <a:lnSpc>
                <a:spcPct val="90000"/>
              </a:lnSpc>
              <a:spcBef>
                <a:spcPts val="1000"/>
              </a:spcBef>
              <a:spcAft>
                <a:spcPts val="600"/>
              </a:spcAft>
              <a:tabLst>
                <a:tab pos="241300" algn="l"/>
              </a:tabLst>
            </a:pPr>
            <a:r>
              <a:rPr lang="en-US" sz="1600" kern="1200" spc="-5">
                <a:solidFill>
                  <a:srgbClr val="0070C0"/>
                </a:solidFill>
                <a:latin typeface="IBM Plex Mono Text" panose="020B0509050203000203" pitchFamily="49" charset="0"/>
                <a:ea typeface="+mn-ea"/>
                <a:cs typeface="+mn-cs"/>
              </a:rPr>
              <a:t>The launch locations have been situated strategically along the coast.</a:t>
            </a:r>
          </a:p>
        </p:txBody>
      </p:sp>
      <p:sp>
        <p:nvSpPr>
          <p:cNvPr id="5" name="object 5" hidden="1"/>
          <p:cNvSpPr txBox="1">
            <a:spLocks noGrp="1"/>
          </p:cNvSpPr>
          <p:nvPr>
            <p:ph type="sldNum" sz="quarter" idx="4294967295"/>
          </p:nvPr>
        </p:nvSpPr>
        <p:spPr>
          <a:xfrm>
            <a:off x="11106187" y="6118931"/>
            <a:ext cx="285750" cy="492443"/>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rgbClr val="1C7CDB"/>
                </a:solidFill>
                <a:latin typeface="Microsoft JhengHei"/>
                <a:ea typeface="+mn-ea"/>
                <a:cs typeface="Microsoft JhengHe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47320">
              <a:spcAft>
                <a:spcPts val="600"/>
              </a:spcAft>
            </a:pPr>
            <a:fld id="{81D60167-4931-47E6-BA6A-407CBD079E47}" type="slidenum">
              <a:rPr lang="en-US" spc="-5" smtClean="0">
                <a:latin typeface="Arial"/>
                <a:cs typeface="Arial"/>
              </a:rPr>
              <a:pPr marL="147320">
                <a:spcAft>
                  <a:spcPts val="600"/>
                </a:spcAft>
              </a:pPr>
              <a:t>28</a:t>
            </a:fld>
            <a:endParaRPr lang="en-US" sz="17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9788" y="457200"/>
            <a:ext cx="3932237" cy="1600200"/>
          </a:xfrm>
        </p:spPr>
        <p:txBody>
          <a:bodyPr vert="horz" lIns="91440" tIns="45720" rIns="91440" bIns="45720" rtlCol="0" anchor="b">
            <a:normAutofit/>
          </a:bodyPr>
          <a:lstStyle/>
          <a:p>
            <a:pPr marL="12700"/>
            <a:r>
              <a:rPr lang="en-US" kern="1200" spc="-5" dirty="0">
                <a:latin typeface="IBM Plex Mono SemiBold" panose="020B0709050203000203" pitchFamily="49" charset="0"/>
                <a:ea typeface="IBM Plex Mono SemiBold" panose="020B0709050203000203" pitchFamily="49" charset="0"/>
                <a:cs typeface="IBM Plex Mono SemiBold" panose="020B0709050203000203" pitchFamily="49" charset="0"/>
              </a:rPr>
              <a:t>Does it succeed or fails?</a:t>
            </a:r>
          </a:p>
        </p:txBody>
      </p:sp>
      <p:pic>
        <p:nvPicPr>
          <p:cNvPr id="2052" name="Picture 4">
            <a:extLst>
              <a:ext uri="{FF2B5EF4-FFF2-40B4-BE49-F238E27FC236}">
                <a16:creationId xmlns:a16="http://schemas.microsoft.com/office/drawing/2014/main" id="{18A2EA58-6075-CA55-FB66-B31C546784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2" r="28306" b="-1"/>
          <a:stretch/>
        </p:blipFill>
        <p:spPr bwMode="auto">
          <a:xfrm>
            <a:off x="5183188" y="987425"/>
            <a:ext cx="6172200" cy="4873625"/>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txBox="1"/>
          <p:nvPr/>
        </p:nvSpPr>
        <p:spPr>
          <a:xfrm>
            <a:off x="839788" y="2057400"/>
            <a:ext cx="3932237" cy="3811588"/>
          </a:xfrm>
          <a:prstGeom prst="rect">
            <a:avLst/>
          </a:prstGeom>
        </p:spPr>
        <p:txBody>
          <a:bodyPr vert="horz" lIns="91440" tIns="45720" rIns="91440" bIns="45720" rtlCol="0">
            <a:normAutofit/>
          </a:bodyPr>
          <a:lstStyle/>
          <a:p>
            <a:pPr marR="5080">
              <a:lnSpc>
                <a:spcPct val="90000"/>
              </a:lnSpc>
              <a:spcBef>
                <a:spcPts val="1000"/>
              </a:spcBef>
              <a:spcAft>
                <a:spcPts val="600"/>
              </a:spcAft>
              <a:tabLst>
                <a:tab pos="241300" algn="l"/>
              </a:tabLst>
            </a:pPr>
            <a:r>
              <a:rPr lang="en-US" sz="1600" kern="1200" spc="-5" dirty="0">
                <a:solidFill>
                  <a:srgbClr val="0070C0"/>
                </a:solidFill>
                <a:latin typeface="IBM Plex Mono Text" panose="020B0509050203000203" pitchFamily="49" charset="0"/>
                <a:ea typeface="+mn-ea"/>
                <a:cs typeface="+mn-cs"/>
              </a:rPr>
              <a:t>The launch site  show marker clusters of successful landings (green) or failed landings as we zoom in on a launch location (red).</a:t>
            </a:r>
          </a:p>
        </p:txBody>
      </p:sp>
      <p:sp>
        <p:nvSpPr>
          <p:cNvPr id="5" name="object 5" hidden="1"/>
          <p:cNvSpPr txBox="1">
            <a:spLocks noGrp="1"/>
          </p:cNvSpPr>
          <p:nvPr>
            <p:ph type="sldNum" sz="quarter" idx="4294967295"/>
          </p:nvPr>
        </p:nvSpPr>
        <p:spPr>
          <a:xfrm>
            <a:off x="11106187" y="6118931"/>
            <a:ext cx="285750" cy="492443"/>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rgbClr val="1C7CDB"/>
                </a:solidFill>
                <a:latin typeface="Microsoft JhengHei"/>
                <a:ea typeface="+mn-ea"/>
                <a:cs typeface="Microsoft JhengHe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47320">
              <a:spcAft>
                <a:spcPts val="600"/>
              </a:spcAft>
            </a:pPr>
            <a:fld id="{81D60167-4931-47E6-BA6A-407CBD079E47}" type="slidenum">
              <a:rPr lang="en-US" spc="-5" smtClean="0">
                <a:latin typeface="Arial"/>
                <a:cs typeface="Arial"/>
              </a:rPr>
              <a:pPr marL="147320">
                <a:spcAft>
                  <a:spcPts val="600"/>
                </a:spcAft>
              </a:pPr>
              <a:t>29</a:t>
            </a:fld>
            <a:endParaRPr lang="en-US"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alphaModFix amt="32000"/>
            <a:extLst>
              <a:ext uri="{BEBA8EAE-BF5A-486C-A8C5-ECC9F3942E4B}">
                <a14:imgProps xmlns:a14="http://schemas.microsoft.com/office/drawing/2010/main">
                  <a14:imgLayer r:embed="rId4">
                    <a14:imgEffect>
                      <a14:brightnessContrast bright="33000"/>
                    </a14:imgEffect>
                  </a14:imgLayer>
                </a14:imgProps>
              </a:ext>
            </a:extLst>
          </a:blip>
          <a:stretch>
            <a:fillRect/>
          </a:stretch>
        </p:blipFill>
        <p:spPr>
          <a:xfrm>
            <a:off x="1090494" y="2302762"/>
            <a:ext cx="3194581" cy="3194581"/>
          </a:xfrm>
          <a:prstGeom prst="rect">
            <a:avLst/>
          </a:prstGeom>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3207223" y="1667328"/>
            <a:ext cx="8364941" cy="4465447"/>
          </a:xfrm>
        </p:spPr>
        <p:txBody>
          <a:bodyPr>
            <a:normAutofit lnSpcReduction="10000"/>
          </a:bodyPr>
          <a:lstStyle/>
          <a:p>
            <a:pPr marL="0" indent="0">
              <a:buNone/>
            </a:pPr>
            <a:r>
              <a:rPr lang="en-US" sz="2200" dirty="0"/>
              <a:t>We will predict whether the SpaceX Falcon 9 first stage will successfully land in this capstone project.</a:t>
            </a:r>
          </a:p>
          <a:p>
            <a:pPr marL="0" indent="0">
              <a:buNone/>
            </a:pPr>
            <a:r>
              <a:rPr lang="en-US" sz="2200" dirty="0"/>
              <a:t>We can calculate the cost of a launch if we know if the first stage will land. This will be accomplished through the application of various machine learning classification algorithms.</a:t>
            </a:r>
          </a:p>
          <a:p>
            <a:pPr marL="0" indent="0">
              <a:buNone/>
            </a:pPr>
            <a:r>
              <a:rPr lang="en-US" sz="2200" dirty="0"/>
              <a:t>Data Collection, Data Wrangling and Preprocessing, Exploratory Data Analysis, Data Visualization, and finally Machine Learning Prediction will be the methodology used</a:t>
            </a:r>
          </a:p>
          <a:p>
            <a:pPr marL="0" indent="0">
              <a:buNone/>
            </a:pPr>
            <a:r>
              <a:rPr lang="en-US" sz="2200" dirty="0"/>
              <a:t>.During our investigation, the results of our analysis show that there are some characteristics of rocket launches that are related to the failure or success of the launch.</a:t>
            </a:r>
          </a:p>
          <a:p>
            <a:pPr marL="0" indent="0">
              <a:buNone/>
            </a:pPr>
            <a:r>
              <a:rPr lang="en-US" sz="2200" dirty="0"/>
              <a:t>Finally, we conclude that the Decision Tree is possibly the best machine learning algorithm for this problem.</a:t>
            </a:r>
          </a:p>
        </p:txBody>
      </p:sp>
    </p:spTree>
    <p:extLst>
      <p:ext uri="{BB962C8B-B14F-4D97-AF65-F5344CB8AC3E}">
        <p14:creationId xmlns:p14="http://schemas.microsoft.com/office/powerpoint/2010/main" val="3083623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1296" y="1701507"/>
            <a:ext cx="3918585" cy="1107996"/>
          </a:xfrm>
          <a:prstGeom prst="rect">
            <a:avLst/>
          </a:prstGeom>
        </p:spPr>
        <p:txBody>
          <a:bodyPr vert="horz" wrap="square" lIns="0" tIns="0" rIns="0" bIns="0" rtlCol="0">
            <a:spAutoFit/>
          </a:bodyPr>
          <a:lstStyle/>
          <a:p>
            <a:pPr marR="5080">
              <a:lnSpc>
                <a:spcPct val="90000"/>
              </a:lnSpc>
              <a:spcBef>
                <a:spcPts val="1000"/>
              </a:spcBef>
              <a:spcAft>
                <a:spcPts val="600"/>
              </a:spcAft>
              <a:tabLst>
                <a:tab pos="241300" algn="l"/>
              </a:tabLst>
            </a:pPr>
            <a:r>
              <a:rPr lang="en-US" sz="1600" spc="-5" dirty="0">
                <a:solidFill>
                  <a:srgbClr val="0070C0"/>
                </a:solidFill>
                <a:latin typeface="IBM Plex Mono Text" panose="020B0509050203000203" pitchFamily="49" charset="0"/>
              </a:rPr>
              <a:t>The produced map reveals that the chosen launch point is near to a highway for people and equipment transportation. For launch failure testing, the launch location is also near to the coast.</a:t>
            </a:r>
            <a:endParaRPr sz="1600" spc="-5" dirty="0">
              <a:solidFill>
                <a:srgbClr val="0070C0"/>
              </a:solidFill>
              <a:latin typeface="IBM Plex Mono Text" panose="020B0509050203000203" pitchFamily="49" charset="0"/>
            </a:endParaRPr>
          </a:p>
        </p:txBody>
      </p:sp>
      <p:sp>
        <p:nvSpPr>
          <p:cNvPr id="3" name="object 3"/>
          <p:cNvSpPr txBox="1">
            <a:spLocks noGrp="1"/>
          </p:cNvSpPr>
          <p:nvPr>
            <p:ph type="title"/>
          </p:nvPr>
        </p:nvSpPr>
        <p:spPr>
          <a:xfrm>
            <a:off x="838200" y="683917"/>
            <a:ext cx="10515600" cy="687978"/>
          </a:xfrm>
          <a:prstGeom prst="rect">
            <a:avLst/>
          </a:prstGeom>
        </p:spPr>
        <p:txBody>
          <a:bodyPr vert="horz" wrap="square" lIns="0" tIns="193644" rIns="0" bIns="0" rtlCol="0">
            <a:spAutoFit/>
          </a:bodyPr>
          <a:lstStyle/>
          <a:p>
            <a:pPr marL="12700">
              <a:lnSpc>
                <a:spcPct val="100000"/>
              </a:lnSpc>
            </a:pPr>
            <a:r>
              <a:rPr lang="en-US" sz="3200" spc="-5" dirty="0"/>
              <a:t>Launch Site Distances</a:t>
            </a:r>
            <a:endParaRPr sz="3200" spc="-5" dirty="0"/>
          </a:p>
        </p:txBody>
      </p:sp>
      <p:sp>
        <p:nvSpPr>
          <p:cNvPr id="4" name="object 4"/>
          <p:cNvSpPr/>
          <p:nvPr/>
        </p:nvSpPr>
        <p:spPr>
          <a:xfrm>
            <a:off x="5700849" y="1614421"/>
            <a:ext cx="6214872" cy="4122420"/>
          </a:xfrm>
          <a:prstGeom prst="rect">
            <a:avLst/>
          </a:prstGeom>
          <a:blipFill>
            <a:blip r:embed="rId2" cstate="print"/>
            <a:stretch>
              <a:fillRect/>
            </a:stretch>
          </a:blipFill>
        </p:spPr>
        <p:txBody>
          <a:bodyPr wrap="square" lIns="0" tIns="0" rIns="0" bIns="0" rtlCol="0"/>
          <a:lstStyle/>
          <a:p>
            <a:endParaRPr dirty="0"/>
          </a:p>
        </p:txBody>
      </p:sp>
      <p:sp>
        <p:nvSpPr>
          <p:cNvPr id="5" name="object 5"/>
          <p:cNvSpPr txBox="1">
            <a:spLocks noGrp="1"/>
          </p:cNvSpPr>
          <p:nvPr>
            <p:ph type="sldNum" sz="quarter" idx="7"/>
          </p:nvPr>
        </p:nvSpPr>
        <p:spPr>
          <a:xfrm>
            <a:off x="11106187" y="6118931"/>
            <a:ext cx="285750" cy="227964"/>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rgbClr val="1C7CDB"/>
                </a:solidFill>
                <a:latin typeface="Microsoft JhengHei"/>
                <a:ea typeface="+mn-ea"/>
                <a:cs typeface="Microsoft JhengHe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ct val="100000"/>
              </a:lnSpc>
            </a:pPr>
            <a:fld id="{81D60167-4931-47E6-BA6A-407CBD079E47}" type="slidenum">
              <a:rPr lang="en-US" spc="-5" smtClean="0">
                <a:latin typeface="Arial"/>
                <a:cs typeface="Arial"/>
              </a:rPr>
              <a:pPr marL="147320"/>
              <a:t>30</a:t>
            </a:fld>
            <a:endParaRPr sz="17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9788" y="457200"/>
            <a:ext cx="3932237" cy="1600200"/>
          </a:xfrm>
        </p:spPr>
        <p:txBody>
          <a:bodyPr vert="horz" lIns="91440" tIns="45720" rIns="91440" bIns="45720" rtlCol="0" anchor="b">
            <a:normAutofit/>
          </a:bodyPr>
          <a:lstStyle/>
          <a:p>
            <a:r>
              <a:rPr lang="en-US" kern="1200">
                <a:latin typeface="IBM Plex Mono SemiBold" panose="020B0709050203000203" pitchFamily="49" charset="0"/>
                <a:ea typeface="IBM Plex Mono SemiBold" panose="020B0709050203000203" pitchFamily="49" charset="0"/>
                <a:cs typeface="IBM Plex Mono SemiBold" panose="020B0709050203000203" pitchFamily="49" charset="0"/>
              </a:rPr>
              <a:t>DASHBOARD</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5832475" y="987425"/>
            <a:ext cx="4873625" cy="4873625"/>
          </a:xfrm>
          <a:prstGeom prst="rect">
            <a:avLst/>
          </a:prstGeom>
          <a:noFill/>
        </p:spPr>
      </p:pic>
      <p:sp>
        <p:nvSpPr>
          <p:cNvPr id="4" name="TextBox 3">
            <a:extLst>
              <a:ext uri="{FF2B5EF4-FFF2-40B4-BE49-F238E27FC236}">
                <a16:creationId xmlns:a16="http://schemas.microsoft.com/office/drawing/2014/main" id="{59B11010-4B1F-2F55-0A8E-BAF98FCB4E12}"/>
              </a:ext>
            </a:extLst>
          </p:cNvPr>
          <p:cNvSpPr txBox="1"/>
          <p:nvPr/>
        </p:nvSpPr>
        <p:spPr>
          <a:xfrm>
            <a:off x="839788" y="2057400"/>
            <a:ext cx="3932237" cy="3811588"/>
          </a:xfrm>
          <a:prstGeom prst="rect">
            <a:avLst/>
          </a:prstGeom>
        </p:spPr>
        <p:txBody>
          <a:bodyPr vert="horz" lIns="91440" tIns="45720" rIns="91440" bIns="45720" rtlCol="0">
            <a:normAutofit/>
          </a:bodyPr>
          <a:lstStyle/>
          <a:p>
            <a:pPr>
              <a:lnSpc>
                <a:spcPct val="90000"/>
              </a:lnSpc>
              <a:spcBef>
                <a:spcPts val="1000"/>
              </a:spcBef>
            </a:pPr>
            <a:r>
              <a:rPr lang="en-US" sz="1600" b="1" kern="1200">
                <a:solidFill>
                  <a:srgbClr val="0070C0"/>
                </a:solidFill>
                <a:latin typeface="IBM Plex Mono Text" panose="020B0509050203000203" pitchFamily="49" charset="0"/>
                <a:ea typeface="+mn-ea"/>
                <a:cs typeface="+mn-cs"/>
              </a:rPr>
              <a:t>Dashboard with Plotly Dash</a:t>
            </a:r>
            <a:endParaRPr lang="en-US" sz="1600" kern="1200">
              <a:solidFill>
                <a:srgbClr val="0070C0"/>
              </a:solidFill>
              <a:latin typeface="IBM Plex Mono Text" panose="020B0509050203000203" pitchFamily="49" charset="0"/>
              <a:ea typeface="+mn-ea"/>
              <a:cs typeface="+mn-cs"/>
            </a:endParaRPr>
          </a:p>
        </p:txBody>
      </p:sp>
    </p:spTree>
    <p:extLst>
      <p:ext uri="{BB962C8B-B14F-4D97-AF65-F5344CB8AC3E}">
        <p14:creationId xmlns:p14="http://schemas.microsoft.com/office/powerpoint/2010/main" val="9691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45166" y="5468418"/>
            <a:ext cx="9261021" cy="307777"/>
          </a:xfrm>
          <a:prstGeom prst="rect">
            <a:avLst/>
          </a:prstGeom>
        </p:spPr>
        <p:txBody>
          <a:bodyPr vert="horz" wrap="square" lIns="0" tIns="0" rIns="0" bIns="0" rtlCol="0">
            <a:spAutoFit/>
          </a:bodyPr>
          <a:lstStyle/>
          <a:p>
            <a:pPr marL="12700">
              <a:lnSpc>
                <a:spcPct val="100000"/>
              </a:lnSpc>
              <a:tabLst>
                <a:tab pos="241300" algn="l"/>
              </a:tabLst>
            </a:pPr>
            <a:r>
              <a:rPr sz="2000" spc="-5" dirty="0">
                <a:solidFill>
                  <a:srgbClr val="0070C0"/>
                </a:solidFill>
                <a:latin typeface="IBM Plex Mono Text" panose="020B0509050203000203" pitchFamily="49" charset="0"/>
              </a:rPr>
              <a:t>The KSC LC-39A Launch site has the most successful launches with 10 in total.</a:t>
            </a:r>
          </a:p>
        </p:txBody>
      </p:sp>
      <p:sp>
        <p:nvSpPr>
          <p:cNvPr id="3" name="object 3"/>
          <p:cNvSpPr txBox="1">
            <a:spLocks noGrp="1"/>
          </p:cNvSpPr>
          <p:nvPr>
            <p:ph type="title"/>
          </p:nvPr>
        </p:nvSpPr>
        <p:spPr>
          <a:prstGeom prst="rect">
            <a:avLst/>
          </a:prstGeom>
        </p:spPr>
        <p:txBody>
          <a:bodyPr vert="horz" wrap="square" lIns="0" tIns="200226" rIns="0" bIns="0" rtlCol="0">
            <a:spAutoFit/>
          </a:bodyPr>
          <a:lstStyle/>
          <a:p>
            <a:pPr marL="12700">
              <a:lnSpc>
                <a:spcPct val="100000"/>
              </a:lnSpc>
            </a:pPr>
            <a:r>
              <a:rPr sz="3600" spc="-409" dirty="0"/>
              <a:t>T</a:t>
            </a:r>
            <a:r>
              <a:rPr sz="3600" spc="-5" dirty="0"/>
              <a:t>ot</a:t>
            </a:r>
            <a:r>
              <a:rPr sz="3600" dirty="0"/>
              <a:t>al </a:t>
            </a:r>
            <a:r>
              <a:rPr sz="3600" spc="-5" dirty="0"/>
              <a:t>S</a:t>
            </a:r>
            <a:r>
              <a:rPr sz="3600" dirty="0"/>
              <a:t>u</a:t>
            </a:r>
            <a:r>
              <a:rPr sz="3600" spc="-5" dirty="0"/>
              <a:t>cc</a:t>
            </a:r>
            <a:r>
              <a:rPr sz="3600" dirty="0"/>
              <a:t>e</a:t>
            </a:r>
            <a:r>
              <a:rPr sz="3600" spc="-5" dirty="0"/>
              <a:t>ss</a:t>
            </a:r>
            <a:r>
              <a:rPr sz="3600" dirty="0"/>
              <a:t>ful Laun</a:t>
            </a:r>
            <a:r>
              <a:rPr sz="3600" spc="-5" dirty="0"/>
              <a:t>ch</a:t>
            </a:r>
            <a:r>
              <a:rPr sz="3600" dirty="0"/>
              <a:t>es</a:t>
            </a:r>
            <a:r>
              <a:rPr sz="3600" spc="-5" dirty="0"/>
              <a:t> By</a:t>
            </a:r>
            <a:r>
              <a:rPr sz="3600" dirty="0"/>
              <a:t> </a:t>
            </a:r>
            <a:r>
              <a:rPr sz="3600" spc="-5" dirty="0"/>
              <a:t>S</a:t>
            </a:r>
            <a:r>
              <a:rPr sz="3600" dirty="0"/>
              <a:t>i</a:t>
            </a:r>
            <a:r>
              <a:rPr sz="3600" spc="-35" dirty="0"/>
              <a:t>t</a:t>
            </a:r>
            <a:r>
              <a:rPr sz="3600" dirty="0"/>
              <a:t>e</a:t>
            </a:r>
            <a:endParaRPr sz="3600"/>
          </a:p>
        </p:txBody>
      </p:sp>
      <p:sp>
        <p:nvSpPr>
          <p:cNvPr id="4" name="object 4"/>
          <p:cNvSpPr/>
          <p:nvPr/>
        </p:nvSpPr>
        <p:spPr>
          <a:xfrm>
            <a:off x="752094" y="1929690"/>
            <a:ext cx="10687812" cy="353872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xfrm>
            <a:off x="11106187" y="6118931"/>
            <a:ext cx="285750" cy="227964"/>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rgbClr val="1C7CDB"/>
                </a:solidFill>
                <a:latin typeface="Microsoft JhengHei"/>
                <a:ea typeface="+mn-ea"/>
                <a:cs typeface="Microsoft JhengHe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ct val="100000"/>
              </a:lnSpc>
            </a:pPr>
            <a:fld id="{81D60167-4931-47E6-BA6A-407CBD079E47}" type="slidenum">
              <a:rPr lang="en-US" spc="-5" smtClean="0">
                <a:latin typeface="Arial"/>
                <a:cs typeface="Arial"/>
              </a:rPr>
              <a:pPr marL="147320"/>
              <a:t>32</a:t>
            </a:fld>
            <a:endParaRPr spc="-5"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48511" y="5811154"/>
            <a:ext cx="6528890" cy="307777"/>
          </a:xfrm>
          <a:prstGeom prst="rect">
            <a:avLst/>
          </a:prstGeom>
        </p:spPr>
        <p:txBody>
          <a:bodyPr vert="horz" wrap="square" lIns="0" tIns="0" rIns="0" bIns="0" rtlCol="0">
            <a:spAutoFit/>
          </a:bodyPr>
          <a:lstStyle/>
          <a:p>
            <a:pPr marL="12700">
              <a:lnSpc>
                <a:spcPct val="100000"/>
              </a:lnSpc>
              <a:tabLst>
                <a:tab pos="241300" algn="l"/>
              </a:tabLst>
            </a:pPr>
            <a:r>
              <a:rPr sz="2000" spc="-5" dirty="0">
                <a:solidFill>
                  <a:srgbClr val="0070C0"/>
                </a:solidFill>
                <a:latin typeface="IBM Plex Mono Text" panose="020B0509050203000203" pitchFamily="49" charset="0"/>
              </a:rPr>
              <a:t>The KSLC-39A has the highest success rate with 76.9%.</a:t>
            </a:r>
          </a:p>
        </p:txBody>
      </p:sp>
      <p:sp>
        <p:nvSpPr>
          <p:cNvPr id="3" name="object 3"/>
          <p:cNvSpPr txBox="1">
            <a:spLocks noGrp="1"/>
          </p:cNvSpPr>
          <p:nvPr>
            <p:ph type="title"/>
          </p:nvPr>
        </p:nvSpPr>
        <p:spPr>
          <a:prstGeom prst="rect">
            <a:avLst/>
          </a:prstGeom>
        </p:spPr>
        <p:txBody>
          <a:bodyPr vert="horz" wrap="square" lIns="0" tIns="200226" rIns="0" bIns="0" rtlCol="0">
            <a:spAutoFit/>
          </a:bodyPr>
          <a:lstStyle/>
          <a:p>
            <a:pPr marL="12700">
              <a:lnSpc>
                <a:spcPct val="100000"/>
              </a:lnSpc>
            </a:pPr>
            <a:r>
              <a:rPr sz="3600" dirty="0"/>
              <a:t>Laun</a:t>
            </a:r>
            <a:r>
              <a:rPr sz="3600" spc="-5" dirty="0"/>
              <a:t>ch Si</a:t>
            </a:r>
            <a:r>
              <a:rPr sz="3600" spc="-35" dirty="0"/>
              <a:t>t</a:t>
            </a:r>
            <a:r>
              <a:rPr sz="3600" dirty="0"/>
              <a:t>e </a:t>
            </a:r>
            <a:r>
              <a:rPr sz="3600" spc="-5" dirty="0"/>
              <a:t>W</a:t>
            </a:r>
            <a:r>
              <a:rPr sz="3600" dirty="0"/>
              <a:t>i</a:t>
            </a:r>
            <a:r>
              <a:rPr sz="3600" spc="-5" dirty="0"/>
              <a:t>th</a:t>
            </a:r>
            <a:r>
              <a:rPr sz="3600" dirty="0"/>
              <a:t> </a:t>
            </a:r>
            <a:r>
              <a:rPr sz="3600" spc="-5" dirty="0"/>
              <a:t>H</a:t>
            </a:r>
            <a:r>
              <a:rPr sz="3600" dirty="0"/>
              <a:t>i</a:t>
            </a:r>
            <a:r>
              <a:rPr sz="3600" spc="-5" dirty="0"/>
              <a:t>gh</a:t>
            </a:r>
            <a:r>
              <a:rPr sz="3600" dirty="0"/>
              <a:t>e</a:t>
            </a:r>
            <a:r>
              <a:rPr sz="3600" spc="-5" dirty="0"/>
              <a:t>st</a:t>
            </a:r>
            <a:r>
              <a:rPr sz="3600" dirty="0"/>
              <a:t> </a:t>
            </a:r>
            <a:r>
              <a:rPr sz="3600" spc="-5" dirty="0"/>
              <a:t>S</a:t>
            </a:r>
            <a:r>
              <a:rPr sz="3600" dirty="0"/>
              <a:t>u</a:t>
            </a:r>
            <a:r>
              <a:rPr sz="3600" spc="-5" dirty="0"/>
              <a:t>cc</a:t>
            </a:r>
            <a:r>
              <a:rPr sz="3600" dirty="0"/>
              <a:t>e</a:t>
            </a:r>
            <a:r>
              <a:rPr sz="3600" spc="-5" dirty="0"/>
              <a:t>s</a:t>
            </a:r>
            <a:r>
              <a:rPr sz="3600" dirty="0"/>
              <a:t>s</a:t>
            </a:r>
            <a:r>
              <a:rPr sz="3600" spc="-5" dirty="0"/>
              <a:t> R</a:t>
            </a:r>
            <a:r>
              <a:rPr sz="3600" dirty="0"/>
              <a:t>a</a:t>
            </a:r>
            <a:r>
              <a:rPr sz="3600" spc="-5" dirty="0"/>
              <a:t>t</a:t>
            </a:r>
            <a:r>
              <a:rPr sz="3600" dirty="0"/>
              <a:t>i</a:t>
            </a:r>
            <a:r>
              <a:rPr sz="3600" spc="-5" dirty="0"/>
              <a:t>o</a:t>
            </a:r>
            <a:endParaRPr sz="3600" dirty="0"/>
          </a:p>
        </p:txBody>
      </p:sp>
      <p:sp>
        <p:nvSpPr>
          <p:cNvPr id="4" name="object 4"/>
          <p:cNvSpPr/>
          <p:nvPr/>
        </p:nvSpPr>
        <p:spPr>
          <a:xfrm>
            <a:off x="947057" y="1719834"/>
            <a:ext cx="9938657" cy="3777452"/>
          </a:xfrm>
          <a:prstGeom prst="rect">
            <a:avLst/>
          </a:prstGeom>
          <a:blipFill>
            <a:blip r:embed="rId2" cstate="print"/>
            <a:stretch>
              <a:fillRect/>
            </a:stretch>
          </a:blipFill>
        </p:spPr>
        <p:txBody>
          <a:bodyPr wrap="square" lIns="0" tIns="0" rIns="0" bIns="0" rtlCol="0"/>
          <a:lstStyle/>
          <a:p>
            <a:endParaRPr dirty="0"/>
          </a:p>
        </p:txBody>
      </p:sp>
      <p:sp>
        <p:nvSpPr>
          <p:cNvPr id="5" name="object 5"/>
          <p:cNvSpPr txBox="1">
            <a:spLocks noGrp="1"/>
          </p:cNvSpPr>
          <p:nvPr>
            <p:ph type="sldNum" sz="quarter" idx="7"/>
          </p:nvPr>
        </p:nvSpPr>
        <p:spPr>
          <a:xfrm>
            <a:off x="11106187" y="6118931"/>
            <a:ext cx="285750" cy="227964"/>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rgbClr val="1C7CDB"/>
                </a:solidFill>
                <a:latin typeface="Microsoft JhengHei"/>
                <a:ea typeface="+mn-ea"/>
                <a:cs typeface="Microsoft JhengHe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ct val="100000"/>
              </a:lnSpc>
            </a:pPr>
            <a:fld id="{81D60167-4931-47E6-BA6A-407CBD079E47}" type="slidenum">
              <a:rPr lang="en-US" spc="-5" smtClean="0">
                <a:latin typeface="Arial"/>
                <a:cs typeface="Arial"/>
              </a:rPr>
              <a:pPr marL="147320"/>
              <a:t>33</a:t>
            </a:fld>
            <a:endParaRPr spc="-5"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2794" y="1508558"/>
            <a:ext cx="3227705" cy="4052263"/>
          </a:xfrm>
          <a:prstGeom prst="rect">
            <a:avLst/>
          </a:prstGeom>
        </p:spPr>
        <p:txBody>
          <a:bodyPr vert="horz" wrap="square" lIns="0" tIns="0" rIns="0" bIns="0" rtlCol="0">
            <a:spAutoFit/>
          </a:bodyPr>
          <a:lstStyle/>
          <a:p>
            <a:pPr marL="214629" marR="113664" indent="-201930">
              <a:lnSpc>
                <a:spcPct val="128299"/>
              </a:lnSpc>
              <a:spcBef>
                <a:spcPts val="1430"/>
              </a:spcBef>
              <a:buFont typeface="Arial"/>
              <a:buChar char="•"/>
              <a:tabLst>
                <a:tab pos="241300" algn="l"/>
              </a:tabLst>
            </a:pPr>
            <a:r>
              <a:rPr lang="en-US" spc="-5" dirty="0">
                <a:solidFill>
                  <a:srgbClr val="0070C0"/>
                </a:solidFill>
                <a:latin typeface="IBM Plex Mono Text" panose="020B0509050203000203" pitchFamily="49" charset="0"/>
              </a:rPr>
              <a:t>The v1.1 booster offers the highest percentage of effectiveness across both weight ranges.</a:t>
            </a:r>
          </a:p>
          <a:p>
            <a:pPr marL="214629" marR="113664" indent="-201930">
              <a:lnSpc>
                <a:spcPct val="128299"/>
              </a:lnSpc>
              <a:spcBef>
                <a:spcPts val="1430"/>
              </a:spcBef>
              <a:buFont typeface="Arial"/>
              <a:buChar char="•"/>
              <a:tabLst>
                <a:tab pos="241300" algn="l"/>
              </a:tabLst>
            </a:pPr>
            <a:r>
              <a:rPr lang="en-US" spc="-5" dirty="0">
                <a:solidFill>
                  <a:srgbClr val="0070C0"/>
                </a:solidFill>
                <a:latin typeface="IBM Plex Mono Text" panose="020B0509050203000203" pitchFamily="49" charset="0"/>
              </a:rPr>
              <a:t>Payloads between 0 and 2500 kg have a somewhat lower launch success percentage than payloads between 250 and 5000 kg. Actually, there isn't much of a distinction between the two.</a:t>
            </a:r>
            <a:endParaRPr spc="-5" dirty="0">
              <a:solidFill>
                <a:srgbClr val="0070C0"/>
              </a:solidFill>
              <a:latin typeface="IBM Plex Mono Text" panose="020B0509050203000203" pitchFamily="49" charset="0"/>
            </a:endParaRPr>
          </a:p>
        </p:txBody>
      </p:sp>
      <p:sp>
        <p:nvSpPr>
          <p:cNvPr id="3" name="object 3"/>
          <p:cNvSpPr txBox="1">
            <a:spLocks noGrp="1"/>
          </p:cNvSpPr>
          <p:nvPr>
            <p:ph type="title"/>
          </p:nvPr>
        </p:nvSpPr>
        <p:spPr>
          <a:prstGeom prst="rect">
            <a:avLst/>
          </a:prstGeom>
        </p:spPr>
        <p:txBody>
          <a:bodyPr vert="horz" wrap="square" lIns="0" tIns="193644" rIns="0" bIns="0" rtlCol="0">
            <a:spAutoFit/>
          </a:bodyPr>
          <a:lstStyle/>
          <a:p>
            <a:pPr marL="12700">
              <a:lnSpc>
                <a:spcPct val="100000"/>
              </a:lnSpc>
            </a:pPr>
            <a:r>
              <a:rPr spc="-135" dirty="0"/>
              <a:t>P</a:t>
            </a:r>
            <a:r>
              <a:rPr spc="-5" dirty="0"/>
              <a:t>ayl</a:t>
            </a:r>
            <a:r>
              <a:rPr spc="-60" dirty="0"/>
              <a:t>o</a:t>
            </a:r>
            <a:r>
              <a:rPr spc="-5" dirty="0"/>
              <a:t>ads</a:t>
            </a:r>
            <a:r>
              <a:rPr dirty="0"/>
              <a:t> </a:t>
            </a:r>
            <a:r>
              <a:rPr spc="-10" dirty="0"/>
              <a:t>v</a:t>
            </a:r>
            <a:r>
              <a:rPr spc="-5" dirty="0"/>
              <a:t>s</a:t>
            </a:r>
            <a:r>
              <a:rPr dirty="0"/>
              <a:t> </a:t>
            </a:r>
            <a:r>
              <a:rPr spc="-5" dirty="0"/>
              <a:t>Laun</a:t>
            </a:r>
            <a:r>
              <a:rPr spc="-10" dirty="0"/>
              <a:t>ch</a:t>
            </a:r>
            <a:r>
              <a:rPr spc="5" dirty="0"/>
              <a:t> </a:t>
            </a:r>
            <a:r>
              <a:rPr spc="-5" dirty="0"/>
              <a:t>Ou</a:t>
            </a:r>
            <a:r>
              <a:rPr spc="-65" dirty="0"/>
              <a:t>t</a:t>
            </a:r>
            <a:r>
              <a:rPr spc="-10" dirty="0"/>
              <a:t>c</a:t>
            </a:r>
            <a:r>
              <a:rPr spc="-5" dirty="0"/>
              <a:t>ome</a:t>
            </a:r>
          </a:p>
        </p:txBody>
      </p:sp>
      <p:sp>
        <p:nvSpPr>
          <p:cNvPr id="4" name="object 4"/>
          <p:cNvSpPr/>
          <p:nvPr/>
        </p:nvSpPr>
        <p:spPr>
          <a:xfrm>
            <a:off x="1303147" y="1403676"/>
            <a:ext cx="6822948" cy="4613148"/>
          </a:xfrm>
          <a:prstGeom prst="rect">
            <a:avLst/>
          </a:prstGeom>
          <a:blipFill>
            <a:blip r:embed="rId2" cstate="print"/>
            <a:stretch>
              <a:fillRect/>
            </a:stretch>
          </a:blipFill>
        </p:spPr>
        <p:txBody>
          <a:bodyPr wrap="square" lIns="0" tIns="0" rIns="0" bIns="0" rtlCol="0"/>
          <a:lstStyle/>
          <a:p>
            <a:endParaRPr dirty="0"/>
          </a:p>
        </p:txBody>
      </p:sp>
      <p:sp>
        <p:nvSpPr>
          <p:cNvPr id="5" name="object 5"/>
          <p:cNvSpPr txBox="1">
            <a:spLocks noGrp="1"/>
          </p:cNvSpPr>
          <p:nvPr>
            <p:ph type="sldNum" sz="quarter" idx="7"/>
          </p:nvPr>
        </p:nvSpPr>
        <p:spPr>
          <a:xfrm>
            <a:off x="11106187" y="6118931"/>
            <a:ext cx="285750" cy="227964"/>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rgbClr val="1C7CDB"/>
                </a:solidFill>
                <a:latin typeface="Microsoft JhengHei"/>
                <a:ea typeface="+mn-ea"/>
                <a:cs typeface="Microsoft JhengHe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ct val="100000"/>
              </a:lnSpc>
            </a:pPr>
            <a:fld id="{81D60167-4931-47E6-BA6A-407CBD079E47}" type="slidenum">
              <a:rPr lang="en-US" spc="-5" smtClean="0">
                <a:latin typeface="Arial"/>
                <a:cs typeface="Arial"/>
              </a:rPr>
              <a:pPr marL="147320"/>
              <a:t>34</a:t>
            </a:fld>
            <a:endParaRPr sz="17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9788" y="457200"/>
            <a:ext cx="3932237" cy="1600200"/>
          </a:xfrm>
        </p:spPr>
        <p:txBody>
          <a:bodyPr vert="horz" lIns="91440" tIns="45720" rIns="91440" bIns="45720" rtlCol="0" anchor="b">
            <a:normAutofit/>
          </a:bodyPr>
          <a:lstStyle/>
          <a:p>
            <a:pPr marL="12700"/>
            <a:r>
              <a:rPr lang="en-US" kern="1200" spc="-5">
                <a:latin typeface="IBM Plex Mono SemiBold" panose="020B0709050203000203" pitchFamily="49" charset="0"/>
                <a:ea typeface="IBM Plex Mono SemiBold" panose="020B0709050203000203" pitchFamily="49" charset="0"/>
                <a:cs typeface="IBM Plex Mono SemiBold" panose="020B0709050203000203" pitchFamily="49" charset="0"/>
              </a:rPr>
              <a:t>Cl</a:t>
            </a:r>
            <a:r>
              <a:rPr lang="en-US" kern="1200">
                <a:latin typeface="IBM Plex Mono SemiBold" panose="020B0709050203000203" pitchFamily="49" charset="0"/>
                <a:ea typeface="IBM Plex Mono SemiBold" panose="020B0709050203000203" pitchFamily="49" charset="0"/>
                <a:cs typeface="IBM Plex Mono SemiBold" panose="020B0709050203000203" pitchFamily="49" charset="0"/>
              </a:rPr>
              <a:t>a</a:t>
            </a:r>
            <a:r>
              <a:rPr lang="en-US" kern="1200" spc="-5">
                <a:latin typeface="IBM Plex Mono SemiBold" panose="020B0709050203000203" pitchFamily="49" charset="0"/>
                <a:ea typeface="IBM Plex Mono SemiBold" panose="020B0709050203000203" pitchFamily="49" charset="0"/>
                <a:cs typeface="IBM Plex Mono SemiBold" panose="020B0709050203000203" pitchFamily="49" charset="0"/>
              </a:rPr>
              <a:t>ssifi</a:t>
            </a:r>
            <a:r>
              <a:rPr lang="en-US" kern="1200">
                <a:latin typeface="IBM Plex Mono SemiBold" panose="020B0709050203000203" pitchFamily="49" charset="0"/>
                <a:ea typeface="IBM Plex Mono SemiBold" panose="020B0709050203000203" pitchFamily="49" charset="0"/>
                <a:cs typeface="IBM Plex Mono SemiBold" panose="020B0709050203000203" pitchFamily="49" charset="0"/>
              </a:rPr>
              <a:t>ca</a:t>
            </a:r>
            <a:r>
              <a:rPr lang="en-US" kern="1200" spc="-5">
                <a:latin typeface="IBM Plex Mono SemiBold" panose="020B0709050203000203" pitchFamily="49" charset="0"/>
                <a:ea typeface="IBM Plex Mono SemiBold" panose="020B0709050203000203" pitchFamily="49" charset="0"/>
                <a:cs typeface="IBM Plex Mono SemiBold" panose="020B0709050203000203" pitchFamily="49" charset="0"/>
              </a:rPr>
              <a:t>ti</a:t>
            </a:r>
            <a:r>
              <a:rPr lang="en-US" kern="1200" spc="-10">
                <a:latin typeface="IBM Plex Mono SemiBold" panose="020B0709050203000203" pitchFamily="49" charset="0"/>
                <a:ea typeface="IBM Plex Mono SemiBold" panose="020B0709050203000203" pitchFamily="49" charset="0"/>
                <a:cs typeface="IBM Plex Mono SemiBold" panose="020B0709050203000203" pitchFamily="49" charset="0"/>
              </a:rPr>
              <a:t>o</a:t>
            </a:r>
            <a:r>
              <a:rPr lang="en-US" kern="1200" spc="-5">
                <a:latin typeface="IBM Plex Mono SemiBold" panose="020B0709050203000203" pitchFamily="49" charset="0"/>
                <a:ea typeface="IBM Plex Mono SemiBold" panose="020B0709050203000203" pitchFamily="49" charset="0"/>
                <a:cs typeface="IBM Plex Mono SemiBold" panose="020B0709050203000203" pitchFamily="49" charset="0"/>
              </a:rPr>
              <a:t>n</a:t>
            </a:r>
            <a:r>
              <a:rPr lang="en-US" kern="1200">
                <a:latin typeface="IBM Plex Mono SemiBold" panose="020B0709050203000203" pitchFamily="49" charset="0"/>
                <a:ea typeface="IBM Plex Mono SemiBold" panose="020B0709050203000203" pitchFamily="49" charset="0"/>
                <a:cs typeface="IBM Plex Mono SemiBold" panose="020B0709050203000203" pitchFamily="49" charset="0"/>
              </a:rPr>
              <a:t> </a:t>
            </a:r>
            <a:r>
              <a:rPr lang="en-US" kern="1200" spc="-10">
                <a:latin typeface="IBM Plex Mono SemiBold" panose="020B0709050203000203" pitchFamily="49" charset="0"/>
                <a:ea typeface="IBM Plex Mono SemiBold" panose="020B0709050203000203" pitchFamily="49" charset="0"/>
                <a:cs typeface="IBM Plex Mono SemiBold" panose="020B0709050203000203" pitchFamily="49" charset="0"/>
              </a:rPr>
              <a:t>A</a:t>
            </a:r>
            <a:r>
              <a:rPr lang="en-US" kern="1200">
                <a:latin typeface="IBM Plex Mono SemiBold" panose="020B0709050203000203" pitchFamily="49" charset="0"/>
                <a:ea typeface="IBM Plex Mono SemiBold" panose="020B0709050203000203" pitchFamily="49" charset="0"/>
                <a:cs typeface="IBM Plex Mono SemiBold" panose="020B0709050203000203" pitchFamily="49" charset="0"/>
              </a:rPr>
              <a:t>cc</a:t>
            </a:r>
            <a:r>
              <a:rPr lang="en-US" kern="1200" spc="-5">
                <a:latin typeface="IBM Plex Mono SemiBold" panose="020B0709050203000203" pitchFamily="49" charset="0"/>
                <a:ea typeface="IBM Plex Mono SemiBold" panose="020B0709050203000203" pitchFamily="49" charset="0"/>
                <a:cs typeface="IBM Plex Mono SemiBold" panose="020B0709050203000203" pitchFamily="49" charset="0"/>
              </a:rPr>
              <a:t>ur</a:t>
            </a:r>
            <a:r>
              <a:rPr lang="en-US" kern="1200">
                <a:latin typeface="IBM Plex Mono SemiBold" panose="020B0709050203000203" pitchFamily="49" charset="0"/>
                <a:ea typeface="IBM Plex Mono SemiBold" panose="020B0709050203000203" pitchFamily="49" charset="0"/>
                <a:cs typeface="IBM Plex Mono SemiBold" panose="020B0709050203000203" pitchFamily="49" charset="0"/>
              </a:rPr>
              <a:t>ac</a:t>
            </a:r>
            <a:r>
              <a:rPr lang="en-US" kern="1200" spc="-10">
                <a:latin typeface="IBM Plex Mono SemiBold" panose="020B0709050203000203" pitchFamily="49" charset="0"/>
                <a:ea typeface="IBM Plex Mono SemiBold" panose="020B0709050203000203" pitchFamily="49" charset="0"/>
                <a:cs typeface="IBM Plex Mono SemiBold" panose="020B0709050203000203" pitchFamily="49" charset="0"/>
              </a:rPr>
              <a:t>y</a:t>
            </a:r>
            <a:endParaRPr lang="en-US" kern="1200">
              <a:latin typeface="IBM Plex Mono SemiBold" panose="020B0709050203000203" pitchFamily="49" charset="0"/>
              <a:ea typeface="IBM Plex Mono SemiBold" panose="020B0709050203000203" pitchFamily="49" charset="0"/>
              <a:cs typeface="IBM Plex Mono SemiBold" panose="020B0709050203000203" pitchFamily="49" charset="0"/>
            </a:endParaRPr>
          </a:p>
        </p:txBody>
      </p:sp>
      <p:pic>
        <p:nvPicPr>
          <p:cNvPr id="10" name="Picture 9">
            <a:extLst>
              <a:ext uri="{FF2B5EF4-FFF2-40B4-BE49-F238E27FC236}">
                <a16:creationId xmlns:a16="http://schemas.microsoft.com/office/drawing/2014/main" id="{F2CE7164-D27C-8516-9D18-26A2C76B2511}"/>
              </a:ext>
            </a:extLst>
          </p:cNvPr>
          <p:cNvPicPr>
            <a:picLocks noChangeAspect="1"/>
          </p:cNvPicPr>
          <p:nvPr/>
        </p:nvPicPr>
        <p:blipFill>
          <a:blip r:embed="rId2"/>
          <a:stretch>
            <a:fillRect/>
          </a:stretch>
        </p:blipFill>
        <p:spPr>
          <a:xfrm>
            <a:off x="5183188" y="2135790"/>
            <a:ext cx="6172200" cy="2576894"/>
          </a:xfrm>
          <a:prstGeom prst="rect">
            <a:avLst/>
          </a:prstGeom>
          <a:noFill/>
        </p:spPr>
      </p:pic>
      <p:sp>
        <p:nvSpPr>
          <p:cNvPr id="4" name="object 4"/>
          <p:cNvSpPr txBox="1"/>
          <p:nvPr/>
        </p:nvSpPr>
        <p:spPr>
          <a:xfrm>
            <a:off x="839788" y="2057400"/>
            <a:ext cx="3932237" cy="3811588"/>
          </a:xfrm>
          <a:prstGeom prst="rect">
            <a:avLst/>
          </a:prstGeom>
        </p:spPr>
        <p:txBody>
          <a:bodyPr vert="horz" lIns="91440" tIns="45720" rIns="91440" bIns="45720" rtlCol="0">
            <a:normAutofit/>
          </a:bodyPr>
          <a:lstStyle/>
          <a:p>
            <a:pPr>
              <a:lnSpc>
                <a:spcPct val="90000"/>
              </a:lnSpc>
              <a:spcBef>
                <a:spcPts val="1000"/>
              </a:spcBef>
              <a:tabLst>
                <a:tab pos="241300" algn="l"/>
              </a:tabLst>
            </a:pPr>
            <a:r>
              <a:rPr lang="en-US" sz="1600" kern="1200" spc="-5">
                <a:solidFill>
                  <a:srgbClr val="0070C0"/>
                </a:solidFill>
                <a:latin typeface="IBM Plex Mono Text" panose="020B0509050203000203" pitchFamily="49" charset="0"/>
                <a:ea typeface="+mn-ea"/>
                <a:cs typeface="+mn-cs"/>
              </a:rPr>
              <a:t>Th</a:t>
            </a:r>
            <a:r>
              <a:rPr lang="en-US" sz="1600" kern="1200">
                <a:solidFill>
                  <a:srgbClr val="0070C0"/>
                </a:solidFill>
                <a:latin typeface="IBM Plex Mono Text" panose="020B0509050203000203" pitchFamily="49" charset="0"/>
                <a:ea typeface="+mn-ea"/>
                <a:cs typeface="+mn-cs"/>
              </a:rPr>
              <a:t>e </a:t>
            </a:r>
            <a:r>
              <a:rPr lang="en-US" sz="1600" kern="1200" spc="-5">
                <a:solidFill>
                  <a:srgbClr val="0070C0"/>
                </a:solidFill>
                <a:latin typeface="IBM Plex Mono Text" panose="020B0509050203000203" pitchFamily="49" charset="0"/>
                <a:ea typeface="+mn-ea"/>
                <a:cs typeface="+mn-cs"/>
              </a:rPr>
              <a:t>D</a:t>
            </a:r>
            <a:r>
              <a:rPr lang="en-US" sz="1600" kern="1200">
                <a:solidFill>
                  <a:srgbClr val="0070C0"/>
                </a:solidFill>
                <a:latin typeface="IBM Plex Mono Text" panose="020B0509050203000203" pitchFamily="49" charset="0"/>
                <a:ea typeface="+mn-ea"/>
                <a:cs typeface="+mn-cs"/>
              </a:rPr>
              <a:t>e</a:t>
            </a:r>
            <a:r>
              <a:rPr lang="en-US" sz="1600" kern="1200" spc="-5">
                <a:solidFill>
                  <a:srgbClr val="0070C0"/>
                </a:solidFill>
                <a:latin typeface="IBM Plex Mono Text" panose="020B0509050203000203" pitchFamily="49" charset="0"/>
                <a:ea typeface="+mn-ea"/>
                <a:cs typeface="+mn-cs"/>
              </a:rPr>
              <a:t>cisio</a:t>
            </a:r>
            <a:r>
              <a:rPr lang="en-US" sz="1600" kern="1200">
                <a:solidFill>
                  <a:srgbClr val="0070C0"/>
                </a:solidFill>
                <a:latin typeface="IBM Plex Mono Text" panose="020B0509050203000203" pitchFamily="49" charset="0"/>
                <a:ea typeface="+mn-ea"/>
                <a:cs typeface="+mn-cs"/>
              </a:rPr>
              <a:t>n</a:t>
            </a:r>
            <a:r>
              <a:rPr lang="en-US" sz="1600" kern="1200" spc="-5">
                <a:solidFill>
                  <a:srgbClr val="0070C0"/>
                </a:solidFill>
                <a:latin typeface="IBM Plex Mono Text" panose="020B0509050203000203" pitchFamily="49" charset="0"/>
                <a:ea typeface="+mn-ea"/>
                <a:cs typeface="+mn-cs"/>
              </a:rPr>
              <a:t> </a:t>
            </a:r>
            <a:r>
              <a:rPr lang="en-US" sz="1600" kern="1200" spc="-165">
                <a:solidFill>
                  <a:srgbClr val="0070C0"/>
                </a:solidFill>
                <a:latin typeface="IBM Plex Mono Text" panose="020B0509050203000203" pitchFamily="49" charset="0"/>
                <a:ea typeface="+mn-ea"/>
                <a:cs typeface="+mn-cs"/>
              </a:rPr>
              <a:t>T</a:t>
            </a:r>
            <a:r>
              <a:rPr lang="en-US" sz="1600" kern="1200" spc="-25">
                <a:solidFill>
                  <a:srgbClr val="0070C0"/>
                </a:solidFill>
                <a:latin typeface="IBM Plex Mono Text" panose="020B0509050203000203" pitchFamily="49" charset="0"/>
                <a:ea typeface="+mn-ea"/>
                <a:cs typeface="+mn-cs"/>
              </a:rPr>
              <a:t>r</a:t>
            </a:r>
            <a:r>
              <a:rPr lang="en-US" sz="1600" kern="1200">
                <a:solidFill>
                  <a:srgbClr val="0070C0"/>
                </a:solidFill>
                <a:latin typeface="IBM Plex Mono Text" panose="020B0509050203000203" pitchFamily="49" charset="0"/>
                <a:ea typeface="+mn-ea"/>
                <a:cs typeface="+mn-cs"/>
              </a:rPr>
              <a:t>ee </a:t>
            </a:r>
            <a:r>
              <a:rPr lang="en-US" sz="1600" kern="1200" spc="-5">
                <a:solidFill>
                  <a:srgbClr val="0070C0"/>
                </a:solidFill>
                <a:latin typeface="IBM Plex Mono Text" panose="020B0509050203000203" pitchFamily="49" charset="0"/>
                <a:ea typeface="+mn-ea"/>
                <a:cs typeface="+mn-cs"/>
              </a:rPr>
              <a:t>classifi</a:t>
            </a:r>
            <a:r>
              <a:rPr lang="en-US" sz="1600" kern="1200">
                <a:solidFill>
                  <a:srgbClr val="0070C0"/>
                </a:solidFill>
                <a:latin typeface="IBM Plex Mono Text" panose="020B0509050203000203" pitchFamily="49" charset="0"/>
                <a:ea typeface="+mn-ea"/>
                <a:cs typeface="+mn-cs"/>
              </a:rPr>
              <a:t>er  </a:t>
            </a:r>
            <a:r>
              <a:rPr lang="en-US" sz="1600" kern="1200" spc="-5">
                <a:solidFill>
                  <a:srgbClr val="0070C0"/>
                </a:solidFill>
                <a:latin typeface="IBM Plex Mono Text" panose="020B0509050203000203" pitchFamily="49" charset="0"/>
                <a:ea typeface="+mn-ea"/>
                <a:cs typeface="+mn-cs"/>
              </a:rPr>
              <a:t>ha</a:t>
            </a:r>
            <a:r>
              <a:rPr lang="en-US" sz="1600" kern="1200">
                <a:solidFill>
                  <a:srgbClr val="0070C0"/>
                </a:solidFill>
                <a:latin typeface="IBM Plex Mono Text" panose="020B0509050203000203" pitchFamily="49" charset="0"/>
                <a:ea typeface="+mn-ea"/>
                <a:cs typeface="+mn-cs"/>
              </a:rPr>
              <a:t>d</a:t>
            </a:r>
            <a:r>
              <a:rPr lang="en-US" sz="1600" kern="1200" spc="-5">
                <a:solidFill>
                  <a:srgbClr val="0070C0"/>
                </a:solidFill>
                <a:latin typeface="IBM Plex Mono Text" panose="020B0509050203000203" pitchFamily="49" charset="0"/>
                <a:ea typeface="+mn-ea"/>
                <a:cs typeface="+mn-cs"/>
              </a:rPr>
              <a:t> th</a:t>
            </a:r>
            <a:r>
              <a:rPr lang="en-US" sz="1600" kern="1200">
                <a:solidFill>
                  <a:srgbClr val="0070C0"/>
                </a:solidFill>
                <a:latin typeface="IBM Plex Mono Text" panose="020B0509050203000203" pitchFamily="49" charset="0"/>
                <a:ea typeface="+mn-ea"/>
                <a:cs typeface="+mn-cs"/>
              </a:rPr>
              <a:t>e </a:t>
            </a:r>
            <a:r>
              <a:rPr lang="en-US" sz="1600" kern="1200" spc="-5">
                <a:solidFill>
                  <a:srgbClr val="0070C0"/>
                </a:solidFill>
                <a:latin typeface="IBM Plex Mono Text" panose="020B0509050203000203" pitchFamily="49" charset="0"/>
                <a:ea typeface="+mn-ea"/>
                <a:cs typeface="+mn-cs"/>
              </a:rPr>
              <a:t>b</a:t>
            </a:r>
            <a:r>
              <a:rPr lang="en-US" sz="1600" kern="1200">
                <a:solidFill>
                  <a:srgbClr val="0070C0"/>
                </a:solidFill>
                <a:latin typeface="IBM Plex Mono Text" panose="020B0509050203000203" pitchFamily="49" charset="0"/>
                <a:ea typeface="+mn-ea"/>
                <a:cs typeface="+mn-cs"/>
              </a:rPr>
              <a:t>e</a:t>
            </a:r>
            <a:r>
              <a:rPr lang="en-US" sz="1600" kern="1200" spc="-5">
                <a:solidFill>
                  <a:srgbClr val="0070C0"/>
                </a:solidFill>
                <a:latin typeface="IBM Plex Mono Text" panose="020B0509050203000203" pitchFamily="49" charset="0"/>
                <a:ea typeface="+mn-ea"/>
                <a:cs typeface="+mn-cs"/>
              </a:rPr>
              <a:t>s</a:t>
            </a:r>
            <a:r>
              <a:rPr lang="en-US" sz="1600" kern="1200">
                <a:solidFill>
                  <a:srgbClr val="0070C0"/>
                </a:solidFill>
                <a:latin typeface="IBM Plex Mono Text" panose="020B0509050203000203" pitchFamily="49" charset="0"/>
                <a:ea typeface="+mn-ea"/>
                <a:cs typeface="+mn-cs"/>
              </a:rPr>
              <a:t>t</a:t>
            </a:r>
            <a:r>
              <a:rPr lang="en-US" sz="1600" kern="1200" spc="-5">
                <a:solidFill>
                  <a:srgbClr val="0070C0"/>
                </a:solidFill>
                <a:latin typeface="IBM Plex Mono Text" panose="020B0509050203000203" pitchFamily="49" charset="0"/>
                <a:ea typeface="+mn-ea"/>
                <a:cs typeface="+mn-cs"/>
              </a:rPr>
              <a:t> accu</a:t>
            </a:r>
            <a:r>
              <a:rPr lang="en-US" sz="1600" kern="1200">
                <a:solidFill>
                  <a:srgbClr val="0070C0"/>
                </a:solidFill>
                <a:latin typeface="IBM Plex Mono Text" panose="020B0509050203000203" pitchFamily="49" charset="0"/>
                <a:ea typeface="+mn-ea"/>
                <a:cs typeface="+mn-cs"/>
              </a:rPr>
              <a:t>r</a:t>
            </a:r>
            <a:r>
              <a:rPr lang="en-US" sz="1600" kern="1200" spc="-5">
                <a:solidFill>
                  <a:srgbClr val="0070C0"/>
                </a:solidFill>
                <a:latin typeface="IBM Plex Mono Text" panose="020B0509050203000203" pitchFamily="49" charset="0"/>
                <a:ea typeface="+mn-ea"/>
                <a:cs typeface="+mn-cs"/>
              </a:rPr>
              <a:t>ac</a:t>
            </a:r>
            <a:r>
              <a:rPr lang="en-US" sz="1600" kern="1200">
                <a:solidFill>
                  <a:srgbClr val="0070C0"/>
                </a:solidFill>
                <a:latin typeface="IBM Plex Mono Text" panose="020B0509050203000203" pitchFamily="49" charset="0"/>
                <a:ea typeface="+mn-ea"/>
                <a:cs typeface="+mn-cs"/>
              </a:rPr>
              <a:t>y</a:t>
            </a:r>
            <a:r>
              <a:rPr lang="en-US" sz="1600" kern="1200" spc="-5">
                <a:solidFill>
                  <a:srgbClr val="0070C0"/>
                </a:solidFill>
                <a:latin typeface="IBM Plex Mono Text" panose="020B0509050203000203" pitchFamily="49" charset="0"/>
                <a:ea typeface="+mn-ea"/>
                <a:cs typeface="+mn-cs"/>
              </a:rPr>
              <a:t> a</a:t>
            </a:r>
            <a:r>
              <a:rPr lang="en-US" sz="1600" kern="1200">
                <a:solidFill>
                  <a:srgbClr val="0070C0"/>
                </a:solidFill>
                <a:latin typeface="IBM Plex Mono Text" panose="020B0509050203000203" pitchFamily="49" charset="0"/>
                <a:ea typeface="+mn-ea"/>
                <a:cs typeface="+mn-cs"/>
              </a:rPr>
              <a:t>t</a:t>
            </a:r>
            <a:r>
              <a:rPr lang="en-US" sz="1600" kern="1200" spc="-5">
                <a:solidFill>
                  <a:srgbClr val="0070C0"/>
                </a:solidFill>
                <a:latin typeface="IBM Plex Mono Text" panose="020B0509050203000203" pitchFamily="49" charset="0"/>
                <a:ea typeface="+mn-ea"/>
                <a:cs typeface="+mn-cs"/>
              </a:rPr>
              <a:t> 94</a:t>
            </a:r>
            <a:r>
              <a:rPr lang="en-US" sz="1600" kern="1200" spc="-10">
                <a:solidFill>
                  <a:srgbClr val="0070C0"/>
                </a:solidFill>
                <a:latin typeface="IBM Plex Mono Text" panose="020B0509050203000203" pitchFamily="49" charset="0"/>
                <a:ea typeface="+mn-ea"/>
                <a:cs typeface="+mn-cs"/>
              </a:rPr>
              <a:t>%</a:t>
            </a:r>
            <a:r>
              <a:rPr lang="en-US" sz="1600" kern="1200">
                <a:solidFill>
                  <a:srgbClr val="0070C0"/>
                </a:solidFill>
                <a:latin typeface="IBM Plex Mono Text" panose="020B0509050203000203" pitchFamily="49" charset="0"/>
                <a:ea typeface="+mn-ea"/>
                <a:cs typeface="+mn-cs"/>
              </a:rPr>
              <a:t>.</a:t>
            </a:r>
          </a:p>
        </p:txBody>
      </p:sp>
      <p:sp>
        <p:nvSpPr>
          <p:cNvPr id="6" name="object 6" hidden="1"/>
          <p:cNvSpPr txBox="1">
            <a:spLocks noGrp="1"/>
          </p:cNvSpPr>
          <p:nvPr>
            <p:ph type="sldNum" sz="quarter" idx="4294967295"/>
          </p:nvPr>
        </p:nvSpPr>
        <p:spPr>
          <a:xfrm>
            <a:off x="11106187" y="6118931"/>
            <a:ext cx="285750" cy="492443"/>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rgbClr val="1C7CDB"/>
                </a:solidFill>
                <a:latin typeface="Microsoft JhengHei"/>
                <a:ea typeface="+mn-ea"/>
                <a:cs typeface="Microsoft JhengHe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47320">
              <a:spcAft>
                <a:spcPts val="600"/>
              </a:spcAft>
            </a:pPr>
            <a:fld id="{81D60167-4931-47E6-BA6A-407CBD079E47}" type="slidenum">
              <a:rPr lang="en-US" spc="-5" smtClean="0">
                <a:latin typeface="Arial"/>
                <a:cs typeface="Arial"/>
              </a:rPr>
              <a:pPr marL="147320">
                <a:spcAft>
                  <a:spcPts val="600"/>
                </a:spcAft>
              </a:pPr>
              <a:t>35</a:t>
            </a:fld>
            <a:endParaRPr lang="en-US" spc="-5"/>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1693643"/>
            <a:ext cx="5266055" cy="3837974"/>
          </a:xfrm>
          <a:prstGeom prst="rect">
            <a:avLst/>
          </a:prstGeom>
        </p:spPr>
        <p:txBody>
          <a:bodyPr vert="horz" wrap="square" lIns="0" tIns="0" rIns="0" bIns="0" rtlCol="0">
            <a:spAutoFit/>
          </a:bodyPr>
          <a:lstStyle/>
          <a:p>
            <a:pPr marL="241300" marR="5080" indent="-228600">
              <a:lnSpc>
                <a:spcPct val="140000"/>
              </a:lnSpc>
              <a:buFont typeface="Arial"/>
              <a:buChar char="•"/>
              <a:tabLst>
                <a:tab pos="241300" algn="l"/>
              </a:tabLst>
            </a:pPr>
            <a:r>
              <a:rPr lang="en-US" sz="2000" spc="-5" dirty="0">
                <a:solidFill>
                  <a:srgbClr val="0070C0"/>
                </a:solidFill>
                <a:latin typeface="IBM Plex Mono Text" panose="020B0509050203000203" pitchFamily="49" charset="0"/>
              </a:rPr>
              <a:t>When the True label was success (True Positive), the model predicted 12 successful landings, and when it was failure, it predicted 3 unsuccessful landings (True Negative).</a:t>
            </a:r>
          </a:p>
          <a:p>
            <a:pPr marL="241300" marR="5080" indent="-228600">
              <a:lnSpc>
                <a:spcPct val="140000"/>
              </a:lnSpc>
              <a:buFont typeface="Arial"/>
              <a:buChar char="•"/>
              <a:tabLst>
                <a:tab pos="241300" algn="l"/>
              </a:tabLst>
            </a:pPr>
            <a:r>
              <a:rPr lang="en-US" sz="2000" spc="-5" dirty="0">
                <a:solidFill>
                  <a:srgbClr val="0070C0"/>
                </a:solidFill>
                <a:latin typeface="IBM Plex Mono Text" panose="020B0509050203000203" pitchFamily="49" charset="0"/>
              </a:rPr>
              <a:t>When the True label was an unsuccessful landing, the algorithm also predicted three successful landings (False Positive).</a:t>
            </a:r>
          </a:p>
          <a:p>
            <a:pPr marL="241300" marR="5080" indent="-228600">
              <a:lnSpc>
                <a:spcPct val="140000"/>
              </a:lnSpc>
              <a:buFont typeface="Arial"/>
              <a:buChar char="•"/>
              <a:tabLst>
                <a:tab pos="241300" algn="l"/>
              </a:tabLst>
            </a:pPr>
            <a:r>
              <a:rPr lang="en-US" sz="2000" spc="-5" dirty="0">
                <a:solidFill>
                  <a:srgbClr val="0070C0"/>
                </a:solidFill>
                <a:latin typeface="IBM Plex Mono Text" panose="020B0509050203000203" pitchFamily="49" charset="0"/>
              </a:rPr>
              <a:t>Successful landings were frequently anticipated by the model.</a:t>
            </a:r>
            <a:endParaRPr sz="2000" spc="-5" dirty="0">
              <a:solidFill>
                <a:srgbClr val="0070C0"/>
              </a:solidFill>
              <a:latin typeface="IBM Plex Mono Text" panose="020B0509050203000203" pitchFamily="49" charset="0"/>
            </a:endParaRPr>
          </a:p>
        </p:txBody>
      </p:sp>
      <p:sp>
        <p:nvSpPr>
          <p:cNvPr id="3" name="object 3"/>
          <p:cNvSpPr txBox="1">
            <a:spLocks noGrp="1"/>
          </p:cNvSpPr>
          <p:nvPr>
            <p:ph type="title"/>
          </p:nvPr>
        </p:nvSpPr>
        <p:spPr>
          <a:prstGeom prst="rect">
            <a:avLst/>
          </a:prstGeom>
        </p:spPr>
        <p:txBody>
          <a:bodyPr vert="horz" wrap="square" lIns="0" tIns="109189" rIns="0" bIns="0" rtlCol="0">
            <a:spAutoFit/>
          </a:bodyPr>
          <a:lstStyle/>
          <a:p>
            <a:pPr marL="12700">
              <a:lnSpc>
                <a:spcPct val="100000"/>
              </a:lnSpc>
            </a:pPr>
            <a:r>
              <a:rPr spc="-5" dirty="0"/>
              <a:t>Con</a:t>
            </a:r>
            <a:r>
              <a:rPr spc="-10" dirty="0"/>
              <a:t>f</a:t>
            </a:r>
            <a:r>
              <a:rPr spc="-5" dirty="0"/>
              <a:t>usion</a:t>
            </a:r>
            <a:r>
              <a:rPr dirty="0"/>
              <a:t> </a:t>
            </a:r>
            <a:r>
              <a:rPr spc="-5" dirty="0"/>
              <a:t>Ma</a:t>
            </a:r>
            <a:r>
              <a:rPr spc="-10" dirty="0"/>
              <a:t>t</a:t>
            </a:r>
            <a:r>
              <a:rPr spc="-5" dirty="0"/>
              <a:t>rix</a:t>
            </a:r>
          </a:p>
        </p:txBody>
      </p:sp>
      <p:sp>
        <p:nvSpPr>
          <p:cNvPr id="4" name="object 4"/>
          <p:cNvSpPr/>
          <p:nvPr/>
        </p:nvSpPr>
        <p:spPr>
          <a:xfrm>
            <a:off x="5749111" y="1543366"/>
            <a:ext cx="5893160" cy="375213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xfrm>
            <a:off x="11106187" y="6118931"/>
            <a:ext cx="285750" cy="227964"/>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rgbClr val="1C7CDB"/>
                </a:solidFill>
                <a:latin typeface="Microsoft JhengHei"/>
                <a:ea typeface="+mn-ea"/>
                <a:cs typeface="Microsoft JhengHe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ct val="100000"/>
              </a:lnSpc>
            </a:pPr>
            <a:fld id="{81D60167-4931-47E6-BA6A-407CBD079E47}" type="slidenum">
              <a:rPr lang="en-US" spc="-5" smtClean="0">
                <a:latin typeface="Arial"/>
                <a:cs typeface="Arial"/>
              </a:rPr>
              <a:pPr marL="147320"/>
              <a:t>36</a:t>
            </a:fld>
            <a:endParaRPr spc="-5"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8994" y="1649528"/>
            <a:ext cx="10443210" cy="3517373"/>
          </a:xfrm>
          <a:prstGeom prst="rect">
            <a:avLst/>
          </a:prstGeom>
        </p:spPr>
        <p:txBody>
          <a:bodyPr vert="horz" wrap="square" lIns="0" tIns="0" rIns="0" bIns="0" rtlCol="0">
            <a:spAutoFit/>
          </a:bodyPr>
          <a:lstStyle/>
          <a:p>
            <a:pPr marL="241300" marR="5080" indent="-228600">
              <a:lnSpc>
                <a:spcPct val="150000"/>
              </a:lnSpc>
              <a:buFont typeface="Arial"/>
              <a:buChar char="•"/>
              <a:tabLst>
                <a:tab pos="241300" algn="l"/>
              </a:tabLst>
            </a:pPr>
            <a:r>
              <a:rPr lang="en-US" sz="2000" spc="-5" dirty="0">
                <a:solidFill>
                  <a:srgbClr val="0070C0"/>
                </a:solidFill>
                <a:latin typeface="IBM Plex Mono Text" panose="020B0509050203000203" pitchFamily="49" charset="0"/>
              </a:rPr>
              <a:t>The study revealed that as the success rate has increased over time, there is a positive link between the number of flights and success rate.</a:t>
            </a:r>
          </a:p>
          <a:p>
            <a:pPr marL="241300" indent="-228600">
              <a:lnSpc>
                <a:spcPct val="100000"/>
              </a:lnSpc>
              <a:buFont typeface="Arial"/>
              <a:buChar char="•"/>
              <a:tabLst>
                <a:tab pos="241300" algn="l"/>
              </a:tabLst>
            </a:pPr>
            <a:r>
              <a:rPr lang="en-US" sz="2000" spc="-5" dirty="0">
                <a:solidFill>
                  <a:srgbClr val="0070C0"/>
                </a:solidFill>
                <a:latin typeface="IBM Plex Mono Text" panose="020B0509050203000203" pitchFamily="49" charset="0"/>
              </a:rPr>
              <a:t>The most successful launches occurred in orbits like SSO, HEO, GEO, and ES-L1.</a:t>
            </a:r>
          </a:p>
          <a:p>
            <a:pPr marL="241300" indent="-228600">
              <a:lnSpc>
                <a:spcPct val="100000"/>
              </a:lnSpc>
              <a:buFont typeface="Arial"/>
              <a:buChar char="•"/>
              <a:tabLst>
                <a:tab pos="241300" algn="l"/>
              </a:tabLst>
            </a:pPr>
            <a:r>
              <a:rPr lang="en-US" sz="2000" spc="-5" dirty="0">
                <a:solidFill>
                  <a:srgbClr val="0070C0"/>
                </a:solidFill>
                <a:latin typeface="IBM Plex Mono Text" panose="020B0509050203000203" pitchFamily="49" charset="0"/>
              </a:rPr>
              <a:t>Payload mass can be related to success rate since lighter payloads have often had better results than bigger payloads.</a:t>
            </a:r>
          </a:p>
          <a:p>
            <a:pPr marL="241300" indent="-228600">
              <a:lnSpc>
                <a:spcPct val="100000"/>
              </a:lnSpc>
              <a:buFont typeface="Arial"/>
              <a:buChar char="•"/>
              <a:tabLst>
                <a:tab pos="241300" algn="l"/>
              </a:tabLst>
            </a:pPr>
            <a:r>
              <a:rPr lang="en-US" sz="2000" spc="-5" dirty="0">
                <a:solidFill>
                  <a:srgbClr val="0070C0"/>
                </a:solidFill>
                <a:latin typeface="IBM Plex Mono Text" panose="020B0509050203000203" pitchFamily="49" charset="0"/>
              </a:rPr>
              <a:t>The launch sites are strategically located near highways and railways for transportation of </a:t>
            </a:r>
            <a:r>
              <a:rPr lang="en-US" sz="2000" spc="-5" dirty="0" err="1">
                <a:solidFill>
                  <a:srgbClr val="0070C0"/>
                </a:solidFill>
                <a:latin typeface="IBM Plex Mono Text" panose="020B0509050203000203" pitchFamily="49" charset="0"/>
              </a:rPr>
              <a:t>personel</a:t>
            </a:r>
            <a:r>
              <a:rPr lang="en-US" sz="2000" spc="-5" dirty="0">
                <a:solidFill>
                  <a:srgbClr val="0070C0"/>
                </a:solidFill>
                <a:latin typeface="IBM Plex Mono Text" panose="020B0509050203000203" pitchFamily="49" charset="0"/>
              </a:rPr>
              <a:t> and cargo, but also far away from cities for safety.</a:t>
            </a:r>
          </a:p>
          <a:p>
            <a:pPr marL="241300" marR="241935" indent="-228600">
              <a:lnSpc>
                <a:spcPct val="150000"/>
              </a:lnSpc>
              <a:spcBef>
                <a:spcPts val="1400"/>
              </a:spcBef>
              <a:buFont typeface="Arial"/>
              <a:buChar char="•"/>
              <a:tabLst>
                <a:tab pos="241300" algn="l"/>
              </a:tabLst>
            </a:pPr>
            <a:r>
              <a:rPr lang="en-US" sz="2000" spc="-5" dirty="0">
                <a:solidFill>
                  <a:srgbClr val="0070C0"/>
                </a:solidFill>
                <a:latin typeface="IBM Plex Mono Text" panose="020B0509050203000203" pitchFamily="49" charset="0"/>
              </a:rPr>
              <a:t>The Decision Tree Classifier is the most accurate prediction model for this dataset, with a 94% accuracy rate.</a:t>
            </a:r>
          </a:p>
        </p:txBody>
      </p:sp>
      <p:pic>
        <p:nvPicPr>
          <p:cNvPr id="5" name="Content Placeholder 2">
            <a:extLst>
              <a:ext uri="{FF2B5EF4-FFF2-40B4-BE49-F238E27FC236}">
                <a16:creationId xmlns:a16="http://schemas.microsoft.com/office/drawing/2014/main" id="{23620DDE-13B6-8E4B-5CAC-B4143FAD086D}"/>
              </a:ext>
            </a:extLst>
          </p:cNvPr>
          <p:cNvPicPr>
            <a:picLocks noGrp="1" noChangeAspect="1"/>
          </p:cNvPicPr>
          <p:nvPr>
            <p:ph sz="half" idx="1"/>
          </p:nvPr>
        </p:nvPicPr>
        <p:blipFill>
          <a:blip r:embed="rId2">
            <a:alphaModFix amt="35000"/>
          </a:blip>
          <a:stretch>
            <a:fillRect/>
          </a:stretch>
        </p:blipFill>
        <p:spPr>
          <a:xfrm>
            <a:off x="5139531" y="857134"/>
            <a:ext cx="4351338" cy="4351338"/>
          </a:xfrm>
          <a:prstGeom prst="rect">
            <a:avLst/>
          </a:prstGeom>
          <a:noFill/>
        </p:spPr>
      </p:pic>
      <p:sp>
        <p:nvSpPr>
          <p:cNvPr id="4" name="object 4"/>
          <p:cNvSpPr txBox="1">
            <a:spLocks noGrp="1"/>
          </p:cNvSpPr>
          <p:nvPr>
            <p:ph type="sldNum" sz="quarter" idx="7"/>
          </p:nvPr>
        </p:nvSpPr>
        <p:spPr>
          <a:xfrm>
            <a:off x="11106187" y="6118931"/>
            <a:ext cx="285750" cy="227964"/>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rgbClr val="1C7CDB"/>
                </a:solidFill>
                <a:latin typeface="Microsoft JhengHei"/>
                <a:ea typeface="+mn-ea"/>
                <a:cs typeface="Microsoft JhengHe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ct val="100000"/>
              </a:lnSpc>
            </a:pPr>
            <a:fld id="{81D60167-4931-47E6-BA6A-407CBD079E47}" type="slidenum">
              <a:rPr lang="en-US" spc="-5" smtClean="0">
                <a:latin typeface="Arial"/>
                <a:cs typeface="Arial"/>
              </a:rPr>
              <a:pPr marL="147320"/>
              <a:t>37</a:t>
            </a:fld>
            <a:endParaRPr spc="-5" dirty="0"/>
          </a:p>
        </p:txBody>
      </p:sp>
      <p:sp>
        <p:nvSpPr>
          <p:cNvPr id="3" name="object 3"/>
          <p:cNvSpPr txBox="1">
            <a:spLocks noGrp="1"/>
          </p:cNvSpPr>
          <p:nvPr>
            <p:ph type="title"/>
          </p:nvPr>
        </p:nvSpPr>
        <p:spPr>
          <a:prstGeom prst="rect">
            <a:avLst/>
          </a:prstGeom>
        </p:spPr>
        <p:txBody>
          <a:bodyPr vert="horz" wrap="square" lIns="0" tIns="109189" rIns="0" bIns="0" rtlCol="0">
            <a:spAutoFit/>
          </a:bodyPr>
          <a:lstStyle/>
          <a:p>
            <a:pPr marL="12700">
              <a:lnSpc>
                <a:spcPct val="100000"/>
              </a:lnSpc>
            </a:pPr>
            <a:r>
              <a:rPr spc="-5" dirty="0"/>
              <a:t>Con</a:t>
            </a:r>
            <a:r>
              <a:rPr spc="-10" dirty="0"/>
              <a:t>c</a:t>
            </a:r>
            <a:r>
              <a:rPr spc="-5" dirty="0"/>
              <a:t>lusions</a:t>
            </a:r>
          </a:p>
        </p:txBody>
      </p:sp>
      <p:pic>
        <p:nvPicPr>
          <p:cNvPr id="6" name="Content Placeholder 5">
            <a:extLst>
              <a:ext uri="{FF2B5EF4-FFF2-40B4-BE49-F238E27FC236}">
                <a16:creationId xmlns:a16="http://schemas.microsoft.com/office/drawing/2014/main" id="{01E7F39F-289E-9492-09FF-3CD61FA7C658}"/>
              </a:ext>
            </a:extLst>
          </p:cNvPr>
          <p:cNvPicPr>
            <a:picLocks noChangeAspect="1"/>
          </p:cNvPicPr>
          <p:nvPr/>
        </p:nvPicPr>
        <p:blipFill>
          <a:blip r:embed="rId3">
            <a:alphaModFix amt="25000"/>
          </a:blip>
          <a:stretch>
            <a:fillRect/>
          </a:stretch>
        </p:blipFill>
        <p:spPr>
          <a:xfrm>
            <a:off x="1125967" y="2089404"/>
            <a:ext cx="3054361" cy="305436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9788" y="457200"/>
            <a:ext cx="3932237" cy="1600200"/>
          </a:xfrm>
        </p:spPr>
        <p:txBody>
          <a:bodyPr vert="horz" lIns="91440" tIns="45720" rIns="91440" bIns="45720" rtlCol="0" anchor="b">
            <a:normAutofit/>
          </a:bodyPr>
          <a:lstStyle/>
          <a:p>
            <a:pPr marL="12700"/>
            <a:r>
              <a:rPr lang="en-US" kern="1200" spc="-5">
                <a:latin typeface="IBM Plex Mono SemiBold" panose="020B0709050203000203" pitchFamily="49" charset="0"/>
                <a:ea typeface="IBM Plex Mono SemiBold" panose="020B0709050203000203" pitchFamily="49" charset="0"/>
                <a:cs typeface="IBM Plex Mono SemiBold" panose="020B0709050203000203" pitchFamily="49" charset="0"/>
              </a:rPr>
              <a:t>Appendix</a:t>
            </a:r>
          </a:p>
        </p:txBody>
      </p:sp>
      <p:sp>
        <p:nvSpPr>
          <p:cNvPr id="2" name="object 2"/>
          <p:cNvSpPr txBox="1"/>
          <p:nvPr/>
        </p:nvSpPr>
        <p:spPr>
          <a:xfrm>
            <a:off x="660174" y="3077936"/>
            <a:ext cx="8361362" cy="4873625"/>
          </a:xfrm>
          <a:prstGeom prst="rect">
            <a:avLst/>
          </a:prstGeom>
        </p:spPr>
        <p:txBody>
          <a:bodyPr vert="horz" lIns="91440" tIns="45720" rIns="91440" bIns="45720" rtlCol="0">
            <a:normAutofit/>
          </a:bodyPr>
          <a:lstStyle/>
          <a:p>
            <a:pPr marL="12700" marR="647065">
              <a:lnSpc>
                <a:spcPct val="90000"/>
              </a:lnSpc>
              <a:spcBef>
                <a:spcPts val="1400"/>
              </a:spcBef>
              <a:tabLst>
                <a:tab pos="241300" algn="l"/>
              </a:tabLst>
            </a:pPr>
            <a:r>
              <a:rPr lang="en-US" sz="2000" spc="-5" dirty="0">
                <a:solidFill>
                  <a:srgbClr val="0070C0"/>
                </a:solidFill>
              </a:rPr>
              <a:t>Gi</a:t>
            </a:r>
            <a:r>
              <a:rPr lang="en-US" sz="2000" dirty="0">
                <a:solidFill>
                  <a:srgbClr val="0070C0"/>
                </a:solidFill>
              </a:rPr>
              <a:t>t</a:t>
            </a:r>
            <a:r>
              <a:rPr lang="en-US" sz="2000" spc="-5" dirty="0">
                <a:solidFill>
                  <a:srgbClr val="0070C0"/>
                </a:solidFill>
              </a:rPr>
              <a:t>H</a:t>
            </a:r>
            <a:r>
              <a:rPr lang="en-US" sz="2000" dirty="0">
                <a:solidFill>
                  <a:srgbClr val="0070C0"/>
                </a:solidFill>
              </a:rPr>
              <a:t>u</a:t>
            </a:r>
            <a:r>
              <a:rPr lang="en-US" sz="2000" spc="-5" dirty="0">
                <a:solidFill>
                  <a:srgbClr val="0070C0"/>
                </a:solidFill>
              </a:rPr>
              <a:t>b</a:t>
            </a:r>
            <a:r>
              <a:rPr lang="en-US" sz="2000" dirty="0">
                <a:solidFill>
                  <a:srgbClr val="0070C0"/>
                </a:solidFill>
              </a:rPr>
              <a:t> </a:t>
            </a:r>
            <a:r>
              <a:rPr lang="en-US" sz="2000" spc="-70" dirty="0">
                <a:solidFill>
                  <a:srgbClr val="0070C0"/>
                </a:solidFill>
              </a:rPr>
              <a:t>R</a:t>
            </a:r>
            <a:r>
              <a:rPr lang="en-US" sz="2000" spc="-5" dirty="0">
                <a:solidFill>
                  <a:srgbClr val="0070C0"/>
                </a:solidFill>
              </a:rPr>
              <a:t>eposi</a:t>
            </a:r>
            <a:r>
              <a:rPr lang="en-US" sz="2000" spc="-20" dirty="0">
                <a:solidFill>
                  <a:srgbClr val="0070C0"/>
                </a:solidFill>
              </a:rPr>
              <a:t>t</a:t>
            </a:r>
            <a:r>
              <a:rPr lang="en-US" sz="2000" spc="-5" dirty="0">
                <a:solidFill>
                  <a:srgbClr val="0070C0"/>
                </a:solidFill>
              </a:rPr>
              <a:t>o</a:t>
            </a:r>
            <a:r>
              <a:rPr lang="en-US" sz="2000" spc="85" dirty="0">
                <a:solidFill>
                  <a:srgbClr val="0070C0"/>
                </a:solidFill>
              </a:rPr>
              <a:t>r</a:t>
            </a:r>
            <a:r>
              <a:rPr lang="en-US" sz="2000" spc="-5" dirty="0">
                <a:solidFill>
                  <a:srgbClr val="0070C0"/>
                </a:solidFill>
              </a:rPr>
              <a:t>y:</a:t>
            </a:r>
            <a:r>
              <a:rPr lang="en-US" sz="2000" dirty="0">
                <a:solidFill>
                  <a:srgbClr val="0070C0"/>
                </a:solidFill>
              </a:rPr>
              <a:t> </a:t>
            </a:r>
            <a:r>
              <a:rPr lang="en-US" sz="2000" u="heavy" spc="-5" dirty="0">
                <a:solidFill>
                  <a:srgbClr val="0070C0"/>
                </a:solidFill>
              </a:rPr>
              <a:t>https://github.com/abujafam/ibm-data-science/tree/main/Final%20project</a:t>
            </a:r>
            <a:endParaRPr lang="en-US" sz="2000" dirty="0">
              <a:solidFill>
                <a:srgbClr val="0070C0"/>
              </a:solidFill>
            </a:endParaRPr>
          </a:p>
        </p:txBody>
      </p:sp>
      <p:sp>
        <p:nvSpPr>
          <p:cNvPr id="9" name="Text Placeholder 3">
            <a:extLst>
              <a:ext uri="{FF2B5EF4-FFF2-40B4-BE49-F238E27FC236}">
                <a16:creationId xmlns:a16="http://schemas.microsoft.com/office/drawing/2014/main" id="{178912F2-9B9A-882D-043D-E9F66A8627DE}"/>
              </a:ext>
            </a:extLst>
          </p:cNvPr>
          <p:cNvSpPr>
            <a:spLocks noGrp="1"/>
          </p:cNvSpPr>
          <p:nvPr>
            <p:ph type="body" sz="half" idx="2"/>
          </p:nvPr>
        </p:nvSpPr>
        <p:spPr>
          <a:xfrm>
            <a:off x="839788" y="2057400"/>
            <a:ext cx="3932237" cy="1020536"/>
          </a:xfrm>
        </p:spPr>
        <p:txBody>
          <a:bodyPr>
            <a:normAutofit/>
          </a:bodyPr>
          <a:lstStyle/>
          <a:p>
            <a:r>
              <a:rPr lang="en-US" dirty="0"/>
              <a:t>For all files you can enter the GitHub Repository</a:t>
            </a:r>
          </a:p>
        </p:txBody>
      </p:sp>
      <p:sp>
        <p:nvSpPr>
          <p:cNvPr id="4" name="object 4" hidden="1"/>
          <p:cNvSpPr txBox="1">
            <a:spLocks noGrp="1"/>
          </p:cNvSpPr>
          <p:nvPr>
            <p:ph type="sldNum" sz="quarter" idx="4294967295"/>
          </p:nvPr>
        </p:nvSpPr>
        <p:spPr>
          <a:xfrm>
            <a:off x="11106187" y="6118931"/>
            <a:ext cx="285750" cy="492443"/>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rgbClr val="1C7CDB"/>
                </a:solidFill>
                <a:latin typeface="Microsoft JhengHei"/>
                <a:ea typeface="+mn-ea"/>
                <a:cs typeface="Microsoft JhengHe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47320">
              <a:spcAft>
                <a:spcPts val="600"/>
              </a:spcAft>
            </a:pPr>
            <a:fld id="{81D60167-4931-47E6-BA6A-407CBD079E47}" type="slidenum">
              <a:rPr lang="en-US" spc="-5" smtClean="0">
                <a:latin typeface="Arial"/>
                <a:cs typeface="Arial"/>
              </a:rPr>
              <a:pPr marL="147320">
                <a:spcAft>
                  <a:spcPts val="600"/>
                </a:spcAft>
              </a:pPr>
              <a:t>38</a:t>
            </a:fld>
            <a:endParaRPr lang="en-US" spc="-5"/>
          </a:p>
        </p:txBody>
      </p:sp>
      <p:pic>
        <p:nvPicPr>
          <p:cNvPr id="5" name="Content Placeholder 3">
            <a:extLst>
              <a:ext uri="{FF2B5EF4-FFF2-40B4-BE49-F238E27FC236}">
                <a16:creationId xmlns:a16="http://schemas.microsoft.com/office/drawing/2014/main" id="{3F82E011-4771-D331-3B75-CF22179A0398}"/>
              </a:ext>
            </a:extLst>
          </p:cNvPr>
          <p:cNvPicPr>
            <a:picLocks noGrp="1" noChangeAspect="1"/>
          </p:cNvPicPr>
          <p:nvPr>
            <p:ph sz="half" idx="1"/>
          </p:nvPr>
        </p:nvPicPr>
        <p:blipFill>
          <a:blip r:embed="rId2">
            <a:alphaModFix amt="37000"/>
          </a:blip>
          <a:stretch>
            <a:fillRect/>
          </a:stretch>
        </p:blipFill>
        <p:spPr>
          <a:xfrm>
            <a:off x="5750321" y="1831709"/>
            <a:ext cx="3194581" cy="31945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alphaModFix amt="34000"/>
          </a:blip>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3097720" y="1613547"/>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The primary goal of this capstone project is to forecast whether the Falcon 9 first stage will successfully land. SpaceX is so proud of its ability to reuse the first stage of a rocket launch that they advertise on their website that their rocket launches cost 62 million while other providers charge up to 165 million. The reusability of the first stage accounts for a large portion of these savings. We can calculate the cost of a launch if we know if the first stage will land. This data can be used if another company wants to compete with SpaceX for a rocket launch.</a:t>
            </a:r>
          </a:p>
          <a:p>
            <a:pPr marL="0" indent="0">
              <a:buNone/>
            </a:pPr>
            <a:r>
              <a:rPr lang="en-US" sz="2200" b="1" dirty="0"/>
              <a:t>This takes us to our major question, which is: Will the first stage of a Falcon 9 rocket launch successfully land?</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559559" y="1825625"/>
            <a:ext cx="10794242" cy="4351338"/>
          </a:xfrm>
        </p:spPr>
        <p:txBody>
          <a:bodyPr>
            <a:normAutofit/>
          </a:bodyPr>
          <a:lstStyle/>
          <a:p>
            <a:pPr marL="0" indent="0">
              <a:buNone/>
            </a:pPr>
            <a:r>
              <a:rPr lang="en-US" sz="1800" dirty="0"/>
              <a:t>Data was collected in two ways: by requesting information from the SpaceX API and by web scraping launch data from a Wikipedia page. The data was then transformed and cleaned using Python’s Pandas library.</a:t>
            </a:r>
          </a:p>
          <a:p>
            <a:pPr marL="0" indent="0">
              <a:buNone/>
            </a:pPr>
            <a:endParaRPr lang="en-US" sz="1800" dirty="0"/>
          </a:p>
          <a:p>
            <a:pPr marL="0" indent="0">
              <a:buNone/>
            </a:pPr>
            <a:r>
              <a:rPr lang="en-US" sz="1800" dirty="0"/>
              <a:t>Exploratory data analysis (EDA) was performed on the clean data using visualization tools like Python's matplotlib and seaborn libraries, as well as SQL queries to answer questions. Python's interactive visualization packages were used to answer some analytical questions. </a:t>
            </a:r>
          </a:p>
          <a:p>
            <a:pPr marL="0" indent="0">
              <a:buNone/>
            </a:pPr>
            <a:endParaRPr lang="en-US" sz="1800" dirty="0"/>
          </a:p>
          <a:p>
            <a:pPr marL="0" indent="0">
              <a:buNone/>
            </a:pPr>
            <a:r>
              <a:rPr lang="en-US" sz="1800" dirty="0" err="1"/>
              <a:t>Plotly</a:t>
            </a:r>
            <a:r>
              <a:rPr lang="en-US" sz="1800" dirty="0"/>
              <a:t> Dash was used to create interactive data visualizations and Folium was used to create maps.</a:t>
            </a:r>
          </a:p>
          <a:p>
            <a:pPr marL="0" indent="0">
              <a:buNone/>
            </a:pPr>
            <a:endParaRPr lang="en-US" sz="1800" dirty="0"/>
          </a:p>
          <a:p>
            <a:pPr marL="0" indent="0">
              <a:buNone/>
            </a:pPr>
            <a:r>
              <a:rPr lang="en-US" sz="1800" dirty="0"/>
              <a:t>For the predictive analysis, four different machine learning classification models were used. Logistic regression, support vector machines, k-nearest neighbor, and decision tree classifier were the models used. To find the best model, each one was trained, tuned, and evaluated.</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alphaModFix amt="7000"/>
          </a:blip>
          <a:stretch>
            <a:fillRect/>
          </a:stretch>
        </p:blipFill>
        <p:spPr>
          <a:xfrm>
            <a:off x="979655" y="1831709"/>
            <a:ext cx="3194581" cy="3194581"/>
          </a:xfrm>
          <a:prstGeom prst="rect">
            <a:avLst/>
          </a:prstGeom>
          <a:effectLst>
            <a:glow>
              <a:schemeClr val="accent1">
                <a:alpha val="40000"/>
              </a:schemeClr>
            </a:glow>
          </a:effectLst>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F2A16-3A91-D21C-70CC-3E4F09C6D346}"/>
              </a:ext>
            </a:extLst>
          </p:cNvPr>
          <p:cNvSpPr>
            <a:spLocks noGrp="1"/>
          </p:cNvSpPr>
          <p:nvPr>
            <p:ph type="title"/>
          </p:nvPr>
        </p:nvSpPr>
        <p:spPr/>
        <p:txBody>
          <a:bodyPr>
            <a:normAutofit fontScale="90000"/>
          </a:bodyPr>
          <a:lstStyle/>
          <a:p>
            <a:r>
              <a:rPr lang="en-US" dirty="0"/>
              <a:t>Completed labs :	</a:t>
            </a:r>
            <a:r>
              <a:rPr lang="en-US" b="1" dirty="0">
                <a:solidFill>
                  <a:srgbClr val="569CD6"/>
                </a:solidFill>
                <a:effectLst/>
                <a:latin typeface="Consolas" panose="020B0609020204030204" pitchFamily="49" charset="0"/>
                <a:hlinkClick r:id="rId2"/>
              </a:rPr>
              <a:t>Data wrangling </a:t>
            </a:r>
            <a:r>
              <a:rPr lang="en-US" b="1" dirty="0">
                <a:solidFill>
                  <a:srgbClr val="569CD6"/>
                </a:solidFill>
                <a:effectLst/>
                <a:latin typeface="Consolas" panose="020B0609020204030204" pitchFamily="49" charset="0"/>
              </a:rPr>
              <a:t>&amp; </a:t>
            </a:r>
            <a:r>
              <a:rPr lang="en-US" b="1" dirty="0">
                <a:solidFill>
                  <a:srgbClr val="569CD6"/>
                </a:solidFill>
                <a:effectLst/>
                <a:latin typeface="Consolas" panose="020B0609020204030204" pitchFamily="49" charset="0"/>
                <a:hlinkClick r:id="rId3"/>
              </a:rPr>
              <a:t>Data Collection </a:t>
            </a:r>
            <a:br>
              <a:rPr lang="en-US" b="0" dirty="0">
                <a:solidFill>
                  <a:srgbClr val="D4D4D4"/>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AE070912-6FA5-754A-2AC2-5AD09682A932}"/>
              </a:ext>
            </a:extLst>
          </p:cNvPr>
          <p:cNvSpPr>
            <a:spLocks noGrp="1"/>
          </p:cNvSpPr>
          <p:nvPr>
            <p:ph sz="half" idx="1"/>
          </p:nvPr>
        </p:nvSpPr>
        <p:spPr/>
        <p:txBody>
          <a:bodyPr/>
          <a:lstStyle/>
          <a:p>
            <a:r>
              <a:rPr lang="en-US" dirty="0"/>
              <a:t>Data Collection :</a:t>
            </a:r>
          </a:p>
          <a:p>
            <a:pPr algn="l"/>
            <a:r>
              <a:rPr lang="en-US" sz="1800" b="0" i="0" u="none" strike="noStrike" baseline="0" dirty="0">
                <a:solidFill>
                  <a:srgbClr val="262626"/>
                </a:solidFill>
                <a:latin typeface="MicrosoftJhengHeiRegular"/>
              </a:rPr>
              <a:t>Request and parse the SpaceX launch data using the GET request</a:t>
            </a:r>
          </a:p>
          <a:p>
            <a:pPr algn="l"/>
            <a:r>
              <a:rPr lang="en-US" sz="1800" b="0" i="0" u="none" strike="noStrike" baseline="0" dirty="0">
                <a:solidFill>
                  <a:srgbClr val="262626"/>
                </a:solidFill>
                <a:latin typeface="MicrosoftJhengHeiRegular"/>
              </a:rPr>
              <a:t>Normalize JSON response into a </a:t>
            </a:r>
            <a:r>
              <a:rPr lang="en-US" sz="1800" b="0" i="0" u="none" strike="noStrike" baseline="0" dirty="0" err="1">
                <a:solidFill>
                  <a:srgbClr val="262626"/>
                </a:solidFill>
                <a:latin typeface="MicrosoftJhengHeiRegular"/>
              </a:rPr>
              <a:t>dataFame</a:t>
            </a:r>
            <a:endParaRPr lang="en-US" sz="1800" dirty="0">
              <a:solidFill>
                <a:srgbClr val="262626"/>
              </a:solidFill>
              <a:latin typeface="MicrosoftJhengHeiRegular"/>
            </a:endParaRPr>
          </a:p>
          <a:p>
            <a:pPr algn="l"/>
            <a:r>
              <a:rPr lang="en-US" sz="1800" b="0" i="0" u="none" strike="noStrike" baseline="0" dirty="0">
                <a:solidFill>
                  <a:srgbClr val="262626"/>
                </a:solidFill>
                <a:latin typeface="MicrosoftJhengHeiRegular"/>
              </a:rPr>
              <a:t>Extract only useful columns using auxiliary</a:t>
            </a:r>
            <a:r>
              <a:rPr lang="en-US" sz="1800" dirty="0">
                <a:solidFill>
                  <a:srgbClr val="262626"/>
                </a:solidFill>
                <a:latin typeface="MicrosoftJhengHeiRegular"/>
              </a:rPr>
              <a:t> </a:t>
            </a:r>
            <a:r>
              <a:rPr lang="en-US" sz="1800" b="0" i="0" u="none" strike="noStrike" baseline="0" dirty="0">
                <a:solidFill>
                  <a:srgbClr val="262626"/>
                </a:solidFill>
                <a:latin typeface="MicrosoftJhengHeiRegular"/>
              </a:rPr>
              <a:t>functions</a:t>
            </a:r>
          </a:p>
          <a:p>
            <a:pPr algn="l"/>
            <a:r>
              <a:rPr lang="en-US" sz="1800" b="0" i="0" u="none" strike="noStrike" baseline="0" dirty="0">
                <a:solidFill>
                  <a:srgbClr val="262626"/>
                </a:solidFill>
                <a:latin typeface="MicrosoftJhengHeiRegular"/>
              </a:rPr>
              <a:t>Create new Pandas data Frame from dictionary</a:t>
            </a:r>
            <a:endParaRPr lang="en-US" sz="1800" dirty="0">
              <a:solidFill>
                <a:srgbClr val="262626"/>
              </a:solidFill>
              <a:latin typeface="MicrosoftJhengHeiRegular"/>
            </a:endParaRPr>
          </a:p>
          <a:p>
            <a:pPr algn="l"/>
            <a:r>
              <a:rPr lang="en-US" sz="1800" b="0" i="0" u="none" strike="noStrike" baseline="0" dirty="0">
                <a:solidFill>
                  <a:srgbClr val="262626"/>
                </a:solidFill>
                <a:latin typeface="MicrosoftJhengHeiRegular"/>
              </a:rPr>
              <a:t>Filter data Frame to only include Falcon 9 launches</a:t>
            </a:r>
          </a:p>
          <a:p>
            <a:pPr algn="l"/>
            <a:r>
              <a:rPr lang="en-US" sz="1800" b="0" i="0" u="none" strike="noStrike" baseline="0" dirty="0">
                <a:solidFill>
                  <a:srgbClr val="262626"/>
                </a:solidFill>
                <a:latin typeface="MicrosoftJhengHeiRegular"/>
              </a:rPr>
              <a:t>Handle missing values</a:t>
            </a:r>
            <a:endParaRPr lang="en-US" sz="1800" dirty="0">
              <a:solidFill>
                <a:srgbClr val="262626"/>
              </a:solidFill>
              <a:latin typeface="MicrosoftJhengHeiRegular"/>
            </a:endParaRPr>
          </a:p>
          <a:p>
            <a:pPr algn="l"/>
            <a:r>
              <a:rPr lang="en-US" sz="1800" b="0" i="0" u="none" strike="noStrike" baseline="0" dirty="0">
                <a:solidFill>
                  <a:srgbClr val="262626"/>
                </a:solidFill>
                <a:latin typeface="MicrosoftJhengHeiRegular"/>
              </a:rPr>
              <a:t>Export to CSV file</a:t>
            </a:r>
            <a:endParaRPr lang="en-US" dirty="0"/>
          </a:p>
          <a:p>
            <a:endParaRPr lang="en-US" dirty="0"/>
          </a:p>
        </p:txBody>
      </p:sp>
      <p:sp>
        <p:nvSpPr>
          <p:cNvPr id="5" name="Content Placeholder 2">
            <a:extLst>
              <a:ext uri="{FF2B5EF4-FFF2-40B4-BE49-F238E27FC236}">
                <a16:creationId xmlns:a16="http://schemas.microsoft.com/office/drawing/2014/main" id="{2CA70457-2EBD-808D-ECED-9FF8EB5C89E7}"/>
              </a:ext>
            </a:extLst>
          </p:cNvPr>
          <p:cNvSpPr txBox="1">
            <a:spLocks/>
          </p:cNvSpPr>
          <p:nvPr/>
        </p:nvSpPr>
        <p:spPr>
          <a:xfrm>
            <a:off x="60198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Data Wrangling :</a:t>
            </a:r>
          </a:p>
          <a:p>
            <a:r>
              <a:rPr lang="en-US" sz="1800" b="0" i="0" u="none" strike="noStrike" baseline="0" dirty="0">
                <a:latin typeface="MicrosoftJhengHeiRegular"/>
              </a:rPr>
              <a:t>Calculate the number of launches on each site</a:t>
            </a:r>
          </a:p>
          <a:p>
            <a:r>
              <a:rPr lang="en-US" sz="1800" b="0" i="0" u="none" strike="noStrike" baseline="0" dirty="0">
                <a:latin typeface="MicrosoftJhengHeiRegular"/>
              </a:rPr>
              <a:t>Calculate the number and occurrence of each orbit</a:t>
            </a:r>
            <a:endParaRPr lang="en-US" sz="1800" dirty="0">
              <a:latin typeface="MicrosoftJhengHeiRegular"/>
            </a:endParaRPr>
          </a:p>
          <a:p>
            <a:pPr algn="l"/>
            <a:r>
              <a:rPr lang="en-US" sz="1800" b="0" i="0" u="none" strike="noStrike" baseline="0" dirty="0">
                <a:latin typeface="MicrosoftJhengHeiRegular"/>
              </a:rPr>
              <a:t>Calculate the number and occurrence of mission outcome per orbit type</a:t>
            </a:r>
          </a:p>
          <a:p>
            <a:pPr algn="l"/>
            <a:r>
              <a:rPr lang="en-US" sz="1800" b="0" i="0" u="none" strike="noStrike" baseline="0" dirty="0">
                <a:latin typeface="MicrosoftJhengHeiRegular"/>
              </a:rPr>
              <a:t>Create a landing outcome label from Outcome column using one-hot encoding</a:t>
            </a:r>
          </a:p>
          <a:p>
            <a:pPr algn="l"/>
            <a:r>
              <a:rPr lang="en-US" sz="1800" b="0" i="0" u="none" strike="noStrike" baseline="0" dirty="0">
                <a:latin typeface="MicrosoftJhengHeiRegular"/>
              </a:rPr>
              <a:t>Export to CSV</a:t>
            </a:r>
            <a:endParaRPr lang="en-US" dirty="0"/>
          </a:p>
        </p:txBody>
      </p:sp>
    </p:spTree>
    <p:extLst>
      <p:ext uri="{BB962C8B-B14F-4D97-AF65-F5344CB8AC3E}">
        <p14:creationId xmlns:p14="http://schemas.microsoft.com/office/powerpoint/2010/main" val="152643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3555-ECE4-F1F3-368D-94C0E5BA6669}"/>
              </a:ext>
            </a:extLst>
          </p:cNvPr>
          <p:cNvSpPr>
            <a:spLocks noGrp="1"/>
          </p:cNvSpPr>
          <p:nvPr>
            <p:ph type="title"/>
          </p:nvPr>
        </p:nvSpPr>
        <p:spPr>
          <a:xfrm>
            <a:off x="838200" y="365125"/>
            <a:ext cx="10515600" cy="1325563"/>
          </a:xfrm>
        </p:spPr>
        <p:txBody>
          <a:bodyPr anchor="ctr">
            <a:normAutofit/>
          </a:bodyPr>
          <a:lstStyle/>
          <a:p>
            <a:r>
              <a:rPr lang="en-US"/>
              <a:t>EDA with Data Visualizations </a:t>
            </a:r>
          </a:p>
        </p:txBody>
      </p:sp>
      <p:sp>
        <p:nvSpPr>
          <p:cNvPr id="4" name="Content Placeholder 3">
            <a:extLst>
              <a:ext uri="{FF2B5EF4-FFF2-40B4-BE49-F238E27FC236}">
                <a16:creationId xmlns:a16="http://schemas.microsoft.com/office/drawing/2014/main" id="{4E8798E4-E79E-5797-4427-602DE3F26ED1}"/>
              </a:ext>
            </a:extLst>
          </p:cNvPr>
          <p:cNvSpPr>
            <a:spLocks noGrp="1"/>
          </p:cNvSpPr>
          <p:nvPr>
            <p:ph sz="half" idx="2"/>
          </p:nvPr>
        </p:nvSpPr>
        <p:spPr>
          <a:xfrm>
            <a:off x="6172200" y="1825625"/>
            <a:ext cx="5181600" cy="4351338"/>
          </a:xfrm>
        </p:spPr>
        <p:txBody>
          <a:bodyPr>
            <a:normAutofit/>
          </a:bodyPr>
          <a:lstStyle/>
          <a:p>
            <a:endParaRPr lang="en-US" b="0" dirty="0">
              <a:effectLst/>
            </a:endParaRPr>
          </a:p>
          <a:p>
            <a:endParaRPr lang="en-US" dirty="0"/>
          </a:p>
        </p:txBody>
      </p:sp>
      <p:graphicFrame>
        <p:nvGraphicFramePr>
          <p:cNvPr id="6" name="Content Placeholder 2">
            <a:extLst>
              <a:ext uri="{FF2B5EF4-FFF2-40B4-BE49-F238E27FC236}">
                <a16:creationId xmlns:a16="http://schemas.microsoft.com/office/drawing/2014/main" id="{B09B050C-92DA-9119-A56B-076EA25BC5CD}"/>
              </a:ext>
            </a:extLst>
          </p:cNvPr>
          <p:cNvGraphicFramePr>
            <a:graphicFrameLocks noGrp="1"/>
          </p:cNvGraphicFramePr>
          <p:nvPr>
            <p:ph sz="half" idx="1"/>
            <p:extLst>
              <p:ext uri="{D42A27DB-BD31-4B8C-83A1-F6EECF244321}">
                <p14:modId xmlns:p14="http://schemas.microsoft.com/office/powerpoint/2010/main" val="3546063791"/>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2">
            <a:extLst>
              <a:ext uri="{FF2B5EF4-FFF2-40B4-BE49-F238E27FC236}">
                <a16:creationId xmlns:a16="http://schemas.microsoft.com/office/drawing/2014/main" id="{E9BFB02B-5EAB-98B4-66AB-6FAE581F48F0}"/>
              </a:ext>
            </a:extLst>
          </p:cNvPr>
          <p:cNvGraphicFramePr>
            <a:graphicFrameLocks/>
          </p:cNvGraphicFramePr>
          <p:nvPr>
            <p:extLst>
              <p:ext uri="{D42A27DB-BD31-4B8C-83A1-F6EECF244321}">
                <p14:modId xmlns:p14="http://schemas.microsoft.com/office/powerpoint/2010/main" val="2608755055"/>
              </p:ext>
            </p:extLst>
          </p:nvPr>
        </p:nvGraphicFramePr>
        <p:xfrm>
          <a:off x="6019800" y="1825625"/>
          <a:ext cx="5181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681648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64104-383A-BE18-8AD9-C85EB12A14C9}"/>
              </a:ext>
            </a:extLst>
          </p:cNvPr>
          <p:cNvSpPr>
            <a:spLocks noGrp="1"/>
          </p:cNvSpPr>
          <p:nvPr>
            <p:ph type="title"/>
          </p:nvPr>
        </p:nvSpPr>
        <p:spPr/>
        <p:txBody>
          <a:bodyPr>
            <a:normAutofit/>
          </a:bodyPr>
          <a:lstStyle/>
          <a:p>
            <a:r>
              <a:rPr lang="en-US" sz="4000" dirty="0"/>
              <a:t>EDA with SQL</a:t>
            </a:r>
            <a:br>
              <a:rPr lang="en-US" sz="4000" dirty="0"/>
            </a:br>
            <a:r>
              <a:rPr lang="en-US" sz="1800" dirty="0"/>
              <a:t>The following are some of the SQL queries operated on the dataset:</a:t>
            </a:r>
          </a:p>
        </p:txBody>
      </p:sp>
      <p:sp>
        <p:nvSpPr>
          <p:cNvPr id="3" name="Content Placeholder 2">
            <a:extLst>
              <a:ext uri="{FF2B5EF4-FFF2-40B4-BE49-F238E27FC236}">
                <a16:creationId xmlns:a16="http://schemas.microsoft.com/office/drawing/2014/main" id="{4678368F-9945-B539-796C-F982C3E72F0F}"/>
              </a:ext>
            </a:extLst>
          </p:cNvPr>
          <p:cNvSpPr>
            <a:spLocks noGrp="1"/>
          </p:cNvSpPr>
          <p:nvPr>
            <p:ph sz="half" idx="1"/>
          </p:nvPr>
        </p:nvSpPr>
        <p:spPr>
          <a:xfrm>
            <a:off x="723331" y="2347415"/>
            <a:ext cx="5296469" cy="3870492"/>
          </a:xfrm>
        </p:spPr>
        <p:txBody>
          <a:bodyPr>
            <a:normAutofit fontScale="92500" lnSpcReduction="20000"/>
          </a:bodyPr>
          <a:lstStyle/>
          <a:p>
            <a:r>
              <a:rPr lang="en-US" b="1" i="0" dirty="0">
                <a:effectLst/>
                <a:latin typeface="-apple-system"/>
              </a:rPr>
              <a:t>the names of the unique launch sites in the space mission</a:t>
            </a:r>
          </a:p>
          <a:p>
            <a:r>
              <a:rPr lang="en-US" b="1" i="0" dirty="0">
                <a:effectLst/>
                <a:latin typeface="-apple-system"/>
              </a:rPr>
              <a:t>5 records where launch sites begin with the string 'CCA'</a:t>
            </a:r>
          </a:p>
          <a:p>
            <a:r>
              <a:rPr lang="en-US" b="1" i="0" dirty="0">
                <a:effectLst/>
                <a:latin typeface="-apple-system"/>
              </a:rPr>
              <a:t> total payload mass carried by boosters launched by NASA (CRS)</a:t>
            </a:r>
          </a:p>
          <a:p>
            <a:r>
              <a:rPr lang="en-US" b="1" i="0" dirty="0">
                <a:effectLst/>
                <a:latin typeface="-apple-system"/>
              </a:rPr>
              <a:t>average payload mass carried by booster version F9 v1.1</a:t>
            </a:r>
          </a:p>
          <a:p>
            <a:endParaRPr lang="en-US" dirty="0"/>
          </a:p>
        </p:txBody>
      </p:sp>
      <p:sp>
        <p:nvSpPr>
          <p:cNvPr id="4" name="Content Placeholder 3">
            <a:extLst>
              <a:ext uri="{FF2B5EF4-FFF2-40B4-BE49-F238E27FC236}">
                <a16:creationId xmlns:a16="http://schemas.microsoft.com/office/drawing/2014/main" id="{E191C1A5-2C91-908B-AD9A-120B85BFA8EB}"/>
              </a:ext>
            </a:extLst>
          </p:cNvPr>
          <p:cNvSpPr>
            <a:spLocks noGrp="1"/>
          </p:cNvSpPr>
          <p:nvPr>
            <p:ph sz="half" idx="2"/>
          </p:nvPr>
        </p:nvSpPr>
        <p:spPr>
          <a:xfrm>
            <a:off x="6172200" y="2213907"/>
            <a:ext cx="5181600" cy="3963056"/>
          </a:xfrm>
        </p:spPr>
        <p:txBody>
          <a:bodyPr>
            <a:normAutofit fontScale="92500" lnSpcReduction="20000"/>
          </a:bodyPr>
          <a:lstStyle/>
          <a:p>
            <a:r>
              <a:rPr lang="en-US" b="1" i="0" dirty="0">
                <a:effectLst/>
                <a:latin typeface="-apple-system"/>
              </a:rPr>
              <a:t>the date when the first successful landing outcome in ground pad was achieved.</a:t>
            </a:r>
          </a:p>
          <a:p>
            <a:r>
              <a:rPr lang="en-US" b="1" i="0" dirty="0">
                <a:effectLst/>
                <a:latin typeface="-apple-system"/>
              </a:rPr>
              <a:t>names of the boosters which have success in drone ship and have payload mass greater than 4000 but less than 6000</a:t>
            </a:r>
          </a:p>
          <a:p>
            <a:r>
              <a:rPr lang="en-US" b="1" i="0" dirty="0">
                <a:effectLst/>
                <a:latin typeface="-apple-system"/>
              </a:rPr>
              <a:t> total number of successful and failure mission outcomes</a:t>
            </a:r>
          </a:p>
          <a:p>
            <a:r>
              <a:rPr lang="en-US" b="1" i="0" dirty="0">
                <a:effectLst/>
                <a:latin typeface="-apple-system"/>
              </a:rPr>
              <a:t>names of the </a:t>
            </a:r>
            <a:r>
              <a:rPr lang="en-US" b="1" i="0" dirty="0" err="1">
                <a:effectLst/>
                <a:latin typeface="-apple-system"/>
              </a:rPr>
              <a:t>booster_versions</a:t>
            </a:r>
            <a:r>
              <a:rPr lang="en-US" b="1" i="0" dirty="0">
                <a:effectLst/>
                <a:latin typeface="-apple-system"/>
              </a:rPr>
              <a:t> which have carried the maximum payload mass.</a:t>
            </a:r>
          </a:p>
          <a:p>
            <a:endParaRPr lang="en-US" dirty="0"/>
          </a:p>
        </p:txBody>
      </p:sp>
      <p:sp>
        <p:nvSpPr>
          <p:cNvPr id="6" name="TextBox 5">
            <a:extLst>
              <a:ext uri="{FF2B5EF4-FFF2-40B4-BE49-F238E27FC236}">
                <a16:creationId xmlns:a16="http://schemas.microsoft.com/office/drawing/2014/main" id="{BB0C8A8E-81AD-F4A5-5B3E-42A6355BD349}"/>
              </a:ext>
            </a:extLst>
          </p:cNvPr>
          <p:cNvSpPr txBox="1"/>
          <p:nvPr/>
        </p:nvSpPr>
        <p:spPr>
          <a:xfrm>
            <a:off x="723331" y="1690687"/>
            <a:ext cx="1978925" cy="523220"/>
          </a:xfrm>
          <a:prstGeom prst="rect">
            <a:avLst/>
          </a:prstGeom>
          <a:noFill/>
        </p:spPr>
        <p:txBody>
          <a:bodyPr wrap="square" rtlCol="0">
            <a:spAutoFit/>
          </a:bodyPr>
          <a:lstStyle/>
          <a:p>
            <a:r>
              <a:rPr lang="en-US" sz="2800" b="1" i="0" dirty="0">
                <a:solidFill>
                  <a:schemeClr val="tx1"/>
                </a:solidFill>
                <a:effectLst/>
                <a:latin typeface="-apple-system"/>
              </a:rPr>
              <a:t>Displaying</a:t>
            </a:r>
            <a:endParaRPr lang="en-US" dirty="0"/>
          </a:p>
        </p:txBody>
      </p:sp>
      <p:sp>
        <p:nvSpPr>
          <p:cNvPr id="7" name="TextBox 6">
            <a:extLst>
              <a:ext uri="{FF2B5EF4-FFF2-40B4-BE49-F238E27FC236}">
                <a16:creationId xmlns:a16="http://schemas.microsoft.com/office/drawing/2014/main" id="{A53D78A2-028F-65BB-1269-AD4AF5D88C5B}"/>
              </a:ext>
            </a:extLst>
          </p:cNvPr>
          <p:cNvSpPr txBox="1"/>
          <p:nvPr/>
        </p:nvSpPr>
        <p:spPr>
          <a:xfrm>
            <a:off x="6172200" y="1690687"/>
            <a:ext cx="1869743" cy="523220"/>
          </a:xfrm>
          <a:prstGeom prst="rect">
            <a:avLst/>
          </a:prstGeom>
          <a:noFill/>
        </p:spPr>
        <p:txBody>
          <a:bodyPr wrap="square" rtlCol="0">
            <a:spAutoFit/>
          </a:bodyPr>
          <a:lstStyle/>
          <a:p>
            <a:r>
              <a:rPr lang="en-US" sz="2800" b="1" dirty="0">
                <a:latin typeface="-apple-system"/>
              </a:rPr>
              <a:t>Listing</a:t>
            </a:r>
          </a:p>
        </p:txBody>
      </p:sp>
    </p:spTree>
    <p:extLst>
      <p:ext uri="{BB962C8B-B14F-4D97-AF65-F5344CB8AC3E}">
        <p14:creationId xmlns:p14="http://schemas.microsoft.com/office/powerpoint/2010/main" val="2478275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64104-383A-BE18-8AD9-C85EB12A14C9}"/>
              </a:ext>
            </a:extLst>
          </p:cNvPr>
          <p:cNvSpPr>
            <a:spLocks noGrp="1"/>
          </p:cNvSpPr>
          <p:nvPr>
            <p:ph type="title"/>
          </p:nvPr>
        </p:nvSpPr>
        <p:spPr/>
        <p:txBody>
          <a:bodyPr>
            <a:normAutofit/>
          </a:bodyPr>
          <a:lstStyle/>
          <a:p>
            <a:r>
              <a:rPr lang="en-US" sz="4000" dirty="0"/>
              <a:t>EDA with SQL(Continued)</a:t>
            </a:r>
            <a:br>
              <a:rPr lang="en-US" sz="4000" dirty="0"/>
            </a:br>
            <a:r>
              <a:rPr lang="en-US" sz="1800" dirty="0"/>
              <a:t>The following are some of the SQL queries operated on the dataset:</a:t>
            </a:r>
          </a:p>
        </p:txBody>
      </p:sp>
      <p:sp>
        <p:nvSpPr>
          <p:cNvPr id="3" name="Content Placeholder 2">
            <a:extLst>
              <a:ext uri="{FF2B5EF4-FFF2-40B4-BE49-F238E27FC236}">
                <a16:creationId xmlns:a16="http://schemas.microsoft.com/office/drawing/2014/main" id="{4678368F-9945-B539-796C-F982C3E72F0F}"/>
              </a:ext>
            </a:extLst>
          </p:cNvPr>
          <p:cNvSpPr>
            <a:spLocks noGrp="1"/>
          </p:cNvSpPr>
          <p:nvPr>
            <p:ph sz="half" idx="1"/>
          </p:nvPr>
        </p:nvSpPr>
        <p:spPr>
          <a:xfrm>
            <a:off x="723331" y="2442949"/>
            <a:ext cx="5296469" cy="3774958"/>
          </a:xfrm>
        </p:spPr>
        <p:txBody>
          <a:bodyPr>
            <a:normAutofit/>
          </a:bodyPr>
          <a:lstStyle/>
          <a:p>
            <a:r>
              <a:rPr lang="en-US" b="1" i="0" dirty="0">
                <a:effectLst/>
                <a:latin typeface="-apple-system"/>
              </a:rPr>
              <a:t>the count of landing outcomes (such as Failure (drone ship) or Success (ground pad)) between the date 2010-06-04 and 2017-03-20, in descending order</a:t>
            </a:r>
          </a:p>
          <a:p>
            <a:endParaRPr lang="en-US" b="1" dirty="0">
              <a:latin typeface="-apple-system"/>
            </a:endParaRPr>
          </a:p>
          <a:p>
            <a:endParaRPr lang="en-US" b="1" i="0" dirty="0">
              <a:effectLst/>
              <a:latin typeface="-apple-system"/>
            </a:endParaRPr>
          </a:p>
          <a:p>
            <a:r>
              <a:rPr lang="en-US" b="1" dirty="0">
                <a:latin typeface="-apple-system"/>
                <a:hlinkClick r:id="rId2"/>
              </a:rPr>
              <a:t>Click here</a:t>
            </a:r>
            <a:endParaRPr lang="en-US" b="1" i="0" dirty="0">
              <a:effectLst/>
              <a:latin typeface="-apple-system"/>
            </a:endParaRPr>
          </a:p>
          <a:p>
            <a:pPr marL="0" indent="0">
              <a:buNone/>
            </a:pPr>
            <a:endParaRPr lang="en-US" dirty="0"/>
          </a:p>
        </p:txBody>
      </p:sp>
      <p:sp>
        <p:nvSpPr>
          <p:cNvPr id="4" name="Content Placeholder 3">
            <a:extLst>
              <a:ext uri="{FF2B5EF4-FFF2-40B4-BE49-F238E27FC236}">
                <a16:creationId xmlns:a16="http://schemas.microsoft.com/office/drawing/2014/main" id="{E191C1A5-2C91-908B-AD9A-120B85BFA8EB}"/>
              </a:ext>
            </a:extLst>
          </p:cNvPr>
          <p:cNvSpPr>
            <a:spLocks noGrp="1"/>
          </p:cNvSpPr>
          <p:nvPr>
            <p:ph sz="half" idx="2"/>
          </p:nvPr>
        </p:nvSpPr>
        <p:spPr>
          <a:xfrm>
            <a:off x="6172200" y="2442949"/>
            <a:ext cx="5181600" cy="3734014"/>
          </a:xfrm>
        </p:spPr>
        <p:txBody>
          <a:bodyPr>
            <a:normAutofit/>
          </a:bodyPr>
          <a:lstStyle/>
          <a:p>
            <a:r>
              <a:rPr lang="en-US" b="1" i="0" dirty="0">
                <a:effectLst/>
                <a:latin typeface="-apple-system"/>
              </a:rPr>
              <a:t>the failed </a:t>
            </a:r>
            <a:r>
              <a:rPr lang="en-US" b="1" i="0" dirty="0" err="1">
                <a:effectLst/>
                <a:latin typeface="-apple-system"/>
              </a:rPr>
              <a:t>landing_outcomes</a:t>
            </a:r>
            <a:r>
              <a:rPr lang="en-US" b="1" i="0" dirty="0">
                <a:effectLst/>
                <a:latin typeface="-apple-system"/>
              </a:rPr>
              <a:t> in drone ship, their booster versions, and launch site names for in year 2015</a:t>
            </a:r>
          </a:p>
          <a:p>
            <a:endParaRPr lang="en-US" dirty="0"/>
          </a:p>
        </p:txBody>
      </p:sp>
      <p:sp>
        <p:nvSpPr>
          <p:cNvPr id="5" name="TextBox 4">
            <a:extLst>
              <a:ext uri="{FF2B5EF4-FFF2-40B4-BE49-F238E27FC236}">
                <a16:creationId xmlns:a16="http://schemas.microsoft.com/office/drawing/2014/main" id="{A45470F8-B9AE-F33C-853B-EE6D01C163DD}"/>
              </a:ext>
            </a:extLst>
          </p:cNvPr>
          <p:cNvSpPr txBox="1"/>
          <p:nvPr/>
        </p:nvSpPr>
        <p:spPr>
          <a:xfrm>
            <a:off x="6322325" y="1748248"/>
            <a:ext cx="1869743" cy="523220"/>
          </a:xfrm>
          <a:prstGeom prst="rect">
            <a:avLst/>
          </a:prstGeom>
          <a:noFill/>
        </p:spPr>
        <p:txBody>
          <a:bodyPr wrap="square" rtlCol="0">
            <a:spAutoFit/>
          </a:bodyPr>
          <a:lstStyle/>
          <a:p>
            <a:r>
              <a:rPr lang="en-US" sz="2800" b="1" dirty="0">
                <a:latin typeface="-apple-system"/>
              </a:rPr>
              <a:t>Listing</a:t>
            </a:r>
          </a:p>
        </p:txBody>
      </p:sp>
      <p:sp>
        <p:nvSpPr>
          <p:cNvPr id="6" name="TextBox 5">
            <a:extLst>
              <a:ext uri="{FF2B5EF4-FFF2-40B4-BE49-F238E27FC236}">
                <a16:creationId xmlns:a16="http://schemas.microsoft.com/office/drawing/2014/main" id="{0455FA3C-689B-7E27-76EA-DA9258E40420}"/>
              </a:ext>
            </a:extLst>
          </p:cNvPr>
          <p:cNvSpPr txBox="1"/>
          <p:nvPr/>
        </p:nvSpPr>
        <p:spPr>
          <a:xfrm>
            <a:off x="838200" y="1748248"/>
            <a:ext cx="1550158" cy="523220"/>
          </a:xfrm>
          <a:prstGeom prst="rect">
            <a:avLst/>
          </a:prstGeom>
          <a:noFill/>
        </p:spPr>
        <p:txBody>
          <a:bodyPr wrap="square" rtlCol="0">
            <a:spAutoFit/>
          </a:bodyPr>
          <a:lstStyle/>
          <a:p>
            <a:r>
              <a:rPr lang="en-US" sz="2800" b="1" dirty="0">
                <a:latin typeface="-apple-system"/>
              </a:rPr>
              <a:t>Ranking</a:t>
            </a:r>
          </a:p>
        </p:txBody>
      </p:sp>
    </p:spTree>
    <p:extLst>
      <p:ext uri="{BB962C8B-B14F-4D97-AF65-F5344CB8AC3E}">
        <p14:creationId xmlns:p14="http://schemas.microsoft.com/office/powerpoint/2010/main" val="2964922509"/>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f80a141d-92ca-4d3d-9308-f7e7b1d44ce8"/>
    <ds:schemaRef ds:uri="http://schemas.microsoft.com/office/2006/metadata/properties"/>
    <ds:schemaRef ds:uri="http://purl.org/dc/dcmitype/"/>
    <ds:schemaRef ds:uri="http://schemas.openxmlformats.org/package/2006/metadata/core-properties"/>
    <ds:schemaRef ds:uri="155be751-a274-42e8-93fb-f39d3b9bccc8"/>
    <ds:schemaRef ds:uri="http://purl.org/dc/elements/1.1/"/>
    <ds:schemaRef ds:uri="http://purl.org/dc/terms/"/>
    <ds:schemaRef ds:uri="http://schemas.microsoft.com/office/2006/documentManagement/types"/>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1694</TotalTime>
  <Words>1873</Words>
  <Application>Microsoft Office PowerPoint</Application>
  <PresentationFormat>Widescreen</PresentationFormat>
  <Paragraphs>214</Paragraphs>
  <Slides>38</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Microsoft JhengHei</vt:lpstr>
      <vt:lpstr>-apple-system</vt:lpstr>
      <vt:lpstr>Arial</vt:lpstr>
      <vt:lpstr>Calibri</vt:lpstr>
      <vt:lpstr>Consolas</vt:lpstr>
      <vt:lpstr>Helv</vt:lpstr>
      <vt:lpstr>IBM Plex Mono SemiBold</vt:lpstr>
      <vt:lpstr>IBM Plex Mono Text</vt:lpstr>
      <vt:lpstr>IBM Plex Sans Text</vt:lpstr>
      <vt:lpstr>MicrosoftJhengHeiRegular</vt:lpstr>
      <vt:lpstr>SLIDE_TEMPLATE_skill_network</vt:lpstr>
      <vt:lpstr>Will the first stage of a Falcon 9 rocket launch successfully land?</vt:lpstr>
      <vt:lpstr>OUTLINE</vt:lpstr>
      <vt:lpstr>EXECUTIVE SUMMARY</vt:lpstr>
      <vt:lpstr>INTRODUCTION</vt:lpstr>
      <vt:lpstr>METHODOLOGY</vt:lpstr>
      <vt:lpstr>Completed labs : Data wrangling &amp; Data Collection  </vt:lpstr>
      <vt:lpstr>EDA with Data Visualizations </vt:lpstr>
      <vt:lpstr>EDA with SQL The following are some of the SQL queries operated on the dataset:</vt:lpstr>
      <vt:lpstr>EDA with SQL(Continued) The following are some of the SQL queries operated on the dataset:</vt:lpstr>
      <vt:lpstr>Launch Sites Locations Analysis with Folium </vt:lpstr>
      <vt:lpstr>Build a Dashboard with Plotly Dash</vt:lpstr>
      <vt:lpstr> Predictive Analysis Methodology</vt:lpstr>
      <vt:lpstr>RESULTS</vt:lpstr>
      <vt:lpstr> Flight Number vs Pay load Mass(Kg) </vt:lpstr>
      <vt:lpstr>relationship between Flight Number and Launch Site </vt:lpstr>
      <vt:lpstr>relationship between Payload and Launch Site </vt:lpstr>
      <vt:lpstr>relationship between success rate of each orbit type  </vt:lpstr>
      <vt:lpstr>relationship between Flight Number and Orbit type   </vt:lpstr>
      <vt:lpstr>relationship between Payload and Orbit type   </vt:lpstr>
      <vt:lpstr>launch success yearly trend</vt:lpstr>
      <vt:lpstr>Results – EDA with SQL : displaying </vt:lpstr>
      <vt:lpstr>Results – EDA with SQL : displaying </vt:lpstr>
      <vt:lpstr>Results – EDA with SQL : displaying</vt:lpstr>
      <vt:lpstr>Results – EDA with SQL : listing</vt:lpstr>
      <vt:lpstr>Results – EDA with SQL : listing</vt:lpstr>
      <vt:lpstr>Results – EDA with SQL : listing</vt:lpstr>
      <vt:lpstr>Results – EDA with SQL : Ranking</vt:lpstr>
      <vt:lpstr>SpaceX Launch Sites Locations</vt:lpstr>
      <vt:lpstr>Does it succeed or fails?</vt:lpstr>
      <vt:lpstr>Launch Site Distances</vt:lpstr>
      <vt:lpstr>DASHBOARD</vt:lpstr>
      <vt:lpstr>Total Successful Launches By Site</vt:lpstr>
      <vt:lpstr>Launch Site With Highest Success Ratio</vt:lpstr>
      <vt:lpstr>Payloads vs Launch Outcome</vt:lpstr>
      <vt:lpstr>Classification Accuracy</vt:lpstr>
      <vt:lpstr>Confusion Matrix</vt:lpstr>
      <vt:lpstr>Conclusions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מוחמד אבו געפר</cp:lastModifiedBy>
  <cp:revision>54</cp:revision>
  <dcterms:created xsi:type="dcterms:W3CDTF">2020-10-28T18:29:43Z</dcterms:created>
  <dcterms:modified xsi:type="dcterms:W3CDTF">2023-02-14T10:46:35Z</dcterms:modified>
</cp:coreProperties>
</file>