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56" r:id="rId5"/>
    <p:sldId id="257" r:id="rId6"/>
    <p:sldId id="260" r:id="rId7"/>
    <p:sldId id="261" r:id="rId8"/>
    <p:sldId id="262" r:id="rId9"/>
    <p:sldId id="280" r:id="rId10"/>
    <p:sldId id="281" r:id="rId11"/>
    <p:sldId id="283" r:id="rId12"/>
    <p:sldId id="286" r:id="rId13"/>
    <p:sldId id="284" r:id="rId14"/>
    <p:sldId id="285" r:id="rId15"/>
    <p:sldId id="282" r:id="rId16"/>
    <p:sldId id="263" r:id="rId17"/>
    <p:sldId id="258" r:id="rId18"/>
    <p:sldId id="264" r:id="rId19"/>
    <p:sldId id="278" r:id="rId20"/>
    <p:sldId id="279" r:id="rId21"/>
    <p:sldId id="267" r:id="rId22"/>
    <p:sldId id="268" r:id="rId23"/>
    <p:sldId id="269" r:id="rId24"/>
    <p:sldId id="270" r:id="rId25"/>
    <p:sldId id="272" r:id="rId26"/>
    <p:sldId id="273" r:id="rId27"/>
    <p:sldId id="274" r:id="rId28"/>
    <p:sldId id="275" r:id="rId29"/>
    <p:sldId id="276" r:id="rId30"/>
    <p:sldId id="277" r:id="rId31"/>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47" d="100"/>
          <a:sy n="47" d="100"/>
        </p:scale>
        <p:origin x="588" y="36"/>
      </p:cViewPr>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145282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249285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670618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1302327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2715153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2669940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6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customXml" Target="../ink/ink9.xml"/><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bujafam/ibm-data-science/blob/main/Final%20project/Launch%20Sites%20Locations%20Analysis%20with%20Folium.ipynb"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bujafam/ibm-data-science/tree/main/Final%20project/data"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bujafam/ibm-data-science/blob/main/Final%20project/Machine%20Learning%20Prediction.ipynb"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6.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bujafam/ibm-data-science/blob/main/Final%20project/Lab%201Collecting%20the%20data.ipynb" TargetMode="External"/><Relationship Id="rId2" Type="http://schemas.openxmlformats.org/officeDocument/2006/relationships/hyperlink" Target="https://github.com/abujafam/ibm-data-science/blob/main/Final%20project/Lab%202%20Data%20wrangling.ipynb"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bujafam/ibm-data-science/blob/main/Final%20project/EDA%20with%20Data%20Visualization%20.ipynb"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bujafam/ibm-data-science/blob/main/Final%20project/EDA%20with%20SQL%20lab.ipynb"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2779200" y="1482425"/>
            <a:ext cx="7163253" cy="1325563"/>
          </a:xfrm>
        </p:spPr>
        <p:txBody>
          <a:bodyPr anchor="ctr">
            <a:normAutofit fontScale="90000"/>
          </a:bodyPr>
          <a:lstStyle/>
          <a:p>
            <a:r>
              <a:rPr lang="en-US" sz="4000" b="1" dirty="0"/>
              <a:t>Will the first stage of a Falcon 9 rocket launch successfully land?</a:t>
            </a:r>
            <a:endParaRPr lang="en-US" dirty="0">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Mohammed Abu Jaafar	</a:t>
            </a:r>
          </a:p>
          <a:p>
            <a:pPr marL="0" indent="0">
              <a:buNone/>
            </a:pPr>
            <a:r>
              <a:rPr lang="en-US" dirty="0"/>
              <a:t>Date: 2/13/2023</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2CDE-2250-CA62-630C-9ABF9B6EC47E}"/>
              </a:ext>
            </a:extLst>
          </p:cNvPr>
          <p:cNvSpPr>
            <a:spLocks noGrp="1"/>
          </p:cNvSpPr>
          <p:nvPr>
            <p:ph type="title"/>
          </p:nvPr>
        </p:nvSpPr>
        <p:spPr/>
        <p:txBody>
          <a:bodyPr>
            <a:normAutofit/>
          </a:bodyPr>
          <a:lstStyle/>
          <a:p>
            <a:r>
              <a:rPr lang="en-US" b="1" i="0" dirty="0">
                <a:effectLst/>
                <a:latin typeface="-apple-system"/>
              </a:rPr>
              <a:t>Launch Sites Locations Analysis with Folium</a:t>
            </a:r>
            <a:br>
              <a:rPr lang="en-US" b="1" i="0" dirty="0">
                <a:effectLst/>
                <a:latin typeface="-apple-system"/>
              </a:rPr>
            </a:br>
            <a:endParaRPr lang="en-US" dirty="0"/>
          </a:p>
        </p:txBody>
      </p:sp>
      <p:sp>
        <p:nvSpPr>
          <p:cNvPr id="3" name="Content Placeholder 2">
            <a:extLst>
              <a:ext uri="{FF2B5EF4-FFF2-40B4-BE49-F238E27FC236}">
                <a16:creationId xmlns:a16="http://schemas.microsoft.com/office/drawing/2014/main" id="{3F538B46-3B83-9851-6A02-EC0A6AAB70B6}"/>
              </a:ext>
            </a:extLst>
          </p:cNvPr>
          <p:cNvSpPr>
            <a:spLocks noGrp="1"/>
          </p:cNvSpPr>
          <p:nvPr>
            <p:ph sz="half" idx="1"/>
          </p:nvPr>
        </p:nvSpPr>
        <p:spPr>
          <a:xfrm>
            <a:off x="163773" y="1825625"/>
            <a:ext cx="4915469" cy="4351338"/>
          </a:xfrm>
        </p:spPr>
        <p:txBody>
          <a:bodyPr>
            <a:normAutofit lnSpcReduction="10000"/>
          </a:bodyPr>
          <a:lstStyle/>
          <a:p>
            <a:r>
              <a:rPr lang="en-US" b="0" i="0" dirty="0">
                <a:effectLst/>
                <a:latin typeface="-apple-system"/>
              </a:rPr>
              <a:t>Marked all launch sites on a map</a:t>
            </a:r>
          </a:p>
          <a:p>
            <a:r>
              <a:rPr lang="en-US" b="0" i="0" dirty="0">
                <a:effectLst/>
                <a:latin typeface="-apple-system"/>
              </a:rPr>
              <a:t>Marked the success/failed launches for each site on the map</a:t>
            </a:r>
            <a:endParaRPr lang="en-US" dirty="0">
              <a:latin typeface="-apple-system"/>
            </a:endParaRPr>
          </a:p>
          <a:p>
            <a:r>
              <a:rPr lang="en-US" b="0" i="0" dirty="0">
                <a:effectLst/>
                <a:latin typeface="-apple-system"/>
              </a:rPr>
              <a:t>Calculated the distances between a launch site to its proximities</a:t>
            </a:r>
            <a:endParaRPr lang="en-US" dirty="0">
              <a:latin typeface="-apple-system"/>
            </a:endParaRPr>
          </a:p>
          <a:p>
            <a:endParaRPr lang="en-US" dirty="0">
              <a:latin typeface="-apple-system"/>
            </a:endParaRPr>
          </a:p>
          <a:p>
            <a:r>
              <a:rPr lang="en-US" dirty="0">
                <a:latin typeface="-apple-system"/>
                <a:hlinkClick r:id="rId3"/>
              </a:rPr>
              <a:t>Click here</a:t>
            </a:r>
            <a:endParaRPr lang="en-US" dirty="0">
              <a:latin typeface="-apple-system"/>
            </a:endParaRPr>
          </a:p>
        </p:txBody>
      </p:sp>
      <p:sp>
        <p:nvSpPr>
          <p:cNvPr id="5" name="Content Placeholder 2">
            <a:extLst>
              <a:ext uri="{FF2B5EF4-FFF2-40B4-BE49-F238E27FC236}">
                <a16:creationId xmlns:a16="http://schemas.microsoft.com/office/drawing/2014/main" id="{EAF2E95A-D4E3-4CFC-09CF-D8AD6BD12028}"/>
              </a:ext>
            </a:extLst>
          </p:cNvPr>
          <p:cNvSpPr txBox="1">
            <a:spLocks/>
          </p:cNvSpPr>
          <p:nvPr/>
        </p:nvSpPr>
        <p:spPr>
          <a:xfrm>
            <a:off x="5079242" y="1690688"/>
            <a:ext cx="607325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latin typeface="-apple-system"/>
            </a:endParaRPr>
          </a:p>
        </p:txBody>
      </p:sp>
      <p:sp>
        <p:nvSpPr>
          <p:cNvPr id="6" name="Content Placeholder 2">
            <a:extLst>
              <a:ext uri="{FF2B5EF4-FFF2-40B4-BE49-F238E27FC236}">
                <a16:creationId xmlns:a16="http://schemas.microsoft.com/office/drawing/2014/main" id="{EEB92A33-512D-B9A6-F947-578A20BD2CFC}"/>
              </a:ext>
            </a:extLst>
          </p:cNvPr>
          <p:cNvSpPr txBox="1">
            <a:spLocks/>
          </p:cNvSpPr>
          <p:nvPr/>
        </p:nvSpPr>
        <p:spPr>
          <a:xfrm>
            <a:off x="4831307" y="1758157"/>
            <a:ext cx="71969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latin typeface="-apple-system"/>
              </a:rPr>
              <a:t>By combining these objects, the following geographical trends about launch locations are discovered:</a:t>
            </a:r>
          </a:p>
          <a:p>
            <a:r>
              <a:rPr lang="en-US" dirty="0">
                <a:solidFill>
                  <a:schemeClr val="tx1"/>
                </a:solidFill>
                <a:latin typeface="-apple-system"/>
              </a:rPr>
              <a:t>Yes</a:t>
            </a:r>
            <a:r>
              <a:rPr lang="en-US" dirty="0">
                <a:latin typeface="-apple-system"/>
              </a:rPr>
              <a:t>, launch sites close proximity to </a:t>
            </a:r>
            <a:r>
              <a:rPr lang="en-US" b="1" dirty="0">
                <a:latin typeface="-apple-system"/>
              </a:rPr>
              <a:t>railways </a:t>
            </a:r>
          </a:p>
          <a:p>
            <a:r>
              <a:rPr lang="en-US" dirty="0">
                <a:solidFill>
                  <a:schemeClr val="tx1"/>
                </a:solidFill>
                <a:latin typeface="-apple-system"/>
              </a:rPr>
              <a:t>Yes</a:t>
            </a:r>
            <a:r>
              <a:rPr lang="en-US" dirty="0">
                <a:latin typeface="-apple-system"/>
              </a:rPr>
              <a:t>, launch sites in close proximity to </a:t>
            </a:r>
            <a:r>
              <a:rPr lang="en-US" b="1" dirty="0">
                <a:latin typeface="-apple-system"/>
              </a:rPr>
              <a:t>highways</a:t>
            </a:r>
          </a:p>
          <a:p>
            <a:r>
              <a:rPr lang="en-US" dirty="0">
                <a:solidFill>
                  <a:schemeClr val="tx1"/>
                </a:solidFill>
                <a:latin typeface="-apple-system"/>
              </a:rPr>
              <a:t>Yes</a:t>
            </a:r>
            <a:r>
              <a:rPr lang="en-US" dirty="0">
                <a:latin typeface="-apple-system"/>
              </a:rPr>
              <a:t>, launch sites in close proximity to </a:t>
            </a:r>
            <a:r>
              <a:rPr lang="en-US" b="1" dirty="0">
                <a:latin typeface="-apple-system"/>
              </a:rPr>
              <a:t>coastline</a:t>
            </a:r>
          </a:p>
          <a:p>
            <a:r>
              <a:rPr lang="en-US" dirty="0">
                <a:solidFill>
                  <a:schemeClr val="tx1"/>
                </a:solidFill>
                <a:latin typeface="-apple-system"/>
              </a:rPr>
              <a:t>Yes</a:t>
            </a:r>
            <a:r>
              <a:rPr lang="en-US" dirty="0">
                <a:latin typeface="-apple-system"/>
              </a:rPr>
              <a:t>, 	launch sites keep certain distance away from </a:t>
            </a:r>
            <a:r>
              <a:rPr lang="en-US" b="1" dirty="0">
                <a:latin typeface="-apple-system"/>
              </a:rPr>
              <a:t>cities</a:t>
            </a:r>
          </a:p>
        </p:txBody>
      </p:sp>
      <p:cxnSp>
        <p:nvCxnSpPr>
          <p:cNvPr id="10" name="Straight Connector 9">
            <a:extLst>
              <a:ext uri="{FF2B5EF4-FFF2-40B4-BE49-F238E27FC236}">
                <a16:creationId xmlns:a16="http://schemas.microsoft.com/office/drawing/2014/main" id="{BA533738-BB0F-074F-501B-D279E745EC62}"/>
              </a:ext>
            </a:extLst>
          </p:cNvPr>
          <p:cNvCxnSpPr/>
          <p:nvPr/>
        </p:nvCxnSpPr>
        <p:spPr>
          <a:xfrm>
            <a:off x="4681182" y="1419367"/>
            <a:ext cx="0" cy="47575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832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1311-E592-9BDF-2583-6F31670FF3D9}"/>
              </a:ext>
            </a:extLst>
          </p:cNvPr>
          <p:cNvSpPr>
            <a:spLocks noGrp="1"/>
          </p:cNvSpPr>
          <p:nvPr>
            <p:ph type="title"/>
          </p:nvPr>
        </p:nvSpPr>
        <p:spPr/>
        <p:txBody>
          <a:bodyPr/>
          <a:lstStyle/>
          <a:p>
            <a:r>
              <a:rPr lang="en-US" b="1" dirty="0">
                <a:latin typeface="-apple-system"/>
              </a:rPr>
              <a:t>Build a Dashboard with </a:t>
            </a:r>
            <a:r>
              <a:rPr lang="en-US" b="1" dirty="0" err="1">
                <a:latin typeface="-apple-system"/>
              </a:rPr>
              <a:t>Plotly</a:t>
            </a:r>
            <a:r>
              <a:rPr lang="en-US" b="1" dirty="0">
                <a:latin typeface="-apple-system"/>
              </a:rPr>
              <a:t> Dash</a:t>
            </a:r>
          </a:p>
        </p:txBody>
      </p:sp>
      <p:sp>
        <p:nvSpPr>
          <p:cNvPr id="3" name="Content Placeholder 2">
            <a:extLst>
              <a:ext uri="{FF2B5EF4-FFF2-40B4-BE49-F238E27FC236}">
                <a16:creationId xmlns:a16="http://schemas.microsoft.com/office/drawing/2014/main" id="{620C2DA3-71AC-E606-BD9B-0F2BC82E8051}"/>
              </a:ext>
            </a:extLst>
          </p:cNvPr>
          <p:cNvSpPr>
            <a:spLocks noGrp="1"/>
          </p:cNvSpPr>
          <p:nvPr>
            <p:ph sz="half" idx="1"/>
          </p:nvPr>
        </p:nvSpPr>
        <p:spPr/>
        <p:txBody>
          <a:bodyPr/>
          <a:lstStyle/>
          <a:p>
            <a:pPr marL="0" indent="0">
              <a:buNone/>
            </a:pPr>
            <a:r>
              <a:rPr lang="en-US" dirty="0"/>
              <a:t>The dashboard shows us :</a:t>
            </a:r>
          </a:p>
          <a:p>
            <a:pPr marL="0" indent="0">
              <a:buNone/>
            </a:pPr>
            <a:r>
              <a:rPr lang="en-US" dirty="0"/>
              <a:t>1- a pie chart displaying each site's successful launch. This graph is helpful since it allows you to see the success rate of launches on specific sites or view the distribution of landing results across all launch locations.</a:t>
            </a:r>
          </a:p>
        </p:txBody>
      </p:sp>
      <p:sp>
        <p:nvSpPr>
          <p:cNvPr id="4" name="Content Placeholder 3">
            <a:extLst>
              <a:ext uri="{FF2B5EF4-FFF2-40B4-BE49-F238E27FC236}">
                <a16:creationId xmlns:a16="http://schemas.microsoft.com/office/drawing/2014/main" id="{AD196B8E-DE93-FE10-8198-2949183F9744}"/>
              </a:ext>
            </a:extLst>
          </p:cNvPr>
          <p:cNvSpPr>
            <a:spLocks noGrp="1"/>
          </p:cNvSpPr>
          <p:nvPr>
            <p:ph sz="half" idx="2"/>
          </p:nvPr>
        </p:nvSpPr>
        <p:spPr>
          <a:xfrm>
            <a:off x="6096000" y="2276002"/>
            <a:ext cx="5181600" cy="4351338"/>
          </a:xfrm>
        </p:spPr>
        <p:txBody>
          <a:bodyPr/>
          <a:lstStyle/>
          <a:p>
            <a:pPr marL="0" indent="0">
              <a:buNone/>
            </a:pPr>
            <a:r>
              <a:rPr lang="en-US" dirty="0"/>
              <a:t>2- a scatter diagram showing the link between landing success and the mass of various boosters.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hlinkClick r:id="rId3"/>
              </a:rPr>
              <a:t>Click here</a:t>
            </a:r>
            <a:endParaRPr lang="en-US" dirty="0"/>
          </a:p>
        </p:txBody>
      </p:sp>
    </p:spTree>
    <p:extLst>
      <p:ext uri="{BB962C8B-B14F-4D97-AF65-F5344CB8AC3E}">
        <p14:creationId xmlns:p14="http://schemas.microsoft.com/office/powerpoint/2010/main" val="384680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4AFC-6951-EC09-17C5-F3A517763ED0}"/>
              </a:ext>
            </a:extLst>
          </p:cNvPr>
          <p:cNvSpPr>
            <a:spLocks noGrp="1"/>
          </p:cNvSpPr>
          <p:nvPr>
            <p:ph type="title"/>
          </p:nvPr>
        </p:nvSpPr>
        <p:spPr/>
        <p:txBody>
          <a:bodyPr/>
          <a:lstStyle/>
          <a:p>
            <a:r>
              <a:rPr lang="en-US" b="0" i="0" dirty="0">
                <a:solidFill>
                  <a:srgbClr val="212529"/>
                </a:solidFill>
                <a:effectLst/>
                <a:latin typeface="-apple-system"/>
              </a:rPr>
              <a:t> </a:t>
            </a:r>
            <a:r>
              <a:rPr lang="en-US" sz="3600" dirty="0"/>
              <a:t>Predictive Analysis Methodology</a:t>
            </a:r>
          </a:p>
        </p:txBody>
      </p:sp>
      <p:sp>
        <p:nvSpPr>
          <p:cNvPr id="3" name="Content Placeholder 2">
            <a:extLst>
              <a:ext uri="{FF2B5EF4-FFF2-40B4-BE49-F238E27FC236}">
                <a16:creationId xmlns:a16="http://schemas.microsoft.com/office/drawing/2014/main" id="{F8F284AD-BCAB-E44E-A185-4B9B48DB4B5A}"/>
              </a:ext>
            </a:extLst>
          </p:cNvPr>
          <p:cNvSpPr>
            <a:spLocks noGrp="1"/>
          </p:cNvSpPr>
          <p:nvPr>
            <p:ph sz="half" idx="1"/>
          </p:nvPr>
        </p:nvSpPr>
        <p:spPr>
          <a:xfrm>
            <a:off x="341193" y="1825625"/>
            <a:ext cx="11286699" cy="4351338"/>
          </a:xfrm>
        </p:spPr>
        <p:txBody>
          <a:bodyPr/>
          <a:lstStyle/>
          <a:p>
            <a:pPr marL="0" indent="0">
              <a:buNone/>
            </a:pPr>
            <a:r>
              <a:rPr lang="en-US" sz="3200" b="0" i="0" u="none" strike="noStrike" baseline="0" dirty="0">
                <a:latin typeface="MicrosoftJhengHeiRegular"/>
              </a:rPr>
              <a:t>1- Create column for “Class”</a:t>
            </a:r>
          </a:p>
          <a:p>
            <a:pPr marL="0" indent="0">
              <a:buNone/>
            </a:pPr>
            <a:r>
              <a:rPr lang="en-US" sz="3200" dirty="0">
                <a:latin typeface="MicrosoftJhengHeiRegular"/>
              </a:rPr>
              <a:t>2-</a:t>
            </a:r>
            <a:r>
              <a:rPr lang="en-US" sz="3200" b="0" i="0" u="none" strike="noStrike" baseline="0" dirty="0">
                <a:latin typeface="MicrosoftJhengHeiRegular"/>
              </a:rPr>
              <a:t>Standardizing the data</a:t>
            </a:r>
            <a:endParaRPr lang="en-US" sz="3200" dirty="0">
              <a:latin typeface="MicrosoftJhengHeiRegular"/>
            </a:endParaRPr>
          </a:p>
          <a:p>
            <a:pPr marL="0" indent="0">
              <a:buNone/>
            </a:pPr>
            <a:r>
              <a:rPr lang="en-US" sz="3200" b="0" i="0" u="none" strike="noStrike" baseline="0" dirty="0">
                <a:latin typeface="MicrosoftJhengHeiRegular"/>
              </a:rPr>
              <a:t>3-Split into training and test set</a:t>
            </a:r>
          </a:p>
          <a:p>
            <a:pPr marL="0" indent="0" algn="l">
              <a:buNone/>
            </a:pPr>
            <a:r>
              <a:rPr lang="en-US" sz="3200" dirty="0">
                <a:latin typeface="MicrosoftJhengHeiRegular"/>
              </a:rPr>
              <a:t>4- </a:t>
            </a:r>
            <a:r>
              <a:rPr lang="en-US" sz="3200" b="0" i="0" u="none" strike="noStrike" baseline="0" dirty="0">
                <a:latin typeface="MicrosoftJhengHeiRegular"/>
              </a:rPr>
              <a:t>Find best Hyperparameter for SVM, Decision Trees, K-Nearest Neighbors and Logistic Regression.</a:t>
            </a:r>
          </a:p>
          <a:p>
            <a:pPr marL="0" indent="0" algn="l">
              <a:buNone/>
            </a:pPr>
            <a:r>
              <a:rPr lang="en-US" sz="3200" dirty="0">
                <a:latin typeface="MicrosoftJhengHeiRegular"/>
              </a:rPr>
              <a:t>5-</a:t>
            </a:r>
            <a:r>
              <a:rPr lang="en-US" sz="3200" b="0" i="0" u="none" strike="noStrike" baseline="0" dirty="0">
                <a:latin typeface="MicrosoftJhengHeiRegular"/>
              </a:rPr>
              <a:t>Use test data to evaluate models based on their accuracy scores and confusion matrix</a:t>
            </a:r>
            <a:endParaRPr lang="en-US" sz="3200" dirty="0">
              <a:latin typeface="MicrosoftJhengHeiRegular"/>
            </a:endParaRPr>
          </a:p>
          <a:p>
            <a:pPr algn="l"/>
            <a:r>
              <a:rPr lang="en-US" sz="1800" b="0" i="0" u="none" strike="noStrike" baseline="0" dirty="0">
                <a:latin typeface="MicrosoftJhengHeiRegular"/>
                <a:hlinkClick r:id="rId2"/>
              </a:rPr>
              <a:t>Click here</a:t>
            </a:r>
            <a:endParaRPr lang="en-US" sz="1800" b="0" i="0" u="none" strike="noStrike" baseline="0" dirty="0">
              <a:latin typeface="MicrosoftJhengHeiRegular"/>
            </a:endParaRPr>
          </a:p>
        </p:txBody>
      </p:sp>
    </p:spTree>
    <p:extLst>
      <p:ext uri="{BB962C8B-B14F-4D97-AF65-F5344CB8AC3E}">
        <p14:creationId xmlns:p14="http://schemas.microsoft.com/office/powerpoint/2010/main" val="2321467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46466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&lt;Bar chart of top 5 programming languages for the current year goes here.&gt;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programming languages for the next year goes here.&gt;</a:t>
            </a:r>
          </a:p>
        </p:txBody>
      </p:sp>
    </p:spTree>
    <p:extLst>
      <p:ext uri="{BB962C8B-B14F-4D97-AF65-F5344CB8AC3E}">
        <p14:creationId xmlns:p14="http://schemas.microsoft.com/office/powerpoint/2010/main" val="1957259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Finding 1</a:t>
            </a:r>
          </a:p>
          <a:p>
            <a:r>
              <a:rPr lang="en-US" dirty="0"/>
              <a:t>Finding 2</a:t>
            </a:r>
          </a:p>
          <a:p>
            <a:r>
              <a:rPr lang="en-US" dirty="0"/>
              <a:t>Finding 3</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Implication 1</a:t>
            </a:r>
          </a:p>
          <a:p>
            <a:r>
              <a:rPr lang="en-US" dirty="0"/>
              <a:t>Implication 2</a:t>
            </a:r>
          </a:p>
          <a:p>
            <a:r>
              <a:rPr lang="en-US" dirty="0"/>
              <a:t>Implication 3</a:t>
            </a:r>
          </a:p>
        </p:txBody>
      </p:sp>
    </p:spTree>
    <p:extLst>
      <p:ext uri="{BB962C8B-B14F-4D97-AF65-F5344CB8AC3E}">
        <p14:creationId xmlns:p14="http://schemas.microsoft.com/office/powerpoint/2010/main" val="545569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next year goes here.&gt;</a:t>
            </a:r>
          </a:p>
        </p:txBody>
      </p:sp>
    </p:spTree>
    <p:extLst>
      <p:ext uri="{BB962C8B-B14F-4D97-AF65-F5344CB8AC3E}">
        <p14:creationId xmlns:p14="http://schemas.microsoft.com/office/powerpoint/2010/main" val="1074638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Finding 1</a:t>
            </a:r>
          </a:p>
          <a:p>
            <a:r>
              <a:rPr lang="en-US" dirty="0"/>
              <a:t>Finding 2</a:t>
            </a:r>
          </a:p>
          <a:p>
            <a:r>
              <a:rPr lang="en-US" dirty="0"/>
              <a:t>Finding 3</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Implication 1</a:t>
            </a:r>
          </a:p>
          <a:p>
            <a:r>
              <a:rPr lang="en-US" dirty="0"/>
              <a:t>Implication 2</a:t>
            </a:r>
          </a:p>
          <a:p>
            <a:r>
              <a:rPr lang="en-US" dirty="0"/>
              <a:t>Implication 3</a:t>
            </a:r>
          </a:p>
        </p:txBody>
      </p:sp>
    </p:spTree>
    <p:extLst>
      <p:ext uri="{BB962C8B-B14F-4D97-AF65-F5344CB8AC3E}">
        <p14:creationId xmlns:p14="http://schemas.microsoft.com/office/powerpoint/2010/main" val="2659604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&lt;The permanent link of the read-only view of the Cognos dashboard goes here.&gt;</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1 goes here</a:t>
            </a:r>
          </a:p>
        </p:txBody>
      </p:sp>
    </p:spTree>
    <p:extLst>
      <p:ext uri="{BB962C8B-B14F-4D97-AF65-F5344CB8AC3E}">
        <p14:creationId xmlns:p14="http://schemas.microsoft.com/office/powerpoint/2010/main" val="916853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alphaModFix amt="53000"/>
          </a:blip>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spTree>
    <p:extLst>
      <p:ext uri="{BB962C8B-B14F-4D97-AF65-F5344CB8AC3E}">
        <p14:creationId xmlns:p14="http://schemas.microsoft.com/office/powerpoint/2010/main" val="3266127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spTree>
    <p:extLst>
      <p:ext uri="{BB962C8B-B14F-4D97-AF65-F5344CB8AC3E}">
        <p14:creationId xmlns:p14="http://schemas.microsoft.com/office/powerpoint/2010/main" val="3517973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dirty="0"/>
          </a:p>
          <a:p>
            <a:r>
              <a:rPr lang="en-US" dirty="0"/>
              <a:t>Finding 1</a:t>
            </a:r>
          </a:p>
          <a:p>
            <a:r>
              <a:rPr lang="en-US" dirty="0"/>
              <a:t>Finding 2</a:t>
            </a:r>
          </a:p>
          <a:p>
            <a:r>
              <a:rPr lang="en-US" dirty="0"/>
              <a:t>Finding 3</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endParaRPr lang="en-US" dirty="0"/>
          </a:p>
          <a:p>
            <a:r>
              <a:rPr lang="en-US" dirty="0"/>
              <a:t>Implication 1</a:t>
            </a:r>
          </a:p>
          <a:p>
            <a:r>
              <a:rPr lang="en-US" dirty="0"/>
              <a:t>Implication 2</a:t>
            </a:r>
          </a:p>
          <a:p>
            <a:r>
              <a:rPr lang="en-US" dirty="0"/>
              <a:t>Implication 3</a:t>
            </a:r>
          </a:p>
        </p:txBody>
      </p:sp>
    </p:spTree>
    <p:extLst>
      <p:ext uri="{BB962C8B-B14F-4D97-AF65-F5344CB8AC3E}">
        <p14:creationId xmlns:p14="http://schemas.microsoft.com/office/powerpoint/2010/main" val="647271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Point 1</a:t>
            </a:r>
          </a:p>
          <a:p>
            <a:r>
              <a:rPr lang="en-US" dirty="0"/>
              <a:t>Point 2</a:t>
            </a:r>
          </a:p>
          <a:p>
            <a:r>
              <a:rPr lang="en-US" dirty="0"/>
              <a:t>Point 3</a:t>
            </a:r>
          </a:p>
          <a:p>
            <a:r>
              <a:rPr lang="en-US" dirty="0"/>
              <a:t>Point 4</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any relevant additional charts, or tables that you may have created during the analysis phase.</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914400" y="2191385"/>
            <a:ext cx="10489276" cy="2862753"/>
          </a:xfrm>
        </p:spPr>
        <p:txBody>
          <a:bodyPr>
            <a:normAutofit/>
          </a:bodyPr>
          <a:lstStyle/>
          <a:p>
            <a:pPr marL="0" indent="0">
              <a:buNone/>
            </a:pPr>
            <a:r>
              <a:rPr lang="en-US" sz="2200" dirty="0"/>
              <a:t>In Module 1 you have collected the job posting data using Job API in a file named “</a:t>
            </a:r>
            <a:r>
              <a:rPr lang="en-IN" sz="2400" dirty="0"/>
              <a:t>job-postings.xlsx</a:t>
            </a:r>
            <a:r>
              <a:rPr lang="en-US" sz="2200" dirty="0"/>
              <a:t>”. Present that data using a bar chart here. Order the bar chart in the descending order of the number of job </a:t>
            </a:r>
            <a:r>
              <a:rPr lang="en-US" sz="2200"/>
              <a:t>postings.</a:t>
            </a:r>
            <a:endParaRPr lang="en-US" sz="2200" dirty="0"/>
          </a:p>
        </p:txBody>
      </p:sp>
    </p:spTree>
    <p:extLst>
      <p:ext uri="{BB962C8B-B14F-4D97-AF65-F5344CB8AC3E}">
        <p14:creationId xmlns:p14="http://schemas.microsoft.com/office/powerpoint/2010/main" val="3078551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78305" y="2191385"/>
            <a:ext cx="10525371"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alphaModFix amt="32000"/>
            <a:extLst>
              <a:ext uri="{BEBA8EAE-BF5A-486C-A8C5-ECC9F3942E4B}">
                <a14:imgProps xmlns:a14="http://schemas.microsoft.com/office/drawing/2010/main">
                  <a14:imgLayer r:embed="rId4">
                    <a14:imgEffect>
                      <a14:brightnessContrast bright="33000"/>
                    </a14:imgEffect>
                  </a14:imgLayer>
                </a14:imgProps>
              </a:ext>
            </a:extLst>
          </a:blip>
          <a:stretch>
            <a:fillRect/>
          </a:stretch>
        </p:blipFill>
        <p:spPr>
          <a:xfrm>
            <a:off x="1090494" y="2302762"/>
            <a:ext cx="3194581" cy="3194581"/>
          </a:xfrm>
          <a:prstGeom prst="rect">
            <a:avLst/>
          </a:prstGeom>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3207223" y="1667328"/>
            <a:ext cx="8364941" cy="4465447"/>
          </a:xfrm>
        </p:spPr>
        <p:txBody>
          <a:bodyPr>
            <a:normAutofit lnSpcReduction="10000"/>
          </a:bodyPr>
          <a:lstStyle/>
          <a:p>
            <a:pPr marL="0" indent="0">
              <a:buNone/>
            </a:pPr>
            <a:r>
              <a:rPr lang="en-US" sz="2200" dirty="0"/>
              <a:t>We will predict whether the SpaceX Falcon 9 first stage will successfully land in this capstone project.</a:t>
            </a:r>
          </a:p>
          <a:p>
            <a:pPr marL="0" indent="0">
              <a:buNone/>
            </a:pPr>
            <a:r>
              <a:rPr lang="en-US" sz="2200" dirty="0"/>
              <a:t>We can calculate the cost of a launch if we know if the first stage will land. This will be accomplished through the application of various machine learning classification algorithms.</a:t>
            </a:r>
          </a:p>
          <a:p>
            <a:pPr marL="0" indent="0">
              <a:buNone/>
            </a:pPr>
            <a:r>
              <a:rPr lang="en-US" sz="2200" dirty="0"/>
              <a:t>Data Collection, Data Wrangling and Preprocessing, Exploratory Data Analysis, Data Visualization, and finally Machine Learning Prediction will be the methodology used</a:t>
            </a:r>
          </a:p>
          <a:p>
            <a:pPr marL="0" indent="0">
              <a:buNone/>
            </a:pPr>
            <a:r>
              <a:rPr lang="en-US" sz="2200" dirty="0"/>
              <a:t>.During our investigation, the results of our analysis show that there are some characteristics of rocket launches that are related to the failure or success of the launch.</a:t>
            </a:r>
          </a:p>
          <a:p>
            <a:pPr marL="0" indent="0">
              <a:buNone/>
            </a:pPr>
            <a:r>
              <a:rPr lang="en-US" sz="2200" dirty="0"/>
              <a:t>Finally, we conclude that the Decision Tree is possibly the best machine learning algorithm for this problem.</a:t>
            </a: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alphaModFix amt="34000"/>
          </a:blip>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3097720" y="1613547"/>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The primary goal of this capstone project is to forecast whether the Falcon 9 first stage will successfully land. SpaceX is so proud of its ability to reuse the first stage of a rocket launch that they advertise on their website that their rocket launches cost 62 million while other providers charge up to 165 million. The reusability of the first stage accounts for a large portion of these savings. We can calculate the cost of a launch if we know if the first stage will land. This data can be used if another company wants to compete with SpaceX for a rocket launch.</a:t>
            </a:r>
          </a:p>
          <a:p>
            <a:pPr marL="0" indent="0">
              <a:buNone/>
            </a:pPr>
            <a:r>
              <a:rPr lang="en-US" sz="2200" b="1" dirty="0"/>
              <a:t>This takes us to our major question, which is: Will the first stage of a Falcon 9 rocket launch successfully land?</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559559" y="1825625"/>
            <a:ext cx="10794242" cy="4351338"/>
          </a:xfrm>
        </p:spPr>
        <p:txBody>
          <a:bodyPr>
            <a:normAutofit/>
          </a:bodyPr>
          <a:lstStyle/>
          <a:p>
            <a:pPr marL="0" indent="0">
              <a:buNone/>
            </a:pPr>
            <a:r>
              <a:rPr lang="en-US" sz="1800" dirty="0"/>
              <a:t>Data was collected in two ways: by requesting information from the SpaceX API and by web scraping launch data from a Wikipedia page. The data was then transformed and cleaned using Python’s Pandas library.</a:t>
            </a:r>
          </a:p>
          <a:p>
            <a:pPr marL="0" indent="0">
              <a:buNone/>
            </a:pPr>
            <a:endParaRPr lang="en-US" sz="1800" dirty="0"/>
          </a:p>
          <a:p>
            <a:pPr marL="0" indent="0">
              <a:buNone/>
            </a:pPr>
            <a:r>
              <a:rPr lang="en-US" sz="1800" dirty="0"/>
              <a:t>Exploratory data analysis (EDA) was performed on the clean data using visualization tools like Python's matplotlib and seaborn libraries, as well as SQL queries to answer questions. Python's interactive visualization packages were used to answer some analytical questions. </a:t>
            </a:r>
          </a:p>
          <a:p>
            <a:pPr marL="0" indent="0">
              <a:buNone/>
            </a:pPr>
            <a:endParaRPr lang="en-US" sz="1800" dirty="0"/>
          </a:p>
          <a:p>
            <a:pPr marL="0" indent="0">
              <a:buNone/>
            </a:pPr>
            <a:r>
              <a:rPr lang="en-US" sz="1800" dirty="0" err="1"/>
              <a:t>Plotly</a:t>
            </a:r>
            <a:r>
              <a:rPr lang="en-US" sz="1800" dirty="0"/>
              <a:t> Dash was used to create interactive data visualizations and Folium was used to create maps.</a:t>
            </a:r>
          </a:p>
          <a:p>
            <a:pPr marL="0" indent="0">
              <a:buNone/>
            </a:pPr>
            <a:endParaRPr lang="en-US" sz="1800" dirty="0"/>
          </a:p>
          <a:p>
            <a:pPr marL="0" indent="0">
              <a:buNone/>
            </a:pPr>
            <a:r>
              <a:rPr lang="en-US" sz="1800" dirty="0"/>
              <a:t>For the predictive analysis, four different machine learning classification models were used. Logistic regression, support vector machines, k-nearest neighbor, and decision tree classifier were the models used. To find the best model, each one was trained, tuned, and evaluated.</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alphaModFix amt="7000"/>
          </a:blip>
          <a:stretch>
            <a:fillRect/>
          </a:stretch>
        </p:blipFill>
        <p:spPr>
          <a:xfrm>
            <a:off x="979655" y="1831709"/>
            <a:ext cx="3194581" cy="3194581"/>
          </a:xfrm>
          <a:prstGeom prst="rect">
            <a:avLst/>
          </a:prstGeom>
          <a:effectLst>
            <a:glow>
              <a:schemeClr val="accent1">
                <a:alpha val="40000"/>
              </a:schemeClr>
            </a:glow>
          </a:effectLst>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F2A16-3A91-D21C-70CC-3E4F09C6D346}"/>
              </a:ext>
            </a:extLst>
          </p:cNvPr>
          <p:cNvSpPr>
            <a:spLocks noGrp="1"/>
          </p:cNvSpPr>
          <p:nvPr>
            <p:ph type="title"/>
          </p:nvPr>
        </p:nvSpPr>
        <p:spPr/>
        <p:txBody>
          <a:bodyPr>
            <a:normAutofit fontScale="90000"/>
          </a:bodyPr>
          <a:lstStyle/>
          <a:p>
            <a:r>
              <a:rPr lang="en-US" dirty="0"/>
              <a:t>Completed labs :	</a:t>
            </a:r>
            <a:r>
              <a:rPr lang="en-US" b="1" dirty="0">
                <a:solidFill>
                  <a:srgbClr val="569CD6"/>
                </a:solidFill>
                <a:effectLst/>
                <a:latin typeface="Consolas" panose="020B0609020204030204" pitchFamily="49" charset="0"/>
                <a:hlinkClick r:id="rId2"/>
              </a:rPr>
              <a:t>Data wrangling </a:t>
            </a:r>
            <a:r>
              <a:rPr lang="en-US" b="1" dirty="0">
                <a:solidFill>
                  <a:srgbClr val="569CD6"/>
                </a:solidFill>
                <a:effectLst/>
                <a:latin typeface="Consolas" panose="020B0609020204030204" pitchFamily="49" charset="0"/>
              </a:rPr>
              <a:t>&amp; </a:t>
            </a:r>
            <a:r>
              <a:rPr lang="en-US" b="1" dirty="0">
                <a:solidFill>
                  <a:srgbClr val="569CD6"/>
                </a:solidFill>
                <a:effectLst/>
                <a:latin typeface="Consolas" panose="020B0609020204030204" pitchFamily="49" charset="0"/>
                <a:hlinkClick r:id="rId3"/>
              </a:rPr>
              <a:t>Data Collection </a:t>
            </a:r>
            <a:br>
              <a:rPr lang="en-US" b="0" dirty="0">
                <a:solidFill>
                  <a:srgbClr val="D4D4D4"/>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AE070912-6FA5-754A-2AC2-5AD09682A932}"/>
              </a:ext>
            </a:extLst>
          </p:cNvPr>
          <p:cNvSpPr>
            <a:spLocks noGrp="1"/>
          </p:cNvSpPr>
          <p:nvPr>
            <p:ph sz="half" idx="1"/>
          </p:nvPr>
        </p:nvSpPr>
        <p:spPr/>
        <p:txBody>
          <a:bodyPr/>
          <a:lstStyle/>
          <a:p>
            <a:r>
              <a:rPr lang="en-US" dirty="0"/>
              <a:t>Data Collection :</a:t>
            </a:r>
          </a:p>
          <a:p>
            <a:pPr algn="l"/>
            <a:r>
              <a:rPr lang="en-US" sz="1800" b="0" i="0" u="none" strike="noStrike" baseline="0" dirty="0">
                <a:solidFill>
                  <a:srgbClr val="262626"/>
                </a:solidFill>
                <a:latin typeface="MicrosoftJhengHeiRegular"/>
              </a:rPr>
              <a:t>Request and parse the SpaceX launch data using the GET request</a:t>
            </a:r>
          </a:p>
          <a:p>
            <a:pPr algn="l"/>
            <a:r>
              <a:rPr lang="en-US" sz="1800" b="0" i="0" u="none" strike="noStrike" baseline="0" dirty="0">
                <a:solidFill>
                  <a:srgbClr val="262626"/>
                </a:solidFill>
                <a:latin typeface="MicrosoftJhengHeiRegular"/>
              </a:rPr>
              <a:t>Normalize JSON response into a </a:t>
            </a:r>
            <a:r>
              <a:rPr lang="en-US" sz="1800" b="0" i="0" u="none" strike="noStrike" baseline="0" dirty="0" err="1">
                <a:solidFill>
                  <a:srgbClr val="262626"/>
                </a:solidFill>
                <a:latin typeface="MicrosoftJhengHeiRegular"/>
              </a:rPr>
              <a:t>dataFame</a:t>
            </a:r>
            <a:endParaRPr lang="en-US" sz="1800" dirty="0">
              <a:solidFill>
                <a:srgbClr val="262626"/>
              </a:solidFill>
              <a:latin typeface="MicrosoftJhengHeiRegular"/>
            </a:endParaRPr>
          </a:p>
          <a:p>
            <a:pPr algn="l"/>
            <a:r>
              <a:rPr lang="en-US" sz="1800" b="0" i="0" u="none" strike="noStrike" baseline="0" dirty="0">
                <a:solidFill>
                  <a:srgbClr val="262626"/>
                </a:solidFill>
                <a:latin typeface="MicrosoftJhengHeiRegular"/>
              </a:rPr>
              <a:t>Extract only useful columns using auxiliary</a:t>
            </a:r>
            <a:r>
              <a:rPr lang="en-US" sz="1800" dirty="0">
                <a:solidFill>
                  <a:srgbClr val="262626"/>
                </a:solidFill>
                <a:latin typeface="MicrosoftJhengHeiRegular"/>
              </a:rPr>
              <a:t> </a:t>
            </a:r>
            <a:r>
              <a:rPr lang="en-US" sz="1800" b="0" i="0" u="none" strike="noStrike" baseline="0" dirty="0">
                <a:solidFill>
                  <a:srgbClr val="262626"/>
                </a:solidFill>
                <a:latin typeface="MicrosoftJhengHeiRegular"/>
              </a:rPr>
              <a:t>functions</a:t>
            </a:r>
          </a:p>
          <a:p>
            <a:pPr algn="l"/>
            <a:r>
              <a:rPr lang="en-US" sz="1800" b="0" i="0" u="none" strike="noStrike" baseline="0" dirty="0">
                <a:solidFill>
                  <a:srgbClr val="262626"/>
                </a:solidFill>
                <a:latin typeface="MicrosoftJhengHeiRegular"/>
              </a:rPr>
              <a:t>Create new Pandas data Frame from dictionary</a:t>
            </a:r>
            <a:endParaRPr lang="en-US" sz="1800" dirty="0">
              <a:solidFill>
                <a:srgbClr val="262626"/>
              </a:solidFill>
              <a:latin typeface="MicrosoftJhengHeiRegular"/>
            </a:endParaRPr>
          </a:p>
          <a:p>
            <a:pPr algn="l"/>
            <a:r>
              <a:rPr lang="en-US" sz="1800" b="0" i="0" u="none" strike="noStrike" baseline="0" dirty="0">
                <a:solidFill>
                  <a:srgbClr val="262626"/>
                </a:solidFill>
                <a:latin typeface="MicrosoftJhengHeiRegular"/>
              </a:rPr>
              <a:t>Filter data Frame to only include Falcon 9 launches</a:t>
            </a:r>
          </a:p>
          <a:p>
            <a:pPr algn="l"/>
            <a:r>
              <a:rPr lang="en-US" sz="1800" b="0" i="0" u="none" strike="noStrike" baseline="0" dirty="0">
                <a:solidFill>
                  <a:srgbClr val="262626"/>
                </a:solidFill>
                <a:latin typeface="MicrosoftJhengHeiRegular"/>
              </a:rPr>
              <a:t>Handle missing values</a:t>
            </a:r>
            <a:endParaRPr lang="en-US" sz="1800" dirty="0">
              <a:solidFill>
                <a:srgbClr val="262626"/>
              </a:solidFill>
              <a:latin typeface="MicrosoftJhengHeiRegular"/>
            </a:endParaRPr>
          </a:p>
          <a:p>
            <a:pPr algn="l"/>
            <a:r>
              <a:rPr lang="en-US" sz="1800" b="0" i="0" u="none" strike="noStrike" baseline="0" dirty="0">
                <a:solidFill>
                  <a:srgbClr val="262626"/>
                </a:solidFill>
                <a:latin typeface="MicrosoftJhengHeiRegular"/>
              </a:rPr>
              <a:t>Export to CSV file</a:t>
            </a:r>
            <a:endParaRPr lang="en-US" dirty="0"/>
          </a:p>
          <a:p>
            <a:endParaRPr lang="en-US" dirty="0"/>
          </a:p>
        </p:txBody>
      </p:sp>
      <p:sp>
        <p:nvSpPr>
          <p:cNvPr id="5" name="Content Placeholder 2">
            <a:extLst>
              <a:ext uri="{FF2B5EF4-FFF2-40B4-BE49-F238E27FC236}">
                <a16:creationId xmlns:a16="http://schemas.microsoft.com/office/drawing/2014/main" id="{2CA70457-2EBD-808D-ECED-9FF8EB5C89E7}"/>
              </a:ext>
            </a:extLst>
          </p:cNvPr>
          <p:cNvSpPr txBox="1">
            <a:spLocks/>
          </p:cNvSpPr>
          <p:nvPr/>
        </p:nvSpPr>
        <p:spPr>
          <a:xfrm>
            <a:off x="60198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Data Wrangling :</a:t>
            </a:r>
          </a:p>
          <a:p>
            <a:r>
              <a:rPr lang="en-US" sz="1800" b="0" i="0" u="none" strike="noStrike" baseline="0" dirty="0">
                <a:latin typeface="MicrosoftJhengHeiRegular"/>
              </a:rPr>
              <a:t>Calculate the number of launches on each site</a:t>
            </a:r>
          </a:p>
          <a:p>
            <a:r>
              <a:rPr lang="en-US" sz="1800" b="0" i="0" u="none" strike="noStrike" baseline="0" dirty="0">
                <a:latin typeface="MicrosoftJhengHeiRegular"/>
              </a:rPr>
              <a:t>Calculate the number and occurrence of each orbit</a:t>
            </a:r>
            <a:endParaRPr lang="en-US" sz="1800" dirty="0">
              <a:latin typeface="MicrosoftJhengHeiRegular"/>
            </a:endParaRPr>
          </a:p>
          <a:p>
            <a:pPr algn="l"/>
            <a:r>
              <a:rPr lang="en-US" sz="1800" b="0" i="0" u="none" strike="noStrike" baseline="0" dirty="0">
                <a:latin typeface="MicrosoftJhengHeiRegular"/>
              </a:rPr>
              <a:t>Calculate the number and occurrence of mission outcome per orbit type</a:t>
            </a:r>
          </a:p>
          <a:p>
            <a:pPr algn="l"/>
            <a:r>
              <a:rPr lang="en-US" sz="1800" b="0" i="0" u="none" strike="noStrike" baseline="0" dirty="0">
                <a:latin typeface="MicrosoftJhengHeiRegular"/>
              </a:rPr>
              <a:t>Create a landing outcome label from Outcome column using one-hot encoding</a:t>
            </a:r>
          </a:p>
          <a:p>
            <a:pPr algn="l"/>
            <a:r>
              <a:rPr lang="en-US" sz="1800" b="0" i="0" u="none" strike="noStrike" baseline="0" dirty="0">
                <a:latin typeface="MicrosoftJhengHeiRegular"/>
              </a:rPr>
              <a:t>Export to CSV</a:t>
            </a:r>
            <a:endParaRPr lang="en-US" dirty="0"/>
          </a:p>
        </p:txBody>
      </p:sp>
    </p:spTree>
    <p:extLst>
      <p:ext uri="{BB962C8B-B14F-4D97-AF65-F5344CB8AC3E}">
        <p14:creationId xmlns:p14="http://schemas.microsoft.com/office/powerpoint/2010/main" val="152643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3555-ECE4-F1F3-368D-94C0E5BA6669}"/>
              </a:ext>
            </a:extLst>
          </p:cNvPr>
          <p:cNvSpPr>
            <a:spLocks noGrp="1"/>
          </p:cNvSpPr>
          <p:nvPr>
            <p:ph type="title"/>
          </p:nvPr>
        </p:nvSpPr>
        <p:spPr/>
        <p:txBody>
          <a:bodyPr/>
          <a:lstStyle/>
          <a:p>
            <a:r>
              <a:rPr lang="en-US" sz="3600" dirty="0"/>
              <a:t>EDA with Data Visualizations </a:t>
            </a:r>
          </a:p>
        </p:txBody>
      </p:sp>
      <p:sp>
        <p:nvSpPr>
          <p:cNvPr id="3" name="Content Placeholder 2">
            <a:extLst>
              <a:ext uri="{FF2B5EF4-FFF2-40B4-BE49-F238E27FC236}">
                <a16:creationId xmlns:a16="http://schemas.microsoft.com/office/drawing/2014/main" id="{039ECF59-FA6C-EE7C-B872-84490855FCBD}"/>
              </a:ext>
            </a:extLst>
          </p:cNvPr>
          <p:cNvSpPr>
            <a:spLocks noGrp="1"/>
          </p:cNvSpPr>
          <p:nvPr>
            <p:ph sz="half" idx="1"/>
          </p:nvPr>
        </p:nvSpPr>
        <p:spPr>
          <a:xfrm>
            <a:off x="218364" y="1825625"/>
            <a:ext cx="5801436" cy="4351338"/>
          </a:xfrm>
        </p:spPr>
        <p:txBody>
          <a:bodyPr>
            <a:normAutofit lnSpcReduction="10000"/>
          </a:bodyPr>
          <a:lstStyle/>
          <a:p>
            <a:pPr marL="0" indent="0">
              <a:buNone/>
            </a:pPr>
            <a:r>
              <a:rPr kumimoji="0" lang="en-US" sz="2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Visualize the relationship between : </a:t>
            </a:r>
            <a:endParaRPr lang="en-US" b="1" dirty="0">
              <a:solidFill>
                <a:schemeClr val="tx1"/>
              </a:solidFill>
              <a:effectLst/>
              <a:latin typeface="Consolas" panose="020B0609020204030204" pitchFamily="49" charset="0"/>
            </a:endParaRPr>
          </a:p>
          <a:p>
            <a:r>
              <a:rPr lang="en-US" b="1" dirty="0">
                <a:solidFill>
                  <a:srgbClr val="569CD6"/>
                </a:solidFill>
                <a:effectLst/>
                <a:latin typeface="Consolas" panose="020B0609020204030204" pitchFamily="49" charset="0"/>
              </a:rPr>
              <a:t>Flight Number and Launch Site- </a:t>
            </a:r>
            <a:r>
              <a:rPr lang="en-US" b="0" dirty="0">
                <a:solidFill>
                  <a:srgbClr val="6A9955"/>
                </a:solidFill>
                <a:effectLst/>
                <a:latin typeface="Consolas" panose="020B0609020204030204" pitchFamily="49" charset="0"/>
              </a:rPr>
              <a:t>scatter plot</a:t>
            </a:r>
            <a:endParaRPr lang="en-US" b="0" dirty="0">
              <a:solidFill>
                <a:srgbClr val="D4D4D4"/>
              </a:solidFill>
              <a:effectLst/>
              <a:latin typeface="Consolas" panose="020B0609020204030204" pitchFamily="49" charset="0"/>
            </a:endParaRPr>
          </a:p>
          <a:p>
            <a:r>
              <a:rPr lang="en-US" b="1" dirty="0">
                <a:solidFill>
                  <a:srgbClr val="569CD6"/>
                </a:solidFill>
                <a:effectLst/>
                <a:latin typeface="Consolas" panose="020B0609020204030204" pitchFamily="49" charset="0"/>
              </a:rPr>
              <a:t>Payload and Launch Site- </a:t>
            </a:r>
            <a:r>
              <a:rPr lang="en-US" b="0" dirty="0">
                <a:solidFill>
                  <a:srgbClr val="6A9955"/>
                </a:solidFill>
                <a:effectLst/>
                <a:latin typeface="Consolas" panose="020B0609020204030204" pitchFamily="49" charset="0"/>
              </a:rPr>
              <a:t>scatter plot</a:t>
            </a:r>
          </a:p>
          <a:p>
            <a:r>
              <a:rPr lang="en-US" b="1" dirty="0">
                <a:solidFill>
                  <a:srgbClr val="569CD6"/>
                </a:solidFill>
                <a:effectLst/>
                <a:latin typeface="Consolas" panose="020B0609020204030204" pitchFamily="49" charset="0"/>
              </a:rPr>
              <a:t>success rate of each orbit type -</a:t>
            </a:r>
            <a:r>
              <a:rPr lang="en-US" b="0" dirty="0">
                <a:solidFill>
                  <a:srgbClr val="FF0000"/>
                </a:solidFill>
                <a:effectLst/>
                <a:latin typeface="Consolas" panose="020B0609020204030204" pitchFamily="49" charset="0"/>
              </a:rPr>
              <a:t>bar plot</a:t>
            </a: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r>
              <a:rPr lang="en-US" dirty="0">
                <a:hlinkClick r:id="rId3"/>
              </a:rPr>
              <a:t>Click here </a:t>
            </a:r>
            <a:endParaRPr lang="en-US" dirty="0"/>
          </a:p>
        </p:txBody>
      </p:sp>
      <p:sp>
        <p:nvSpPr>
          <p:cNvPr id="4" name="Content Placeholder 3">
            <a:extLst>
              <a:ext uri="{FF2B5EF4-FFF2-40B4-BE49-F238E27FC236}">
                <a16:creationId xmlns:a16="http://schemas.microsoft.com/office/drawing/2014/main" id="{4E8798E4-E79E-5797-4427-602DE3F26ED1}"/>
              </a:ext>
            </a:extLst>
          </p:cNvPr>
          <p:cNvSpPr>
            <a:spLocks noGrp="1"/>
          </p:cNvSpPr>
          <p:nvPr>
            <p:ph sz="half" idx="2"/>
          </p:nvPr>
        </p:nvSpPr>
        <p:spPr>
          <a:xfrm>
            <a:off x="6172200" y="2647665"/>
            <a:ext cx="6019800" cy="3529297"/>
          </a:xfrm>
        </p:spPr>
        <p:txBody>
          <a:bodyPr>
            <a:normAutofit lnSpcReduction="10000"/>
          </a:bodyPr>
          <a:lstStyle/>
          <a:p>
            <a:r>
              <a:rPr lang="en-US" b="1" dirty="0">
                <a:solidFill>
                  <a:srgbClr val="569CD6"/>
                </a:solidFill>
                <a:effectLst/>
                <a:latin typeface="Consolas" panose="020B0609020204030204" pitchFamily="49" charset="0"/>
              </a:rPr>
              <a:t>Flight Number and Orbit type -</a:t>
            </a:r>
            <a:r>
              <a:rPr lang="en-US" b="0" dirty="0">
                <a:solidFill>
                  <a:srgbClr val="6A9955"/>
                </a:solidFill>
                <a:effectLst/>
                <a:latin typeface="Consolas" panose="020B0609020204030204" pitchFamily="49" charset="0"/>
              </a:rPr>
              <a:t>scatter plot</a:t>
            </a:r>
            <a:endParaRPr lang="en-US" b="0" dirty="0">
              <a:solidFill>
                <a:srgbClr val="D4D4D4"/>
              </a:solidFill>
              <a:effectLst/>
              <a:latin typeface="Consolas" panose="020B0609020204030204" pitchFamily="49" charset="0"/>
            </a:endParaRPr>
          </a:p>
          <a:p>
            <a:r>
              <a:rPr lang="en-US" b="1" dirty="0">
                <a:solidFill>
                  <a:srgbClr val="569CD6"/>
                </a:solidFill>
                <a:effectLst/>
                <a:latin typeface="Consolas" panose="020B0609020204030204" pitchFamily="49" charset="0"/>
              </a:rPr>
              <a:t>Payload and Orbit type- </a:t>
            </a:r>
            <a:r>
              <a:rPr lang="en-US" b="0" dirty="0">
                <a:solidFill>
                  <a:srgbClr val="6A9955"/>
                </a:solidFill>
                <a:effectLst/>
                <a:latin typeface="Consolas" panose="020B0609020204030204" pitchFamily="49" charset="0"/>
              </a:rPr>
              <a:t>scatter plot</a:t>
            </a:r>
            <a:r>
              <a:rPr lang="en-US" b="1" dirty="0">
                <a:solidFill>
                  <a:srgbClr val="569CD6"/>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r>
              <a:rPr lang="en-US" b="1" dirty="0">
                <a:solidFill>
                  <a:srgbClr val="569CD6"/>
                </a:solidFill>
                <a:effectLst/>
                <a:latin typeface="Consolas" panose="020B0609020204030204" pitchFamily="49" charset="0"/>
              </a:rPr>
              <a:t>launch success yearly trend – </a:t>
            </a:r>
            <a:r>
              <a:rPr lang="en-US" b="0" dirty="0">
                <a:solidFill>
                  <a:schemeClr val="tx2">
                    <a:lumMod val="50000"/>
                  </a:schemeClr>
                </a:solidFill>
                <a:effectLst/>
                <a:latin typeface="Consolas" panose="020B0609020204030204" pitchFamily="49" charset="0"/>
              </a:rPr>
              <a:t>line  plot</a:t>
            </a:r>
          </a:p>
          <a:p>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681648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64104-383A-BE18-8AD9-C85EB12A14C9}"/>
              </a:ext>
            </a:extLst>
          </p:cNvPr>
          <p:cNvSpPr>
            <a:spLocks noGrp="1"/>
          </p:cNvSpPr>
          <p:nvPr>
            <p:ph type="title"/>
          </p:nvPr>
        </p:nvSpPr>
        <p:spPr/>
        <p:txBody>
          <a:bodyPr>
            <a:normAutofit/>
          </a:bodyPr>
          <a:lstStyle/>
          <a:p>
            <a:r>
              <a:rPr lang="en-US" sz="4000" dirty="0"/>
              <a:t>EDA with SQL</a:t>
            </a:r>
            <a:br>
              <a:rPr lang="en-US" sz="4000" dirty="0"/>
            </a:br>
            <a:r>
              <a:rPr lang="en-US" sz="1800" dirty="0"/>
              <a:t>The following are some of the SQL queries operated on the dataset:</a:t>
            </a:r>
          </a:p>
        </p:txBody>
      </p:sp>
      <p:sp>
        <p:nvSpPr>
          <p:cNvPr id="3" name="Content Placeholder 2">
            <a:extLst>
              <a:ext uri="{FF2B5EF4-FFF2-40B4-BE49-F238E27FC236}">
                <a16:creationId xmlns:a16="http://schemas.microsoft.com/office/drawing/2014/main" id="{4678368F-9945-B539-796C-F982C3E72F0F}"/>
              </a:ext>
            </a:extLst>
          </p:cNvPr>
          <p:cNvSpPr>
            <a:spLocks noGrp="1"/>
          </p:cNvSpPr>
          <p:nvPr>
            <p:ph sz="half" idx="1"/>
          </p:nvPr>
        </p:nvSpPr>
        <p:spPr>
          <a:xfrm>
            <a:off x="723331" y="2347415"/>
            <a:ext cx="5296469" cy="3870492"/>
          </a:xfrm>
        </p:spPr>
        <p:txBody>
          <a:bodyPr>
            <a:normAutofit fontScale="92500" lnSpcReduction="20000"/>
          </a:bodyPr>
          <a:lstStyle/>
          <a:p>
            <a:r>
              <a:rPr lang="en-US" b="1" i="0" dirty="0">
                <a:effectLst/>
                <a:latin typeface="-apple-system"/>
              </a:rPr>
              <a:t>the names of the unique launch sites in the space mission</a:t>
            </a:r>
          </a:p>
          <a:p>
            <a:r>
              <a:rPr lang="en-US" b="1" i="0" dirty="0">
                <a:effectLst/>
                <a:latin typeface="-apple-system"/>
              </a:rPr>
              <a:t>5 records where launch sites begin with the string 'CCA'</a:t>
            </a:r>
          </a:p>
          <a:p>
            <a:r>
              <a:rPr lang="en-US" b="1" i="0" dirty="0">
                <a:effectLst/>
                <a:latin typeface="-apple-system"/>
              </a:rPr>
              <a:t> total payload mass carried by boosters launched by NASA (CRS)</a:t>
            </a:r>
          </a:p>
          <a:p>
            <a:r>
              <a:rPr lang="en-US" b="1" i="0" dirty="0">
                <a:effectLst/>
                <a:latin typeface="-apple-system"/>
              </a:rPr>
              <a:t>average payload mass carried by booster version F9 v1.1</a:t>
            </a:r>
          </a:p>
          <a:p>
            <a:endParaRPr lang="en-US" dirty="0"/>
          </a:p>
        </p:txBody>
      </p:sp>
      <p:sp>
        <p:nvSpPr>
          <p:cNvPr id="4" name="Content Placeholder 3">
            <a:extLst>
              <a:ext uri="{FF2B5EF4-FFF2-40B4-BE49-F238E27FC236}">
                <a16:creationId xmlns:a16="http://schemas.microsoft.com/office/drawing/2014/main" id="{E191C1A5-2C91-908B-AD9A-120B85BFA8EB}"/>
              </a:ext>
            </a:extLst>
          </p:cNvPr>
          <p:cNvSpPr>
            <a:spLocks noGrp="1"/>
          </p:cNvSpPr>
          <p:nvPr>
            <p:ph sz="half" idx="2"/>
          </p:nvPr>
        </p:nvSpPr>
        <p:spPr>
          <a:xfrm>
            <a:off x="6172200" y="2213907"/>
            <a:ext cx="5181600" cy="3963056"/>
          </a:xfrm>
        </p:spPr>
        <p:txBody>
          <a:bodyPr>
            <a:normAutofit fontScale="92500" lnSpcReduction="20000"/>
          </a:bodyPr>
          <a:lstStyle/>
          <a:p>
            <a:r>
              <a:rPr lang="en-US" b="1" i="0" dirty="0">
                <a:effectLst/>
                <a:latin typeface="-apple-system"/>
              </a:rPr>
              <a:t>the date when the first successful landing outcome in ground pad was achieved.</a:t>
            </a:r>
          </a:p>
          <a:p>
            <a:r>
              <a:rPr lang="en-US" b="1" i="0" dirty="0">
                <a:effectLst/>
                <a:latin typeface="-apple-system"/>
              </a:rPr>
              <a:t>names of the boosters which have success in drone ship and have payload mass greater than 4000 but less than 6000</a:t>
            </a:r>
          </a:p>
          <a:p>
            <a:r>
              <a:rPr lang="en-US" b="1" i="0" dirty="0">
                <a:effectLst/>
                <a:latin typeface="-apple-system"/>
              </a:rPr>
              <a:t> total number of successful and failure mission outcomes</a:t>
            </a:r>
          </a:p>
          <a:p>
            <a:r>
              <a:rPr lang="en-US" b="1" i="0" dirty="0">
                <a:effectLst/>
                <a:latin typeface="-apple-system"/>
              </a:rPr>
              <a:t>names of the </a:t>
            </a:r>
            <a:r>
              <a:rPr lang="en-US" b="1" i="0" dirty="0" err="1">
                <a:effectLst/>
                <a:latin typeface="-apple-system"/>
              </a:rPr>
              <a:t>booster_versions</a:t>
            </a:r>
            <a:r>
              <a:rPr lang="en-US" b="1" i="0" dirty="0">
                <a:effectLst/>
                <a:latin typeface="-apple-system"/>
              </a:rPr>
              <a:t> which have carried the maximum payload mass.</a:t>
            </a:r>
          </a:p>
          <a:p>
            <a:endParaRPr lang="en-US" dirty="0"/>
          </a:p>
        </p:txBody>
      </p:sp>
      <p:sp>
        <p:nvSpPr>
          <p:cNvPr id="6" name="TextBox 5">
            <a:extLst>
              <a:ext uri="{FF2B5EF4-FFF2-40B4-BE49-F238E27FC236}">
                <a16:creationId xmlns:a16="http://schemas.microsoft.com/office/drawing/2014/main" id="{BB0C8A8E-81AD-F4A5-5B3E-42A6355BD349}"/>
              </a:ext>
            </a:extLst>
          </p:cNvPr>
          <p:cNvSpPr txBox="1"/>
          <p:nvPr/>
        </p:nvSpPr>
        <p:spPr>
          <a:xfrm>
            <a:off x="723331" y="1690687"/>
            <a:ext cx="1978925" cy="523220"/>
          </a:xfrm>
          <a:prstGeom prst="rect">
            <a:avLst/>
          </a:prstGeom>
          <a:noFill/>
        </p:spPr>
        <p:txBody>
          <a:bodyPr wrap="square" rtlCol="0">
            <a:spAutoFit/>
          </a:bodyPr>
          <a:lstStyle/>
          <a:p>
            <a:r>
              <a:rPr lang="en-US" sz="2800" b="1" i="0" dirty="0">
                <a:solidFill>
                  <a:schemeClr val="tx1"/>
                </a:solidFill>
                <a:effectLst/>
                <a:latin typeface="-apple-system"/>
              </a:rPr>
              <a:t>Displaying</a:t>
            </a:r>
            <a:endParaRPr lang="en-US" dirty="0"/>
          </a:p>
        </p:txBody>
      </p:sp>
      <p:sp>
        <p:nvSpPr>
          <p:cNvPr id="7" name="TextBox 6">
            <a:extLst>
              <a:ext uri="{FF2B5EF4-FFF2-40B4-BE49-F238E27FC236}">
                <a16:creationId xmlns:a16="http://schemas.microsoft.com/office/drawing/2014/main" id="{A53D78A2-028F-65BB-1269-AD4AF5D88C5B}"/>
              </a:ext>
            </a:extLst>
          </p:cNvPr>
          <p:cNvSpPr txBox="1"/>
          <p:nvPr/>
        </p:nvSpPr>
        <p:spPr>
          <a:xfrm>
            <a:off x="6172200" y="1690687"/>
            <a:ext cx="1869743" cy="523220"/>
          </a:xfrm>
          <a:prstGeom prst="rect">
            <a:avLst/>
          </a:prstGeom>
          <a:noFill/>
        </p:spPr>
        <p:txBody>
          <a:bodyPr wrap="square" rtlCol="0">
            <a:spAutoFit/>
          </a:bodyPr>
          <a:lstStyle/>
          <a:p>
            <a:r>
              <a:rPr lang="en-US" sz="2800" b="1" dirty="0">
                <a:latin typeface="-apple-system"/>
              </a:rPr>
              <a:t>Listing</a:t>
            </a:r>
          </a:p>
        </p:txBody>
      </p:sp>
    </p:spTree>
    <p:extLst>
      <p:ext uri="{BB962C8B-B14F-4D97-AF65-F5344CB8AC3E}">
        <p14:creationId xmlns:p14="http://schemas.microsoft.com/office/powerpoint/2010/main" val="2478275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64104-383A-BE18-8AD9-C85EB12A14C9}"/>
              </a:ext>
            </a:extLst>
          </p:cNvPr>
          <p:cNvSpPr>
            <a:spLocks noGrp="1"/>
          </p:cNvSpPr>
          <p:nvPr>
            <p:ph type="title"/>
          </p:nvPr>
        </p:nvSpPr>
        <p:spPr/>
        <p:txBody>
          <a:bodyPr>
            <a:normAutofit/>
          </a:bodyPr>
          <a:lstStyle/>
          <a:p>
            <a:r>
              <a:rPr lang="en-US" sz="4000" dirty="0"/>
              <a:t>EDA with SQL(Continued)</a:t>
            </a:r>
            <a:br>
              <a:rPr lang="en-US" sz="4000" dirty="0"/>
            </a:br>
            <a:r>
              <a:rPr lang="en-US" sz="1800" dirty="0"/>
              <a:t>The following are some of the SQL queries operated on the dataset:</a:t>
            </a:r>
          </a:p>
        </p:txBody>
      </p:sp>
      <p:sp>
        <p:nvSpPr>
          <p:cNvPr id="3" name="Content Placeholder 2">
            <a:extLst>
              <a:ext uri="{FF2B5EF4-FFF2-40B4-BE49-F238E27FC236}">
                <a16:creationId xmlns:a16="http://schemas.microsoft.com/office/drawing/2014/main" id="{4678368F-9945-B539-796C-F982C3E72F0F}"/>
              </a:ext>
            </a:extLst>
          </p:cNvPr>
          <p:cNvSpPr>
            <a:spLocks noGrp="1"/>
          </p:cNvSpPr>
          <p:nvPr>
            <p:ph sz="half" idx="1"/>
          </p:nvPr>
        </p:nvSpPr>
        <p:spPr>
          <a:xfrm>
            <a:off x="723331" y="2442949"/>
            <a:ext cx="5296469" cy="3774958"/>
          </a:xfrm>
        </p:spPr>
        <p:txBody>
          <a:bodyPr>
            <a:normAutofit/>
          </a:bodyPr>
          <a:lstStyle/>
          <a:p>
            <a:r>
              <a:rPr lang="en-US" b="1" i="0" dirty="0">
                <a:effectLst/>
                <a:latin typeface="-apple-system"/>
              </a:rPr>
              <a:t>the count of landing outcomes (such as Failure (drone ship) or Success (ground pad)) between the date 2010-06-04 and 2017-03-20, in descending order</a:t>
            </a:r>
          </a:p>
          <a:p>
            <a:endParaRPr lang="en-US" b="1" dirty="0">
              <a:latin typeface="-apple-system"/>
            </a:endParaRPr>
          </a:p>
          <a:p>
            <a:endParaRPr lang="en-US" b="1" i="0" dirty="0">
              <a:effectLst/>
              <a:latin typeface="-apple-system"/>
            </a:endParaRPr>
          </a:p>
          <a:p>
            <a:r>
              <a:rPr lang="en-US" b="1" dirty="0">
                <a:latin typeface="-apple-system"/>
                <a:hlinkClick r:id="rId2"/>
              </a:rPr>
              <a:t>Click here</a:t>
            </a:r>
            <a:endParaRPr lang="en-US" b="1" i="0" dirty="0">
              <a:effectLst/>
              <a:latin typeface="-apple-system"/>
            </a:endParaRPr>
          </a:p>
          <a:p>
            <a:pPr marL="0" indent="0">
              <a:buNone/>
            </a:pPr>
            <a:endParaRPr lang="en-US" dirty="0"/>
          </a:p>
        </p:txBody>
      </p:sp>
      <p:sp>
        <p:nvSpPr>
          <p:cNvPr id="4" name="Content Placeholder 3">
            <a:extLst>
              <a:ext uri="{FF2B5EF4-FFF2-40B4-BE49-F238E27FC236}">
                <a16:creationId xmlns:a16="http://schemas.microsoft.com/office/drawing/2014/main" id="{E191C1A5-2C91-908B-AD9A-120B85BFA8EB}"/>
              </a:ext>
            </a:extLst>
          </p:cNvPr>
          <p:cNvSpPr>
            <a:spLocks noGrp="1"/>
          </p:cNvSpPr>
          <p:nvPr>
            <p:ph sz="half" idx="2"/>
          </p:nvPr>
        </p:nvSpPr>
        <p:spPr>
          <a:xfrm>
            <a:off x="6172200" y="2442949"/>
            <a:ext cx="5181600" cy="3734014"/>
          </a:xfrm>
        </p:spPr>
        <p:txBody>
          <a:bodyPr>
            <a:normAutofit/>
          </a:bodyPr>
          <a:lstStyle/>
          <a:p>
            <a:r>
              <a:rPr lang="en-US" b="1" i="0" dirty="0">
                <a:effectLst/>
                <a:latin typeface="-apple-system"/>
              </a:rPr>
              <a:t>the failed </a:t>
            </a:r>
            <a:r>
              <a:rPr lang="en-US" b="1" i="0" dirty="0" err="1">
                <a:effectLst/>
                <a:latin typeface="-apple-system"/>
              </a:rPr>
              <a:t>landing_outcomes</a:t>
            </a:r>
            <a:r>
              <a:rPr lang="en-US" b="1" i="0" dirty="0">
                <a:effectLst/>
                <a:latin typeface="-apple-system"/>
              </a:rPr>
              <a:t> in drone ship, their booster versions, and launch site names for in year 2015</a:t>
            </a:r>
          </a:p>
          <a:p>
            <a:endParaRPr lang="en-US" dirty="0"/>
          </a:p>
        </p:txBody>
      </p:sp>
      <p:sp>
        <p:nvSpPr>
          <p:cNvPr id="5" name="TextBox 4">
            <a:extLst>
              <a:ext uri="{FF2B5EF4-FFF2-40B4-BE49-F238E27FC236}">
                <a16:creationId xmlns:a16="http://schemas.microsoft.com/office/drawing/2014/main" id="{A45470F8-B9AE-F33C-853B-EE6D01C163DD}"/>
              </a:ext>
            </a:extLst>
          </p:cNvPr>
          <p:cNvSpPr txBox="1"/>
          <p:nvPr/>
        </p:nvSpPr>
        <p:spPr>
          <a:xfrm>
            <a:off x="6322325" y="1748248"/>
            <a:ext cx="1869743" cy="523220"/>
          </a:xfrm>
          <a:prstGeom prst="rect">
            <a:avLst/>
          </a:prstGeom>
          <a:noFill/>
        </p:spPr>
        <p:txBody>
          <a:bodyPr wrap="square" rtlCol="0">
            <a:spAutoFit/>
          </a:bodyPr>
          <a:lstStyle/>
          <a:p>
            <a:r>
              <a:rPr lang="en-US" sz="2800" b="1" dirty="0">
                <a:latin typeface="-apple-system"/>
              </a:rPr>
              <a:t>Listing</a:t>
            </a:r>
          </a:p>
        </p:txBody>
      </p:sp>
      <p:sp>
        <p:nvSpPr>
          <p:cNvPr id="6" name="TextBox 5">
            <a:extLst>
              <a:ext uri="{FF2B5EF4-FFF2-40B4-BE49-F238E27FC236}">
                <a16:creationId xmlns:a16="http://schemas.microsoft.com/office/drawing/2014/main" id="{0455FA3C-689B-7E27-76EA-DA9258E40420}"/>
              </a:ext>
            </a:extLst>
          </p:cNvPr>
          <p:cNvSpPr txBox="1"/>
          <p:nvPr/>
        </p:nvSpPr>
        <p:spPr>
          <a:xfrm>
            <a:off x="838200" y="1748248"/>
            <a:ext cx="1550158" cy="523220"/>
          </a:xfrm>
          <a:prstGeom prst="rect">
            <a:avLst/>
          </a:prstGeom>
          <a:noFill/>
        </p:spPr>
        <p:txBody>
          <a:bodyPr wrap="square" rtlCol="0">
            <a:spAutoFit/>
          </a:bodyPr>
          <a:lstStyle/>
          <a:p>
            <a:r>
              <a:rPr lang="en-US" sz="2800" b="1" dirty="0">
                <a:latin typeface="-apple-system"/>
              </a:rPr>
              <a:t>Ranking</a:t>
            </a:r>
          </a:p>
        </p:txBody>
      </p:sp>
    </p:spTree>
    <p:extLst>
      <p:ext uri="{BB962C8B-B14F-4D97-AF65-F5344CB8AC3E}">
        <p14:creationId xmlns:p14="http://schemas.microsoft.com/office/powerpoint/2010/main" val="2964922509"/>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625</TotalTime>
  <Words>1317</Words>
  <Application>Microsoft Office PowerPoint</Application>
  <PresentationFormat>Widescreen</PresentationFormat>
  <Paragraphs>180</Paragraphs>
  <Slides>27</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-apple-system</vt:lpstr>
      <vt:lpstr>Arial</vt:lpstr>
      <vt:lpstr>Calibri</vt:lpstr>
      <vt:lpstr>Consolas</vt:lpstr>
      <vt:lpstr>Helv</vt:lpstr>
      <vt:lpstr>IBM Plex Mono SemiBold</vt:lpstr>
      <vt:lpstr>IBM Plex Mono Text</vt:lpstr>
      <vt:lpstr>IBM Plex Sans Text</vt:lpstr>
      <vt:lpstr>MicrosoftJhengHeiRegular</vt:lpstr>
      <vt:lpstr>SLIDE_TEMPLATE_skill_network</vt:lpstr>
      <vt:lpstr>Will the first stage of a Falcon 9 rocket launch successfully land?</vt:lpstr>
      <vt:lpstr>OUTLINE</vt:lpstr>
      <vt:lpstr>EXECUTIVE SUMMARY</vt:lpstr>
      <vt:lpstr>INTRODUCTION</vt:lpstr>
      <vt:lpstr>METHODOLOGY</vt:lpstr>
      <vt:lpstr>Completed labs : Data wrangling &amp; Data Collection  </vt:lpstr>
      <vt:lpstr>EDA with Data Visualizations </vt:lpstr>
      <vt:lpstr>EDA with SQL The following are some of the SQL queries operated on the dataset:</vt:lpstr>
      <vt:lpstr>EDA with SQL(Continued) The following are some of the SQL queries operated on the dataset:</vt:lpstr>
      <vt:lpstr>Launch Sites Locations Analysis with Folium </vt:lpstr>
      <vt:lpstr>Build a Dashboard with Plotly Dash</vt:lpstr>
      <vt:lpstr> Predictive Analysis 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מוחמד אבו געפר</cp:lastModifiedBy>
  <cp:revision>31</cp:revision>
  <dcterms:created xsi:type="dcterms:W3CDTF">2020-10-28T18:29:43Z</dcterms:created>
  <dcterms:modified xsi:type="dcterms:W3CDTF">2023-02-13T16:57:24Z</dcterms:modified>
</cp:coreProperties>
</file>