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4" r:id="rId6"/>
    <p:sldId id="260" r:id="rId7"/>
    <p:sldId id="261" r:id="rId8"/>
    <p:sldId id="262" r:id="rId9"/>
    <p:sldId id="263" r:id="rId10"/>
    <p:sldId id="265" r:id="rId11"/>
    <p:sldId id="266"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4660"/>
  </p:normalViewPr>
  <p:slideViewPr>
    <p:cSldViewPr snapToGrid="0">
      <p:cViewPr varScale="1">
        <p:scale>
          <a:sx n="96" d="100"/>
          <a:sy n="96" d="100"/>
        </p:scale>
        <p:origin x="86" y="13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4/14/2023</a:t>
            </a:fld>
            <a:endParaRPr lang="en-US" dirty="0"/>
          </a:p>
        </p:txBody>
      </p:sp>
      <p:sp>
        <p:nvSpPr>
          <p:cNvPr id="5" name="Footer Placeholder 4"/>
          <p:cNvSpPr>
            <a:spLocks noGrp="1"/>
          </p:cNvSpPr>
          <p:nvPr>
            <p:ph type="ftr" sz="quarter" idx="11"/>
          </p:nvPr>
        </p:nvSpPr>
        <p:spPr>
          <a:xfrm>
            <a:off x="1127124" y="329307"/>
            <a:ext cx="5943668" cy="309201"/>
          </a:xfrm>
        </p:spPr>
        <p:txBody>
          <a:bodyPr/>
          <a:lstStyle/>
          <a:p>
            <a:endParaRPr lang="en-US" dirty="0"/>
          </a:p>
        </p:txBody>
      </p:sp>
      <p:sp>
        <p:nvSpPr>
          <p:cNvPr id="6" name="Slide Number Placeholder 5"/>
          <p:cNvSpPr>
            <a:spLocks noGrp="1"/>
          </p:cNvSpPr>
          <p:nvPr>
            <p:ph type="sldNum" sz="quarter" idx="12"/>
          </p:nvPr>
        </p:nvSpPr>
        <p:spPr>
          <a:xfrm>
            <a:off x="9924392" y="134930"/>
            <a:ext cx="811019" cy="503578"/>
          </a:xfrm>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48A87A34-81AB-432B-8DAE-1953F412C126}" type="datetimeFigureOut">
              <a:rPr lang="en-US" dirty="0"/>
              <a:pPr/>
              <a:t>4/14/2023</a:t>
            </a:fld>
            <a:endParaRPr lang="en-US" dirty="0"/>
          </a:p>
        </p:txBody>
      </p:sp>
      <p:sp>
        <p:nvSpPr>
          <p:cNvPr id="5" name="Footer Placeholder 4"/>
          <p:cNvSpPr>
            <a:spLocks noGrp="1"/>
          </p:cNvSpPr>
          <p:nvPr>
            <p:ph type="ftr" sz="quarter" idx="11"/>
          </p:nvPr>
        </p:nvSpPr>
        <p:spPr/>
        <p:txBody>
          <a:bodyPr/>
          <a:lstStyle>
            <a:lvl1pPr>
              <a:defRPr sz="1200"/>
            </a:lvl1p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4/14/2023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4/14/2023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4/14/2023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4/14/2023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4/14/2023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48A87A34-81AB-432B-8DAE-1953F412C126}" type="datetimeFigureOut">
              <a:rPr lang="en-US" dirty="0"/>
              <a:pPr/>
              <a:t>4/14/2023</a:t>
            </a:fld>
            <a:endParaRPr lang="en-US" dirty="0"/>
          </a:p>
        </p:txBody>
      </p:sp>
      <p:sp>
        <p:nvSpPr>
          <p:cNvPr id="6" name="Footer Placeholder 5"/>
          <p:cNvSpPr>
            <a:spLocks noGrp="1"/>
          </p:cNvSpPr>
          <p:nvPr>
            <p:ph type="ftr" sz="quarter" idx="11"/>
          </p:nvPr>
        </p:nvSpPr>
        <p:spPr>
          <a:xfrm>
            <a:off x="1125300" y="318640"/>
            <a:ext cx="4877818" cy="320931"/>
          </a:xfrm>
        </p:spPr>
        <p:txBody>
          <a:bodyPr/>
          <a:lstStyle/>
          <a:p>
            <a:endParaRPr lang="en-US" dirty="0"/>
          </a:p>
        </p:txBody>
      </p:sp>
      <p:sp>
        <p:nvSpPr>
          <p:cNvPr id="7" name="Slide Number Placeholder 6"/>
          <p:cNvSpPr>
            <a:spLocks noGrp="1"/>
          </p:cNvSpPr>
          <p:nvPr>
            <p:ph type="sldNum" sz="quarter" idx="12"/>
          </p:nvPr>
        </p:nvSpPr>
        <p:spPr>
          <a:xfrm>
            <a:off x="6176794" y="137408"/>
            <a:ext cx="811019" cy="503578"/>
          </a:xfrm>
        </p:spPr>
        <p:txBody>
          <a:bodyPr/>
          <a:lstStyle/>
          <a:p>
            <a:fld id="{6D22F896-40B5-4ADD-8801-0D06FADFA095}" type="slidenum">
              <a:rPr lang="en-US" dirty="0"/>
              <a:t>‹#›</a:t>
            </a:fld>
            <a:endParaRPr lang="en-US" dirty="0"/>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4/14/2023</a:t>
            </a:fld>
            <a:endParaRPr lang="en-US" dirty="0"/>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www.kaggle.com/datasets/sulianova/cardiovascular-disease-dataset"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AB0251-46DF-23D2-8528-0609C397EE5F}"/>
              </a:ext>
            </a:extLst>
          </p:cNvPr>
          <p:cNvSpPr>
            <a:spLocks noGrp="1"/>
          </p:cNvSpPr>
          <p:nvPr>
            <p:ph type="ctrTitle"/>
          </p:nvPr>
        </p:nvSpPr>
        <p:spPr/>
        <p:txBody>
          <a:bodyPr>
            <a:normAutofit/>
          </a:bodyPr>
          <a:lstStyle/>
          <a:p>
            <a:r>
              <a:rPr lang="en-US" sz="5400" dirty="0"/>
              <a:t>Cardio vascular disease prediction using Machine learning Algorithms</a:t>
            </a:r>
            <a:endParaRPr lang="en-IN" sz="5400" dirty="0"/>
          </a:p>
        </p:txBody>
      </p:sp>
      <p:sp>
        <p:nvSpPr>
          <p:cNvPr id="3" name="Subtitle 2">
            <a:extLst>
              <a:ext uri="{FF2B5EF4-FFF2-40B4-BE49-F238E27FC236}">
                <a16:creationId xmlns:a16="http://schemas.microsoft.com/office/drawing/2014/main" id="{639A30BC-6F1E-5BF0-25BD-B0A0B6D35874}"/>
              </a:ext>
            </a:extLst>
          </p:cNvPr>
          <p:cNvSpPr>
            <a:spLocks noGrp="1"/>
          </p:cNvSpPr>
          <p:nvPr>
            <p:ph type="subTitle" idx="1"/>
          </p:nvPr>
        </p:nvSpPr>
        <p:spPr/>
        <p:txBody>
          <a:bodyPr/>
          <a:lstStyle/>
          <a:p>
            <a:r>
              <a:rPr lang="en-US" dirty="0"/>
              <a:t>Name: Mohammed Abujar</a:t>
            </a:r>
          </a:p>
          <a:p>
            <a:r>
              <a:rPr lang="en-US" dirty="0"/>
              <a:t>ID: 2200562</a:t>
            </a:r>
            <a:endParaRPr lang="en-IN" dirty="0"/>
          </a:p>
        </p:txBody>
      </p:sp>
    </p:spTree>
    <p:extLst>
      <p:ext uri="{BB962C8B-B14F-4D97-AF65-F5344CB8AC3E}">
        <p14:creationId xmlns:p14="http://schemas.microsoft.com/office/powerpoint/2010/main" val="32234831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1AD70C-2560-5F35-8957-1B545B361B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9258AD29-6468-4859-DED4-2ACF73E8A055}"/>
              </a:ext>
            </a:extLst>
          </p:cNvPr>
          <p:cNvSpPr>
            <a:spLocks noGrp="1"/>
          </p:cNvSpPr>
          <p:nvPr>
            <p:ph idx="1"/>
          </p:nvPr>
        </p:nvSpPr>
        <p:spPr/>
        <p:txBody>
          <a:bodyPr/>
          <a:lstStyle/>
          <a:p>
            <a:r>
              <a:rPr lang="en-US" dirty="0"/>
              <a:t>Standardized the train and test sets so that the mean value will be 0 and standard deviation to 1.</a:t>
            </a:r>
          </a:p>
          <a:p>
            <a:r>
              <a:rPr lang="en-US" dirty="0"/>
              <a:t>It is used particularly for KNN and SVM models in order to obtain the better accuracy.</a:t>
            </a:r>
          </a:p>
          <a:p>
            <a:r>
              <a:rPr lang="en-US" dirty="0"/>
              <a:t>KNN : accuracy : 73% and sensitivity : 71.4%</a:t>
            </a:r>
          </a:p>
          <a:p>
            <a:r>
              <a:rPr lang="en-US" dirty="0"/>
              <a:t>SVM : accuracy :73.5% and sensitivity: 67.6%</a:t>
            </a:r>
          </a:p>
          <a:p>
            <a:endParaRPr lang="en-US" dirty="0"/>
          </a:p>
          <a:p>
            <a:endParaRPr lang="en-IN" dirty="0"/>
          </a:p>
        </p:txBody>
      </p:sp>
    </p:spTree>
    <p:extLst>
      <p:ext uri="{BB962C8B-B14F-4D97-AF65-F5344CB8AC3E}">
        <p14:creationId xmlns:p14="http://schemas.microsoft.com/office/powerpoint/2010/main" val="2864272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9BD36-C71E-502A-B98C-75162891D64C}"/>
              </a:ext>
            </a:extLst>
          </p:cNvPr>
          <p:cNvSpPr>
            <a:spLocks noGrp="1"/>
          </p:cNvSpPr>
          <p:nvPr>
            <p:ph type="title"/>
          </p:nvPr>
        </p:nvSpPr>
        <p:spPr/>
        <p:txBody>
          <a:bodyPr/>
          <a:lstStyle/>
          <a:p>
            <a:r>
              <a:rPr lang="en-US" dirty="0"/>
              <a:t>Results and conclusion:</a:t>
            </a:r>
            <a:endParaRPr lang="en-IN" dirty="0"/>
          </a:p>
        </p:txBody>
      </p:sp>
      <p:sp>
        <p:nvSpPr>
          <p:cNvPr id="3" name="Content Placeholder 2">
            <a:extLst>
              <a:ext uri="{FF2B5EF4-FFF2-40B4-BE49-F238E27FC236}">
                <a16:creationId xmlns:a16="http://schemas.microsoft.com/office/drawing/2014/main" id="{F1A982B3-7B37-0FCC-94F9-F888676C7190}"/>
              </a:ext>
            </a:extLst>
          </p:cNvPr>
          <p:cNvSpPr>
            <a:spLocks noGrp="1"/>
          </p:cNvSpPr>
          <p:nvPr>
            <p:ph idx="1"/>
          </p:nvPr>
        </p:nvSpPr>
        <p:spPr/>
        <p:txBody>
          <a:bodyPr/>
          <a:lstStyle/>
          <a:p>
            <a:r>
              <a:rPr lang="en-US" dirty="0"/>
              <a:t>Based on the accuracy and sensitivity values random forest and SVM are performed slightly better compared to the other two algorithms. The plots are as shown.</a:t>
            </a:r>
            <a:endParaRPr lang="en-IN" dirty="0"/>
          </a:p>
        </p:txBody>
      </p:sp>
      <p:pic>
        <p:nvPicPr>
          <p:cNvPr id="5" name="Picture 4">
            <a:extLst>
              <a:ext uri="{FF2B5EF4-FFF2-40B4-BE49-F238E27FC236}">
                <a16:creationId xmlns:a16="http://schemas.microsoft.com/office/drawing/2014/main" id="{B580D2B3-2E10-98A7-1FC8-9B312CB1F924}"/>
              </a:ext>
            </a:extLst>
          </p:cNvPr>
          <p:cNvPicPr>
            <a:picLocks noChangeAspect="1"/>
          </p:cNvPicPr>
          <p:nvPr/>
        </p:nvPicPr>
        <p:blipFill>
          <a:blip r:embed="rId2"/>
          <a:stretch>
            <a:fillRect/>
          </a:stretch>
        </p:blipFill>
        <p:spPr>
          <a:xfrm>
            <a:off x="858742" y="3429001"/>
            <a:ext cx="5251285" cy="1426442"/>
          </a:xfrm>
          <a:prstGeom prst="rect">
            <a:avLst/>
          </a:prstGeom>
        </p:spPr>
      </p:pic>
      <p:pic>
        <p:nvPicPr>
          <p:cNvPr id="7" name="Picture 6">
            <a:extLst>
              <a:ext uri="{FF2B5EF4-FFF2-40B4-BE49-F238E27FC236}">
                <a16:creationId xmlns:a16="http://schemas.microsoft.com/office/drawing/2014/main" id="{4B4929C7-CCA4-AC0B-3ADE-F939908008A0}"/>
              </a:ext>
            </a:extLst>
          </p:cNvPr>
          <p:cNvPicPr>
            <a:picLocks noChangeAspect="1"/>
          </p:cNvPicPr>
          <p:nvPr/>
        </p:nvPicPr>
        <p:blipFill>
          <a:blip r:embed="rId3"/>
          <a:stretch>
            <a:fillRect/>
          </a:stretch>
        </p:blipFill>
        <p:spPr>
          <a:xfrm>
            <a:off x="6381555" y="3213297"/>
            <a:ext cx="4942041" cy="1764220"/>
          </a:xfrm>
          <a:prstGeom prst="rect">
            <a:avLst/>
          </a:prstGeom>
        </p:spPr>
      </p:pic>
    </p:spTree>
    <p:extLst>
      <p:ext uri="{BB962C8B-B14F-4D97-AF65-F5344CB8AC3E}">
        <p14:creationId xmlns:p14="http://schemas.microsoft.com/office/powerpoint/2010/main" val="1204238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AD173-BCD8-A9B9-C64F-4331B0FAF587}"/>
              </a:ext>
            </a:extLst>
          </p:cNvPr>
          <p:cNvSpPr>
            <a:spLocks noGrp="1"/>
          </p:cNvSpPr>
          <p:nvPr>
            <p:ph type="title"/>
          </p:nvPr>
        </p:nvSpPr>
        <p:spPr/>
        <p:txBody>
          <a:bodyPr/>
          <a:lstStyle/>
          <a:p>
            <a:r>
              <a:rPr lang="en-US" b="1" dirty="0">
                <a:solidFill>
                  <a:schemeClr val="tx1">
                    <a:lumMod val="85000"/>
                    <a:lumOff val="15000"/>
                  </a:schemeClr>
                </a:solidFill>
              </a:rPr>
              <a:t>Thank you</a:t>
            </a:r>
            <a:endParaRPr lang="en-IN" b="1" dirty="0">
              <a:solidFill>
                <a:schemeClr val="tx1">
                  <a:lumMod val="85000"/>
                  <a:lumOff val="15000"/>
                </a:schemeClr>
              </a:solidFill>
            </a:endParaRPr>
          </a:p>
        </p:txBody>
      </p:sp>
    </p:spTree>
    <p:extLst>
      <p:ext uri="{BB962C8B-B14F-4D97-AF65-F5344CB8AC3E}">
        <p14:creationId xmlns:p14="http://schemas.microsoft.com/office/powerpoint/2010/main" val="1105212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518DA-3FB0-FD0A-2B17-862621E962AB}"/>
              </a:ext>
            </a:extLst>
          </p:cNvPr>
          <p:cNvSpPr>
            <a:spLocks noGrp="1"/>
          </p:cNvSpPr>
          <p:nvPr>
            <p:ph type="title"/>
          </p:nvPr>
        </p:nvSpPr>
        <p:spPr/>
        <p:txBody>
          <a:bodyPr/>
          <a:lstStyle/>
          <a:p>
            <a:r>
              <a:rPr lang="en-US" dirty="0"/>
              <a:t>Introduction</a:t>
            </a:r>
            <a:endParaRPr lang="en-IN" dirty="0"/>
          </a:p>
        </p:txBody>
      </p:sp>
      <p:sp>
        <p:nvSpPr>
          <p:cNvPr id="3" name="Content Placeholder 2">
            <a:extLst>
              <a:ext uri="{FF2B5EF4-FFF2-40B4-BE49-F238E27FC236}">
                <a16:creationId xmlns:a16="http://schemas.microsoft.com/office/drawing/2014/main" id="{737A52CA-0030-E88C-D1A7-0E7704047FF4}"/>
              </a:ext>
            </a:extLst>
          </p:cNvPr>
          <p:cNvSpPr>
            <a:spLocks noGrp="1"/>
          </p:cNvSpPr>
          <p:nvPr>
            <p:ph idx="1"/>
          </p:nvPr>
        </p:nvSpPr>
        <p:spPr/>
        <p:txBody>
          <a:bodyPr>
            <a:normAutofit/>
          </a:bodyPr>
          <a:lstStyle/>
          <a:p>
            <a:r>
              <a:rPr lang="en-US" sz="1600" b="0" i="0" dirty="0">
                <a:solidFill>
                  <a:srgbClr val="374151"/>
                </a:solidFill>
                <a:effectLst/>
                <a:latin typeface="Söhne"/>
              </a:rPr>
              <a:t>The aim of this project is to utilize certain predictors to determine whether an individual is affected with cardiovascular disease, as well as identify the factors that are associated with the disease.</a:t>
            </a:r>
          </a:p>
          <a:p>
            <a:r>
              <a:rPr lang="en-US" sz="1600" dirty="0">
                <a:solidFill>
                  <a:srgbClr val="374151"/>
                </a:solidFill>
                <a:latin typeface="Söhne"/>
              </a:rPr>
              <a:t>By using this we can get to know the concerning factors affecting the cardio vascular disease and with this it is possible for early prevention or detection of the disease.</a:t>
            </a:r>
          </a:p>
          <a:p>
            <a:r>
              <a:rPr lang="en-US" sz="1600" b="0" i="0" dirty="0">
                <a:solidFill>
                  <a:srgbClr val="374151"/>
                </a:solidFill>
                <a:effectLst/>
                <a:latin typeface="Söhne"/>
              </a:rPr>
              <a:t>Mainly in this project I am comparing the Machine learning algorithms and checking the accuracy </a:t>
            </a:r>
            <a:r>
              <a:rPr lang="en-US" sz="1600" dirty="0">
                <a:solidFill>
                  <a:srgbClr val="374151"/>
                </a:solidFill>
                <a:latin typeface="Söhne"/>
              </a:rPr>
              <a:t>so that we can identify which algorithm is better performing and suitable for developing a model with the data.</a:t>
            </a:r>
            <a:endParaRPr lang="en-US" sz="1600" b="0" i="0" dirty="0">
              <a:solidFill>
                <a:srgbClr val="374151"/>
              </a:solidFill>
              <a:effectLst/>
              <a:latin typeface="Söhne"/>
            </a:endParaRPr>
          </a:p>
        </p:txBody>
      </p:sp>
    </p:spTree>
    <p:extLst>
      <p:ext uri="{BB962C8B-B14F-4D97-AF65-F5344CB8AC3E}">
        <p14:creationId xmlns:p14="http://schemas.microsoft.com/office/powerpoint/2010/main" val="6945182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F4691-E9B4-F398-A94E-2B74F37D829C}"/>
              </a:ext>
            </a:extLst>
          </p:cNvPr>
          <p:cNvSpPr>
            <a:spLocks noGrp="1"/>
          </p:cNvSpPr>
          <p:nvPr>
            <p:ph type="title"/>
          </p:nvPr>
        </p:nvSpPr>
        <p:spPr/>
        <p:txBody>
          <a:bodyPr/>
          <a:lstStyle/>
          <a:p>
            <a:r>
              <a:rPr lang="en-US" dirty="0"/>
              <a:t>Dataset overview</a:t>
            </a:r>
            <a:endParaRPr lang="en-IN" dirty="0"/>
          </a:p>
        </p:txBody>
      </p:sp>
      <p:sp>
        <p:nvSpPr>
          <p:cNvPr id="3" name="Content Placeholder 2">
            <a:extLst>
              <a:ext uri="{FF2B5EF4-FFF2-40B4-BE49-F238E27FC236}">
                <a16:creationId xmlns:a16="http://schemas.microsoft.com/office/drawing/2014/main" id="{56703DCB-5977-C3EF-B22F-506EC10D9F1B}"/>
              </a:ext>
            </a:extLst>
          </p:cNvPr>
          <p:cNvSpPr>
            <a:spLocks noGrp="1"/>
          </p:cNvSpPr>
          <p:nvPr>
            <p:ph idx="1"/>
          </p:nvPr>
        </p:nvSpPr>
        <p:spPr/>
        <p:txBody>
          <a:bodyPr>
            <a:normAutofit/>
          </a:bodyPr>
          <a:lstStyle/>
          <a:p>
            <a:r>
              <a:rPr lang="en-US" sz="1600" dirty="0"/>
              <a:t>The dataset we have is obtained from Kaggle(Machine learning and data science community ). The link for the data is below:</a:t>
            </a:r>
            <a:r>
              <a:rPr lang="en-IN" sz="1400" dirty="0">
                <a:hlinkClick r:id="rId2"/>
              </a:rPr>
              <a:t> Cardiovascular Disease dataset | Kaggle</a:t>
            </a:r>
            <a:r>
              <a:rPr lang="en-IN" sz="1400" dirty="0"/>
              <a:t>. </a:t>
            </a:r>
            <a:r>
              <a:rPr lang="en-IN" sz="1600" dirty="0"/>
              <a:t>The data was recorded at the moment of medical examination.</a:t>
            </a:r>
          </a:p>
          <a:p>
            <a:r>
              <a:rPr lang="en-IN" sz="1600" dirty="0"/>
              <a:t>The dataset consists of total 70000 rows and 13 columns.</a:t>
            </a:r>
          </a:p>
          <a:p>
            <a:r>
              <a:rPr lang="en-IN" sz="1600" dirty="0"/>
              <a:t>The target variable(cardio) given is binary variable where (0 – person with no cardio vascular disease)and (1 – person with cardio vascular disease).</a:t>
            </a:r>
          </a:p>
          <a:p>
            <a:endParaRPr lang="en-IN" sz="1400" dirty="0"/>
          </a:p>
          <a:p>
            <a:endParaRPr lang="en-US" sz="1600" dirty="0"/>
          </a:p>
        </p:txBody>
      </p:sp>
    </p:spTree>
    <p:extLst>
      <p:ext uri="{BB962C8B-B14F-4D97-AF65-F5344CB8AC3E}">
        <p14:creationId xmlns:p14="http://schemas.microsoft.com/office/powerpoint/2010/main" val="2433535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385631-1313-A82E-681D-D0671A12E5BE}"/>
              </a:ext>
            </a:extLst>
          </p:cNvPr>
          <p:cNvSpPr>
            <a:spLocks noGrp="1"/>
          </p:cNvSpPr>
          <p:nvPr>
            <p:ph type="title"/>
          </p:nvPr>
        </p:nvSpPr>
        <p:spPr/>
        <p:txBody>
          <a:bodyPr/>
          <a:lstStyle/>
          <a:p>
            <a:r>
              <a:rPr lang="en-US" dirty="0"/>
              <a:t>Data preprocessing</a:t>
            </a:r>
            <a:endParaRPr lang="en-IN" dirty="0"/>
          </a:p>
        </p:txBody>
      </p:sp>
      <p:sp>
        <p:nvSpPr>
          <p:cNvPr id="3" name="Content Placeholder 2">
            <a:extLst>
              <a:ext uri="{FF2B5EF4-FFF2-40B4-BE49-F238E27FC236}">
                <a16:creationId xmlns:a16="http://schemas.microsoft.com/office/drawing/2014/main" id="{341C7DA7-0E89-485C-5600-70B2B9BBCD71}"/>
              </a:ext>
            </a:extLst>
          </p:cNvPr>
          <p:cNvSpPr>
            <a:spLocks noGrp="1"/>
          </p:cNvSpPr>
          <p:nvPr>
            <p:ph idx="1"/>
          </p:nvPr>
        </p:nvSpPr>
        <p:spPr/>
        <p:txBody>
          <a:bodyPr>
            <a:normAutofit/>
          </a:bodyPr>
          <a:lstStyle/>
          <a:p>
            <a:r>
              <a:rPr lang="en-US" sz="1600" dirty="0"/>
              <a:t>Upon checking for missing values/Null values there are no missing values present in the data</a:t>
            </a:r>
          </a:p>
          <a:p>
            <a:r>
              <a:rPr lang="en-US" sz="1600" dirty="0"/>
              <a:t>The percentage of the cardio(target variable)  with persons having the cardio vascular disease and not having the cardio vascular disease is 49.07 &amp; 50.03 respectively.</a:t>
            </a:r>
          </a:p>
          <a:p>
            <a:r>
              <a:rPr lang="en-US" sz="1600" dirty="0"/>
              <a:t>The concerning factors based on the correlation matrix are age, ap_hi(systolic pressure),ap_lo (diastolic pressure), BMI and gender and dealt with the outlier values present in the data.</a:t>
            </a:r>
          </a:p>
          <a:p>
            <a:r>
              <a:rPr lang="en-US" sz="1600" dirty="0"/>
              <a:t>The other columns data in the dataset is mostly skewed</a:t>
            </a:r>
            <a:endParaRPr lang="en-IN" sz="1600" dirty="0"/>
          </a:p>
        </p:txBody>
      </p:sp>
    </p:spTree>
    <p:extLst>
      <p:ext uri="{BB962C8B-B14F-4D97-AF65-F5344CB8AC3E}">
        <p14:creationId xmlns:p14="http://schemas.microsoft.com/office/powerpoint/2010/main" val="9847588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0A8EB-2B32-244C-8F75-2557B89CFE38}"/>
              </a:ext>
            </a:extLst>
          </p:cNvPr>
          <p:cNvSpPr>
            <a:spLocks noGrp="1"/>
          </p:cNvSpPr>
          <p:nvPr>
            <p:ph type="title"/>
          </p:nvPr>
        </p:nvSpPr>
        <p:spPr/>
        <p:txBody>
          <a:bodyPr/>
          <a:lstStyle/>
          <a:p>
            <a:r>
              <a:rPr lang="en-US" dirty="0"/>
              <a:t>EDA plots:</a:t>
            </a:r>
            <a:endParaRPr lang="en-IN" dirty="0"/>
          </a:p>
        </p:txBody>
      </p:sp>
      <p:pic>
        <p:nvPicPr>
          <p:cNvPr id="5" name="Content Placeholder 4">
            <a:extLst>
              <a:ext uri="{FF2B5EF4-FFF2-40B4-BE49-F238E27FC236}">
                <a16:creationId xmlns:a16="http://schemas.microsoft.com/office/drawing/2014/main" id="{0D738CC4-D3B9-211E-678E-61BE5333FD4C}"/>
              </a:ext>
            </a:extLst>
          </p:cNvPr>
          <p:cNvPicPr>
            <a:picLocks noGrp="1" noChangeAspect="1"/>
          </p:cNvPicPr>
          <p:nvPr>
            <p:ph idx="1"/>
          </p:nvPr>
        </p:nvPicPr>
        <p:blipFill>
          <a:blip r:embed="rId2"/>
          <a:stretch>
            <a:fillRect/>
          </a:stretch>
        </p:blipFill>
        <p:spPr>
          <a:xfrm>
            <a:off x="1458455" y="1553403"/>
            <a:ext cx="3336182" cy="2253975"/>
          </a:xfrm>
        </p:spPr>
      </p:pic>
      <p:pic>
        <p:nvPicPr>
          <p:cNvPr id="7" name="Picture 6">
            <a:extLst>
              <a:ext uri="{FF2B5EF4-FFF2-40B4-BE49-F238E27FC236}">
                <a16:creationId xmlns:a16="http://schemas.microsoft.com/office/drawing/2014/main" id="{7E6D0BF9-3590-EE32-0C02-26330D7532F1}"/>
              </a:ext>
            </a:extLst>
          </p:cNvPr>
          <p:cNvPicPr>
            <a:picLocks noChangeAspect="1"/>
          </p:cNvPicPr>
          <p:nvPr/>
        </p:nvPicPr>
        <p:blipFill>
          <a:blip r:embed="rId3"/>
          <a:stretch>
            <a:fillRect/>
          </a:stretch>
        </p:blipFill>
        <p:spPr>
          <a:xfrm>
            <a:off x="5710440" y="1307676"/>
            <a:ext cx="3523761" cy="2384648"/>
          </a:xfrm>
          <a:prstGeom prst="rect">
            <a:avLst/>
          </a:prstGeom>
        </p:spPr>
      </p:pic>
      <p:pic>
        <p:nvPicPr>
          <p:cNvPr id="9" name="Picture 8">
            <a:extLst>
              <a:ext uri="{FF2B5EF4-FFF2-40B4-BE49-F238E27FC236}">
                <a16:creationId xmlns:a16="http://schemas.microsoft.com/office/drawing/2014/main" id="{8D48186F-1D9B-2161-2210-15EC20B1832D}"/>
              </a:ext>
            </a:extLst>
          </p:cNvPr>
          <p:cNvPicPr>
            <a:picLocks noChangeAspect="1"/>
          </p:cNvPicPr>
          <p:nvPr/>
        </p:nvPicPr>
        <p:blipFill>
          <a:blip r:embed="rId4"/>
          <a:stretch>
            <a:fillRect/>
          </a:stretch>
        </p:blipFill>
        <p:spPr>
          <a:xfrm>
            <a:off x="1371004" y="3705997"/>
            <a:ext cx="3423633" cy="2298888"/>
          </a:xfrm>
          <a:prstGeom prst="rect">
            <a:avLst/>
          </a:prstGeom>
        </p:spPr>
      </p:pic>
      <p:pic>
        <p:nvPicPr>
          <p:cNvPr id="11" name="Picture 10">
            <a:extLst>
              <a:ext uri="{FF2B5EF4-FFF2-40B4-BE49-F238E27FC236}">
                <a16:creationId xmlns:a16="http://schemas.microsoft.com/office/drawing/2014/main" id="{F9B6B418-D936-960D-FBDC-DD32EE72B87E}"/>
              </a:ext>
            </a:extLst>
          </p:cNvPr>
          <p:cNvPicPr>
            <a:picLocks noChangeAspect="1"/>
          </p:cNvPicPr>
          <p:nvPr/>
        </p:nvPicPr>
        <p:blipFill>
          <a:blip r:embed="rId5"/>
          <a:stretch>
            <a:fillRect/>
          </a:stretch>
        </p:blipFill>
        <p:spPr>
          <a:xfrm>
            <a:off x="5710440" y="3600675"/>
            <a:ext cx="3714442" cy="2509533"/>
          </a:xfrm>
          <a:prstGeom prst="rect">
            <a:avLst/>
          </a:prstGeom>
        </p:spPr>
      </p:pic>
    </p:spTree>
    <p:extLst>
      <p:ext uri="{BB962C8B-B14F-4D97-AF65-F5344CB8AC3E}">
        <p14:creationId xmlns:p14="http://schemas.microsoft.com/office/powerpoint/2010/main" val="13215698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FEC901-BE7C-505B-B83C-9589D0949165}"/>
              </a:ext>
            </a:extLst>
          </p:cNvPr>
          <p:cNvSpPr>
            <a:spLocks noGrp="1"/>
          </p:cNvSpPr>
          <p:nvPr>
            <p:ph type="title"/>
          </p:nvPr>
        </p:nvSpPr>
        <p:spPr/>
        <p:txBody>
          <a:bodyPr/>
          <a:lstStyle/>
          <a:p>
            <a:r>
              <a:rPr lang="en-US" dirty="0"/>
              <a:t>Machine learning models:</a:t>
            </a:r>
            <a:endParaRPr lang="en-IN" dirty="0"/>
          </a:p>
        </p:txBody>
      </p:sp>
      <p:sp>
        <p:nvSpPr>
          <p:cNvPr id="3" name="Content Placeholder 2">
            <a:extLst>
              <a:ext uri="{FF2B5EF4-FFF2-40B4-BE49-F238E27FC236}">
                <a16:creationId xmlns:a16="http://schemas.microsoft.com/office/drawing/2014/main" id="{E7D5C442-5BE9-7204-D796-D1DE1CEE944A}"/>
              </a:ext>
            </a:extLst>
          </p:cNvPr>
          <p:cNvSpPr>
            <a:spLocks noGrp="1"/>
          </p:cNvSpPr>
          <p:nvPr>
            <p:ph idx="1"/>
          </p:nvPr>
        </p:nvSpPr>
        <p:spPr/>
        <p:txBody>
          <a:bodyPr/>
          <a:lstStyle/>
          <a:p>
            <a:r>
              <a:rPr lang="en-US" sz="1600" dirty="0"/>
              <a:t>The dataset has been split into the general used ratio 80:20 for both training and test data.</a:t>
            </a:r>
          </a:p>
          <a:p>
            <a:r>
              <a:rPr lang="en-US" sz="1600" dirty="0"/>
              <a:t>Hyperparameter tuning is done for the models so that the accuracy will be more and can avoid problems like overfitting.</a:t>
            </a:r>
          </a:p>
          <a:p>
            <a:r>
              <a:rPr lang="en-US" sz="1600" dirty="0"/>
              <a:t>The feature selection is done so that we can get to know the most concerning features for the cardiovascular disease based on the dataset</a:t>
            </a:r>
          </a:p>
          <a:p>
            <a:endParaRPr lang="en-IN" dirty="0"/>
          </a:p>
        </p:txBody>
      </p:sp>
    </p:spTree>
    <p:extLst>
      <p:ext uri="{BB962C8B-B14F-4D97-AF65-F5344CB8AC3E}">
        <p14:creationId xmlns:p14="http://schemas.microsoft.com/office/powerpoint/2010/main" val="25537742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69F9EE-10FE-2B13-309A-865E34465C48}"/>
              </a:ext>
            </a:extLst>
          </p:cNvPr>
          <p:cNvSpPr>
            <a:spLocks noGrp="1"/>
          </p:cNvSpPr>
          <p:nvPr>
            <p:ph type="title"/>
          </p:nvPr>
        </p:nvSpPr>
        <p:spPr/>
        <p:txBody>
          <a:bodyPr/>
          <a:lstStyle/>
          <a:p>
            <a:r>
              <a:rPr lang="en-US" dirty="0"/>
              <a:t>Decision tree</a:t>
            </a:r>
            <a:endParaRPr lang="en-IN" dirty="0"/>
          </a:p>
        </p:txBody>
      </p:sp>
      <p:sp>
        <p:nvSpPr>
          <p:cNvPr id="3" name="Content Placeholder 2">
            <a:extLst>
              <a:ext uri="{FF2B5EF4-FFF2-40B4-BE49-F238E27FC236}">
                <a16:creationId xmlns:a16="http://schemas.microsoft.com/office/drawing/2014/main" id="{0B946907-D9AD-701F-CE44-D50E44AB8B27}"/>
              </a:ext>
            </a:extLst>
          </p:cNvPr>
          <p:cNvSpPr>
            <a:spLocks noGrp="1"/>
          </p:cNvSpPr>
          <p:nvPr>
            <p:ph idx="1"/>
          </p:nvPr>
        </p:nvSpPr>
        <p:spPr/>
        <p:txBody>
          <a:bodyPr/>
          <a:lstStyle/>
          <a:p>
            <a:r>
              <a:rPr lang="en-US" sz="1600" dirty="0"/>
              <a:t>The accuracy obtained with the basic decision tree model is : 64% </a:t>
            </a:r>
          </a:p>
          <a:p>
            <a:r>
              <a:rPr lang="en-US" sz="1600" dirty="0"/>
              <a:t>The parameters max_depth and max_leaf_nodes are tuned i.e., max_depth = 5, max_leaf_nodes = 25 the accuracy is: 73% </a:t>
            </a:r>
          </a:p>
          <a:p>
            <a:endParaRPr lang="en-US" sz="1600" dirty="0"/>
          </a:p>
          <a:p>
            <a:pPr marL="0" indent="0">
              <a:buNone/>
            </a:pPr>
            <a:endParaRPr lang="en-IN" dirty="0"/>
          </a:p>
        </p:txBody>
      </p:sp>
      <p:pic>
        <p:nvPicPr>
          <p:cNvPr id="5" name="Picture 4">
            <a:extLst>
              <a:ext uri="{FF2B5EF4-FFF2-40B4-BE49-F238E27FC236}">
                <a16:creationId xmlns:a16="http://schemas.microsoft.com/office/drawing/2014/main" id="{61948081-3EC9-BDB7-2B1D-8564C7D8A3F9}"/>
              </a:ext>
            </a:extLst>
          </p:cNvPr>
          <p:cNvPicPr>
            <a:picLocks noChangeAspect="1"/>
          </p:cNvPicPr>
          <p:nvPr/>
        </p:nvPicPr>
        <p:blipFill>
          <a:blip r:embed="rId2"/>
          <a:stretch>
            <a:fillRect/>
          </a:stretch>
        </p:blipFill>
        <p:spPr>
          <a:xfrm>
            <a:off x="1014986" y="3216027"/>
            <a:ext cx="3644478" cy="2593902"/>
          </a:xfrm>
          <a:prstGeom prst="rect">
            <a:avLst/>
          </a:prstGeom>
        </p:spPr>
      </p:pic>
      <p:pic>
        <p:nvPicPr>
          <p:cNvPr id="7" name="Picture 6">
            <a:extLst>
              <a:ext uri="{FF2B5EF4-FFF2-40B4-BE49-F238E27FC236}">
                <a16:creationId xmlns:a16="http://schemas.microsoft.com/office/drawing/2014/main" id="{346D2C06-3B3C-0E24-A1DE-EEE4E9E96B00}"/>
              </a:ext>
            </a:extLst>
          </p:cNvPr>
          <p:cNvPicPr>
            <a:picLocks noChangeAspect="1"/>
          </p:cNvPicPr>
          <p:nvPr/>
        </p:nvPicPr>
        <p:blipFill>
          <a:blip r:embed="rId3"/>
          <a:stretch>
            <a:fillRect/>
          </a:stretch>
        </p:blipFill>
        <p:spPr>
          <a:xfrm>
            <a:off x="4403903" y="3216027"/>
            <a:ext cx="3881747" cy="2721124"/>
          </a:xfrm>
          <a:prstGeom prst="rect">
            <a:avLst/>
          </a:prstGeom>
        </p:spPr>
      </p:pic>
    </p:spTree>
    <p:extLst>
      <p:ext uri="{BB962C8B-B14F-4D97-AF65-F5344CB8AC3E}">
        <p14:creationId xmlns:p14="http://schemas.microsoft.com/office/powerpoint/2010/main" val="11892623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D1D16-CCDC-442D-35F2-E5B43CEF3FAA}"/>
              </a:ext>
            </a:extLst>
          </p:cNvPr>
          <p:cNvSpPr>
            <a:spLocks noGrp="1"/>
          </p:cNvSpPr>
          <p:nvPr>
            <p:ph type="title"/>
          </p:nvPr>
        </p:nvSpPr>
        <p:spPr/>
        <p:txBody>
          <a:bodyPr/>
          <a:lstStyle/>
          <a:p>
            <a:r>
              <a:rPr lang="en-US" dirty="0"/>
              <a:t>Random forest</a:t>
            </a:r>
            <a:endParaRPr lang="en-IN" dirty="0"/>
          </a:p>
        </p:txBody>
      </p:sp>
      <p:sp>
        <p:nvSpPr>
          <p:cNvPr id="3" name="Content Placeholder 2">
            <a:extLst>
              <a:ext uri="{FF2B5EF4-FFF2-40B4-BE49-F238E27FC236}">
                <a16:creationId xmlns:a16="http://schemas.microsoft.com/office/drawing/2014/main" id="{CFA1D784-DB24-99DD-19D0-1AF8CE6AF9D1}"/>
              </a:ext>
            </a:extLst>
          </p:cNvPr>
          <p:cNvSpPr>
            <a:spLocks noGrp="1"/>
          </p:cNvSpPr>
          <p:nvPr>
            <p:ph idx="1"/>
          </p:nvPr>
        </p:nvSpPr>
        <p:spPr/>
        <p:txBody>
          <a:bodyPr>
            <a:normAutofit/>
          </a:bodyPr>
          <a:lstStyle/>
          <a:p>
            <a:pPr marL="0" indent="0">
              <a:buNone/>
            </a:pPr>
            <a:r>
              <a:rPr lang="en-US" sz="1600" dirty="0"/>
              <a:t>Basic implementation of random forest by randomly selecting the parameters.</a:t>
            </a:r>
          </a:p>
          <a:p>
            <a:pPr marL="0" indent="0">
              <a:buNone/>
            </a:pPr>
            <a:r>
              <a:rPr lang="en-US" sz="1600" dirty="0"/>
              <a:t>Accuracy = 68.04%</a:t>
            </a:r>
          </a:p>
          <a:p>
            <a:pPr marL="0" indent="0">
              <a:buNone/>
            </a:pPr>
            <a:r>
              <a:rPr lang="en-US" sz="1600" dirty="0"/>
              <a:t>Tuning:</a:t>
            </a:r>
          </a:p>
          <a:p>
            <a:pPr marL="0" indent="0">
              <a:buNone/>
            </a:pPr>
            <a:r>
              <a:rPr lang="en-US" sz="1600" dirty="0"/>
              <a:t>Upon hyperparameter tuning using the GridSearchCV the accuracy for the random forest is quiet increased. The most concerning features are max_depth, max_leaf_nodes, n_eastimators, and max_features.</a:t>
            </a:r>
          </a:p>
          <a:p>
            <a:pPr marL="0" indent="0">
              <a:buNone/>
            </a:pPr>
            <a:r>
              <a:rPr lang="en-US" sz="1600" dirty="0"/>
              <a:t>Accuracy = 73.04%</a:t>
            </a:r>
          </a:p>
          <a:p>
            <a:pPr marL="0" indent="0">
              <a:buNone/>
            </a:pPr>
            <a:endParaRPr lang="en-US" sz="1600" dirty="0"/>
          </a:p>
        </p:txBody>
      </p:sp>
    </p:spTree>
    <p:extLst>
      <p:ext uri="{BB962C8B-B14F-4D97-AF65-F5344CB8AC3E}">
        <p14:creationId xmlns:p14="http://schemas.microsoft.com/office/powerpoint/2010/main" val="11588012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1603A-D4BB-47BD-5062-6FEA5584BB9C}"/>
              </a:ext>
            </a:extLst>
          </p:cNvPr>
          <p:cNvSpPr>
            <a:spLocks noGrp="1"/>
          </p:cNvSpPr>
          <p:nvPr>
            <p:ph type="title"/>
          </p:nvPr>
        </p:nvSpPr>
        <p:spPr/>
        <p:txBody>
          <a:bodyPr/>
          <a:lstStyle/>
          <a:p>
            <a:r>
              <a:rPr lang="en-US" dirty="0"/>
              <a:t>Feature importance:</a:t>
            </a:r>
            <a:endParaRPr lang="en-IN" dirty="0"/>
          </a:p>
        </p:txBody>
      </p:sp>
      <p:sp>
        <p:nvSpPr>
          <p:cNvPr id="3" name="Content Placeholder 2">
            <a:extLst>
              <a:ext uri="{FF2B5EF4-FFF2-40B4-BE49-F238E27FC236}">
                <a16:creationId xmlns:a16="http://schemas.microsoft.com/office/drawing/2014/main" id="{613E1561-65C5-3B57-8F10-BA2B25C71969}"/>
              </a:ext>
            </a:extLst>
          </p:cNvPr>
          <p:cNvSpPr>
            <a:spLocks noGrp="1"/>
          </p:cNvSpPr>
          <p:nvPr>
            <p:ph idx="1"/>
          </p:nvPr>
        </p:nvSpPr>
        <p:spPr/>
        <p:txBody>
          <a:bodyPr/>
          <a:lstStyle/>
          <a:p>
            <a:r>
              <a:rPr lang="en-US" dirty="0"/>
              <a:t>Upon checking with both random forest and decision tree the most concerning feature which are effecting the cardio vascular disease are.</a:t>
            </a:r>
          </a:p>
          <a:p>
            <a:r>
              <a:rPr lang="en-US" dirty="0" err="1"/>
              <a:t>ap_hi</a:t>
            </a:r>
            <a:r>
              <a:rPr lang="en-US" dirty="0"/>
              <a:t>(systolic blood pressure)</a:t>
            </a:r>
          </a:p>
          <a:p>
            <a:r>
              <a:rPr lang="en-US" dirty="0" err="1"/>
              <a:t>ap_lo</a:t>
            </a:r>
            <a:r>
              <a:rPr lang="en-US" dirty="0"/>
              <a:t>(Diastolic blood pressure)</a:t>
            </a:r>
          </a:p>
          <a:p>
            <a:r>
              <a:rPr lang="en-US" dirty="0"/>
              <a:t>Age(persons age)</a:t>
            </a:r>
          </a:p>
          <a:p>
            <a:r>
              <a:rPr lang="en-US" dirty="0"/>
              <a:t>BMI(Body mass index)</a:t>
            </a:r>
          </a:p>
        </p:txBody>
      </p:sp>
    </p:spTree>
    <p:extLst>
      <p:ext uri="{BB962C8B-B14F-4D97-AF65-F5344CB8AC3E}">
        <p14:creationId xmlns:p14="http://schemas.microsoft.com/office/powerpoint/2010/main" val="122270945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TM10001114[[fn=Gallery]]</Template>
  <TotalTime>244</TotalTime>
  <Words>627</Words>
  <Application>Microsoft Office PowerPoint</Application>
  <PresentationFormat>Widescreen</PresentationFormat>
  <Paragraphs>43</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Century Gothic</vt:lpstr>
      <vt:lpstr>Söhne</vt:lpstr>
      <vt:lpstr>Gallery</vt:lpstr>
      <vt:lpstr>Cardio vascular disease prediction using Machine learning Algorithms</vt:lpstr>
      <vt:lpstr>Introduction</vt:lpstr>
      <vt:lpstr>Dataset overview</vt:lpstr>
      <vt:lpstr>Data preprocessing</vt:lpstr>
      <vt:lpstr>EDA plots:</vt:lpstr>
      <vt:lpstr>Machine learning models:</vt:lpstr>
      <vt:lpstr>Decision tree</vt:lpstr>
      <vt:lpstr>Random forest</vt:lpstr>
      <vt:lpstr>Feature importance:</vt:lpstr>
      <vt:lpstr>PowerPoint Presentation</vt:lpstr>
      <vt:lpstr>Results and 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Cardio vascular disease prediction using Machine learning Algorithms</dc:title>
  <dc:creator>abujay091@gmail.com</dc:creator>
  <cp:lastModifiedBy>abujay091@gmail.com</cp:lastModifiedBy>
  <cp:revision>3</cp:revision>
  <dcterms:created xsi:type="dcterms:W3CDTF">2023-04-13T19:05:40Z</dcterms:created>
  <dcterms:modified xsi:type="dcterms:W3CDTF">2023-04-14T01:10:36Z</dcterms:modified>
</cp:coreProperties>
</file>