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E5457-5FB4-7C47-8189-59C9547BDC55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525C-2049-3B44-BEC2-3D38B133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2D573-0EE9-094E-B035-4BC17ABE538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B025A4-59A6-C34A-AABA-05958C2DC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7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281257"/>
            <a:ext cx="6900380" cy="4295486"/>
          </a:xfrm>
          <a:prstGeom prst="rect">
            <a:avLst/>
          </a:prstGeom>
        </p:spPr>
      </p:pic>
      <p:sp>
        <p:nvSpPr>
          <p:cNvPr id="12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9666" y="1416205"/>
            <a:ext cx="3176246" cy="2363597"/>
          </a:xfrm>
        </p:spPr>
        <p:txBody>
          <a:bodyPr>
            <a:normAutofit fontScale="90000"/>
          </a:bodyPr>
          <a:lstStyle/>
          <a:p>
            <a:pPr algn="l">
              <a:lnSpc>
                <a:spcPct val="69000"/>
              </a:lnSpc>
            </a:pPr>
            <a:r>
              <a:rPr lang="en-US" sz="2700" dirty="0"/>
              <a:t>DSO </a:t>
            </a:r>
            <a:r>
              <a:rPr lang="en-US" sz="2700" dirty="0" smtClean="0"/>
              <a:t>545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Statistical </a:t>
            </a:r>
            <a:r>
              <a:rPr lang="en-US" sz="1600" dirty="0"/>
              <a:t>Computing &amp; Data Visualization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Spring 2017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USC Marshall School of Business</a:t>
            </a:r>
            <a:br>
              <a:rPr lang="en-US" sz="1600" dirty="0" smtClean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4000" b="1" dirty="0" smtClean="0"/>
              <a:t>Beers of the United States</a:t>
            </a:r>
            <a:endParaRPr lang="en-US" sz="4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57305" y="4418464"/>
            <a:ext cx="1800968" cy="1327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Jason </a:t>
            </a:r>
            <a:r>
              <a:rPr lang="en-US" sz="2000" dirty="0"/>
              <a:t>Badgley</a:t>
            </a:r>
          </a:p>
          <a:p>
            <a:pPr algn="l"/>
            <a:r>
              <a:rPr lang="en-US" sz="2000" dirty="0" smtClean="0"/>
              <a:t>Jared Beck</a:t>
            </a:r>
          </a:p>
          <a:p>
            <a:pPr algn="l"/>
            <a:r>
              <a:rPr lang="en-US" sz="2000" dirty="0" smtClean="0"/>
              <a:t>Alex </a:t>
            </a:r>
            <a:r>
              <a:rPr lang="en-US" sz="2000" dirty="0" err="1" smtClean="0"/>
              <a:t>Bujold</a:t>
            </a:r>
            <a:endParaRPr lang="en-US" sz="2000" dirty="0" smtClean="0"/>
          </a:p>
          <a:p>
            <a:pPr algn="l"/>
            <a:r>
              <a:rPr lang="en-US" sz="2000" dirty="0" smtClean="0"/>
              <a:t>Jeff Sontag</a:t>
            </a:r>
            <a:endParaRPr lang="en-US" sz="2000" dirty="0"/>
          </a:p>
          <a:p>
            <a:pPr algn="l"/>
            <a:r>
              <a:rPr lang="en-US" sz="2000" dirty="0" err="1" smtClean="0"/>
              <a:t>Gev</a:t>
            </a:r>
            <a:r>
              <a:rPr lang="en-US" sz="2000" dirty="0" smtClean="0"/>
              <a:t> </a:t>
            </a:r>
            <a:r>
              <a:rPr lang="en-US" sz="2000" dirty="0" err="1" smtClean="0"/>
              <a:t>Tarakchyan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000" y="598714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*Data Source: </a:t>
            </a:r>
            <a:r>
              <a:rPr lang="en-US" dirty="0" err="1" smtClean="0"/>
              <a:t>www.beeradvocate.com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Morgantown, </a:t>
            </a:r>
            <a:r>
              <a:rPr lang="en-US" dirty="0" err="1" smtClean="0"/>
              <a:t>wv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Future Home of The Best Rye Beer™ in the United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682302"/>
            <a:ext cx="6324600" cy="1538083"/>
          </a:xfrm>
          <a:prstGeom prst="rect">
            <a:avLst/>
          </a:prstGeom>
        </p:spPr>
      </p:pic>
      <p:sp>
        <p:nvSpPr>
          <p:cNvPr id="18" name="Rectangle 17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50081"/>
            <a:ext cx="6324600" cy="3708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8595" y="0"/>
            <a:ext cx="6690732" cy="696951"/>
          </a:xfrm>
        </p:spPr>
        <p:txBody>
          <a:bodyPr/>
          <a:lstStyle/>
          <a:p>
            <a:r>
              <a:rPr lang="en-US" dirty="0" smtClean="0"/>
              <a:t>US Craft </a:t>
            </a:r>
            <a:r>
              <a:rPr lang="en-US" smtClean="0"/>
              <a:t>Beer Production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1307" y="696951"/>
            <a:ext cx="3813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Craft Beer?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Fastest growing beer Segment over the past 10 years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Almost $6 Billion dollar industry segment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love it!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3706" y="6496275"/>
            <a:ext cx="7618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*IBISWorld </a:t>
            </a:r>
            <a:r>
              <a:rPr lang="en-US" sz="1100" b="1" dirty="0"/>
              <a:t>Industry Report </a:t>
            </a:r>
            <a:r>
              <a:rPr lang="en-US" sz="1100" b="1" dirty="0" smtClean="0"/>
              <a:t>OD4302 </a:t>
            </a:r>
            <a:r>
              <a:rPr lang="mr-IN" sz="1100" b="1" dirty="0" smtClean="0"/>
              <a:t>–</a:t>
            </a:r>
            <a:r>
              <a:rPr lang="en-US" sz="1100" b="1" dirty="0" smtClean="0"/>
              <a:t> Craft Beer Production </a:t>
            </a:r>
            <a:r>
              <a:rPr lang="mr-IN" sz="1100" b="1" dirty="0" smtClean="0"/>
              <a:t>–</a:t>
            </a:r>
            <a:r>
              <a:rPr lang="en-US" sz="1100" b="1" dirty="0" smtClean="0"/>
              <a:t> August 2016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5" y="3751350"/>
            <a:ext cx="3776404" cy="18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84106" cy="842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Craft Brewery Production Business Scenario: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709" y="1782501"/>
            <a:ext cx="9549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are a family of home-brewing hobbyists with a long lineage of brewing expertise.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have a portfolio of beer recipes developed and perfected on a small scale.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portfolio also includes a 100 year old family recipe for Rye Beer that we believe is our mission to share with the world (it’s that good).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are looking to start a craft brewery.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don</a:t>
            </a:r>
            <a:r>
              <a:rPr lang="mr-IN" dirty="0" smtClean="0"/>
              <a:t>’</a:t>
            </a:r>
            <a:r>
              <a:rPr lang="en-US" dirty="0" smtClean="0"/>
              <a:t>t have a lot of clout in the industry or a lot of start-up money.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need to figure out what market is a good point of entry.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55" y="1913185"/>
            <a:ext cx="5659222" cy="30316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35827" y="1685652"/>
            <a:ext cx="3355942" cy="37328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69000"/>
              </a:lnSpc>
            </a:pPr>
            <a:r>
              <a:rPr lang="en-US" sz="4600" cap="all" dirty="0" smtClean="0"/>
              <a:t>we </a:t>
            </a:r>
            <a:r>
              <a:rPr lang="en-US" sz="4600" cap="all" dirty="0"/>
              <a:t>want to start a craft brewery</a:t>
            </a:r>
            <a:r>
              <a:rPr lang="en-US" sz="4600" cap="all" dirty="0" smtClean="0"/>
              <a:t>….</a:t>
            </a:r>
            <a:br>
              <a:rPr lang="en-US" sz="4600" cap="all" dirty="0" smtClean="0"/>
            </a:br>
            <a:r>
              <a:rPr lang="en-US" sz="4600" cap="all" dirty="0"/>
              <a:t/>
            </a:r>
            <a:br>
              <a:rPr lang="en-US" sz="4600" cap="all" dirty="0"/>
            </a:br>
            <a:r>
              <a:rPr lang="en-US" sz="4600" cap="all" dirty="0"/>
              <a:t/>
            </a:r>
            <a:br>
              <a:rPr lang="en-US" sz="4600" cap="all" dirty="0"/>
            </a:br>
            <a:r>
              <a:rPr lang="en-US" sz="4600" cap="all" dirty="0"/>
              <a:t>But Where?</a:t>
            </a:r>
          </a:p>
        </p:txBody>
      </p:sp>
    </p:spTree>
    <p:extLst>
      <p:ext uri="{BB962C8B-B14F-4D97-AF65-F5344CB8AC3E}">
        <p14:creationId xmlns:p14="http://schemas.microsoft.com/office/powerpoint/2010/main" val="8166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7610" cy="1399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have a secret family recipe for Rye Beer</a:t>
            </a:r>
            <a:r>
              <a:rPr lang="mr-IN" dirty="0" smtClean="0"/>
              <a:t>…</a:t>
            </a:r>
            <a:r>
              <a:rPr lang="en-US" dirty="0" smtClean="0"/>
              <a:t>  Let’s look at the competitive landscape: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2447" y="2185262"/>
            <a:ext cx="2438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 and Michigan have highest density of brewers making Rye Beer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West Virginia has no breweries currently brewing Rye Beer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5141" y="5564457"/>
            <a:ext cx="7058722" cy="74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r-IN" dirty="0" smtClean="0"/>
              <a:t>…</a:t>
            </a:r>
            <a:r>
              <a:rPr lang="en-US" dirty="0" smtClean="0"/>
              <a:t>. Let’s Explore West Virginia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3" y="1857958"/>
            <a:ext cx="8627984" cy="35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6" b="2"/>
          <a:stretch/>
        </p:blipFill>
        <p:spPr>
          <a:xfrm>
            <a:off x="5195455" y="744469"/>
            <a:ext cx="6347261" cy="576324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8614" y="1192496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69000"/>
              </a:lnSpc>
            </a:pPr>
            <a:r>
              <a:rPr lang="en-US" sz="3400" cap="all" dirty="0"/>
              <a:t>Top 20 Most Rated </a:t>
            </a:r>
            <a:r>
              <a:rPr lang="en-US" sz="3400" cap="all" dirty="0" smtClean="0"/>
              <a:t>Beers:</a:t>
            </a:r>
            <a:br>
              <a:rPr lang="en-US" sz="3400" cap="all" dirty="0" smtClean="0"/>
            </a:br>
            <a:r>
              <a:rPr lang="en-US" sz="3400" cap="all" dirty="0"/>
              <a:t/>
            </a:r>
            <a:br>
              <a:rPr lang="en-US" sz="3400" cap="all" dirty="0"/>
            </a:br>
            <a:r>
              <a:rPr lang="en-US" sz="3400" cap="all" dirty="0" smtClean="0"/>
              <a:t>West </a:t>
            </a:r>
            <a:r>
              <a:rPr lang="en-US" sz="3400" cap="all" dirty="0"/>
              <a:t>Virginia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72" y="3698292"/>
            <a:ext cx="2754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Takeaways: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West Virginians like to try heavy stouts and IPA’s (although doesn't mean the rate them high)</a:t>
            </a:r>
          </a:p>
        </p:txBody>
      </p:sp>
    </p:spTree>
    <p:extLst>
      <p:ext uri="{BB962C8B-B14F-4D97-AF65-F5344CB8AC3E}">
        <p14:creationId xmlns:p14="http://schemas.microsoft.com/office/powerpoint/2010/main" val="2661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92" y="2171559"/>
            <a:ext cx="5659222" cy="3692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35827" y="360236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69000"/>
              </a:lnSpc>
            </a:pPr>
            <a:r>
              <a:rPr lang="en-US" sz="4600" cap="all" dirty="0"/>
              <a:t>Top </a:t>
            </a:r>
            <a:r>
              <a:rPr lang="en-US" sz="4600" cap="all"/>
              <a:t>20 </a:t>
            </a:r>
            <a:r>
              <a:rPr lang="en-US" sz="4600" cap="all" smtClean="0"/>
              <a:t>Rated Beers</a:t>
            </a:r>
            <a:r>
              <a:rPr lang="en-US" sz="4600" cap="all" dirty="0"/>
              <a:t>:</a:t>
            </a:r>
            <a:br>
              <a:rPr lang="en-US" sz="4600" cap="all" dirty="0"/>
            </a:br>
            <a:r>
              <a:rPr lang="en-US" sz="4600" cap="all" dirty="0"/>
              <a:t/>
            </a:r>
            <a:br>
              <a:rPr lang="en-US" sz="4600" cap="all" dirty="0"/>
            </a:br>
            <a:r>
              <a:rPr lang="en-US" sz="4600" cap="all" dirty="0"/>
              <a:t>West Virginia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16662" y="4275206"/>
            <a:ext cx="2438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Stouts and heavy IPA’s are popular in the 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92" y="1162250"/>
            <a:ext cx="4528222" cy="10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61" y="287065"/>
            <a:ext cx="6657278" cy="982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West Virginia Brewing Cities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2447" y="2229867"/>
            <a:ext cx="2438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Charleston is the most populated city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Morgantown has more beer aficionados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07940" y="5411164"/>
            <a:ext cx="9167148" cy="1435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r-IN" dirty="0" smtClean="0"/>
              <a:t>…</a:t>
            </a:r>
            <a:r>
              <a:rPr lang="en-US" dirty="0" smtClean="0"/>
              <a:t>. Morgantown, WV looks like a promising entry market!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Now lets check out the local competition.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53" y="1038341"/>
            <a:ext cx="7296787" cy="4158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453" y="1269654"/>
            <a:ext cx="2417342" cy="9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60" y="746978"/>
            <a:ext cx="4742142" cy="463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23" y="73608"/>
            <a:ext cx="6206078" cy="771344"/>
          </a:xfrm>
        </p:spPr>
        <p:txBody>
          <a:bodyPr>
            <a:normAutofit/>
          </a:bodyPr>
          <a:lstStyle/>
          <a:p>
            <a:r>
              <a:rPr lang="en-US" dirty="0" smtClean="0"/>
              <a:t>Morgantown Breweries: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5311" y="2354433"/>
            <a:ext cx="2438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are TWO major local brewers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Morgantown prefers American Amber/Red Ale and Blonde Ale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7267" y="5961968"/>
            <a:ext cx="7058722" cy="7452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65" y="1934589"/>
            <a:ext cx="1980687" cy="263791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7267" y="5469153"/>
            <a:ext cx="7058722" cy="1309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r-IN" dirty="0" smtClean="0"/>
              <a:t>…</a:t>
            </a:r>
            <a:r>
              <a:rPr lang="en-US" dirty="0" smtClean="0"/>
              <a:t>. Rye Beer has a similar taste profile to IPA and some Amber Ales.</a:t>
            </a:r>
          </a:p>
          <a:p>
            <a:endParaRPr lang="en-US" dirty="0"/>
          </a:p>
          <a:p>
            <a:pPr algn="ctr"/>
            <a:r>
              <a:rPr lang="en-US" sz="4700" b="1" dirty="0" smtClean="0"/>
              <a:t>What does all this new information mean?</a:t>
            </a:r>
            <a:endParaRPr lang="en-US" sz="4700" b="1" dirty="0"/>
          </a:p>
        </p:txBody>
      </p:sp>
    </p:spTree>
    <p:extLst>
      <p:ext uri="{BB962C8B-B14F-4D97-AF65-F5344CB8AC3E}">
        <p14:creationId xmlns:p14="http://schemas.microsoft.com/office/powerpoint/2010/main" val="1604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123</TotalTime>
  <Words>354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Arial</vt:lpstr>
      <vt:lpstr>Crop</vt:lpstr>
      <vt:lpstr>DSO 545  Statistical Computing &amp; Data Visualization:  Spring 2017  USC Marshall School of Business  Beers of the United States</vt:lpstr>
      <vt:lpstr>US Craft Beer Production</vt:lpstr>
      <vt:lpstr>Craft Brewery Production Business Scenario:</vt:lpstr>
      <vt:lpstr>we want to start a craft brewery….   But Where?</vt:lpstr>
      <vt:lpstr>We have a secret family recipe for Rye Beer…  Let’s look at the competitive landscape: </vt:lpstr>
      <vt:lpstr>Top 20 Most Rated Beers:  West Virginia</vt:lpstr>
      <vt:lpstr>Top 20 Rated Beers:  West Virginia</vt:lpstr>
      <vt:lpstr>West Virginia Brewing Cities</vt:lpstr>
      <vt:lpstr>Morgantown Breweries:</vt:lpstr>
      <vt:lpstr>Morgantown, wv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545  Statistical Computing &amp; Data Visualization:  Spring 2017  USC Marshall School of Business  Beers of the United States</dc:title>
  <dc:creator>Jason Badgley</dc:creator>
  <cp:lastModifiedBy>Jason Badgley</cp:lastModifiedBy>
  <cp:revision>18</cp:revision>
  <dcterms:created xsi:type="dcterms:W3CDTF">2017-05-09T19:00:35Z</dcterms:created>
  <dcterms:modified xsi:type="dcterms:W3CDTF">2017-05-09T21:26:49Z</dcterms:modified>
</cp:coreProperties>
</file>