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Merriweather"/>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bold.fntdata"/><Relationship Id="rId25" Type="http://schemas.openxmlformats.org/officeDocument/2006/relationships/font" Target="fonts/Merriweather-regular.fntdata"/><Relationship Id="rId28" Type="http://schemas.openxmlformats.org/officeDocument/2006/relationships/font" Target="fonts/Merriweather-boldItalic.fntdata"/><Relationship Id="rId27" Type="http://schemas.openxmlformats.org/officeDocument/2006/relationships/font" Target="fonts/Merriweather-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4eac51bf91_1_1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4eac51bf91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4eac51bf91_1_1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4eac51bf91_1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4eac51bf91_1_1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4eac51bf91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4eac51bf91_1_1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4eac51bf91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4eac51bf91_1_1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4eac51bf91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4eac51bf91_1_1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4eac51bf91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4eac51bf91_1_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4eac51bf91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4eac51bf91_1_1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4eac51bf91_1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4eac51bf91_1_17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4eac51bf91_1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4eac51bf91_1_19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4eac51bf91_1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4eac51bf91_1_1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4eac51bf91_1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4eac51bf91_1_1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4eac51bf91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400" cap="small">
                <a:solidFill>
                  <a:srgbClr val="002F4A"/>
                </a:solidFill>
              </a:rPr>
              <a:t>Model-Based PID Ball Balancing System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Software Design</a:t>
            </a:r>
            <a:r>
              <a:rPr lang="en"/>
              <a:t>:</a:t>
            </a:r>
            <a:endParaRPr/>
          </a:p>
        </p:txBody>
      </p:sp>
      <p:sp>
        <p:nvSpPr>
          <p:cNvPr id="123" name="Google Shape;123;p22"/>
          <p:cNvSpPr txBox="1"/>
          <p:nvPr>
            <p:ph idx="1" type="body"/>
          </p:nvPr>
        </p:nvSpPr>
        <p:spPr>
          <a:xfrm>
            <a:off x="311700" y="1505700"/>
            <a:ext cx="8431200" cy="30762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Main Code:</a:t>
            </a:r>
            <a:endParaRPr/>
          </a:p>
        </p:txBody>
      </p:sp>
      <p:pic>
        <p:nvPicPr>
          <p:cNvPr id="124" name="Google Shape;124;p22"/>
          <p:cNvPicPr preferRelativeResize="0"/>
          <p:nvPr/>
        </p:nvPicPr>
        <p:blipFill>
          <a:blip r:embed="rId3">
            <a:alphaModFix/>
          </a:blip>
          <a:stretch>
            <a:fillRect/>
          </a:stretch>
        </p:blipFill>
        <p:spPr>
          <a:xfrm>
            <a:off x="3246776" y="1527110"/>
            <a:ext cx="5496124" cy="3033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Software Design:</a:t>
            </a:r>
            <a:endParaRPr/>
          </a:p>
        </p:txBody>
      </p:sp>
      <p:sp>
        <p:nvSpPr>
          <p:cNvPr id="130" name="Google Shape;130;p23"/>
          <p:cNvSpPr txBox="1"/>
          <p:nvPr>
            <p:ph idx="1" type="body"/>
          </p:nvPr>
        </p:nvSpPr>
        <p:spPr>
          <a:xfrm>
            <a:off x="311700" y="1505700"/>
            <a:ext cx="8431200" cy="30762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Scope </a:t>
            </a:r>
            <a:r>
              <a:rPr lang="en"/>
              <a:t>Code:</a:t>
            </a:r>
            <a:endParaRPr/>
          </a:p>
        </p:txBody>
      </p:sp>
      <p:pic>
        <p:nvPicPr>
          <p:cNvPr id="131" name="Google Shape;131;p23"/>
          <p:cNvPicPr preferRelativeResize="0"/>
          <p:nvPr/>
        </p:nvPicPr>
        <p:blipFill>
          <a:blip r:embed="rId3">
            <a:alphaModFix/>
          </a:blip>
          <a:stretch>
            <a:fillRect/>
          </a:stretch>
        </p:blipFill>
        <p:spPr>
          <a:xfrm>
            <a:off x="4671000" y="1300574"/>
            <a:ext cx="4071900" cy="3496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PID Controller</a:t>
            </a:r>
            <a:r>
              <a:rPr lang="en"/>
              <a:t>:</a:t>
            </a:r>
            <a:endParaRPr/>
          </a:p>
        </p:txBody>
      </p:sp>
      <p:sp>
        <p:nvSpPr>
          <p:cNvPr id="137" name="Google Shape;137;p24"/>
          <p:cNvSpPr txBox="1"/>
          <p:nvPr>
            <p:ph idx="1" type="body"/>
          </p:nvPr>
        </p:nvSpPr>
        <p:spPr>
          <a:xfrm>
            <a:off x="311700" y="1505700"/>
            <a:ext cx="8431200" cy="30762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Proportional: the error is multiplied by a gain. The higher is the gain, the faster is the response. However, very high gain may cause instability.</a:t>
            </a:r>
            <a:endParaRPr/>
          </a:p>
          <a:p>
            <a:pPr indent="-311150" lvl="0" marL="457200" rtl="0" algn="l">
              <a:lnSpc>
                <a:spcPct val="200000"/>
              </a:lnSpc>
              <a:spcBef>
                <a:spcPts val="0"/>
              </a:spcBef>
              <a:spcAft>
                <a:spcPts val="0"/>
              </a:spcAft>
              <a:buSzPts val="1300"/>
              <a:buChar char="●"/>
            </a:pPr>
            <a:r>
              <a:rPr lang="en"/>
              <a:t>Integral: is used to remove steady-state error. However, integral action increases the overshoot and reduces system stability. </a:t>
            </a:r>
            <a:endParaRPr/>
          </a:p>
          <a:p>
            <a:pPr indent="-311150" lvl="0" marL="457200" rtl="0" algn="l">
              <a:lnSpc>
                <a:spcPct val="200000"/>
              </a:lnSpc>
              <a:spcBef>
                <a:spcPts val="0"/>
              </a:spcBef>
              <a:spcAft>
                <a:spcPts val="0"/>
              </a:spcAft>
              <a:buSzPts val="1300"/>
              <a:buChar char="●"/>
            </a:pPr>
            <a:r>
              <a:rPr lang="en"/>
              <a:t>Derivative: is used to improve the transient response by reducing overshoot.</a:t>
            </a:r>
            <a:endParaRPr/>
          </a:p>
          <a:p>
            <a:pPr indent="0" lvl="0" marL="0" rtl="0" algn="l">
              <a:lnSpc>
                <a:spcPct val="200000"/>
              </a:lnSpc>
              <a:spcBef>
                <a:spcPts val="1200"/>
              </a:spcBef>
              <a:spcAft>
                <a:spcPts val="0"/>
              </a:spcAft>
              <a:buNone/>
            </a:pPr>
            <a:r>
              <a:t/>
            </a:r>
            <a:endParaRPr/>
          </a:p>
          <a:p>
            <a:pPr indent="0" lvl="0" marL="0" rtl="0" algn="l">
              <a:lnSpc>
                <a:spcPct val="200000"/>
              </a:lnSpc>
              <a:spcBef>
                <a:spcPts val="1200"/>
              </a:spcBef>
              <a:spcAft>
                <a:spcPts val="1200"/>
              </a:spcAft>
              <a:buNone/>
            </a:pPr>
            <a:r>
              <a:t/>
            </a:r>
            <a:endParaRPr/>
          </a:p>
        </p:txBody>
      </p:sp>
      <p:pic>
        <p:nvPicPr>
          <p:cNvPr id="138" name="Google Shape;138;p24"/>
          <p:cNvPicPr preferRelativeResize="0"/>
          <p:nvPr/>
        </p:nvPicPr>
        <p:blipFill>
          <a:blip r:embed="rId3">
            <a:alphaModFix/>
          </a:blip>
          <a:stretch>
            <a:fillRect/>
          </a:stretch>
        </p:blipFill>
        <p:spPr>
          <a:xfrm>
            <a:off x="3319850" y="3463471"/>
            <a:ext cx="5512475" cy="1848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Flowchart</a:t>
            </a:r>
            <a:r>
              <a:rPr lang="en"/>
              <a:t>:</a:t>
            </a:r>
            <a:endParaRPr/>
          </a:p>
        </p:txBody>
      </p:sp>
      <p:pic>
        <p:nvPicPr>
          <p:cNvPr id="144" name="Google Shape;144;p25"/>
          <p:cNvPicPr preferRelativeResize="0"/>
          <p:nvPr/>
        </p:nvPicPr>
        <p:blipFill>
          <a:blip r:embed="rId3">
            <a:alphaModFix/>
          </a:blip>
          <a:stretch>
            <a:fillRect/>
          </a:stretch>
        </p:blipFill>
        <p:spPr>
          <a:xfrm>
            <a:off x="1717588" y="1321175"/>
            <a:ext cx="5708875" cy="3444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r>
              <a:rPr lang="en"/>
              <a:t>:</a:t>
            </a:r>
            <a:endParaRPr/>
          </a:p>
        </p:txBody>
      </p:sp>
      <p:sp>
        <p:nvSpPr>
          <p:cNvPr id="150" name="Google Shape;150;p26"/>
          <p:cNvSpPr txBox="1"/>
          <p:nvPr>
            <p:ph idx="1" type="body"/>
          </p:nvPr>
        </p:nvSpPr>
        <p:spPr>
          <a:xfrm>
            <a:off x="311700" y="1505700"/>
            <a:ext cx="6796200" cy="30762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We realized that the scope’s readings were drifting away from stability before the it became stable when the ball reached the center.</a:t>
            </a:r>
            <a:endParaRPr/>
          </a:p>
        </p:txBody>
      </p:sp>
      <p:pic>
        <p:nvPicPr>
          <p:cNvPr id="151" name="Google Shape;151;p26"/>
          <p:cNvPicPr preferRelativeResize="0"/>
          <p:nvPr/>
        </p:nvPicPr>
        <p:blipFill>
          <a:blip r:embed="rId3">
            <a:alphaModFix/>
          </a:blip>
          <a:stretch>
            <a:fillRect/>
          </a:stretch>
        </p:blipFill>
        <p:spPr>
          <a:xfrm>
            <a:off x="4773324" y="2076950"/>
            <a:ext cx="3519551" cy="2504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r>
              <a:rPr lang="en"/>
              <a:t>:</a:t>
            </a:r>
            <a:endParaRPr/>
          </a:p>
        </p:txBody>
      </p:sp>
      <p:sp>
        <p:nvSpPr>
          <p:cNvPr id="157" name="Google Shape;157;p27"/>
          <p:cNvSpPr txBox="1"/>
          <p:nvPr>
            <p:ph idx="1" type="body"/>
          </p:nvPr>
        </p:nvSpPr>
        <p:spPr>
          <a:xfrm>
            <a:off x="311700" y="1505700"/>
            <a:ext cx="8431200" cy="30762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T</a:t>
            </a:r>
            <a:r>
              <a:rPr lang="en"/>
              <a:t>he PID controller is being developed in order to develop a reliable control system that can keep a ball in balance on a surface. </a:t>
            </a:r>
            <a:endParaRPr/>
          </a:p>
          <a:p>
            <a:pPr indent="-311150" lvl="0" marL="457200" rtl="0" algn="l">
              <a:lnSpc>
                <a:spcPct val="200000"/>
              </a:lnSpc>
              <a:spcBef>
                <a:spcPts val="0"/>
              </a:spcBef>
              <a:spcAft>
                <a:spcPts val="0"/>
              </a:spcAft>
              <a:buSzPts val="1300"/>
              <a:buChar char="●"/>
            </a:pPr>
            <a:r>
              <a:rPr lang="en"/>
              <a:t>The device uses ultrasonic sensors to measure how far the ball is from the target position and servo motors to bend the surface horizontally in order to adjust the ball's position. </a:t>
            </a:r>
            <a:endParaRPr/>
          </a:p>
          <a:p>
            <a:pPr indent="-311150" lvl="0" marL="457200" rtl="0" algn="l">
              <a:lnSpc>
                <a:spcPct val="200000"/>
              </a:lnSpc>
              <a:spcBef>
                <a:spcPts val="0"/>
              </a:spcBef>
              <a:spcAft>
                <a:spcPts val="0"/>
              </a:spcAft>
              <a:buSzPts val="1300"/>
              <a:buChar char="●"/>
            </a:pPr>
            <a:r>
              <a:rPr lang="en"/>
              <a:t>By manually adjusting the values of the PID controller parameters KP, KI, and KD using a potentiometer, the system's performance can be further improved.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Authors: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Supervisors:</a:t>
            </a:r>
            <a:endParaRPr/>
          </a:p>
        </p:txBody>
      </p:sp>
      <p:sp>
        <p:nvSpPr>
          <p:cNvPr id="70" name="Google Shape;70;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Laith AlKhdour - Computer Engineering - 20190130</a:t>
            </a:r>
            <a:endParaRPr/>
          </a:p>
          <a:p>
            <a:pPr indent="0" lvl="0" marL="0" rtl="0" algn="l">
              <a:spcBef>
                <a:spcPts val="1200"/>
              </a:spcBef>
              <a:spcAft>
                <a:spcPts val="0"/>
              </a:spcAft>
              <a:buNone/>
            </a:pPr>
            <a:r>
              <a:rPr lang="en"/>
              <a:t>Tarek Salameh - Computer Engineering - 20190217</a:t>
            </a:r>
            <a:endParaRPr/>
          </a:p>
          <a:p>
            <a:pPr indent="0" lvl="0" marL="0" rtl="0" algn="l">
              <a:spcBef>
                <a:spcPts val="1200"/>
              </a:spcBef>
              <a:spcAft>
                <a:spcPts val="0"/>
              </a:spcAft>
              <a:buNone/>
            </a:pPr>
            <a:r>
              <a:rPr lang="en"/>
              <a:t>Omar Abujuma - NIS Engineering - 20190561</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Dr. B. Sababha</a:t>
            </a:r>
            <a:endParaRPr/>
          </a:p>
          <a:p>
            <a:pPr indent="0" lvl="0" marL="0" rtl="0" algn="l">
              <a:spcBef>
                <a:spcPts val="1200"/>
              </a:spcBef>
              <a:spcAft>
                <a:spcPts val="0"/>
              </a:spcAft>
              <a:buNone/>
            </a:pPr>
            <a:r>
              <a:rPr lang="en"/>
              <a:t>Eng. R. Al-Harasis</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76" name="Google Shape;76;p15"/>
          <p:cNvSpPr txBox="1"/>
          <p:nvPr>
            <p:ph idx="1" type="body"/>
          </p:nvPr>
        </p:nvSpPr>
        <p:spPr>
          <a:xfrm>
            <a:off x="311700" y="1505700"/>
            <a:ext cx="8431200" cy="2632200"/>
          </a:xfrm>
          <a:prstGeom prst="rect">
            <a:avLst/>
          </a:prstGeom>
        </p:spPr>
        <p:txBody>
          <a:bodyPr anchorCtr="0" anchor="t" bIns="91425" lIns="91425" spcFirstLastPara="1" rIns="91425" wrap="square" tIns="91425">
            <a:spAutoFit/>
          </a:bodyPr>
          <a:lstStyle/>
          <a:p>
            <a:pPr indent="-323850" lvl="0" marL="457200" rtl="0" algn="just">
              <a:lnSpc>
                <a:spcPct val="200000"/>
              </a:lnSpc>
              <a:spcBef>
                <a:spcPts val="1200"/>
              </a:spcBef>
              <a:spcAft>
                <a:spcPts val="0"/>
              </a:spcAft>
              <a:buSzPts val="1500"/>
              <a:buChar char="●"/>
            </a:pPr>
            <a:r>
              <a:rPr lang="en">
                <a:highlight>
                  <a:srgbClr val="FFFFFF"/>
                </a:highlight>
                <a:latin typeface="Times New Roman"/>
                <a:ea typeface="Times New Roman"/>
                <a:cs typeface="Times New Roman"/>
                <a:sym typeface="Times New Roman"/>
              </a:rPr>
              <a:t>The Model-Based PID Ball Balancing System is a project that aims to </a:t>
            </a:r>
            <a:r>
              <a:rPr lang="en">
                <a:highlight>
                  <a:srgbClr val="FFFFFF"/>
                </a:highlight>
                <a:latin typeface="Times New Roman"/>
                <a:ea typeface="Times New Roman"/>
                <a:cs typeface="Times New Roman"/>
                <a:sym typeface="Times New Roman"/>
              </a:rPr>
              <a:t>develop</a:t>
            </a:r>
            <a:r>
              <a:rPr lang="en">
                <a:highlight>
                  <a:srgbClr val="FFFFFF"/>
                </a:highlight>
                <a:latin typeface="Times New Roman"/>
                <a:ea typeface="Times New Roman"/>
                <a:cs typeface="Times New Roman"/>
                <a:sym typeface="Times New Roman"/>
              </a:rPr>
              <a:t> a control system that can balance a ball on a surface by the use of the Proportional-Integral-Derivative control system.</a:t>
            </a:r>
            <a:endParaRPr>
              <a:highlight>
                <a:srgbClr val="FFFFFF"/>
              </a:highlight>
              <a:latin typeface="Times New Roman"/>
              <a:ea typeface="Times New Roman"/>
              <a:cs typeface="Times New Roman"/>
              <a:sym typeface="Times New Roman"/>
            </a:endParaRPr>
          </a:p>
          <a:p>
            <a:pPr indent="-323850" lvl="0" marL="457200" rtl="0" algn="just">
              <a:lnSpc>
                <a:spcPct val="200000"/>
              </a:lnSpc>
              <a:spcBef>
                <a:spcPts val="0"/>
              </a:spcBef>
              <a:spcAft>
                <a:spcPts val="0"/>
              </a:spcAft>
              <a:buSzPts val="1500"/>
              <a:buChar char="●"/>
            </a:pPr>
            <a:r>
              <a:rPr lang="en">
                <a:highlight>
                  <a:srgbClr val="FFFFFF"/>
                </a:highlight>
                <a:latin typeface="Times New Roman"/>
                <a:ea typeface="Times New Roman"/>
                <a:cs typeface="Times New Roman"/>
                <a:sym typeface="Times New Roman"/>
              </a:rPr>
              <a:t>We were asked to use the PID controllers and place them into a ball-balancing system.</a:t>
            </a:r>
            <a:endParaRPr>
              <a:highlight>
                <a:srgbClr val="FFFFFF"/>
              </a:highlight>
              <a:latin typeface="Times New Roman"/>
              <a:ea typeface="Times New Roman"/>
              <a:cs typeface="Times New Roman"/>
              <a:sym typeface="Times New Roman"/>
            </a:endParaRPr>
          </a:p>
          <a:p>
            <a:pPr indent="-323850" lvl="0" marL="457200" rtl="0" algn="just">
              <a:lnSpc>
                <a:spcPct val="200000"/>
              </a:lnSpc>
              <a:spcBef>
                <a:spcPts val="0"/>
              </a:spcBef>
              <a:spcAft>
                <a:spcPts val="0"/>
              </a:spcAft>
              <a:buSzPts val="1500"/>
              <a:buChar char="●"/>
            </a:pPr>
            <a:r>
              <a:rPr lang="en">
                <a:highlight>
                  <a:srgbClr val="FFFFFF"/>
                </a:highlight>
                <a:latin typeface="Times New Roman"/>
                <a:ea typeface="Times New Roman"/>
                <a:cs typeface="Times New Roman"/>
                <a:sym typeface="Times New Roman"/>
              </a:rPr>
              <a:t>The values of the PID controller parameters K</a:t>
            </a:r>
            <a:r>
              <a:rPr baseline="-25000" lang="en">
                <a:highlight>
                  <a:srgbClr val="FFFFFF"/>
                </a:highlight>
                <a:latin typeface="Times New Roman"/>
                <a:ea typeface="Times New Roman"/>
                <a:cs typeface="Times New Roman"/>
                <a:sym typeface="Times New Roman"/>
              </a:rPr>
              <a:t>P</a:t>
            </a:r>
            <a:r>
              <a:rPr lang="en">
                <a:highlight>
                  <a:srgbClr val="FFFFFF"/>
                </a:highlight>
                <a:latin typeface="Times New Roman"/>
                <a:ea typeface="Times New Roman"/>
                <a:cs typeface="Times New Roman"/>
                <a:sym typeface="Times New Roman"/>
              </a:rPr>
              <a:t>, K</a:t>
            </a:r>
            <a:r>
              <a:rPr baseline="-25000" lang="en">
                <a:highlight>
                  <a:srgbClr val="FFFFFF"/>
                </a:highlight>
                <a:latin typeface="Times New Roman"/>
                <a:ea typeface="Times New Roman"/>
                <a:cs typeface="Times New Roman"/>
                <a:sym typeface="Times New Roman"/>
              </a:rPr>
              <a:t>I</a:t>
            </a:r>
            <a:r>
              <a:rPr lang="en">
                <a:highlight>
                  <a:srgbClr val="FFFFFF"/>
                </a:highlight>
                <a:latin typeface="Times New Roman"/>
                <a:ea typeface="Times New Roman"/>
                <a:cs typeface="Times New Roman"/>
                <a:sym typeface="Times New Roman"/>
              </a:rPr>
              <a:t>, and K</a:t>
            </a:r>
            <a:r>
              <a:rPr baseline="-25000" lang="en">
                <a:highlight>
                  <a:srgbClr val="FFFFFF"/>
                </a:highlight>
                <a:latin typeface="Times New Roman"/>
                <a:ea typeface="Times New Roman"/>
                <a:cs typeface="Times New Roman"/>
                <a:sym typeface="Times New Roman"/>
              </a:rPr>
              <a:t>D</a:t>
            </a:r>
            <a:r>
              <a:rPr lang="en">
                <a:highlight>
                  <a:srgbClr val="FFFFFF"/>
                </a:highlight>
                <a:latin typeface="Times New Roman"/>
                <a:ea typeface="Times New Roman"/>
                <a:cs typeface="Times New Roman"/>
                <a:sym typeface="Times New Roman"/>
              </a:rPr>
              <a:t> are manually modified using a potentiometer.</a:t>
            </a:r>
            <a:endParaRPr>
              <a:highlight>
                <a:srgbClr val="FFFFFF"/>
              </a:highlight>
              <a:latin typeface="Times New Roman"/>
              <a:ea typeface="Times New Roman"/>
              <a:cs typeface="Times New Roman"/>
              <a:sym typeface="Times New Roman"/>
            </a:endParaRPr>
          </a:p>
          <a:p>
            <a:pPr indent="-323850" lvl="0" marL="457200" rtl="0" algn="just">
              <a:lnSpc>
                <a:spcPct val="200000"/>
              </a:lnSpc>
              <a:spcBef>
                <a:spcPts val="0"/>
              </a:spcBef>
              <a:spcAft>
                <a:spcPts val="0"/>
              </a:spcAft>
              <a:buSzPts val="1500"/>
              <a:buChar char="●"/>
            </a:pPr>
            <a:r>
              <a:rPr lang="en">
                <a:highlight>
                  <a:srgbClr val="FFFFFF"/>
                </a:highlight>
                <a:latin typeface="Times New Roman"/>
                <a:ea typeface="Times New Roman"/>
                <a:cs typeface="Times New Roman"/>
                <a:sym typeface="Times New Roman"/>
              </a:rPr>
              <a:t>The system will bend the surface using a servo motor based on the position of the ball moving above that surface and mitigate any errors that affects its balance through the use of inputs from an ultrasonic.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Objectives:</a:t>
            </a:r>
            <a:endParaRPr/>
          </a:p>
        </p:txBody>
      </p:sp>
      <p:sp>
        <p:nvSpPr>
          <p:cNvPr id="82" name="Google Shape;82;p16"/>
          <p:cNvSpPr txBox="1"/>
          <p:nvPr>
            <p:ph idx="1" type="body"/>
          </p:nvPr>
        </p:nvSpPr>
        <p:spPr>
          <a:xfrm>
            <a:off x="311700" y="1505700"/>
            <a:ext cx="8431200" cy="30762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Balancing a ball on a surface using the PID controller</a:t>
            </a:r>
            <a:endParaRPr/>
          </a:p>
          <a:p>
            <a:pPr indent="-311150" lvl="0" marL="457200" rtl="0" algn="l">
              <a:lnSpc>
                <a:spcPct val="200000"/>
              </a:lnSpc>
              <a:spcBef>
                <a:spcPts val="0"/>
              </a:spcBef>
              <a:spcAft>
                <a:spcPts val="0"/>
              </a:spcAft>
              <a:buSzPts val="1300"/>
              <a:buChar char="●"/>
            </a:pPr>
            <a:r>
              <a:rPr lang="en"/>
              <a:t>The ability to tune the values of </a:t>
            </a:r>
            <a:r>
              <a:rPr lang="en">
                <a:highlight>
                  <a:srgbClr val="FFFFFF"/>
                </a:highlight>
                <a:latin typeface="Times New Roman"/>
                <a:ea typeface="Times New Roman"/>
                <a:cs typeface="Times New Roman"/>
                <a:sym typeface="Times New Roman"/>
              </a:rPr>
              <a:t>K</a:t>
            </a:r>
            <a:r>
              <a:rPr baseline="-25000" lang="en">
                <a:highlight>
                  <a:srgbClr val="FFFFFF"/>
                </a:highlight>
                <a:latin typeface="Times New Roman"/>
                <a:ea typeface="Times New Roman"/>
                <a:cs typeface="Times New Roman"/>
                <a:sym typeface="Times New Roman"/>
              </a:rPr>
              <a:t>P</a:t>
            </a:r>
            <a:r>
              <a:rPr lang="en">
                <a:highlight>
                  <a:srgbClr val="FFFFFF"/>
                </a:highlight>
                <a:latin typeface="Times New Roman"/>
                <a:ea typeface="Times New Roman"/>
                <a:cs typeface="Times New Roman"/>
                <a:sym typeface="Times New Roman"/>
              </a:rPr>
              <a:t>, K</a:t>
            </a:r>
            <a:r>
              <a:rPr baseline="-25000" lang="en">
                <a:highlight>
                  <a:srgbClr val="FFFFFF"/>
                </a:highlight>
                <a:latin typeface="Times New Roman"/>
                <a:ea typeface="Times New Roman"/>
                <a:cs typeface="Times New Roman"/>
                <a:sym typeface="Times New Roman"/>
              </a:rPr>
              <a:t>I</a:t>
            </a:r>
            <a:r>
              <a:rPr lang="en">
                <a:highlight>
                  <a:srgbClr val="FFFFFF"/>
                </a:highlight>
                <a:latin typeface="Times New Roman"/>
                <a:ea typeface="Times New Roman"/>
                <a:cs typeface="Times New Roman"/>
                <a:sym typeface="Times New Roman"/>
              </a:rPr>
              <a:t>,</a:t>
            </a:r>
            <a:r>
              <a:rPr lang="en"/>
              <a:t> and</a:t>
            </a:r>
            <a:r>
              <a:rPr lang="en">
                <a:highlight>
                  <a:srgbClr val="FFFFFF"/>
                </a:highlight>
                <a:latin typeface="Times New Roman"/>
                <a:ea typeface="Times New Roman"/>
                <a:cs typeface="Times New Roman"/>
                <a:sym typeface="Times New Roman"/>
              </a:rPr>
              <a:t> K</a:t>
            </a:r>
            <a:r>
              <a:rPr baseline="-25000" lang="en">
                <a:highlight>
                  <a:srgbClr val="FFFFFF"/>
                </a:highlight>
                <a:latin typeface="Times New Roman"/>
                <a:ea typeface="Times New Roman"/>
                <a:cs typeface="Times New Roman"/>
                <a:sym typeface="Times New Roman"/>
              </a:rPr>
              <a:t>D </a:t>
            </a:r>
            <a:r>
              <a:rPr lang="en"/>
              <a:t>to match the desired performance of the controller</a:t>
            </a:r>
            <a:endParaRPr/>
          </a:p>
          <a:p>
            <a:pPr indent="-311150" lvl="0" marL="457200" rtl="0" algn="l">
              <a:lnSpc>
                <a:spcPct val="200000"/>
              </a:lnSpc>
              <a:spcBef>
                <a:spcPts val="0"/>
              </a:spcBef>
              <a:spcAft>
                <a:spcPts val="0"/>
              </a:spcAft>
              <a:buSzPts val="1300"/>
              <a:buChar char="●"/>
            </a:pPr>
            <a:r>
              <a:rPr lang="en"/>
              <a:t>Deploying a PID controller into real-life projects.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Hardware</a:t>
            </a:r>
            <a:r>
              <a:rPr lang="en"/>
              <a:t> Design</a:t>
            </a:r>
            <a:r>
              <a:rPr lang="en"/>
              <a:t>:</a:t>
            </a:r>
            <a:endParaRPr/>
          </a:p>
        </p:txBody>
      </p:sp>
      <p:sp>
        <p:nvSpPr>
          <p:cNvPr id="88" name="Google Shape;88;p17"/>
          <p:cNvSpPr txBox="1"/>
          <p:nvPr>
            <p:ph idx="1" type="body"/>
          </p:nvPr>
        </p:nvSpPr>
        <p:spPr>
          <a:xfrm>
            <a:off x="311700" y="1505700"/>
            <a:ext cx="8431200" cy="30762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One Arduino Uno Controller</a:t>
            </a:r>
            <a:endParaRPr/>
          </a:p>
          <a:p>
            <a:pPr indent="-311150" lvl="0" marL="457200" rtl="0" algn="l">
              <a:lnSpc>
                <a:spcPct val="200000"/>
              </a:lnSpc>
              <a:spcBef>
                <a:spcPts val="0"/>
              </a:spcBef>
              <a:spcAft>
                <a:spcPts val="0"/>
              </a:spcAft>
              <a:buSzPts val="1300"/>
              <a:buChar char="●"/>
            </a:pPr>
            <a:r>
              <a:rPr lang="en"/>
              <a:t>One Ultrasonic Sensor to measure the distance to the ball</a:t>
            </a:r>
            <a:endParaRPr/>
          </a:p>
          <a:p>
            <a:pPr indent="-311150" lvl="0" marL="457200" rtl="0" algn="l">
              <a:lnSpc>
                <a:spcPct val="200000"/>
              </a:lnSpc>
              <a:spcBef>
                <a:spcPts val="0"/>
              </a:spcBef>
              <a:spcAft>
                <a:spcPts val="0"/>
              </a:spcAft>
              <a:buSzPts val="1300"/>
              <a:buChar char="●"/>
            </a:pPr>
            <a:r>
              <a:rPr lang="en"/>
              <a:t>One Servo Motor to balance the ball one the main surface</a:t>
            </a:r>
            <a:endParaRPr/>
          </a:p>
          <a:p>
            <a:pPr indent="-311150" lvl="0" marL="457200" rtl="0" algn="l">
              <a:lnSpc>
                <a:spcPct val="200000"/>
              </a:lnSpc>
              <a:spcBef>
                <a:spcPts val="0"/>
              </a:spcBef>
              <a:spcAft>
                <a:spcPts val="0"/>
              </a:spcAft>
              <a:buSzPts val="1300"/>
              <a:buChar char="●"/>
            </a:pPr>
            <a:r>
              <a:rPr lang="en"/>
              <a:t>Three </a:t>
            </a:r>
            <a:r>
              <a:rPr lang="en"/>
              <a:t>potentiometers to tune </a:t>
            </a:r>
            <a:r>
              <a:rPr lang="en">
                <a:highlight>
                  <a:srgbClr val="FFFFFF"/>
                </a:highlight>
                <a:latin typeface="Times New Roman"/>
                <a:ea typeface="Times New Roman"/>
                <a:cs typeface="Times New Roman"/>
                <a:sym typeface="Times New Roman"/>
              </a:rPr>
              <a:t>K</a:t>
            </a:r>
            <a:r>
              <a:rPr baseline="-25000" lang="en">
                <a:highlight>
                  <a:srgbClr val="FFFFFF"/>
                </a:highlight>
                <a:latin typeface="Times New Roman"/>
                <a:ea typeface="Times New Roman"/>
                <a:cs typeface="Times New Roman"/>
                <a:sym typeface="Times New Roman"/>
              </a:rPr>
              <a:t>P</a:t>
            </a:r>
            <a:r>
              <a:rPr lang="en">
                <a:highlight>
                  <a:srgbClr val="FFFFFF"/>
                </a:highlight>
                <a:latin typeface="Times New Roman"/>
                <a:ea typeface="Times New Roman"/>
                <a:cs typeface="Times New Roman"/>
                <a:sym typeface="Times New Roman"/>
              </a:rPr>
              <a:t>, K</a:t>
            </a:r>
            <a:r>
              <a:rPr baseline="-25000" lang="en">
                <a:highlight>
                  <a:srgbClr val="FFFFFF"/>
                </a:highlight>
                <a:latin typeface="Times New Roman"/>
                <a:ea typeface="Times New Roman"/>
                <a:cs typeface="Times New Roman"/>
                <a:sym typeface="Times New Roman"/>
              </a:rPr>
              <a:t>I</a:t>
            </a:r>
            <a:r>
              <a:rPr lang="en">
                <a:highlight>
                  <a:srgbClr val="FFFFFF"/>
                </a:highlight>
                <a:latin typeface="Times New Roman"/>
                <a:ea typeface="Times New Roman"/>
                <a:cs typeface="Times New Roman"/>
                <a:sym typeface="Times New Roman"/>
              </a:rPr>
              <a:t>,</a:t>
            </a:r>
            <a:r>
              <a:rPr lang="en"/>
              <a:t> and</a:t>
            </a:r>
            <a:r>
              <a:rPr lang="en">
                <a:highlight>
                  <a:srgbClr val="FFFFFF"/>
                </a:highlight>
                <a:latin typeface="Times New Roman"/>
                <a:ea typeface="Times New Roman"/>
                <a:cs typeface="Times New Roman"/>
                <a:sym typeface="Times New Roman"/>
              </a:rPr>
              <a:t> K</a:t>
            </a:r>
            <a:r>
              <a:rPr baseline="-25000" lang="en">
                <a:highlight>
                  <a:srgbClr val="FFFFFF"/>
                </a:highlight>
                <a:latin typeface="Times New Roman"/>
                <a:ea typeface="Times New Roman"/>
                <a:cs typeface="Times New Roman"/>
                <a:sym typeface="Times New Roman"/>
              </a:rPr>
              <a:t>D</a:t>
            </a:r>
            <a:endParaRPr baseline="-25000">
              <a:highlight>
                <a:srgbClr val="FFFFFF"/>
              </a:highlight>
              <a:latin typeface="Times New Roman"/>
              <a:ea typeface="Times New Roman"/>
              <a:cs typeface="Times New Roman"/>
              <a:sym typeface="Times New Roman"/>
            </a:endParaRPr>
          </a:p>
          <a:p>
            <a:pPr indent="-311150" lvl="0" marL="457200" rtl="0" algn="l">
              <a:lnSpc>
                <a:spcPct val="200000"/>
              </a:lnSpc>
              <a:spcBef>
                <a:spcPts val="0"/>
              </a:spcBef>
              <a:spcAft>
                <a:spcPts val="0"/>
              </a:spcAft>
              <a:buSzPts val="1300"/>
              <a:buChar char="●"/>
            </a:pPr>
            <a:r>
              <a:rPr lang="en"/>
              <a:t>The main body “a wooden surface and a wooden ground”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Hardware</a:t>
            </a:r>
            <a:r>
              <a:rPr lang="en"/>
              <a:t> Design</a:t>
            </a:r>
            <a:r>
              <a:rPr lang="en"/>
              <a:t>:</a:t>
            </a:r>
            <a:endParaRPr/>
          </a:p>
        </p:txBody>
      </p:sp>
      <p:sp>
        <p:nvSpPr>
          <p:cNvPr id="94" name="Google Shape;94;p18"/>
          <p:cNvSpPr txBox="1"/>
          <p:nvPr>
            <p:ph idx="1" type="body"/>
          </p:nvPr>
        </p:nvSpPr>
        <p:spPr>
          <a:xfrm>
            <a:off x="311700" y="1505700"/>
            <a:ext cx="6664200" cy="3076200"/>
          </a:xfrm>
          <a:prstGeom prst="rect">
            <a:avLst/>
          </a:prstGeom>
        </p:spPr>
        <p:txBody>
          <a:bodyPr anchorCtr="0" anchor="t" bIns="91425" lIns="91425" spcFirstLastPara="1" rIns="91425" wrap="square" tIns="91425">
            <a:normAutofit fontScale="92500"/>
          </a:bodyPr>
          <a:lstStyle/>
          <a:p>
            <a:pPr indent="-304958" lvl="0" marL="457200" rtl="0" algn="l">
              <a:lnSpc>
                <a:spcPct val="200000"/>
              </a:lnSpc>
              <a:spcBef>
                <a:spcPts val="0"/>
              </a:spcBef>
              <a:spcAft>
                <a:spcPts val="0"/>
              </a:spcAft>
              <a:buSzPct val="100000"/>
              <a:buChar char="●"/>
            </a:pPr>
            <a:r>
              <a:rPr lang="en"/>
              <a:t>Arduino Uno: The main component that we’ll be using in our design, it is the microcontroller that we’ll be using to write down our code and to make the motor and the sensor work properly with each other.</a:t>
            </a:r>
            <a:endParaRPr/>
          </a:p>
          <a:p>
            <a:pPr indent="0" lvl="0" marL="457200" rtl="0" algn="l">
              <a:lnSpc>
                <a:spcPct val="200000"/>
              </a:lnSpc>
              <a:spcBef>
                <a:spcPts val="1200"/>
              </a:spcBef>
              <a:spcAft>
                <a:spcPts val="0"/>
              </a:spcAft>
              <a:buNone/>
            </a:pPr>
            <a:r>
              <a:t/>
            </a:r>
            <a:endParaRPr/>
          </a:p>
          <a:p>
            <a:pPr indent="-304958" lvl="0" marL="457200" rtl="0" algn="l">
              <a:lnSpc>
                <a:spcPct val="200000"/>
              </a:lnSpc>
              <a:spcBef>
                <a:spcPts val="1200"/>
              </a:spcBef>
              <a:spcAft>
                <a:spcPts val="0"/>
              </a:spcAft>
              <a:buSzPct val="100000"/>
              <a:buChar char="●"/>
            </a:pPr>
            <a:r>
              <a:rPr lang="en"/>
              <a:t>Ultrasonic Sensor: The sensor emits short bursts of sound, and listens for the echo off nearby objects, by measuring the time of flight, distance can be computed</a:t>
            </a:r>
            <a:endParaRPr/>
          </a:p>
          <a:p>
            <a:pPr indent="0" lvl="0" marL="0" rtl="0" algn="l">
              <a:lnSpc>
                <a:spcPct val="200000"/>
              </a:lnSpc>
              <a:spcBef>
                <a:spcPts val="1200"/>
              </a:spcBef>
              <a:spcAft>
                <a:spcPts val="1200"/>
              </a:spcAft>
              <a:buNone/>
            </a:pPr>
            <a:r>
              <a:t/>
            </a:r>
            <a:endParaRPr/>
          </a:p>
        </p:txBody>
      </p:sp>
      <p:pic>
        <p:nvPicPr>
          <p:cNvPr id="95" name="Google Shape;95;p18"/>
          <p:cNvPicPr preferRelativeResize="0"/>
          <p:nvPr/>
        </p:nvPicPr>
        <p:blipFill>
          <a:blip r:embed="rId3">
            <a:alphaModFix/>
          </a:blip>
          <a:stretch>
            <a:fillRect/>
          </a:stretch>
        </p:blipFill>
        <p:spPr>
          <a:xfrm>
            <a:off x="7055100" y="1124625"/>
            <a:ext cx="1977099" cy="1977099"/>
          </a:xfrm>
          <a:prstGeom prst="rect">
            <a:avLst/>
          </a:prstGeom>
          <a:noFill/>
          <a:ln>
            <a:noFill/>
          </a:ln>
        </p:spPr>
      </p:pic>
      <p:pic>
        <p:nvPicPr>
          <p:cNvPr id="96" name="Google Shape;96;p18"/>
          <p:cNvPicPr preferRelativeResize="0"/>
          <p:nvPr/>
        </p:nvPicPr>
        <p:blipFill>
          <a:blip r:embed="rId4">
            <a:alphaModFix/>
          </a:blip>
          <a:stretch>
            <a:fillRect/>
          </a:stretch>
        </p:blipFill>
        <p:spPr>
          <a:xfrm>
            <a:off x="6767325" y="3779949"/>
            <a:ext cx="2264876" cy="1363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Hardware Design:</a:t>
            </a:r>
            <a:endParaRPr/>
          </a:p>
        </p:txBody>
      </p:sp>
      <p:sp>
        <p:nvSpPr>
          <p:cNvPr id="102" name="Google Shape;102;p19"/>
          <p:cNvSpPr txBox="1"/>
          <p:nvPr>
            <p:ph idx="1" type="body"/>
          </p:nvPr>
        </p:nvSpPr>
        <p:spPr>
          <a:xfrm>
            <a:off x="311700" y="1505700"/>
            <a:ext cx="6582300" cy="30762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Servo Motor: The motor is important in our design to set the angle for the ball to be balanced.</a:t>
            </a:r>
            <a:endParaRPr/>
          </a:p>
          <a:p>
            <a:pPr indent="0" lvl="0" marL="457200" rtl="0" algn="l">
              <a:lnSpc>
                <a:spcPct val="200000"/>
              </a:lnSpc>
              <a:spcBef>
                <a:spcPts val="1200"/>
              </a:spcBef>
              <a:spcAft>
                <a:spcPts val="0"/>
              </a:spcAft>
              <a:buNone/>
            </a:pPr>
            <a:r>
              <a:t/>
            </a:r>
            <a:endParaRPr/>
          </a:p>
          <a:p>
            <a:pPr indent="0" lvl="0" marL="457200" rtl="0" algn="l">
              <a:lnSpc>
                <a:spcPct val="200000"/>
              </a:lnSpc>
              <a:spcBef>
                <a:spcPts val="1200"/>
              </a:spcBef>
              <a:spcAft>
                <a:spcPts val="0"/>
              </a:spcAft>
              <a:buNone/>
            </a:pPr>
            <a:r>
              <a:t/>
            </a:r>
            <a:endParaRPr/>
          </a:p>
          <a:p>
            <a:pPr indent="-311150" lvl="0" marL="457200" rtl="0" algn="l">
              <a:lnSpc>
                <a:spcPct val="200000"/>
              </a:lnSpc>
              <a:spcBef>
                <a:spcPts val="1200"/>
              </a:spcBef>
              <a:spcAft>
                <a:spcPts val="0"/>
              </a:spcAft>
              <a:buSzPts val="1300"/>
              <a:buChar char="●"/>
            </a:pPr>
            <a:r>
              <a:rPr lang="en"/>
              <a:t>Potentiometer: We used the potentiometer to tune the values of PID Controllers.</a:t>
            </a:r>
            <a:endParaRPr/>
          </a:p>
        </p:txBody>
      </p:sp>
      <p:pic>
        <p:nvPicPr>
          <p:cNvPr id="103" name="Google Shape;103;p19"/>
          <p:cNvPicPr preferRelativeResize="0"/>
          <p:nvPr/>
        </p:nvPicPr>
        <p:blipFill>
          <a:blip r:embed="rId3">
            <a:alphaModFix/>
          </a:blip>
          <a:stretch>
            <a:fillRect/>
          </a:stretch>
        </p:blipFill>
        <p:spPr>
          <a:xfrm>
            <a:off x="7046400" y="1277025"/>
            <a:ext cx="1945199" cy="1945200"/>
          </a:xfrm>
          <a:prstGeom prst="rect">
            <a:avLst/>
          </a:prstGeom>
          <a:noFill/>
          <a:ln>
            <a:noFill/>
          </a:ln>
        </p:spPr>
      </p:pic>
      <p:pic>
        <p:nvPicPr>
          <p:cNvPr id="104" name="Google Shape;104;p19"/>
          <p:cNvPicPr preferRelativeResize="0"/>
          <p:nvPr/>
        </p:nvPicPr>
        <p:blipFill>
          <a:blip r:embed="rId4">
            <a:alphaModFix/>
          </a:blip>
          <a:stretch>
            <a:fillRect/>
          </a:stretch>
        </p:blipFill>
        <p:spPr>
          <a:xfrm>
            <a:off x="7353350" y="3222224"/>
            <a:ext cx="1576064" cy="16164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Hardware</a:t>
            </a:r>
            <a:r>
              <a:rPr lang="en"/>
              <a:t> Design</a:t>
            </a:r>
            <a:r>
              <a:rPr lang="en"/>
              <a:t>:</a:t>
            </a:r>
            <a:endParaRPr/>
          </a:p>
        </p:txBody>
      </p:sp>
      <p:sp>
        <p:nvSpPr>
          <p:cNvPr id="110" name="Google Shape;110;p20"/>
          <p:cNvSpPr txBox="1"/>
          <p:nvPr>
            <p:ph idx="1" type="body"/>
          </p:nvPr>
        </p:nvSpPr>
        <p:spPr>
          <a:xfrm>
            <a:off x="311700" y="1505700"/>
            <a:ext cx="6582300" cy="30762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Complete Hardware Design:</a:t>
            </a:r>
            <a:endParaRPr/>
          </a:p>
          <a:p>
            <a:pPr indent="0" lvl="0" marL="457200" rtl="0" algn="l">
              <a:lnSpc>
                <a:spcPct val="200000"/>
              </a:lnSpc>
              <a:spcBef>
                <a:spcPts val="1200"/>
              </a:spcBef>
              <a:spcAft>
                <a:spcPts val="1200"/>
              </a:spcAft>
              <a:buNone/>
            </a:pPr>
            <a:r>
              <a:t/>
            </a:r>
            <a:endParaRPr/>
          </a:p>
        </p:txBody>
      </p:sp>
      <p:pic>
        <p:nvPicPr>
          <p:cNvPr id="111" name="Google Shape;111;p20"/>
          <p:cNvPicPr preferRelativeResize="0"/>
          <p:nvPr/>
        </p:nvPicPr>
        <p:blipFill>
          <a:blip r:embed="rId3">
            <a:alphaModFix/>
          </a:blip>
          <a:stretch>
            <a:fillRect/>
          </a:stretch>
        </p:blipFill>
        <p:spPr>
          <a:xfrm>
            <a:off x="1866775" y="2005171"/>
            <a:ext cx="5410500" cy="2960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Software Design</a:t>
            </a:r>
            <a:r>
              <a:rPr lang="en"/>
              <a:t>:</a:t>
            </a:r>
            <a:endParaRPr/>
          </a:p>
        </p:txBody>
      </p:sp>
      <p:sp>
        <p:nvSpPr>
          <p:cNvPr id="117" name="Google Shape;117;p21"/>
          <p:cNvSpPr txBox="1"/>
          <p:nvPr>
            <p:ph idx="1" type="body"/>
          </p:nvPr>
        </p:nvSpPr>
        <p:spPr>
          <a:xfrm>
            <a:off x="311700" y="1505700"/>
            <a:ext cx="8431200" cy="30762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A Simulink code that contains the following:</a:t>
            </a:r>
            <a:endParaRPr/>
          </a:p>
          <a:p>
            <a:pPr indent="-298450" lvl="1" marL="914400" rtl="0" algn="l">
              <a:lnSpc>
                <a:spcPct val="200000"/>
              </a:lnSpc>
              <a:spcBef>
                <a:spcPts val="0"/>
              </a:spcBef>
              <a:spcAft>
                <a:spcPts val="0"/>
              </a:spcAft>
              <a:buSzPts val="1100"/>
              <a:buChar char="○"/>
            </a:pPr>
            <a:r>
              <a:rPr lang="en"/>
              <a:t>The Main Code that contains the following:</a:t>
            </a:r>
            <a:endParaRPr/>
          </a:p>
          <a:p>
            <a:pPr indent="-298450" lvl="2" marL="1371600" rtl="0" algn="l">
              <a:lnSpc>
                <a:spcPct val="200000"/>
              </a:lnSpc>
              <a:spcBef>
                <a:spcPts val="0"/>
              </a:spcBef>
              <a:spcAft>
                <a:spcPts val="0"/>
              </a:spcAft>
              <a:buSzPts val="1100"/>
              <a:buChar char="■"/>
            </a:pPr>
            <a:r>
              <a:rPr lang="en"/>
              <a:t>Ultrasonic Sensor Input as a Feedback.</a:t>
            </a:r>
            <a:endParaRPr/>
          </a:p>
          <a:p>
            <a:pPr indent="-298450" lvl="2" marL="1371600" rtl="0" algn="l">
              <a:lnSpc>
                <a:spcPct val="200000"/>
              </a:lnSpc>
              <a:spcBef>
                <a:spcPts val="0"/>
              </a:spcBef>
              <a:spcAft>
                <a:spcPts val="0"/>
              </a:spcAft>
              <a:buSzPts val="1100"/>
              <a:buChar char="■"/>
            </a:pPr>
            <a:r>
              <a:rPr lang="en"/>
              <a:t>PID control system.</a:t>
            </a:r>
            <a:endParaRPr/>
          </a:p>
          <a:p>
            <a:pPr indent="-298450" lvl="2" marL="1371600" rtl="0" algn="l">
              <a:lnSpc>
                <a:spcPct val="200000"/>
              </a:lnSpc>
              <a:spcBef>
                <a:spcPts val="0"/>
              </a:spcBef>
              <a:spcAft>
                <a:spcPts val="0"/>
              </a:spcAft>
              <a:buSzPts val="1100"/>
              <a:buChar char="■"/>
            </a:pPr>
            <a:r>
              <a:rPr lang="en"/>
              <a:t>Servo Motor Output.</a:t>
            </a:r>
            <a:endParaRPr/>
          </a:p>
          <a:p>
            <a:pPr indent="-298450" lvl="2" marL="1371600" rtl="0" algn="l">
              <a:lnSpc>
                <a:spcPct val="200000"/>
              </a:lnSpc>
              <a:spcBef>
                <a:spcPts val="0"/>
              </a:spcBef>
              <a:spcAft>
                <a:spcPts val="0"/>
              </a:spcAft>
              <a:buSzPts val="1100"/>
              <a:buChar char="■"/>
            </a:pPr>
            <a:r>
              <a:rPr lang="en"/>
              <a:t>Serial C</a:t>
            </a:r>
            <a:r>
              <a:rPr lang="en"/>
              <a:t>ommunication</a:t>
            </a:r>
            <a:r>
              <a:rPr lang="en"/>
              <a:t> Port that is connected to Servo Motor Output and works with the Scope Code.</a:t>
            </a:r>
            <a:endParaRPr/>
          </a:p>
          <a:p>
            <a:pPr indent="-298450" lvl="1" marL="914400" rtl="0" algn="l">
              <a:lnSpc>
                <a:spcPct val="200000"/>
              </a:lnSpc>
              <a:spcBef>
                <a:spcPts val="0"/>
              </a:spcBef>
              <a:spcAft>
                <a:spcPts val="0"/>
              </a:spcAft>
              <a:buSzPts val="1100"/>
              <a:buChar char="○"/>
            </a:pPr>
            <a:r>
              <a:rPr lang="en"/>
              <a:t>The Scope Code that contains the following:</a:t>
            </a:r>
            <a:endParaRPr/>
          </a:p>
          <a:p>
            <a:pPr indent="-298450" lvl="2" marL="1371600" rtl="0" algn="l">
              <a:lnSpc>
                <a:spcPct val="200000"/>
              </a:lnSpc>
              <a:spcBef>
                <a:spcPts val="0"/>
              </a:spcBef>
              <a:spcAft>
                <a:spcPts val="0"/>
              </a:spcAft>
              <a:buSzPts val="1100"/>
              <a:buChar char="■"/>
            </a:pPr>
            <a:r>
              <a:rPr lang="en"/>
              <a:t>COM Port that monitors the Servo Motor behaviour and displays it at a scope output.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