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 bookmarkIdSeed="2">
  <p:sldMasterIdLst>
    <p:sldMasterId id="2147483648" r:id="rId4"/>
  </p:sldMasterIdLst>
  <p:notesMasterIdLst>
    <p:notesMasterId r:id="rId23"/>
  </p:notesMasterIdLst>
  <p:handoutMasterIdLst>
    <p:handoutMasterId r:id="rId24"/>
  </p:handoutMasterIdLst>
  <p:sldIdLst>
    <p:sldId id="256" r:id="rId5"/>
    <p:sldId id="316" r:id="rId6"/>
    <p:sldId id="317" r:id="rId7"/>
    <p:sldId id="318" r:id="rId8"/>
    <p:sldId id="319" r:id="rId9"/>
    <p:sldId id="320" r:id="rId10"/>
    <p:sldId id="321" r:id="rId11"/>
    <p:sldId id="322" r:id="rId12"/>
    <p:sldId id="323" r:id="rId13"/>
    <p:sldId id="324" r:id="rId14"/>
    <p:sldId id="325" r:id="rId15"/>
    <p:sldId id="326" r:id="rId16"/>
    <p:sldId id="327" r:id="rId17"/>
    <p:sldId id="328" r:id="rId18"/>
    <p:sldId id="262" r:id="rId19"/>
    <p:sldId id="266" r:id="rId20"/>
    <p:sldId id="267" r:id="rId21"/>
    <p:sldId id="269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F2F4"/>
    <a:srgbClr val="0065A4"/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93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780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22/03/30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22/03/30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 smtClean="0"/>
              <a:t>Click to edit Master subtitle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 smtClean="0"/>
              <a:t>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 smtClean="0"/>
              <a:t>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7" r:id="rId7"/>
    <p:sldLayoutId id="2147483674" r:id="rId8"/>
    <p:sldLayoutId id="2147483665" r:id="rId9"/>
    <p:sldLayoutId id="2147483673" r:id="rId10"/>
    <p:sldLayoutId id="2147483662" r:id="rId11"/>
    <p:sldLayoutId id="2147483663" r:id="rId12"/>
    <p:sldLayoutId id="2147483664" r:id="rId13"/>
    <p:sldLayoutId id="2147483675" r:id="rId14"/>
    <p:sldLayoutId id="2147483676" r:id="rId15"/>
    <p:sldLayoutId id="2147483672" r:id="rId16"/>
    <p:sldLayoutId id="2147483667" r:id="rId17"/>
    <p:sldLayoutId id="2147483668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attacademy.com/cprogramming/c-functions.html" TargetMode="External"/><Relationship Id="rId2" Type="http://schemas.openxmlformats.org/officeDocument/2006/relationships/hyperlink" Target="https://www.sattacademy.com/cprogramming/c-arrays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0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22.png"/><Relationship Id="rId4" Type="http://schemas.openxmlformats.org/officeDocument/2006/relationships/image" Target="../media/image19.png"/><Relationship Id="rId9" Type="http://schemas.openxmlformats.org/officeDocument/2006/relationships/image" Target="../media/image8.sv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attacademy.com/cprogramming/c-arrays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69622" y="1197033"/>
            <a:ext cx="7669322" cy="2010017"/>
          </a:xfrm>
        </p:spPr>
        <p:txBody>
          <a:bodyPr/>
          <a:lstStyle/>
          <a:p>
            <a:pPr algn="ctr"/>
            <a:r>
              <a:rPr lang="en-US" sz="7200" dirty="0" smtClean="0"/>
              <a:t>C Programming Language</a:t>
            </a:r>
            <a:endParaRPr lang="en-US" sz="7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537F64-4C96-4AA8-BB21-E8053A3186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45426" y="3596917"/>
            <a:ext cx="9750829" cy="975083"/>
          </a:xfrm>
        </p:spPr>
        <p:txBody>
          <a:bodyPr>
            <a:normAutofit/>
          </a:bodyPr>
          <a:lstStyle/>
          <a:p>
            <a:r>
              <a:rPr lang="en-US" spc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is a general-purpose programming language, developed in 1972, and still quite popular.</a:t>
            </a:r>
          </a:p>
          <a:p>
            <a:r>
              <a:rPr lang="en-US" spc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is very powerful; it has been used to develop operating systems, databases, applications, etc.</a:t>
            </a:r>
          </a:p>
        </p:txBody>
      </p:sp>
      <p:sp>
        <p:nvSpPr>
          <p:cNvPr id="4" name="Rectangle 3"/>
          <p:cNvSpPr/>
          <p:nvPr/>
        </p:nvSpPr>
        <p:spPr>
          <a:xfrm>
            <a:off x="10091652" y="5935288"/>
            <a:ext cx="2017222" cy="7315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latin typeface="Monotype Corsiva" panose="03010101010201010101" pitchFamily="66" charset="0"/>
              </a:rPr>
              <a:t>Abul</a:t>
            </a:r>
            <a:r>
              <a:rPr lang="en-US" sz="1400" dirty="0" smtClean="0">
                <a:latin typeface="Monotype Corsiva" panose="03010101010201010101" pitchFamily="66" charset="0"/>
              </a:rPr>
              <a:t> </a:t>
            </a:r>
            <a:r>
              <a:rPr lang="en-US" sz="1400" dirty="0" err="1" smtClean="0">
                <a:latin typeface="Monotype Corsiva" panose="03010101010201010101" pitchFamily="66" charset="0"/>
              </a:rPr>
              <a:t>Hasnat</a:t>
            </a:r>
            <a:r>
              <a:rPr lang="en-US" sz="1400" dirty="0" smtClean="0">
                <a:latin typeface="Monotype Corsiva" panose="03010101010201010101" pitchFamily="66" charset="0"/>
              </a:rPr>
              <a:t> Tanvir</a:t>
            </a:r>
          </a:p>
          <a:p>
            <a:pPr algn="ctr"/>
            <a:r>
              <a:rPr lang="en-US" sz="1400" dirty="0" smtClean="0">
                <a:latin typeface="Monotype Corsiva" panose="03010101010201010101" pitchFamily="66" charset="0"/>
              </a:rPr>
              <a:t>Web Developer</a:t>
            </a:r>
            <a:endParaRPr lang="en-US" sz="1400" dirty="0">
              <a:latin typeface="Monotype Corsiva" panose="03010101010201010101" pitchFamily="66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6994" y="6192983"/>
            <a:ext cx="265853" cy="265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32262" y="160451"/>
            <a:ext cx="680812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n-BD" dirty="0">
                <a:solidFill>
                  <a:schemeClr val="bg1"/>
                </a:solidFill>
                <a:latin typeface="Open Sans"/>
              </a:rPr>
              <a:t>উদাহরনঃ </a:t>
            </a:r>
            <a:r>
              <a:rPr lang="en-US" dirty="0">
                <a:solidFill>
                  <a:schemeClr val="bg1"/>
                </a:solidFill>
                <a:latin typeface="Open Sans"/>
              </a:rPr>
              <a:t>Two dimensional array </a:t>
            </a:r>
            <a:r>
              <a:rPr lang="bn-BD" dirty="0">
                <a:solidFill>
                  <a:schemeClr val="bg1"/>
                </a:solidFill>
                <a:latin typeface="Open Sans"/>
              </a:rPr>
              <a:t>ব্যবহার করে দুটি ম্যাট্রিক্সের যোগ</a:t>
            </a:r>
          </a:p>
          <a:p>
            <a:r>
              <a:rPr lang="bn-BD" b="1" dirty="0">
                <a:solidFill>
                  <a:schemeClr val="bg1"/>
                </a:solidFill>
                <a:latin typeface="Open Sans"/>
              </a:rPr>
              <a:t>সি প্রোগ্রামে মাল্টি-ডাইমেনশনাল </a:t>
            </a:r>
            <a:r>
              <a:rPr lang="en-US" b="1" dirty="0">
                <a:solidFill>
                  <a:schemeClr val="bg1"/>
                </a:solidFill>
                <a:latin typeface="Open Sans"/>
              </a:rPr>
              <a:t>array </a:t>
            </a:r>
            <a:r>
              <a:rPr lang="bn-BD" b="1" dirty="0">
                <a:solidFill>
                  <a:schemeClr val="bg1"/>
                </a:solidFill>
                <a:latin typeface="Open Sans"/>
              </a:rPr>
              <a:t>ব্যবহার করে 2*2 অর্ডারের দুটি ম্যাট্রিক্সকে যোগ করার প্রোগ্রাম।</a:t>
            </a:r>
            <a:endParaRPr lang="bn-BD" dirty="0">
              <a:solidFill>
                <a:schemeClr val="bg1"/>
              </a:solidFill>
              <a:latin typeface="Open San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2862" y="68407"/>
            <a:ext cx="2812040" cy="672405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5883" y="2616605"/>
            <a:ext cx="2066925" cy="283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926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37557" y="69011"/>
            <a:ext cx="822405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n-BD" sz="1600" dirty="0">
                <a:solidFill>
                  <a:schemeClr val="bg1"/>
                </a:solidFill>
                <a:latin typeface="Open Sans"/>
              </a:rPr>
              <a:t>উদাহরণঃ </a:t>
            </a:r>
            <a:r>
              <a:rPr lang="en-US" sz="1600" dirty="0">
                <a:solidFill>
                  <a:schemeClr val="bg1"/>
                </a:solidFill>
                <a:latin typeface="Open Sans"/>
              </a:rPr>
              <a:t>three-dimensional Array</a:t>
            </a:r>
          </a:p>
          <a:p>
            <a:r>
              <a:rPr lang="bn-BD" sz="1600" b="1" dirty="0">
                <a:solidFill>
                  <a:schemeClr val="bg1"/>
                </a:solidFill>
                <a:latin typeface="Open Sans"/>
              </a:rPr>
              <a:t>ইউজার কর্তৃক ইনপুট দেওয়া ভ্যালু স্টোর(</a:t>
            </a:r>
            <a:r>
              <a:rPr lang="en-US" sz="1600" b="1" dirty="0">
                <a:solidFill>
                  <a:schemeClr val="bg1"/>
                </a:solidFill>
                <a:latin typeface="Open Sans"/>
              </a:rPr>
              <a:t>store) </a:t>
            </a:r>
            <a:r>
              <a:rPr lang="bn-BD" sz="1600" b="1" dirty="0">
                <a:solidFill>
                  <a:schemeClr val="bg1"/>
                </a:solidFill>
                <a:latin typeface="Open Sans"/>
              </a:rPr>
              <a:t>এবং প্রদর্শনীর(</a:t>
            </a:r>
            <a:r>
              <a:rPr lang="en-US" sz="1600" b="1" dirty="0">
                <a:solidFill>
                  <a:schemeClr val="bg1"/>
                </a:solidFill>
                <a:latin typeface="Open Sans"/>
              </a:rPr>
              <a:t>display) </a:t>
            </a:r>
            <a:r>
              <a:rPr lang="bn-BD" sz="1600" b="1" dirty="0">
                <a:solidFill>
                  <a:schemeClr val="bg1"/>
                </a:solidFill>
                <a:latin typeface="Open Sans"/>
              </a:rPr>
              <a:t>জন্য </a:t>
            </a:r>
            <a:r>
              <a:rPr lang="en-US" sz="1600" b="1" dirty="0">
                <a:solidFill>
                  <a:schemeClr val="bg1"/>
                </a:solidFill>
                <a:latin typeface="Open Sans"/>
              </a:rPr>
              <a:t>three-dimensional Array </a:t>
            </a:r>
            <a:r>
              <a:rPr lang="bn-BD" sz="1600" b="1" dirty="0">
                <a:solidFill>
                  <a:schemeClr val="bg1"/>
                </a:solidFill>
                <a:latin typeface="Open Sans"/>
              </a:rPr>
              <a:t>বিশিষ্ট সি প্রোগ্রাম</a:t>
            </a:r>
            <a:endParaRPr lang="bn-BD" sz="1600" dirty="0">
              <a:solidFill>
                <a:schemeClr val="bg1"/>
              </a:solidFill>
              <a:latin typeface="Open San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556" y="1048529"/>
            <a:ext cx="5472545" cy="581049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8140" y="1885950"/>
            <a:ext cx="1238250" cy="442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71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883513" y="127062"/>
            <a:ext cx="58929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n-BD" dirty="0">
                <a:solidFill>
                  <a:schemeClr val="bg1"/>
                </a:solidFill>
                <a:latin typeface="Open Sans"/>
              </a:rPr>
              <a:t>সি প্রোগ্রামিং এ ফাংশনের মধ্য দিয়ে </a:t>
            </a:r>
            <a:r>
              <a:rPr lang="en-US" dirty="0">
                <a:solidFill>
                  <a:schemeClr val="bg1"/>
                </a:solidFill>
                <a:latin typeface="Open Sans"/>
              </a:rPr>
              <a:t>array </a:t>
            </a:r>
            <a:r>
              <a:rPr lang="bn-BD" dirty="0">
                <a:solidFill>
                  <a:schemeClr val="bg1"/>
                </a:solidFill>
                <a:latin typeface="Open Sans"/>
              </a:rPr>
              <a:t>অতিক্রম করানো</a:t>
            </a: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423333" y="689832"/>
            <a:ext cx="11032067" cy="7930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79331" rIns="0" bIns="179331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n-IN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এই অধ্যায়ে আপনি ফাংশনের মধ্য দিয়ে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array </a:t>
            </a:r>
            <a:r>
              <a:rPr kumimoji="0" lang="bn-IN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কে অতিক্রম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(pass) </a:t>
            </a:r>
            <a:r>
              <a:rPr kumimoji="0" lang="bn-IN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করানো এবং আপনার প্রোগ্রামে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array </a:t>
            </a:r>
            <a:r>
              <a:rPr kumimoji="0" lang="bn-IN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এর ব্যবহার শিখবেন। সুতরাং এই অধ্যায় শেষে আপনি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one-dimensional </a:t>
            </a:r>
            <a:r>
              <a:rPr kumimoji="0" lang="bn-IN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এবং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multi-dimensional </a:t>
            </a:r>
            <a:r>
              <a:rPr kumimoji="0" lang="bn-IN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উভয়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array </a:t>
            </a:r>
            <a:r>
              <a:rPr kumimoji="0" lang="bn-IN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কে ফাংশনের মধ্য দিয়ে অতিক্রম করানো শিখবেন।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313959" y="1161006"/>
            <a:ext cx="11032067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Open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n-IN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সি প্রোগ্রামিং এ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array </a:t>
            </a:r>
            <a:r>
              <a:rPr kumimoji="0" lang="bn-IN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এর একটি এলিমেন্টকে অথবা সম্পূর্ণ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 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hlinkClick r:id="rId2" tooltip="C Arrays"/>
              </a:rPr>
              <a:t>array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 </a:t>
            </a:r>
            <a:r>
              <a:rPr kumimoji="0" lang="bn-IN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কে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 </a:t>
            </a:r>
            <a:r>
              <a:rPr kumimoji="0" lang="bn-IN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  <a:hlinkClick r:id="rId3" tooltip="C Functions"/>
              </a:rPr>
              <a:t>ফাংশনের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 </a:t>
            </a:r>
            <a:r>
              <a:rPr kumimoji="0" lang="bn-IN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মধ্যে দিয়ে অতিক্রম করানো যায়।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one-dimensional </a:t>
            </a:r>
            <a:r>
              <a:rPr kumimoji="0" lang="bn-IN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এবং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multi-dimensional </a:t>
            </a:r>
            <a:r>
              <a:rPr kumimoji="0" lang="bn-IN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উভয়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array </a:t>
            </a:r>
            <a:r>
              <a:rPr kumimoji="0" lang="bn-IN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এর জন্য এই কাজটি করা যায়।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13958" y="2165487"/>
            <a:ext cx="1077522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Open Sans"/>
              </a:rPr>
              <a:t>One-dimensional Array </a:t>
            </a:r>
            <a:r>
              <a:rPr lang="bn-BD" sz="1600" dirty="0">
                <a:solidFill>
                  <a:schemeClr val="bg1"/>
                </a:solidFill>
                <a:latin typeface="Open Sans"/>
              </a:rPr>
              <a:t>কে ফাংশনের মধ্য দিয়ে অতিক্রম করানো</a:t>
            </a:r>
          </a:p>
          <a:p>
            <a:r>
              <a:rPr lang="bn-BD" sz="1600" dirty="0">
                <a:solidFill>
                  <a:schemeClr val="bg1"/>
                </a:solidFill>
                <a:latin typeface="Open Sans"/>
              </a:rPr>
              <a:t>ফাংশনের মধ্য দিয়ে ভ্যারিয়েবলকে যে পদ্ধিতিতে অতিক্রম(</a:t>
            </a:r>
            <a:r>
              <a:rPr lang="en-US" sz="1600" dirty="0">
                <a:solidFill>
                  <a:schemeClr val="bg1"/>
                </a:solidFill>
                <a:latin typeface="Open Sans"/>
              </a:rPr>
              <a:t>pass) </a:t>
            </a:r>
            <a:r>
              <a:rPr lang="bn-BD" sz="1600" dirty="0">
                <a:solidFill>
                  <a:schemeClr val="bg1"/>
                </a:solidFill>
                <a:latin typeface="Open Sans"/>
              </a:rPr>
              <a:t>করানো হয়, একই পদ্ধতিতে </a:t>
            </a:r>
            <a:r>
              <a:rPr lang="en-US" sz="1600" dirty="0">
                <a:solidFill>
                  <a:schemeClr val="bg1"/>
                </a:solidFill>
                <a:latin typeface="Open Sans"/>
              </a:rPr>
              <a:t>array </a:t>
            </a:r>
            <a:r>
              <a:rPr lang="bn-BD" sz="1600" dirty="0">
                <a:solidFill>
                  <a:schemeClr val="bg1"/>
                </a:solidFill>
                <a:latin typeface="Open Sans"/>
              </a:rPr>
              <a:t>এর একটি একক এলিমেন্টকেও অতিক্রম করানো যায়।</a:t>
            </a:r>
          </a:p>
          <a:p>
            <a:r>
              <a:rPr lang="bn-BD" sz="1600" dirty="0">
                <a:solidFill>
                  <a:schemeClr val="bg1"/>
                </a:solidFill>
                <a:latin typeface="Open Sans"/>
              </a:rPr>
              <a:t>ফাংশনের মধ্য </a:t>
            </a:r>
            <a:r>
              <a:rPr lang="bn-BD" sz="1600" dirty="0" smtClean="0">
                <a:solidFill>
                  <a:schemeClr val="bg1"/>
                </a:solidFill>
                <a:latin typeface="Open Sans"/>
              </a:rPr>
              <a:t>দিয়ে </a:t>
            </a:r>
            <a:r>
              <a:rPr lang="en-US" sz="1600" dirty="0">
                <a:solidFill>
                  <a:schemeClr val="bg1"/>
                </a:solidFill>
                <a:latin typeface="Open Sans"/>
              </a:rPr>
              <a:t>array </a:t>
            </a:r>
            <a:r>
              <a:rPr lang="bn-BD" sz="1600" dirty="0">
                <a:solidFill>
                  <a:schemeClr val="bg1"/>
                </a:solidFill>
                <a:latin typeface="Open Sans"/>
              </a:rPr>
              <a:t>এর একটি একক এলিমেন্টকে অতিক্রম করানোর জন্য প্রোগ্রাম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332" y="3322839"/>
            <a:ext cx="6127097" cy="2818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216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54181" y="155231"/>
            <a:ext cx="1141614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n-BD" sz="1600" dirty="0">
                <a:solidFill>
                  <a:schemeClr val="bg1"/>
                </a:solidFill>
                <a:latin typeface="Open Sans"/>
              </a:rPr>
              <a:t>একটি সম্পূর্ণ </a:t>
            </a:r>
            <a:r>
              <a:rPr lang="en-US" sz="1600" dirty="0">
                <a:solidFill>
                  <a:schemeClr val="bg1"/>
                </a:solidFill>
                <a:latin typeface="Open Sans"/>
              </a:rPr>
              <a:t>one-dimensional array </a:t>
            </a:r>
            <a:r>
              <a:rPr lang="bn-BD" sz="1600" dirty="0">
                <a:solidFill>
                  <a:schemeClr val="bg1"/>
                </a:solidFill>
                <a:latin typeface="Open Sans"/>
              </a:rPr>
              <a:t>কে ফাংশনের মধ্য দিয়ে অতিক্রম করানো</a:t>
            </a:r>
          </a:p>
          <a:p>
            <a:r>
              <a:rPr lang="bn-BD" sz="1600" dirty="0">
                <a:solidFill>
                  <a:schemeClr val="bg1"/>
                </a:solidFill>
                <a:latin typeface="Open Sans"/>
              </a:rPr>
              <a:t>ফাংশনের মধ্য দিয়ে </a:t>
            </a:r>
            <a:r>
              <a:rPr lang="en-US" sz="1600" dirty="0">
                <a:solidFill>
                  <a:schemeClr val="bg1"/>
                </a:solidFill>
                <a:latin typeface="Open Sans"/>
              </a:rPr>
              <a:t>array-</a:t>
            </a:r>
            <a:r>
              <a:rPr lang="bn-BD" sz="1600" dirty="0">
                <a:solidFill>
                  <a:schemeClr val="bg1"/>
                </a:solidFill>
                <a:latin typeface="Open Sans"/>
              </a:rPr>
              <a:t>কে আর্গুমেন্ট(</a:t>
            </a:r>
            <a:r>
              <a:rPr lang="en-US" sz="1600" dirty="0">
                <a:solidFill>
                  <a:schemeClr val="bg1"/>
                </a:solidFill>
                <a:latin typeface="Open Sans"/>
              </a:rPr>
              <a:t>argument) </a:t>
            </a:r>
            <a:r>
              <a:rPr lang="bn-BD" sz="1600" dirty="0">
                <a:solidFill>
                  <a:schemeClr val="bg1"/>
                </a:solidFill>
                <a:latin typeface="Open Sans"/>
              </a:rPr>
              <a:t>হিসাবে অতিক্রম করানো হলে শুধুমাত্র </a:t>
            </a:r>
            <a:r>
              <a:rPr lang="en-US" sz="1600" dirty="0">
                <a:solidFill>
                  <a:schemeClr val="bg1"/>
                </a:solidFill>
                <a:latin typeface="Open Sans"/>
              </a:rPr>
              <a:t>array </a:t>
            </a:r>
            <a:r>
              <a:rPr lang="bn-BD" sz="1600" dirty="0">
                <a:solidFill>
                  <a:schemeClr val="bg1"/>
                </a:solidFill>
                <a:latin typeface="Open Sans"/>
              </a:rPr>
              <a:t>এর নাম অতিক্রম হয়। অর্থাৎ মেমোরি এরিয়ার একেবারে শুরু থেকে আর্গুমেন্ট হিসাবে অতিক্রম করে।</a:t>
            </a:r>
          </a:p>
          <a:p>
            <a:r>
              <a:rPr lang="bn-BD" sz="1600" dirty="0">
                <a:solidFill>
                  <a:schemeClr val="bg1"/>
                </a:solidFill>
              </a:rPr>
              <a:t/>
            </a:r>
            <a:br>
              <a:rPr lang="bn-BD" sz="1600" dirty="0">
                <a:solidFill>
                  <a:schemeClr val="bg1"/>
                </a:solidFill>
              </a:rPr>
            </a:br>
            <a:r>
              <a:rPr lang="bn-BD" sz="1600" b="1" dirty="0">
                <a:solidFill>
                  <a:schemeClr val="bg1"/>
                </a:solidFill>
                <a:latin typeface="Open Sans"/>
              </a:rPr>
              <a:t>ব্যক্তির বয়স সম্বলিত </a:t>
            </a:r>
            <a:r>
              <a:rPr lang="en-US" sz="1600" b="1" dirty="0">
                <a:solidFill>
                  <a:schemeClr val="bg1"/>
                </a:solidFill>
                <a:latin typeface="Open Sans"/>
              </a:rPr>
              <a:t>array </a:t>
            </a:r>
            <a:r>
              <a:rPr lang="bn-BD" sz="1600" b="1" dirty="0">
                <a:solidFill>
                  <a:schemeClr val="bg1"/>
                </a:solidFill>
                <a:latin typeface="Open Sans"/>
              </a:rPr>
              <a:t>কে ফাংশনের মধ্য দিয়ে অতিক্রম করানোর জন্য সি প্রোগ্রাম। এই ফাংশনের মাধ্যমে ব্যক্তির গড় বয়স নির্ণয় করে </a:t>
            </a:r>
            <a:r>
              <a:rPr lang="en-US" sz="1600" b="1" dirty="0">
                <a:solidFill>
                  <a:schemeClr val="bg1"/>
                </a:solidFill>
                <a:latin typeface="Open Sans"/>
              </a:rPr>
              <a:t>main </a:t>
            </a:r>
            <a:r>
              <a:rPr lang="bn-BD" sz="1600" b="1" dirty="0">
                <a:solidFill>
                  <a:schemeClr val="bg1"/>
                </a:solidFill>
                <a:latin typeface="Open Sans"/>
              </a:rPr>
              <a:t>ফাংশনের মাধ্যমে ডিসপ্লে(</a:t>
            </a:r>
            <a:r>
              <a:rPr lang="en-US" sz="1600" b="1" dirty="0">
                <a:solidFill>
                  <a:schemeClr val="bg1"/>
                </a:solidFill>
                <a:latin typeface="Open Sans"/>
              </a:rPr>
              <a:t>display) </a:t>
            </a:r>
            <a:r>
              <a:rPr lang="bn-BD" sz="1600" b="1" dirty="0">
                <a:solidFill>
                  <a:schemeClr val="bg1"/>
                </a:solidFill>
                <a:latin typeface="Open Sans"/>
              </a:rPr>
              <a:t>করানো হয়।</a:t>
            </a:r>
            <a:endParaRPr lang="bn-BD" sz="1600" dirty="0">
              <a:solidFill>
                <a:schemeClr val="bg1"/>
              </a:solidFill>
              <a:latin typeface="Open San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988" y="1724891"/>
            <a:ext cx="6509645" cy="4120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784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87926" y="91270"/>
            <a:ext cx="1127067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Open Sans"/>
              </a:rPr>
              <a:t>multi-dimensional array </a:t>
            </a:r>
            <a:r>
              <a:rPr lang="bn-BD" sz="1600" dirty="0">
                <a:solidFill>
                  <a:schemeClr val="bg1"/>
                </a:solidFill>
                <a:latin typeface="Open Sans"/>
              </a:rPr>
              <a:t>কে ফাংশনের মধ্য দিয়ে অতিক্রম করানো</a:t>
            </a:r>
          </a:p>
          <a:p>
            <a:r>
              <a:rPr lang="en-US" sz="1600" dirty="0">
                <a:solidFill>
                  <a:schemeClr val="bg1"/>
                </a:solidFill>
                <a:latin typeface="Open Sans"/>
              </a:rPr>
              <a:t>tow-dimensional array </a:t>
            </a:r>
            <a:r>
              <a:rPr lang="bn-BD" sz="1600" dirty="0">
                <a:solidFill>
                  <a:schemeClr val="bg1"/>
                </a:solidFill>
                <a:latin typeface="Open Sans"/>
              </a:rPr>
              <a:t>কে আর্গুমেন্ট হিসাবে ফাংশনের মধ্য দিয়ে অতিক্রম(</a:t>
            </a:r>
            <a:r>
              <a:rPr lang="en-US" sz="1600" dirty="0">
                <a:solidFill>
                  <a:schemeClr val="bg1"/>
                </a:solidFill>
                <a:latin typeface="Open Sans"/>
              </a:rPr>
              <a:t>passed) </a:t>
            </a:r>
            <a:r>
              <a:rPr lang="bn-BD" sz="1600" dirty="0">
                <a:solidFill>
                  <a:schemeClr val="bg1"/>
                </a:solidFill>
                <a:latin typeface="Open Sans"/>
              </a:rPr>
              <a:t>করানোর সময় </a:t>
            </a:r>
            <a:r>
              <a:rPr lang="en-US" sz="1600" dirty="0">
                <a:solidFill>
                  <a:schemeClr val="bg1"/>
                </a:solidFill>
                <a:latin typeface="Open Sans"/>
              </a:rPr>
              <a:t>one-dimensional array </a:t>
            </a:r>
            <a:r>
              <a:rPr lang="bn-BD" sz="1600" dirty="0">
                <a:solidFill>
                  <a:schemeClr val="bg1"/>
                </a:solidFill>
                <a:latin typeface="Open Sans"/>
              </a:rPr>
              <a:t>এর মতই সংরক্ষিত মেমোরি এরিয়ার একেবারে শুরু থেকে অতিক্রম করে।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926" y="1265995"/>
            <a:ext cx="6735512" cy="504907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6463" y="2015576"/>
            <a:ext cx="2237144" cy="2905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081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 Title</a:t>
            </a:r>
          </a:p>
        </p:txBody>
      </p:sp>
      <p:pic>
        <p:nvPicPr>
          <p:cNvPr id="25" name="Picture Placeholder 24" descr="Bar chart">
            <a:extLst>
              <a:ext uri="{FF2B5EF4-FFF2-40B4-BE49-F238E27FC236}">
                <a16:creationId xmlns:a16="http://schemas.microsoft.com/office/drawing/2014/main" id="{C03AAFA7-022A-47F8-9DA1-7DC3897D1E5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t="63" b="63"/>
          <a:stretch>
            <a:fillRect/>
          </a:stretch>
        </p:blipFill>
        <p:spPr>
          <a:xfrm>
            <a:off x="978212" y="2096716"/>
            <a:ext cx="1259505" cy="1259505"/>
          </a:xfrm>
        </p:spPr>
      </p:pic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782206B1-586F-4254-9B36-D06C4E294AC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Caption01 appears here</a:t>
            </a:r>
          </a:p>
        </p:txBody>
      </p:sp>
      <p:pic>
        <p:nvPicPr>
          <p:cNvPr id="27" name="Picture Placeholder 26" descr="Clock">
            <a:extLst>
              <a:ext uri="{FF2B5EF4-FFF2-40B4-BE49-F238E27FC236}">
                <a16:creationId xmlns:a16="http://schemas.microsoft.com/office/drawing/2014/main" id="{6F737161-FE67-434D-A781-59EDB9EDCB23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/>
      </p:pic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CB924A29-3538-4A3F-82A6-D2A7538C211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Caption02 appears here</a:t>
            </a:r>
          </a:p>
        </p:txBody>
      </p:sp>
      <p:pic>
        <p:nvPicPr>
          <p:cNvPr id="29" name="Picture Placeholder 28" descr="Microscope">
            <a:extLst>
              <a:ext uri="{FF2B5EF4-FFF2-40B4-BE49-F238E27FC236}">
                <a16:creationId xmlns:a16="http://schemas.microsoft.com/office/drawing/2014/main" id="{9E5BF01B-21D6-4D43-9CAE-0298685C1A7B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7"/>
              </a:ext>
            </a:extLst>
          </a:blip>
          <a:srcRect t="63" b="63"/>
          <a:stretch>
            <a:fillRect/>
          </a:stretch>
        </p:blipFill>
        <p:spPr/>
      </p:pic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1B8F0371-4F69-4131-91BF-9AB99E6EE89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Caption03 appears here</a:t>
            </a:r>
          </a:p>
        </p:txBody>
      </p:sp>
      <p:pic>
        <p:nvPicPr>
          <p:cNvPr id="31" name="Picture Placeholder 30" descr="Magnifying glass">
            <a:extLst>
              <a:ext uri="{FF2B5EF4-FFF2-40B4-BE49-F238E27FC236}">
                <a16:creationId xmlns:a16="http://schemas.microsoft.com/office/drawing/2014/main" id="{089E8AB6-C16E-4752-810F-8F98DB929DB5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/>
      </p:pic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78CACAF1-61EA-4605-A8FE-2EEE752B49F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Caption04 appears here</a:t>
            </a:r>
          </a:p>
        </p:txBody>
      </p:sp>
      <p:pic>
        <p:nvPicPr>
          <p:cNvPr id="33" name="Picture Placeholder 32" descr="Head with Gears">
            <a:extLst>
              <a:ext uri="{FF2B5EF4-FFF2-40B4-BE49-F238E27FC236}">
                <a16:creationId xmlns:a16="http://schemas.microsoft.com/office/drawing/2014/main" id="{CC9DBBE5-5AD0-41E8-A719-84509E5D9F9E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11"/>
              </a:ext>
            </a:extLst>
          </a:blip>
          <a:srcRect t="63" b="63"/>
          <a:stretch>
            <a:fillRect/>
          </a:stretch>
        </p:blipFill>
        <p:spPr/>
      </p:pic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D05A34F-7712-46DB-AB5B-272E294B62EE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Caption05 appears here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1F11E7-EDE5-4119-BA64-4FC57C285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131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01323FB-427E-4A8D-B473-AB0657D8D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8EEB296-8554-4D20-B3B8-C0BBC380A5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7960289"/>
              </p:ext>
            </p:extLst>
          </p:nvPr>
        </p:nvGraphicFramePr>
        <p:xfrm>
          <a:off x="1130300" y="1856740"/>
          <a:ext cx="9931400" cy="393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2850">
                  <a:extLst>
                    <a:ext uri="{9D8B030D-6E8A-4147-A177-3AD203B41FA5}">
                      <a16:colId xmlns:a16="http://schemas.microsoft.com/office/drawing/2014/main" val="3559833401"/>
                    </a:ext>
                  </a:extLst>
                </a:gridCol>
                <a:gridCol w="2482850">
                  <a:extLst>
                    <a:ext uri="{9D8B030D-6E8A-4147-A177-3AD203B41FA5}">
                      <a16:colId xmlns:a16="http://schemas.microsoft.com/office/drawing/2014/main" val="82523989"/>
                    </a:ext>
                  </a:extLst>
                </a:gridCol>
                <a:gridCol w="2482850">
                  <a:extLst>
                    <a:ext uri="{9D8B030D-6E8A-4147-A177-3AD203B41FA5}">
                      <a16:colId xmlns:a16="http://schemas.microsoft.com/office/drawing/2014/main" val="3211310719"/>
                    </a:ext>
                  </a:extLst>
                </a:gridCol>
                <a:gridCol w="2482850">
                  <a:extLst>
                    <a:ext uri="{9D8B030D-6E8A-4147-A177-3AD203B41FA5}">
                      <a16:colId xmlns:a16="http://schemas.microsoft.com/office/drawing/2014/main" val="4160613981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n-lt"/>
                          <a:cs typeface="Arial" panose="020B0604020202020204" pitchFamily="34" charset="0"/>
                        </a:rPr>
                        <a:t>Title</a:t>
                      </a:r>
                      <a:endParaRPr lang="en-GB" sz="1600" b="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latin typeface="+mn-lt"/>
                          <a:cs typeface="Arial" panose="020B0604020202020204" pitchFamily="34" charset="0"/>
                        </a:rPr>
                        <a:t>Title</a:t>
                      </a:r>
                      <a:endParaRPr lang="en-GB" sz="1600" b="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latin typeface="+mn-lt"/>
                          <a:cs typeface="Arial" panose="020B0604020202020204" pitchFamily="34" charset="0"/>
                        </a:rPr>
                        <a:t>Title</a:t>
                      </a:r>
                      <a:endParaRPr lang="en-GB" sz="1600" b="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latin typeface="+mn-lt"/>
                          <a:cs typeface="Arial" panose="020B0604020202020204" pitchFamily="34" charset="0"/>
                        </a:rPr>
                        <a:t>Title</a:t>
                      </a:r>
                      <a:endParaRPr lang="en-GB" sz="1600" b="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6630617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endParaRPr lang="en-GB" sz="1400" dirty="0"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6274366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endParaRPr lang="en-GB" sz="1400" dirty="0"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8271508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endParaRPr lang="en-GB" sz="1400" dirty="0"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638464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endParaRPr lang="en-GB" sz="1400" dirty="0"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0935587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endParaRPr lang="en-GB" sz="1400" dirty="0"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690964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endParaRPr lang="en-GB" sz="1400" dirty="0"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2044516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398C1C-6656-4A73-A680-62A81CDC2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425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4CD37D6-FE32-48E3-A3AD-F07BE6A19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399" y="3200400"/>
            <a:ext cx="7551057" cy="2859313"/>
          </a:xfrm>
        </p:spPr>
        <p:txBody>
          <a:bodyPr/>
          <a:lstStyle/>
          <a:p>
            <a:r>
              <a:rPr lang="en-US" dirty="0"/>
              <a:t>Quote appears here </a:t>
            </a:r>
            <a:br>
              <a:rPr lang="en-US" dirty="0"/>
            </a:br>
            <a:r>
              <a:rPr lang="en-US" dirty="0"/>
              <a:t>Lorem ipsum dolor sit amet, consectetuer adipiscing elit.” </a:t>
            </a:r>
            <a:br>
              <a:rPr lang="en-US" dirty="0"/>
            </a:br>
            <a:r>
              <a:rPr lang="en-US" sz="2400" dirty="0"/>
              <a:t>- </a:t>
            </a:r>
            <a:r>
              <a:rPr lang="en-US" sz="2400" dirty="0" err="1" smtClean="0"/>
              <a:t>Abul</a:t>
            </a:r>
            <a:r>
              <a:rPr lang="en-US" sz="2400" dirty="0" smtClean="0"/>
              <a:t> </a:t>
            </a:r>
            <a:r>
              <a:rPr lang="en-US" sz="2400" dirty="0" err="1" smtClean="0"/>
              <a:t>Hasnat</a:t>
            </a:r>
            <a:r>
              <a:rPr lang="en-US" sz="2400" dirty="0" smtClean="0"/>
              <a:t> Tanvir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EDC7217-2779-44E0-9E6D-3B3879516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34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977186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90111" y="166254"/>
            <a:ext cx="4563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n-BD" dirty="0">
                <a:solidFill>
                  <a:schemeClr val="bg1"/>
                </a:solidFill>
              </a:rPr>
              <a:t>সি প্রোগ্রামিং অ্যারে - </a:t>
            </a:r>
            <a:r>
              <a:rPr lang="en-US" dirty="0">
                <a:solidFill>
                  <a:schemeClr val="bg1"/>
                </a:solidFill>
              </a:rPr>
              <a:t>C programming Array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574041" y="559098"/>
            <a:ext cx="10806084" cy="206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bn-IN" altLang="en-US" sz="1600" dirty="0">
                <a:solidFill>
                  <a:schemeClr val="bg1"/>
                </a:solidFill>
                <a:latin typeface="Open Sans"/>
                <a:cs typeface="Vrinda"/>
              </a:rPr>
              <a:t>এই অধ্যায়ে আপনি সি প্রোগ্রামিং এ </a:t>
            </a:r>
            <a:r>
              <a:rPr lang="en-US" altLang="en-US" sz="1600" dirty="0">
                <a:solidFill>
                  <a:schemeClr val="bg1"/>
                </a:solidFill>
                <a:latin typeface="Open Sans"/>
                <a:cs typeface="Vrinda"/>
              </a:rPr>
              <a:t>array </a:t>
            </a:r>
            <a:r>
              <a:rPr lang="bn-IN" altLang="en-US" sz="1600" dirty="0">
                <a:solidFill>
                  <a:schemeClr val="bg1"/>
                </a:solidFill>
                <a:latin typeface="Open Sans"/>
                <a:cs typeface="Vrinda"/>
              </a:rPr>
              <a:t>নিয়ে কাজ করা শিখবেন। সুতরাং এই অধ্যায় শেষে আপনি </a:t>
            </a:r>
            <a:r>
              <a:rPr lang="en-US" altLang="en-US" sz="1600" dirty="0">
                <a:solidFill>
                  <a:schemeClr val="bg1"/>
                </a:solidFill>
                <a:latin typeface="Open Sans"/>
                <a:cs typeface="Vrinda"/>
              </a:rPr>
              <a:t>array </a:t>
            </a:r>
            <a:r>
              <a:rPr lang="bn-IN" altLang="en-US" sz="1600" dirty="0">
                <a:solidFill>
                  <a:schemeClr val="bg1"/>
                </a:solidFill>
                <a:latin typeface="Open Sans"/>
                <a:cs typeface="Vrinda"/>
              </a:rPr>
              <a:t>ডিক্লেয়ার</a:t>
            </a:r>
            <a:r>
              <a:rPr lang="en-US" altLang="en-US" sz="1600" dirty="0">
                <a:solidFill>
                  <a:schemeClr val="bg1"/>
                </a:solidFill>
                <a:latin typeface="Open Sans"/>
                <a:cs typeface="Vrinda"/>
              </a:rPr>
              <a:t>(declare), </a:t>
            </a:r>
            <a:r>
              <a:rPr lang="bn-IN" altLang="en-US" sz="1600" dirty="0">
                <a:solidFill>
                  <a:schemeClr val="bg1"/>
                </a:solidFill>
                <a:latin typeface="Open Sans"/>
                <a:cs typeface="Vrinda"/>
              </a:rPr>
              <a:t>ইনিশিয়ালাইজ</a:t>
            </a:r>
            <a:r>
              <a:rPr lang="en-US" altLang="en-US" sz="1600" dirty="0">
                <a:solidFill>
                  <a:schemeClr val="bg1"/>
                </a:solidFill>
                <a:latin typeface="Open Sans"/>
                <a:cs typeface="Vrinda"/>
              </a:rPr>
              <a:t>(initialize) </a:t>
            </a:r>
            <a:r>
              <a:rPr lang="bn-IN" altLang="en-US" sz="1600" dirty="0">
                <a:solidFill>
                  <a:schemeClr val="bg1"/>
                </a:solidFill>
                <a:latin typeface="Open Sans"/>
                <a:cs typeface="Vrinda"/>
              </a:rPr>
              <a:t>এবং এক্সেস</a:t>
            </a:r>
            <a:r>
              <a:rPr lang="en-US" altLang="en-US" sz="1600" dirty="0">
                <a:solidFill>
                  <a:schemeClr val="bg1"/>
                </a:solidFill>
                <a:latin typeface="Open Sans"/>
                <a:cs typeface="Vrinda"/>
              </a:rPr>
              <a:t>(access) </a:t>
            </a:r>
            <a:r>
              <a:rPr lang="bn-IN" altLang="en-US" sz="1600" dirty="0">
                <a:solidFill>
                  <a:schemeClr val="bg1"/>
                </a:solidFill>
                <a:latin typeface="Open Sans"/>
                <a:cs typeface="Vrinda"/>
              </a:rPr>
              <a:t>করা শিখবেন</a:t>
            </a:r>
            <a:r>
              <a:rPr lang="bn-IN" altLang="en-US" sz="1600" dirty="0" smtClean="0">
                <a:solidFill>
                  <a:schemeClr val="bg1"/>
                </a:solidFill>
                <a:latin typeface="Open Sans"/>
                <a:cs typeface="Vrinda"/>
              </a:rPr>
              <a:t>।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Open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Open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Array </a:t>
            </a: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হলো একটি বিশেষ ধরনের ভেরিয়েবল যার মধ্যে একসঙ্গে একই টাইপের নির্দিষ্ট সংখ্যক ভ্যালু জমা রাখা যায়।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উদাহরণস্বরূপঃ আপনি যদি ১০০০ জন ছাত্রের পরীক্ষার মার্ক সংগ্রহ করে রাখতে চান তাহলে সিঙ্গেল ভ্যারিয়েবলের পরিবর্তে নিচের ন্যায়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array </a:t>
            </a: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ভ্যারিয়েবল তৈরি করুন।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Open Sans"/>
              <a:cs typeface="Vrind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600" dirty="0">
              <a:solidFill>
                <a:schemeClr val="bg1"/>
              </a:solidFill>
              <a:latin typeface="Open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chemeClr val="bg1"/>
                </a:solidFill>
              </a:rPr>
              <a:t>f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loat mark[100];</a:t>
            </a:r>
          </a:p>
        </p:txBody>
      </p:sp>
      <p:sp>
        <p:nvSpPr>
          <p:cNvPr id="9" name="Rectangle 8"/>
          <p:cNvSpPr/>
          <p:nvPr/>
        </p:nvSpPr>
        <p:spPr>
          <a:xfrm>
            <a:off x="574041" y="2644713"/>
            <a:ext cx="945942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n-BD" sz="1400" dirty="0">
                <a:solidFill>
                  <a:schemeClr val="bg1"/>
                </a:solidFill>
                <a:latin typeface="Open Sans"/>
              </a:rPr>
              <a:t>সি প্রোগ্রামিং এ </a:t>
            </a:r>
            <a:r>
              <a:rPr lang="en-US" sz="1400" dirty="0">
                <a:solidFill>
                  <a:schemeClr val="bg1"/>
                </a:solidFill>
                <a:latin typeface="Open Sans"/>
              </a:rPr>
              <a:t>Array </a:t>
            </a:r>
            <a:r>
              <a:rPr lang="bn-BD" sz="1400" dirty="0">
                <a:solidFill>
                  <a:schemeClr val="bg1"/>
                </a:solidFill>
                <a:latin typeface="Open Sans"/>
              </a:rPr>
              <a:t>ডিক্লেয়ারেশনের পরে </a:t>
            </a:r>
            <a:r>
              <a:rPr lang="en-US" sz="1400" dirty="0">
                <a:solidFill>
                  <a:schemeClr val="bg1"/>
                </a:solidFill>
                <a:latin typeface="Open Sans"/>
              </a:rPr>
              <a:t>array </a:t>
            </a:r>
            <a:r>
              <a:rPr lang="bn-BD" sz="1400" dirty="0">
                <a:solidFill>
                  <a:schemeClr val="bg1"/>
                </a:solidFill>
                <a:latin typeface="Open Sans"/>
              </a:rPr>
              <a:t>এর টাইপ এবং দৈর্ঘ্য পরিবর্তন করা যায় না।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74041" y="3216717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bn-BD" sz="1600" dirty="0">
                <a:solidFill>
                  <a:schemeClr val="bg1"/>
                </a:solidFill>
                <a:latin typeface="Open Sans"/>
              </a:rPr>
              <a:t>সি প্রোগ্রামিং এ দুই ধরণের </a:t>
            </a:r>
            <a:r>
              <a:rPr lang="en-US" sz="1600" dirty="0">
                <a:solidFill>
                  <a:schemeClr val="bg1"/>
                </a:solidFill>
                <a:latin typeface="Open Sans"/>
              </a:rPr>
              <a:t>array </a:t>
            </a:r>
            <a:r>
              <a:rPr lang="bn-BD" sz="1600" dirty="0">
                <a:solidFill>
                  <a:schemeClr val="bg1"/>
                </a:solidFill>
                <a:latin typeface="Open Sans"/>
              </a:rPr>
              <a:t>রয়েছেঃ</a:t>
            </a:r>
          </a:p>
          <a:p>
            <a:pPr>
              <a:buFont typeface="+mj-lt"/>
              <a:buAutoNum type="arabicPeriod"/>
            </a:pPr>
            <a:r>
              <a:rPr lang="en-US" sz="1600" dirty="0">
                <a:solidFill>
                  <a:schemeClr val="bg1"/>
                </a:solidFill>
                <a:latin typeface="Open Sans"/>
              </a:rPr>
              <a:t>One-dimensional array</a:t>
            </a:r>
          </a:p>
          <a:p>
            <a:pPr>
              <a:buFont typeface="+mj-lt"/>
              <a:buAutoNum type="arabicPeriod"/>
            </a:pPr>
            <a:r>
              <a:rPr lang="en-US" sz="1600" dirty="0">
                <a:solidFill>
                  <a:schemeClr val="bg1"/>
                </a:solidFill>
                <a:latin typeface="Open Sans"/>
              </a:rPr>
              <a:t>Multidimensional array</a:t>
            </a: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640080" y="4222618"/>
            <a:ext cx="10449098" cy="88995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Array </a:t>
            </a:r>
            <a:r>
              <a:rPr kumimoji="0" lang="bn-IN" altLang="en-US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ডিক্লেয়ারেশনের সিনট্যাক্স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Open Sans"/>
              <a:cs typeface="Vrind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Open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dataType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arrayName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arraySize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640080" y="5219427"/>
            <a:ext cx="1391407" cy="375693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79350" rIns="0" bIns="793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mark[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];</a:t>
            </a:r>
          </a:p>
        </p:txBody>
      </p:sp>
      <p:sp>
        <p:nvSpPr>
          <p:cNvPr id="13" name="Rectangle 7"/>
          <p:cNvSpPr>
            <a:spLocks noChangeArrowheads="1"/>
          </p:cNvSpPr>
          <p:nvPr/>
        </p:nvSpPr>
        <p:spPr bwMode="auto">
          <a:xfrm>
            <a:off x="640080" y="5630081"/>
            <a:ext cx="11119774" cy="5847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এখানে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 </a:t>
            </a: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mark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 </a:t>
            </a: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নামের এবং ফ্লোটিং পয়েন্ট টাইপের একটি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array </a:t>
            </a: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ভ্যারিয়েবল ডিক্লেয়ার করা হয়েছে যার সাইজ ৫। সুতরাং ইহা ৫ টি দশমিক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(float) </a:t>
            </a: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ভ্যালু গ্রহণ করতে পারে।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375656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806335" y="543848"/>
            <a:ext cx="10631978" cy="468965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28566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Array </a:t>
            </a:r>
            <a:r>
              <a:rPr kumimoji="0" lang="bn-IN" altLang="en-US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এর এলিমেন্টকে এক্সেস করার নিয়ম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Open Sans"/>
              <a:cs typeface="Vrind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Open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ইনডেক্স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(index) </a:t>
            </a: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ব্যবহার করে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Array </a:t>
            </a: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এর এলিমেন্টকে এক্সেস করা হয়।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ধরুন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, </a:t>
            </a: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আপনি উপরের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 </a:t>
            </a: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mark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 </a:t>
            </a: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অ্যারেটি ডিক্লেয়ার করেছেন। তাহলে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 </a:t>
            </a: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mark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 </a:t>
            </a: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এর এলিমেন্ট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-</a:t>
            </a: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সমূহকে এক্সেস করার জন্য প্রথম এলিমেন্টের ক্ষেত্রে  </a:t>
            </a: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mark[0]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, </a:t>
            </a: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দ্বিতীয় এলিমেন্টের ক্ষেত্রে  </a:t>
            </a: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mark[1]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 </a:t>
            </a: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লিখতে হবে এবং এভাবে চলতে থাকবে।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  </a:t>
            </a:r>
            <a:r>
              <a:rPr kumimoji="0" lang="en-US" altLang="en-US" sz="6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 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                                                                                                 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/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</a:b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Open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Open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Array </a:t>
            </a: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সম্মন্ধে কিছু গুরুত্বপূর্ন টিপস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Open Sans"/>
            </a:endParaRPr>
          </a:p>
          <a:p>
            <a:pPr lvl="1">
              <a:buFontTx/>
              <a:buChar char="•"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Array </a:t>
            </a: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এর ইনডেক্সিং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1</a:t>
            </a: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 এর পরিবর্তে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0</a:t>
            </a: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 দিয়ে শুরু হয়। উপরের উদাহরণে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array </a:t>
            </a: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এর প্রথম এলিমেন্টটি হলোঃ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 </a:t>
            </a: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mark[0]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Open Sans"/>
            </a:endParaRPr>
          </a:p>
          <a:p>
            <a:pPr lvl="1">
              <a:buFontTx/>
              <a:buChar char="•"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Array </a:t>
            </a: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এর সাইজ যদি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 </a:t>
            </a: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 </a:t>
            </a: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হয় তাহলে এর শেষ এলিমেন্টকে এক্সেস করার জন্য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(n-1)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 </a:t>
            </a: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ইনডেক্স ব্যবহার করা হয়। উপরের উদাহরণে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array </a:t>
            </a: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এর সাইজ ৫ তাই শেষ এলিমেন্টকে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 </a:t>
            </a: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mark[4]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 </a:t>
            </a: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এর মাধ্যমে এক্সেস করা হয়েছে।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Open Sans"/>
            </a:endParaRPr>
          </a:p>
          <a:p>
            <a:pPr lvl="1">
              <a:buFontTx/>
              <a:buChar char="•"/>
            </a:pP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ধরুন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mark[0]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 </a:t>
            </a: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এর এড্রেস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8024a </a:t>
            </a: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দ্বারা শুরু হয়েছে তাহলে 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mark[1]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 </a:t>
            </a: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এর এড্রেস হবে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8028a </a:t>
            </a: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এবং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mark[2]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 </a:t>
            </a: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এর এড্রেস হবে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8032a, </a:t>
            </a: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কারণ ফ্লোট ভ্যারিয়েবলের সাইজ ৪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(</a:t>
            </a: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চার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) </a:t>
            </a: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বাইট।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Open Sans"/>
            </a:endParaRPr>
          </a:p>
        </p:txBody>
      </p:sp>
      <p:pic>
        <p:nvPicPr>
          <p:cNvPr id="2050" name="Picture 2" descr="সি অ্যারে ইনিশিয়ালাইজেশন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335" y="2160529"/>
            <a:ext cx="3448050" cy="105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85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924387" y="533891"/>
            <a:ext cx="9626138" cy="54078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79350" rIns="0" bIns="7935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n-IN" alt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সি প্রোগ্রামিং এ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array </a:t>
            </a:r>
            <a:r>
              <a:rPr kumimoji="0" lang="bn-IN" alt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কিভাবে ইনিশিয়ালাইজড হয়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?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Open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n-IN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ডিক্লেয়ারেশনের সময়ও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array </a:t>
            </a:r>
            <a:r>
              <a:rPr kumimoji="0" lang="bn-IN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ভ্যারিয়েবলকে ইনিশিয়ালাইজড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(initialize) </a:t>
            </a:r>
            <a:r>
              <a:rPr kumimoji="0" lang="bn-IN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করা যায়। অর্থাৎ ডিক্লেয়ারেশনের সময়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array </a:t>
            </a:r>
            <a:r>
              <a:rPr kumimoji="0" lang="bn-IN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তে ভ্যালু এসাইন করা যায়।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</a:b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উদাহরণস্বরূপঃ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ডিক্লেয়ারেশনের সময় সাইজসহ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array </a:t>
            </a: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ইনিশিয়ালাইজেশন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(initialization)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mark[5] = {89, 80, 88, 83, 90};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</a:b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ডিক্লেয়ারেশনের সময় সাইজ ছাড়া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array </a:t>
            </a: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ইনিশিয়ালাইজেশন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(initialization)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mark[] = {89, 80, 88, 83, 90};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Open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array </a:t>
            </a:r>
            <a:r>
              <a:rPr kumimoji="0" lang="bn-IN" altLang="en-US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ইনিশিয়ালাইজেশন এর ডায়াগ্রাম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Open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  </a:t>
            </a:r>
            <a:endParaRPr lang="en-US" altLang="en-US" sz="6600" dirty="0">
              <a:solidFill>
                <a:schemeClr val="bg1"/>
              </a:solidFill>
              <a:latin typeface="Open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                                                                                                </a:t>
            </a:r>
            <a:endParaRPr lang="en-US" altLang="en-US" sz="1100" dirty="0">
              <a:solidFill>
                <a:schemeClr val="bg1"/>
              </a:solidFill>
              <a:latin typeface="Open Sans"/>
              <a:cs typeface="Vrind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Open Sans"/>
              <a:cs typeface="Vrind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এখানে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mark[0] </a:t>
            </a: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  <a:cs typeface="Vrinda"/>
              </a:rPr>
              <a:t>হলো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89</a:t>
            </a: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  <a:cs typeface="Vrinda"/>
              </a:rPr>
              <a:t> এর সমান 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Consolas" panose="020B0609020204030204" pitchFamily="49" charset="0"/>
              <a:cs typeface="Vrind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mark[1] </a:t>
            </a: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  <a:cs typeface="Vrinda"/>
              </a:rPr>
              <a:t>হলো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80</a:t>
            </a: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  <a:cs typeface="Vrinda"/>
              </a:rPr>
              <a:t> এর সমান 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Consolas" panose="020B0609020204030204" pitchFamily="49" charset="0"/>
              <a:cs typeface="Vrind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mark[2] </a:t>
            </a: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  <a:cs typeface="Vrinda"/>
              </a:rPr>
              <a:t>হলো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88</a:t>
            </a: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  <a:cs typeface="Vrinda"/>
              </a:rPr>
              <a:t> এর সমান 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Consolas" panose="020B0609020204030204" pitchFamily="49" charset="0"/>
              <a:cs typeface="Vrind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mark[3] </a:t>
            </a: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  <a:cs typeface="Vrinda"/>
              </a:rPr>
              <a:t>হলো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83</a:t>
            </a: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  <a:cs typeface="Vrinda"/>
              </a:rPr>
              <a:t> এর সমান 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Consolas" panose="020B0609020204030204" pitchFamily="49" charset="0"/>
              <a:cs typeface="Vrind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mark[4] </a:t>
            </a: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  <a:cs typeface="Vrinda"/>
              </a:rPr>
              <a:t>হলো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90</a:t>
            </a: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  <a:cs typeface="Vrinda"/>
              </a:rPr>
              <a:t> এর সমান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Open Sans"/>
            </a:endParaRPr>
          </a:p>
        </p:txBody>
      </p:sp>
      <p:pic>
        <p:nvPicPr>
          <p:cNvPr id="3074" name="Picture 2" descr="সি প্রোগ্রামিং এ অ্যারে ইনিশিয়ালাইজেশন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8613" y="3837479"/>
            <a:ext cx="2722392" cy="10572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0034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54406" y="210189"/>
            <a:ext cx="58945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FF00"/>
                </a:solidFill>
                <a:latin typeface="Open Sans"/>
              </a:rPr>
              <a:t>Array </a:t>
            </a:r>
            <a:r>
              <a:rPr lang="bn-BD" dirty="0">
                <a:solidFill>
                  <a:srgbClr val="FFFF00"/>
                </a:solidFill>
                <a:latin typeface="Open Sans"/>
              </a:rPr>
              <a:t>এলিমেন্ট </a:t>
            </a:r>
            <a:r>
              <a:rPr lang="bn-BD" dirty="0">
                <a:solidFill>
                  <a:schemeClr val="bg1"/>
                </a:solidFill>
                <a:latin typeface="Open Sans"/>
              </a:rPr>
              <a:t>কিভাবে ইনসার্ট(</a:t>
            </a:r>
            <a:r>
              <a:rPr lang="en-US" dirty="0">
                <a:solidFill>
                  <a:schemeClr val="bg1"/>
                </a:solidFill>
                <a:latin typeface="Open Sans"/>
              </a:rPr>
              <a:t>insert) </a:t>
            </a:r>
            <a:r>
              <a:rPr lang="bn-BD" dirty="0">
                <a:solidFill>
                  <a:schemeClr val="bg1"/>
                </a:solidFill>
                <a:latin typeface="Open Sans"/>
              </a:rPr>
              <a:t>এবং প্রিন্ট করা হয়?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406" y="770919"/>
            <a:ext cx="4241296" cy="329993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82787" y="4349927"/>
            <a:ext cx="43845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n-BD" dirty="0">
                <a:solidFill>
                  <a:schemeClr val="bg1"/>
                </a:solidFill>
                <a:latin typeface="Open Sans"/>
              </a:rPr>
              <a:t>উদাহরনঃ সি প্রোগ্রামিং এ </a:t>
            </a:r>
            <a:r>
              <a:rPr lang="en-US" dirty="0">
                <a:solidFill>
                  <a:schemeClr val="bg1"/>
                </a:solidFill>
                <a:latin typeface="Open Sans"/>
              </a:rPr>
              <a:t>Array </a:t>
            </a:r>
            <a:r>
              <a:rPr lang="bn-BD" dirty="0">
                <a:solidFill>
                  <a:schemeClr val="bg1"/>
                </a:solidFill>
                <a:latin typeface="Open Sans"/>
              </a:rPr>
              <a:t>এর ব্যবহার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4805" y="2088008"/>
            <a:ext cx="4838613" cy="468126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7708" y="4915247"/>
            <a:ext cx="1824212" cy="1811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749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128404" y="160312"/>
            <a:ext cx="30540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n-BD" dirty="0">
                <a:solidFill>
                  <a:schemeClr val="bg1"/>
                </a:solidFill>
                <a:latin typeface="Open Sans"/>
              </a:rPr>
              <a:t>সি- মাল্টিডাইমেনশনাল </a:t>
            </a:r>
            <a:r>
              <a:rPr lang="en-US" dirty="0">
                <a:solidFill>
                  <a:schemeClr val="bg1"/>
                </a:solidFill>
                <a:latin typeface="Open Sans"/>
              </a:rPr>
              <a:t>Array</a:t>
            </a:r>
          </a:p>
        </p:txBody>
      </p:sp>
      <p:sp>
        <p:nvSpPr>
          <p:cNvPr id="4" name="Rectangle 3"/>
          <p:cNvSpPr/>
          <p:nvPr/>
        </p:nvSpPr>
        <p:spPr>
          <a:xfrm>
            <a:off x="1227512" y="972694"/>
            <a:ext cx="956240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n-BD" sz="1600" dirty="0">
                <a:solidFill>
                  <a:schemeClr val="bg1"/>
                </a:solidFill>
                <a:latin typeface="Open Sans"/>
              </a:rPr>
              <a:t>মাল্টিডাইমেনশনাল(</a:t>
            </a:r>
            <a:r>
              <a:rPr lang="en-US" sz="1600" dirty="0">
                <a:solidFill>
                  <a:schemeClr val="bg1"/>
                </a:solidFill>
                <a:latin typeface="Open Sans"/>
              </a:rPr>
              <a:t>multi-dimensional) Array </a:t>
            </a:r>
            <a:r>
              <a:rPr lang="bn-BD" sz="1600" dirty="0">
                <a:solidFill>
                  <a:schemeClr val="bg1"/>
                </a:solidFill>
                <a:latin typeface="Open Sans"/>
              </a:rPr>
              <a:t>বলতে ঐধরনের </a:t>
            </a:r>
            <a:r>
              <a:rPr lang="en-US" sz="1600" dirty="0">
                <a:solidFill>
                  <a:schemeClr val="bg1"/>
                </a:solidFill>
                <a:latin typeface="Open Sans"/>
              </a:rPr>
              <a:t>Array </a:t>
            </a:r>
            <a:r>
              <a:rPr lang="bn-BD" sz="1600" dirty="0">
                <a:solidFill>
                  <a:schemeClr val="bg1"/>
                </a:solidFill>
                <a:latin typeface="Open Sans"/>
              </a:rPr>
              <a:t>কে বুঝায় যার মধ্যে এক বা তার অধিক </a:t>
            </a:r>
            <a:r>
              <a:rPr lang="en-US" sz="1600" dirty="0">
                <a:solidFill>
                  <a:schemeClr val="bg1"/>
                </a:solidFill>
                <a:latin typeface="Open Sans"/>
              </a:rPr>
              <a:t>Array </a:t>
            </a:r>
            <a:r>
              <a:rPr lang="bn-BD" sz="1600" dirty="0">
                <a:solidFill>
                  <a:schemeClr val="bg1"/>
                </a:solidFill>
                <a:latin typeface="Open Sans"/>
              </a:rPr>
              <a:t>থাকে।</a:t>
            </a:r>
          </a:p>
          <a:p>
            <a:r>
              <a:rPr lang="en-US" sz="1600" b="1" dirty="0">
                <a:solidFill>
                  <a:schemeClr val="bg1"/>
                </a:solidFill>
                <a:latin typeface="Open Sans"/>
              </a:rPr>
              <a:t>Array </a:t>
            </a:r>
            <a:r>
              <a:rPr lang="bn-BD" sz="1600" b="1" dirty="0">
                <a:solidFill>
                  <a:schemeClr val="bg1"/>
                </a:solidFill>
                <a:latin typeface="Open Sans"/>
              </a:rPr>
              <a:t>এর ডাইমেনশন বলতে কোন একটি এলিমেন্টকে এক্সেস(</a:t>
            </a:r>
            <a:r>
              <a:rPr lang="en-US" sz="1600" b="1" dirty="0">
                <a:solidFill>
                  <a:schemeClr val="bg1"/>
                </a:solidFill>
                <a:latin typeface="Open Sans"/>
              </a:rPr>
              <a:t>access) </a:t>
            </a:r>
            <a:r>
              <a:rPr lang="bn-BD" sz="1600" b="1" dirty="0">
                <a:solidFill>
                  <a:schemeClr val="bg1"/>
                </a:solidFill>
                <a:latin typeface="Open Sans"/>
              </a:rPr>
              <a:t>করার জন্য যত সংখ্যক ইনডেক্সের প্রয়োজন হয় তাকে বুঝায়।</a:t>
            </a:r>
            <a:endParaRPr lang="bn-BD" sz="1600" dirty="0">
              <a:solidFill>
                <a:schemeClr val="bg1"/>
              </a:solidFill>
              <a:latin typeface="Open Sans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bn-BD" sz="1600" dirty="0">
                <a:solidFill>
                  <a:schemeClr val="bg1"/>
                </a:solidFill>
                <a:latin typeface="Open Sans"/>
              </a:rPr>
              <a:t>দুই ডাইমেনশনের </a:t>
            </a:r>
            <a:r>
              <a:rPr lang="en-US" sz="1600" dirty="0">
                <a:solidFill>
                  <a:schemeClr val="bg1"/>
                </a:solidFill>
                <a:latin typeface="Open Sans"/>
              </a:rPr>
              <a:t>Array </a:t>
            </a:r>
            <a:r>
              <a:rPr lang="bn-BD" sz="1600" dirty="0">
                <a:solidFill>
                  <a:schemeClr val="bg1"/>
                </a:solidFill>
                <a:latin typeface="Open Sans"/>
              </a:rPr>
              <a:t>থেকে একটি এলিমেন্টকে এক্সেস করার জন্য আপনার দুটি ইনডেক্স নম্বর লাগবে।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bn-BD" sz="1600" dirty="0">
                <a:solidFill>
                  <a:schemeClr val="bg1"/>
                </a:solidFill>
                <a:latin typeface="Open Sans"/>
              </a:rPr>
              <a:t>তিন ডাইমেনশনের </a:t>
            </a:r>
            <a:r>
              <a:rPr lang="en-US" sz="1600" dirty="0">
                <a:solidFill>
                  <a:schemeClr val="bg1"/>
                </a:solidFill>
                <a:latin typeface="Open Sans"/>
              </a:rPr>
              <a:t>Array </a:t>
            </a:r>
            <a:r>
              <a:rPr lang="bn-BD" sz="1600" dirty="0">
                <a:solidFill>
                  <a:schemeClr val="bg1"/>
                </a:solidFill>
                <a:latin typeface="Open Sans"/>
              </a:rPr>
              <a:t>থেকে একটি এলিমেন্টকে এক্সেস করার জন্য আপনার তিনটি ইনডেক্স নম্বর লাগবে</a:t>
            </a:r>
            <a:r>
              <a:rPr lang="bn-BD" sz="1600" dirty="0" smtClean="0">
                <a:solidFill>
                  <a:schemeClr val="bg1"/>
                </a:solidFill>
                <a:latin typeface="Open Sans"/>
              </a:rPr>
              <a:t>।</a:t>
            </a:r>
            <a:endParaRPr lang="bn-BD" sz="1600" dirty="0">
              <a:solidFill>
                <a:schemeClr val="bg1"/>
              </a:solidFill>
              <a:latin typeface="Open Sans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330037" y="2724138"/>
            <a:ext cx="8994370" cy="230573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88872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সি প্রোগ্রামিং এ আপনি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hlinkClick r:id="rId2" tooltip="C one-dimensional array"/>
              </a:rPr>
              <a:t>array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 </a:t>
            </a: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এর মধ্যে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array </a:t>
            </a: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তৈরি করতে পারেন যা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mult-idimensional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 array </a:t>
            </a: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নামে পরিচিত। 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Open Sans"/>
              <a:cs typeface="Vrind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Open Sans"/>
              <a:cs typeface="Vrind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উদাহরণস্বরূপঃ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x[3][4];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এখানে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 </a:t>
            </a: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x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 </a:t>
            </a: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হলো দ্বি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-</a:t>
            </a: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মাত্রিক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(two-dimensional) </a:t>
            </a: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অ্যারে। এই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array </a:t>
            </a: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১২টি এলিমেন্ট ধারণ করতে পারে। আপনি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array </a:t>
            </a: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কে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table </a:t>
            </a: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হিসাবেও কল্পনা করতে পারেন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, </a:t>
            </a: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যেখানে ৩টি সারি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(row) </a:t>
            </a: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এবং প্রত্যেক সারিতে ৪টি করে কলাম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(column) </a:t>
            </a: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আছে।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042786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5122" name="Picture 2" descr="সি প্রোগ্রামিং এ দ্বিমাত্রিক অ্যারে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2476" y="330430"/>
            <a:ext cx="3810000" cy="2619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738910" y="3394769"/>
            <a:ext cx="10400144" cy="21300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79350" rIns="0" bIns="7935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একইভাবে আপনি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three-dimensional (3d) array </a:t>
            </a: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ও ডিক্লেয়ার করতে পারেন। 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Open Sans"/>
              <a:cs typeface="Vrind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Open Sans"/>
              <a:cs typeface="Vrind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উদাহরণস্বরূপঃ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y[2][4][3];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এখানে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 </a:t>
            </a: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y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 </a:t>
            </a: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অ্যারে ২৪ টি এলিমেন্ট ধারণ করতে পারে।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উপরের উদাহরণটিকে আপনি এভাবে চিন্তা করতে পারেন যে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, </a:t>
            </a: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প্রত্যেক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2</a:t>
            </a: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টি এলিমেন্টের জন্য ৪টি এলিমেন্ট রয়েছে যা ৮টি এলিমেন্ট তৈরি করে এবং প্রত্যেক ৮টি এলিমেন্টর জন্য ৩টি এলিমেন্ট রয়েছে। সুতরাং সম্পূর্ণ এলিমেন্টের সংখ্যা হয় ২৪টি।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723546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831272" y="219102"/>
            <a:ext cx="8454044" cy="274557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79350" rIns="0" bIns="7935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multidimensional array</a:t>
            </a:r>
            <a:r>
              <a:rPr kumimoji="0" lang="bn-IN" altLang="en-US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কে কিভাবে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initialize </a:t>
            </a:r>
            <a:r>
              <a:rPr kumimoji="0" lang="bn-IN" altLang="en-US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করা হয়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Open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n-IN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একের অধিক পদ্ধতিতে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mult-idimensional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 array-</a:t>
            </a:r>
            <a:r>
              <a:rPr kumimoji="0" lang="bn-IN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কে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initialize </a:t>
            </a:r>
            <a:r>
              <a:rPr kumimoji="0" lang="bn-IN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করা হয় যায়।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/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</a:b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Open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two-dimensional array </a:t>
            </a:r>
            <a:r>
              <a:rPr kumimoji="0" lang="bn-IN" alt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কে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Initialize </a:t>
            </a:r>
            <a:r>
              <a:rPr kumimoji="0" lang="bn-IN" alt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করা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Open Sans"/>
              <a:cs typeface="Vrind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Open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708090"/>
                </a:solidFill>
                <a:effectLst/>
                <a:latin typeface="Consolas" panose="020B0609020204030204" pitchFamily="49" charset="0"/>
              </a:rPr>
              <a:t>//two-dimensional array </a:t>
            </a: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rgbClr val="708090"/>
                </a:solidFill>
                <a:effectLst/>
                <a:latin typeface="Consolas" panose="020B0609020204030204" pitchFamily="49" charset="0"/>
                <a:cs typeface="Vrinda"/>
              </a:rPr>
              <a:t>কে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708090"/>
                </a:solidFill>
                <a:effectLst/>
                <a:latin typeface="Consolas" panose="020B0609020204030204" pitchFamily="49" charset="0"/>
              </a:rPr>
              <a:t>Initialize </a:t>
            </a: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rgbClr val="708090"/>
                </a:solidFill>
                <a:effectLst/>
                <a:latin typeface="Consolas" panose="020B0609020204030204" pitchFamily="49" charset="0"/>
                <a:cs typeface="Vrinda"/>
              </a:rPr>
              <a:t>করার বিভিন্ন পদ্ধতি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c[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 = {{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}, {-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}};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c[][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 = {{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}, {-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}};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c[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 = {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-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813723" y="3182899"/>
            <a:ext cx="10844877" cy="182224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79350" rIns="0" bIns="7935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multi-dimensional array </a:t>
            </a: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কে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Initialize </a:t>
            </a: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করা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Open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multidimensional array </a:t>
            </a: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কে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two-dimensional array </a:t>
            </a: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এর মত একই পদ্ধতিতে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initialize </a:t>
            </a: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করতে পারেন। 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Open Sans"/>
              <a:cs typeface="Vrind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600" dirty="0">
              <a:solidFill>
                <a:schemeClr val="bg1"/>
              </a:solidFill>
              <a:latin typeface="Open Sans"/>
              <a:cs typeface="Vrind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উদাহরণস্বরূপঃ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Open Sans"/>
              <a:cs typeface="Vrind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test[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 = { { {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}, {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-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}, {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23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23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 }, { {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13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56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}, {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}, {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 } }; 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376019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7104" y="1192731"/>
            <a:ext cx="7858125" cy="55626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352204" y="362635"/>
            <a:ext cx="827393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n-BD" dirty="0">
                <a:solidFill>
                  <a:schemeClr val="bg1"/>
                </a:solidFill>
                <a:latin typeface="Open Sans"/>
              </a:rPr>
              <a:t>উদাহরনঃ ভ্যালু স্টোর(</a:t>
            </a:r>
            <a:r>
              <a:rPr lang="en-US" dirty="0">
                <a:solidFill>
                  <a:schemeClr val="bg1"/>
                </a:solidFill>
                <a:latin typeface="Open Sans"/>
              </a:rPr>
              <a:t>store) </a:t>
            </a:r>
            <a:r>
              <a:rPr lang="bn-BD" dirty="0">
                <a:solidFill>
                  <a:schemeClr val="bg1"/>
                </a:solidFill>
                <a:latin typeface="Open Sans"/>
              </a:rPr>
              <a:t>এবং প্রদর্শনীর(</a:t>
            </a:r>
            <a:r>
              <a:rPr lang="en-US" dirty="0">
                <a:solidFill>
                  <a:schemeClr val="bg1"/>
                </a:solidFill>
                <a:latin typeface="Open Sans"/>
              </a:rPr>
              <a:t>display) </a:t>
            </a:r>
            <a:r>
              <a:rPr lang="bn-BD" dirty="0">
                <a:solidFill>
                  <a:schemeClr val="bg1"/>
                </a:solidFill>
                <a:latin typeface="Open Sans"/>
              </a:rPr>
              <a:t>জন্য </a:t>
            </a:r>
            <a:r>
              <a:rPr lang="en-US" dirty="0">
                <a:solidFill>
                  <a:schemeClr val="bg1"/>
                </a:solidFill>
                <a:latin typeface="Open Sans"/>
              </a:rPr>
              <a:t>Two-dimensional Array </a:t>
            </a:r>
            <a:r>
              <a:rPr lang="bn-BD" dirty="0">
                <a:solidFill>
                  <a:schemeClr val="bg1"/>
                </a:solidFill>
                <a:latin typeface="Open Sans"/>
              </a:rPr>
              <a:t>বিশিষ্ট প্রোগ্রাম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26625" y="28575"/>
            <a:ext cx="1628775" cy="682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172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5757914-1161-4661-9696-421FD6935CD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C103400-4A22-4E35-B588-4C4D426389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blue presentation</Template>
  <TotalTime>0</TotalTime>
  <Words>708</Words>
  <Application>Microsoft Office PowerPoint</Application>
  <PresentationFormat>Widescreen</PresentationFormat>
  <Paragraphs>133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30" baseType="lpstr">
      <vt:lpstr>Arial</vt:lpstr>
      <vt:lpstr>Calibri</vt:lpstr>
      <vt:lpstr>Consolas</vt:lpstr>
      <vt:lpstr>Courier New</vt:lpstr>
      <vt:lpstr>Monotype Corsiva</vt:lpstr>
      <vt:lpstr>Open Sans</vt:lpstr>
      <vt:lpstr>Tahoma</vt:lpstr>
      <vt:lpstr>Times New Roman</vt:lpstr>
      <vt:lpstr>Trade Gothic LT Pro</vt:lpstr>
      <vt:lpstr>Trebuchet MS</vt:lpstr>
      <vt:lpstr>Vrinda</vt:lpstr>
      <vt:lpstr>Office Theme</vt:lpstr>
      <vt:lpstr>C Programming Language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Content Title</vt:lpstr>
      <vt:lpstr>Table</vt:lpstr>
      <vt:lpstr>Quote appears here  Lorem ipsum dolor sit amet, consectetuer adipiscing elit.”  - Abul Hasnat Tanvir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2022-03-10T04:54:11Z</dcterms:created>
  <dcterms:modified xsi:type="dcterms:W3CDTF">2022-03-30T09:01:44Z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