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 bookmarkIdSeed="2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328" r:id="rId6"/>
    <p:sldId id="329" r:id="rId7"/>
    <p:sldId id="330" r:id="rId8"/>
    <p:sldId id="331" r:id="rId9"/>
    <p:sldId id="332" r:id="rId10"/>
    <p:sldId id="333" r:id="rId11"/>
    <p:sldId id="334" r:id="rId12"/>
    <p:sldId id="262" r:id="rId13"/>
    <p:sldId id="266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2F4"/>
    <a:srgbClr val="0065A4"/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22/03/30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22/03/30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Click to edit Master subtitle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 smtClean="0"/>
              <a:t>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 smtClean="0"/>
              <a:t>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ttacademy.com/cprogramming/library-function.php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69622" y="1197033"/>
            <a:ext cx="7669322" cy="2010017"/>
          </a:xfrm>
        </p:spPr>
        <p:txBody>
          <a:bodyPr/>
          <a:lstStyle/>
          <a:p>
            <a:pPr algn="ctr"/>
            <a:r>
              <a:rPr lang="en-US" sz="7200" dirty="0" smtClean="0"/>
              <a:t>C Programming Language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426" y="3596917"/>
            <a:ext cx="9750829" cy="975083"/>
          </a:xfrm>
        </p:spPr>
        <p:txBody>
          <a:bodyPr>
            <a:normAutofit/>
          </a:bodyPr>
          <a:lstStyle/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a general-purpose programming language, developed in 1972, and still quite popular.</a:t>
            </a:r>
          </a:p>
          <a:p>
            <a:r>
              <a:rPr lang="en-US" spc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is very powerful; it has been used to develop operating systems, databases, applications, etc.</a:t>
            </a:r>
          </a:p>
        </p:txBody>
      </p:sp>
      <p:sp>
        <p:nvSpPr>
          <p:cNvPr id="4" name="Rectangle 3"/>
          <p:cNvSpPr/>
          <p:nvPr/>
        </p:nvSpPr>
        <p:spPr>
          <a:xfrm>
            <a:off x="10091652" y="5935288"/>
            <a:ext cx="2017222" cy="7315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latin typeface="Monotype Corsiva" panose="03010101010201010101" pitchFamily="66" charset="0"/>
              </a:rPr>
              <a:t>Abul</a:t>
            </a:r>
            <a:r>
              <a:rPr lang="en-US" sz="1400" dirty="0" smtClean="0">
                <a:latin typeface="Monotype Corsiva" panose="03010101010201010101" pitchFamily="66" charset="0"/>
              </a:rPr>
              <a:t> </a:t>
            </a:r>
            <a:r>
              <a:rPr lang="en-US" sz="1400" dirty="0" err="1" smtClean="0">
                <a:latin typeface="Monotype Corsiva" panose="03010101010201010101" pitchFamily="66" charset="0"/>
              </a:rPr>
              <a:t>Hasnat</a:t>
            </a:r>
            <a:r>
              <a:rPr lang="en-US" sz="1400" dirty="0" smtClean="0">
                <a:latin typeface="Monotype Corsiva" panose="03010101010201010101" pitchFamily="66" charset="0"/>
              </a:rPr>
              <a:t> Tanvir</a:t>
            </a:r>
          </a:p>
          <a:p>
            <a:pPr algn="ctr"/>
            <a:r>
              <a:rPr lang="en-US" sz="1400" dirty="0" smtClean="0">
                <a:latin typeface="Monotype Corsiva" panose="03010101010201010101" pitchFamily="66" charset="0"/>
              </a:rPr>
              <a:t>Web Developer</a:t>
            </a:r>
            <a:endParaRPr lang="en-US" sz="1400" dirty="0">
              <a:latin typeface="Monotype Corsiva" panose="03010101010201010101" pitchFamily="66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6994" y="6192983"/>
            <a:ext cx="265853" cy="26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01323FB-427E-4A8D-B473-AB0657D8D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8EEB296-8554-4D20-B3B8-C0BBC380A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60289"/>
              </p:ext>
            </p:extLst>
          </p:nvPr>
        </p:nvGraphicFramePr>
        <p:xfrm>
          <a:off x="1130300" y="1856740"/>
          <a:ext cx="993140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2850">
                  <a:extLst>
                    <a:ext uri="{9D8B030D-6E8A-4147-A177-3AD203B41FA5}">
                      <a16:colId xmlns:a16="http://schemas.microsoft.com/office/drawing/2014/main" val="3559833401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8252398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3211310719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4160613981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latin typeface="+mn-lt"/>
                          <a:cs typeface="Arial" panose="020B0604020202020204" pitchFamily="34" charset="0"/>
                        </a:rPr>
                        <a:t>Title</a:t>
                      </a:r>
                      <a:endParaRPr lang="en-GB" sz="1600" b="0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63061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274366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271508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384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935587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690964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04451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398C1C-6656-4A73-A680-62A81CDC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4CD37D6-FE32-48E3-A3AD-F07BE6A1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9" y="3200400"/>
            <a:ext cx="7551057" cy="2859313"/>
          </a:xfrm>
        </p:spPr>
        <p:txBody>
          <a:bodyPr/>
          <a:lstStyle/>
          <a:p>
            <a:r>
              <a:rPr lang="en-US" dirty="0"/>
              <a:t>Quote appears here </a:t>
            </a:r>
            <a:br>
              <a:rPr lang="en-US" dirty="0"/>
            </a:br>
            <a:r>
              <a:rPr lang="en-US" dirty="0"/>
              <a:t>Lorem ipsum dolor sit amet, consectetuer adipiscing elit.” </a:t>
            </a:r>
            <a:br>
              <a:rPr lang="en-US" dirty="0"/>
            </a:br>
            <a:r>
              <a:rPr lang="en-US" sz="2400" dirty="0"/>
              <a:t>- </a:t>
            </a:r>
            <a:r>
              <a:rPr lang="en-US" sz="2400" dirty="0" err="1" smtClean="0"/>
              <a:t>Abul</a:t>
            </a:r>
            <a:r>
              <a:rPr lang="en-US" sz="2400" dirty="0" smtClean="0"/>
              <a:t> </a:t>
            </a:r>
            <a:r>
              <a:rPr lang="en-US" sz="2400" dirty="0" err="1" smtClean="0"/>
              <a:t>Hasnat</a:t>
            </a:r>
            <a:r>
              <a:rPr lang="en-US" sz="2400" dirty="0" smtClean="0"/>
              <a:t> Tanvir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DC7217-2779-44E0-9E6D-3B3879516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4134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530599" y="168625"/>
            <a:ext cx="4166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প্রোগ্রামিং ফাইল ইনপুট/আউটপুট(</a:t>
            </a:r>
            <a:r>
              <a:rPr lang="en-US" dirty="0">
                <a:solidFill>
                  <a:schemeClr val="bg1"/>
                </a:solidFill>
                <a:latin typeface="Open Sans"/>
              </a:rPr>
              <a:t>I/O)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7760" y="836598"/>
            <a:ext cx="9662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ফাইল ইনপুট/আউটপুট(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I/O)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পরিচালনার জন্য সি প্রোগ্রমিং এ অনেক ধরণের ফাংশন রয়েছে। এই অধ্যায়ে আপনি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fprintf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(),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fscanf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(),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fread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(),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fwrite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(),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fseek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এবং আরো অনেক ধরেনের ফাংশন ব্যবহার করে সি এর স্টান্ডার্ড ইনপুট/আউটপুট পরিচালনা করা শিখবেন।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27760" y="1796959"/>
            <a:ext cx="1028561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সি প্রোগ্রামিং এ ফাইল হলো আপনার কম্পিউটারের ফিজিক্যাল ডিস্কের মধ্যে একটি স্থান যেখানে তথ্য জমা হয়।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27760" y="2264877"/>
            <a:ext cx="9429404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>
                <a:solidFill>
                  <a:schemeClr val="bg1"/>
                </a:solidFill>
                <a:latin typeface="Open Sans"/>
              </a:rPr>
              <a:t>কেন ফাইল প্রয়োজন?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1600" dirty="0">
                <a:solidFill>
                  <a:schemeClr val="bg1"/>
                </a:solidFill>
                <a:latin typeface="Open Sans"/>
              </a:rPr>
              <a:t>যখন প্রোগ্রাম এর সমাপ্তি ঘটে তখন সমস্ত তথ্য(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Data)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হারিয়ে যায়। কিন্তু ফাইলের মধ্যে সংরক্ষণ করলে প্রোগ্রাম শেষ হয়ে গেলেও তথ্য সংরক্ষিত অবস্থায় থাকে।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1600" dirty="0">
                <a:solidFill>
                  <a:schemeClr val="bg1"/>
                </a:solidFill>
                <a:latin typeface="Open Sans"/>
              </a:rPr>
              <a:t>আপনাকে যদি অনেক বেশী ডাটা ইনপুট দিতে হয় তাহলে সমস্ত ডাটা ইনপুট দেওয়ার জন্য অনেক সময় লেগে যাবে।</a:t>
            </a:r>
            <a:br>
              <a:rPr lang="bn-BD" sz="1600" dirty="0">
                <a:solidFill>
                  <a:schemeClr val="bg1"/>
                </a:solidFill>
                <a:latin typeface="Open Sans"/>
              </a:rPr>
            </a:br>
            <a:r>
              <a:rPr lang="bn-BD" sz="1600" dirty="0">
                <a:solidFill>
                  <a:schemeClr val="bg1"/>
                </a:solidFill>
                <a:latin typeface="Open Sans"/>
              </a:rPr>
              <a:t>যাইহোক সমস্ত তথ্য(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data)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সম্বলিত একটি ফাইল যদি আপনার কাছে থাকে তাহলে আপনি সি এর কিছু কমান্ডের সাহায্যে খুব সহজেই সেই কন্টেন্টসমূহ এক্সেস করতে পারেন।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1600" dirty="0">
                <a:solidFill>
                  <a:schemeClr val="bg1"/>
                </a:solidFill>
                <a:latin typeface="Open Sans"/>
              </a:rPr>
              <a:t>অত্যন্ত সহজভাবে আপনি আপনার ডাটা এক কম্পিউটার থেকে অন্য কম্পিউটারে স্থানান্তর করতে পারেন।</a:t>
            </a:r>
          </a:p>
        </p:txBody>
      </p:sp>
      <p:sp>
        <p:nvSpPr>
          <p:cNvPr id="10" name="Rectangle 9"/>
          <p:cNvSpPr/>
          <p:nvPr/>
        </p:nvSpPr>
        <p:spPr>
          <a:xfrm>
            <a:off x="1127760" y="4456344"/>
            <a:ext cx="977853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সি ফাইলের ধরণ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আপনি যখন ফাইল নিয়ে ডিল(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deal) 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করবেন তখন দুই ধরণের ফাইল দেখতে পাবেন যা আপনার জানা আবশ্যকঃ</a:t>
            </a:r>
          </a:p>
          <a:p>
            <a:pPr>
              <a:buFont typeface="+mj-lt"/>
              <a:buAutoNum type="arabicPeriod"/>
            </a:pPr>
            <a:r>
              <a:rPr lang="bn-BD" sz="1600" dirty="0">
                <a:solidFill>
                  <a:schemeClr val="bg1"/>
                </a:solidFill>
                <a:latin typeface="Open Sans"/>
              </a:rPr>
              <a:t>টেক্সট ফাইল(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Text file)</a:t>
            </a:r>
          </a:p>
          <a:p>
            <a:pPr>
              <a:buFont typeface="+mj-lt"/>
              <a:buAutoNum type="arabicPeriod"/>
            </a:pPr>
            <a:r>
              <a:rPr lang="bn-BD" sz="1600" dirty="0">
                <a:solidFill>
                  <a:schemeClr val="bg1"/>
                </a:solidFill>
                <a:latin typeface="Open Sans"/>
              </a:rPr>
              <a:t>বাইনারি ফাইল(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Binary file)</a:t>
            </a:r>
          </a:p>
        </p:txBody>
      </p:sp>
    </p:spTree>
    <p:extLst>
      <p:ext uri="{BB962C8B-B14F-4D97-AF65-F5344CB8AC3E}">
        <p14:creationId xmlns:p14="http://schemas.microsoft.com/office/powerpoint/2010/main" val="283308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879620"/>
              </p:ext>
            </p:extLst>
          </p:nvPr>
        </p:nvGraphicFramePr>
        <p:xfrm>
          <a:off x="1197034" y="246106"/>
          <a:ext cx="9958646" cy="3046147"/>
        </p:xfrm>
        <a:graphic>
          <a:graphicData uri="http://schemas.openxmlformats.org/drawingml/2006/table">
            <a:tbl>
              <a:tblPr/>
              <a:tblGrid>
                <a:gridCol w="4971066">
                  <a:extLst>
                    <a:ext uri="{9D8B030D-6E8A-4147-A177-3AD203B41FA5}">
                      <a16:colId xmlns:a16="http://schemas.microsoft.com/office/drawing/2014/main" val="1791419990"/>
                    </a:ext>
                  </a:extLst>
                </a:gridCol>
                <a:gridCol w="4987580">
                  <a:extLst>
                    <a:ext uri="{9D8B030D-6E8A-4147-A177-3AD203B41FA5}">
                      <a16:colId xmlns:a16="http://schemas.microsoft.com/office/drawing/2014/main" val="1475048919"/>
                    </a:ext>
                  </a:extLst>
                </a:gridCol>
              </a:tblGrid>
              <a:tr h="207242">
                <a:tc gridSpan="2">
                  <a:txBody>
                    <a:bodyPr/>
                    <a:lstStyle/>
                    <a:p>
                      <a:r>
                        <a:rPr lang="bn-BD" sz="1500" dirty="0">
                          <a:solidFill>
                            <a:schemeClr val="bg1"/>
                          </a:solidFill>
                        </a:rPr>
                        <a:t>টেক্সট ফাইল এবং বাইনারি ফাইলের মধ্যে পার্থক্য</a:t>
                      </a:r>
                    </a:p>
                  </a:txBody>
                  <a:tcPr marL="75457" marR="75457" marT="37728" marB="3772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6753816"/>
                  </a:ext>
                </a:extLst>
              </a:tr>
              <a:tr h="241530"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>
                          <a:effectLst/>
                        </a:rPr>
                        <a:t>টেক্সট ফাইল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>
                          <a:effectLst/>
                        </a:rPr>
                        <a:t>বাইনারি ফাইল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5368669"/>
                  </a:ext>
                </a:extLst>
              </a:tr>
              <a:tr h="34551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.txt </a:t>
                      </a:r>
                      <a:r>
                        <a:rPr lang="bn-BD" sz="1500">
                          <a:effectLst/>
                        </a:rPr>
                        <a:t>এক্সটেনশন দিয়ে সাধারণ টেক্সট ফাইল।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.bin </a:t>
                      </a:r>
                      <a:r>
                        <a:rPr lang="bn-BD" sz="1500">
                          <a:effectLst/>
                        </a:rPr>
                        <a:t>এক্সটেনশন দিয়ে আপনার কম্পিউটারে সংরক্ষিত থাকে।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40902"/>
                  </a:ext>
                </a:extLst>
              </a:tr>
              <a:tr h="615919"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>
                          <a:effectLst/>
                        </a:rPr>
                        <a:t>ডেটা টেক্সট ফরম্যাটে(অ, আ, ক, খ )সংরক্ষণ করে, ফলে সম্পাদনা অনেক সহজ।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>
                          <a:effectLst/>
                        </a:rPr>
                        <a:t>ডেটা টেক্সট এর পরিবর্তে বাইনারি ফরম্যাটে(০ এবং ১) সংরক্ষণ করে, ফলে সম্পাদনা কঠিন।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02850"/>
                  </a:ext>
                </a:extLst>
              </a:tr>
              <a:tr h="241530"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>
                          <a:effectLst/>
                        </a:rPr>
                        <a:t>সহজে পাঠযোগ্য।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>
                          <a:effectLst/>
                        </a:rPr>
                        <a:t>পাঠযোগ্য নহে।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4504305"/>
                  </a:ext>
                </a:extLst>
              </a:tr>
              <a:tr h="345516"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>
                          <a:effectLst/>
                        </a:rPr>
                        <a:t>কম পরিশ্রমে রক্ষণাবেক্ষণ করা যায়।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>
                          <a:effectLst/>
                        </a:rPr>
                        <a:t>রক্ষণাবেক্ষণ অনেক কঠিন।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942673"/>
                  </a:ext>
                </a:extLst>
              </a:tr>
              <a:tr h="345516"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>
                          <a:effectLst/>
                        </a:rPr>
                        <a:t>মেমোরিতে অনেক স্পেস দখল করে।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 dirty="0">
                          <a:effectLst/>
                        </a:rPr>
                        <a:t>কম স্পেসে অনেক তথ্য ধারণ করতে পারে।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24013"/>
                  </a:ext>
                </a:extLst>
              </a:tr>
              <a:tr h="345516"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>
                          <a:effectLst/>
                        </a:rPr>
                        <a:t>নিম্নমানের সিকিউরিটি সরবরাহ করে।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bn-BD" sz="1500" dirty="0">
                          <a:effectLst/>
                        </a:rPr>
                        <a:t>সর্বোচ্চ মানের সিকিউরিটি সরবরাহ করে।</a:t>
                      </a:r>
                    </a:p>
                  </a:txBody>
                  <a:tcPr marL="62881" marR="62881" marT="62881" marB="6288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162562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1094509" y="3610370"/>
            <a:ext cx="858981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সি ফাইল অপারেশন</a:t>
            </a:r>
          </a:p>
          <a:p>
            <a:r>
              <a:rPr lang="bn-BD" sz="1600" dirty="0">
                <a:solidFill>
                  <a:schemeClr val="bg1"/>
                </a:solidFill>
                <a:latin typeface="Open Sans"/>
              </a:rPr>
              <a:t>সি প্রোগ্রামে টেক্সট অথবা বাইনারি ফাইল অপারেশনের জন্য চারটি মুখ্য অপারেশন রয়েছেঃ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1600" dirty="0">
                <a:solidFill>
                  <a:schemeClr val="bg1"/>
                </a:solidFill>
                <a:latin typeface="Open Sans"/>
              </a:rPr>
              <a:t>নতুন ফাইল তৈরি করা।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1600" dirty="0">
                <a:solidFill>
                  <a:schemeClr val="bg1"/>
                </a:solidFill>
                <a:latin typeface="Open Sans"/>
              </a:rPr>
              <a:t>বিদ্যমান ফাইল খুলা।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1600" dirty="0">
                <a:solidFill>
                  <a:schemeClr val="bg1"/>
                </a:solidFill>
                <a:latin typeface="Open Sans"/>
              </a:rPr>
              <a:t>ফাইল বন্ধ করা।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bn-BD" sz="1600" dirty="0">
                <a:solidFill>
                  <a:schemeClr val="bg1"/>
                </a:solidFill>
                <a:latin typeface="Open Sans"/>
              </a:rPr>
              <a:t>বিদ্যমান ফাইল থেকে তথ্য পাঠ এবং তথ্য যোগ করা।</a:t>
            </a:r>
          </a:p>
        </p:txBody>
      </p:sp>
    </p:spTree>
    <p:extLst>
      <p:ext uri="{BB962C8B-B14F-4D97-AF65-F5344CB8AC3E}">
        <p14:creationId xmlns:p14="http://schemas.microsoft.com/office/powerpoint/2010/main" val="2657806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313411" y="236279"/>
            <a:ext cx="9938789" cy="94892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88872" rIns="0" bIns="8887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সি ফাইল নিয়ে কাজ করা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আপনি যখন ফাইল নিয়ে কাজ করবেন তখন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টাইপের একটি পয়েন্টার ডিক্লেয়ার করতে হবে। প্রোগ্রাম এবং ফাইলের মধ্যে যোগাযোগ সৃষ্টির জন্য এই ডিক্লেয়ারেশনের প্রয়োজন।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13411" y="1230709"/>
            <a:ext cx="6325986" cy="40647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FILE *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94263" y="1836804"/>
            <a:ext cx="976191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ফাইল তৈরি এবং সম্পাদনা</a:t>
            </a:r>
          </a:p>
          <a:p>
            <a:r>
              <a:rPr lang="bn-BD" sz="1600" b="1" dirty="0">
                <a:solidFill>
                  <a:schemeClr val="bg1"/>
                </a:solidFill>
                <a:latin typeface="Open Sans"/>
              </a:rPr>
              <a:t>"</a:t>
            </a:r>
            <a:r>
              <a:rPr lang="en-US" sz="1600" b="1" dirty="0" err="1">
                <a:solidFill>
                  <a:schemeClr val="bg1"/>
                </a:solidFill>
                <a:latin typeface="Open Sans"/>
              </a:rPr>
              <a:t>stdio.h</a:t>
            </a:r>
            <a:r>
              <a:rPr lang="en-US" sz="1600" b="1" dirty="0">
                <a:solidFill>
                  <a:schemeClr val="bg1"/>
                </a:solidFill>
                <a:latin typeface="Open Sans"/>
              </a:rPr>
              <a:t>" 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হেডার ফাইলের আওতাধীন </a:t>
            </a:r>
            <a:r>
              <a:rPr lang="en-US" sz="1600" dirty="0" err="1">
                <a:solidFill>
                  <a:schemeClr val="bg1"/>
                </a:solidFill>
                <a:latin typeface="Open Sans"/>
              </a:rPr>
              <a:t>fopen</a:t>
            </a:r>
            <a:r>
              <a:rPr lang="en-US" sz="1600" dirty="0">
                <a:solidFill>
                  <a:schemeClr val="bg1"/>
                </a:solidFill>
                <a:latin typeface="Open Sans"/>
              </a:rPr>
              <a:t>() </a:t>
            </a:r>
            <a:r>
              <a:rPr lang="bn-BD" sz="1600" dirty="0">
                <a:solidFill>
                  <a:schemeClr val="bg1"/>
                </a:solidFill>
                <a:latin typeface="Open Sans"/>
                <a:hlinkClick r:id="rId2" tooltip="C standard library function"/>
              </a:rPr>
              <a:t>লাইব্রেরী ফাংশন</a:t>
            </a:r>
            <a:r>
              <a:rPr lang="bn-BD" sz="1600" dirty="0">
                <a:solidFill>
                  <a:schemeClr val="bg1"/>
                </a:solidFill>
                <a:latin typeface="Open Sans"/>
              </a:rPr>
              <a:t> এর মাধ্যমে ফাইল খুলার কাজটি করা হয়।</a:t>
            </a:r>
          </a:p>
        </p:txBody>
      </p:sp>
      <p:sp>
        <p:nvSpPr>
          <p:cNvPr id="6" name="Rectangle 5"/>
          <p:cNvSpPr/>
          <p:nvPr/>
        </p:nvSpPr>
        <p:spPr>
          <a:xfrm>
            <a:off x="1194263" y="2651981"/>
            <a:ext cx="25603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bn-BD" dirty="0">
                <a:solidFill>
                  <a:schemeClr val="bg1"/>
                </a:solidFill>
                <a:latin typeface="Open Sans"/>
              </a:rPr>
              <a:t>সি ফাইল খুলার সিনট্যাক্স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313411" y="3102651"/>
            <a:ext cx="6151418" cy="406471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fileopen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","mode")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339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486478" y="383794"/>
            <a:ext cx="8952807" cy="898914"/>
          </a:xfrm>
          <a:prstGeom prst="rect">
            <a:avLst/>
          </a:prstGeom>
          <a:solidFill>
            <a:srgbClr val="2728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rgbClr val="FFFF00"/>
                </a:solidFill>
                <a:effectLst/>
                <a:latin typeface="Open Sans"/>
                <a:cs typeface="Vrinda"/>
              </a:rPr>
              <a:t>উদাহরণস্বরূপঃ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"E:\\cprogramming\\newFile.txt"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"w"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fopen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"E:\\cprogramming\\oldFile.bin"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"rb"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28783" y="1649072"/>
            <a:ext cx="10109777" cy="201199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91440" bIns="2856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ধরুন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E:\cprogramming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লোকেশনে প্রথম টেক্সট ফাইল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newFile.txt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ফাইলটি পূর্বে থেকে বিদ্যমান নাই। ফাইল মোড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(mode) "w"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অনুসারে প্রথম ফাংশনটি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newFile.txt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নামের একটি নতুন ফাইল তৈরি করে।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</a:b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ফাইলের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&lt;W&gt;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মোড আপনাকে নতুন ফাইল তৈরি এবং সম্পাদনা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/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ওভার রাইট করার সম্মতি দেয়।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আবার ধরুন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E:\cprogramming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লোকেশনে দ্বিতীয় বাইনারি ফাইল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oldFile.bin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</a:rPr>
              <a:t> 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ফাইলটি পূর্বে থেকেই বিদ্যমান আছে। দ্বিতীয় ফাংশনটি বিদ্যমান ফাইলকে বাইনারি মোডে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 '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rb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')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পাঠ করার জন্য ওপেন করে।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'r'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মোডে কোনো ফাইল ওপেন করলে আপনি শুধু ফাইলটি পাঠ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(read)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করার অনুমতি পাবেন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, 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কোনো কিছু পরিবর্তন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/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লেখা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-</a:t>
            </a:r>
            <a:r>
              <a:rPr kumimoji="0" lang="bn-IN" altLang="en-US" sz="16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Open Sans"/>
                <a:cs typeface="Vrinda"/>
              </a:rPr>
              <a:t>লেখি করতে পারবেন না।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19683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07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07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14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Title</a:t>
            </a:r>
          </a:p>
        </p:txBody>
      </p:sp>
      <p:pic>
        <p:nvPicPr>
          <p:cNvPr id="25" name="Picture Placeholder 24" descr="Bar chart">
            <a:extLst>
              <a:ext uri="{FF2B5EF4-FFF2-40B4-BE49-F238E27FC236}">
                <a16:creationId xmlns:a16="http://schemas.microsoft.com/office/drawing/2014/main" id="{C03AAFA7-022A-47F8-9DA1-7DC3897D1E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63" b="63"/>
          <a:stretch>
            <a:fillRect/>
          </a:stretch>
        </p:blipFill>
        <p:spPr>
          <a:xfrm>
            <a:off x="978212" y="2096716"/>
            <a:ext cx="1259505" cy="1259505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82206B1-586F-4254-9B36-D06C4E294A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Caption01 appears here</a:t>
            </a:r>
          </a:p>
        </p:txBody>
      </p:sp>
      <p:pic>
        <p:nvPicPr>
          <p:cNvPr id="27" name="Picture Placeholder 26" descr="Clock">
            <a:extLst>
              <a:ext uri="{FF2B5EF4-FFF2-40B4-BE49-F238E27FC236}">
                <a16:creationId xmlns:a16="http://schemas.microsoft.com/office/drawing/2014/main" id="{6F737161-FE67-434D-A781-59EDB9EDCB2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/>
      </p:pic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924A29-3538-4A3F-82A6-D2A7538C211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Caption02 appears here</a:t>
            </a:r>
          </a:p>
        </p:txBody>
      </p:sp>
      <p:pic>
        <p:nvPicPr>
          <p:cNvPr id="29" name="Picture Placeholder 28" descr="Microscope">
            <a:extLst>
              <a:ext uri="{FF2B5EF4-FFF2-40B4-BE49-F238E27FC236}">
                <a16:creationId xmlns:a16="http://schemas.microsoft.com/office/drawing/2014/main" id="{9E5BF01B-21D6-4D43-9CAE-0298685C1A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1B8F0371-4F69-4131-91BF-9AB99E6EE89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Caption03 appears here</a:t>
            </a:r>
          </a:p>
        </p:txBody>
      </p:sp>
      <p:pic>
        <p:nvPicPr>
          <p:cNvPr id="31" name="Picture Placeholder 30" descr="Magnifying glass">
            <a:extLst>
              <a:ext uri="{FF2B5EF4-FFF2-40B4-BE49-F238E27FC236}">
                <a16:creationId xmlns:a16="http://schemas.microsoft.com/office/drawing/2014/main" id="{089E8AB6-C16E-4752-810F-8F98DB929DB5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/>
      </p:pic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78CACAF1-61EA-4605-A8FE-2EEE752B49F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Caption04 appears here</a:t>
            </a:r>
          </a:p>
        </p:txBody>
      </p:sp>
      <p:pic>
        <p:nvPicPr>
          <p:cNvPr id="33" name="Picture Placeholder 32" descr="Head with Gears">
            <a:extLst>
              <a:ext uri="{FF2B5EF4-FFF2-40B4-BE49-F238E27FC236}">
                <a16:creationId xmlns:a16="http://schemas.microsoft.com/office/drawing/2014/main" id="{CC9DBBE5-5AD0-41E8-A719-84509E5D9F9E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rcRect t="63" b="63"/>
          <a:stretch>
            <a:fillRect/>
          </a:stretch>
        </p:blipFill>
        <p:spPr/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D05A34F-7712-46DB-AB5B-272E294B62E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Caption05 appears here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1F11E7-EDE5-4119-BA64-4FC57C28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13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0</TotalTime>
  <Words>426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4" baseType="lpstr">
      <vt:lpstr>Arial</vt:lpstr>
      <vt:lpstr>Calibri</vt:lpstr>
      <vt:lpstr>Consolas</vt:lpstr>
      <vt:lpstr>Courier New</vt:lpstr>
      <vt:lpstr>Monotype Corsiva</vt:lpstr>
      <vt:lpstr>Open Sans</vt:lpstr>
      <vt:lpstr>Tahoma</vt:lpstr>
      <vt:lpstr>Times New Roman</vt:lpstr>
      <vt:lpstr>Trade Gothic LT Pro</vt:lpstr>
      <vt:lpstr>Trebuchet MS</vt:lpstr>
      <vt:lpstr>Vrinda</vt:lpstr>
      <vt:lpstr>Office Theme</vt:lpstr>
      <vt:lpstr>C Programming Language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 Title</vt:lpstr>
      <vt:lpstr>Table</vt:lpstr>
      <vt:lpstr>Quote appears here  Lorem ipsum dolor sit amet, consectetuer adipiscing elit.”  - Abul Hasnat Tanvir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2022-03-10T04:54:11Z</dcterms:created>
  <dcterms:modified xsi:type="dcterms:W3CDTF">2022-03-30T12:41:40Z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