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4"/>
  </p:sldMasterIdLst>
  <p:notesMasterIdLst>
    <p:notesMasterId r:id="rId56"/>
  </p:notesMasterIdLst>
  <p:handoutMasterIdLst>
    <p:handoutMasterId r:id="rId57"/>
  </p:handoutMasterIdLst>
  <p:sldIdLst>
    <p:sldId id="256" r:id="rId5"/>
    <p:sldId id="257" r:id="rId6"/>
    <p:sldId id="287" r:id="rId7"/>
    <p:sldId id="288" r:id="rId8"/>
    <p:sldId id="286" r:id="rId9"/>
    <p:sldId id="260" r:id="rId10"/>
    <p:sldId id="289" r:id="rId11"/>
    <p:sldId id="291" r:id="rId12"/>
    <p:sldId id="290" r:id="rId13"/>
    <p:sldId id="293" r:id="rId14"/>
    <p:sldId id="297" r:id="rId15"/>
    <p:sldId id="296" r:id="rId16"/>
    <p:sldId id="295" r:id="rId17"/>
    <p:sldId id="294" r:id="rId18"/>
    <p:sldId id="298" r:id="rId19"/>
    <p:sldId id="299" r:id="rId20"/>
    <p:sldId id="292"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24" r:id="rId38"/>
    <p:sldId id="325" r:id="rId39"/>
    <p:sldId id="318" r:id="rId40"/>
    <p:sldId id="320" r:id="rId41"/>
    <p:sldId id="321" r:id="rId42"/>
    <p:sldId id="322" r:id="rId43"/>
    <p:sldId id="323" r:id="rId44"/>
    <p:sldId id="319" r:id="rId45"/>
    <p:sldId id="316" r:id="rId46"/>
    <p:sldId id="317" r:id="rId47"/>
    <p:sldId id="326" r:id="rId48"/>
    <p:sldId id="327" r:id="rId49"/>
    <p:sldId id="328" r:id="rId50"/>
    <p:sldId id="329" r:id="rId51"/>
    <p:sldId id="262" r:id="rId52"/>
    <p:sldId id="266" r:id="rId53"/>
    <p:sldId id="267" r:id="rId54"/>
    <p:sldId id="26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A4"/>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15" d="100"/>
          <a:sy n="115" d="100"/>
        </p:scale>
        <p:origin x="480" y="10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22/03/17</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22/03/17</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sattacademy.com/cprogramming/c-identifier.php"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sattacademy.com/cprogramming/c-if-else-statement.php"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www.sattacademy.com/cprogramming/bitwise_operators.php"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23.png"/><Relationship Id="rId1" Type="http://schemas.openxmlformats.org/officeDocument/2006/relationships/slideLayout" Target="../slideLayouts/slideLayout11.xml"/><Relationship Id="rId6" Type="http://schemas.openxmlformats.org/officeDocument/2006/relationships/image" Target="../media/image2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image" Target="../media/image8.sv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169622" y="1197033"/>
            <a:ext cx="7669322" cy="2010017"/>
          </a:xfrm>
        </p:spPr>
        <p:txBody>
          <a:bodyPr/>
          <a:lstStyle/>
          <a:p>
            <a:pPr algn="ctr"/>
            <a:r>
              <a:rPr lang="en-US" sz="7200" dirty="0" smtClean="0"/>
              <a:t>C Programming Language</a:t>
            </a:r>
            <a:endParaRPr lang="en-US" sz="72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1845426" y="3596917"/>
            <a:ext cx="9750829" cy="975083"/>
          </a:xfrm>
        </p:spPr>
        <p:txBody>
          <a:bodyPr>
            <a:normAutofit/>
          </a:bodyPr>
          <a:lstStyle/>
          <a:p>
            <a:r>
              <a:rPr lang="en-US" spc="0" dirty="0">
                <a:latin typeface="Times New Roman" panose="02020603050405020304" pitchFamily="18" charset="0"/>
                <a:cs typeface="Times New Roman" panose="02020603050405020304" pitchFamily="18" charset="0"/>
              </a:rPr>
              <a:t>C is a general-purpose programming language, developed in 1972, and still quite popular.</a:t>
            </a:r>
          </a:p>
          <a:p>
            <a:r>
              <a:rPr lang="en-US" spc="0" dirty="0">
                <a:latin typeface="Times New Roman" panose="02020603050405020304" pitchFamily="18" charset="0"/>
                <a:cs typeface="Times New Roman" panose="02020603050405020304" pitchFamily="18" charset="0"/>
              </a:rPr>
              <a:t>C is very powerful; it has been used to develop operating systems, databases, applications, etc.</a:t>
            </a:r>
          </a:p>
        </p:txBody>
      </p:sp>
      <p:sp>
        <p:nvSpPr>
          <p:cNvPr id="4" name="Rectangle 3"/>
          <p:cNvSpPr/>
          <p:nvPr/>
        </p:nvSpPr>
        <p:spPr>
          <a:xfrm>
            <a:off x="10091652" y="5935288"/>
            <a:ext cx="2017222" cy="7315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Monotype Corsiva" panose="03010101010201010101" pitchFamily="66" charset="0"/>
              </a:rPr>
              <a:t>Abul</a:t>
            </a:r>
            <a:r>
              <a:rPr lang="en-US" sz="1400" dirty="0" smtClean="0">
                <a:latin typeface="Monotype Corsiva" panose="03010101010201010101" pitchFamily="66" charset="0"/>
              </a:rPr>
              <a:t> </a:t>
            </a:r>
            <a:r>
              <a:rPr lang="en-US" sz="1400" dirty="0" err="1" smtClean="0">
                <a:latin typeface="Monotype Corsiva" panose="03010101010201010101" pitchFamily="66" charset="0"/>
              </a:rPr>
              <a:t>Hasnat</a:t>
            </a:r>
            <a:r>
              <a:rPr lang="en-US" sz="1400" dirty="0" smtClean="0">
                <a:latin typeface="Monotype Corsiva" panose="03010101010201010101" pitchFamily="66" charset="0"/>
              </a:rPr>
              <a:t> Tanvir</a:t>
            </a:r>
          </a:p>
          <a:p>
            <a:pPr algn="ctr"/>
            <a:r>
              <a:rPr lang="en-US" sz="1400" dirty="0" smtClean="0">
                <a:latin typeface="Monotype Corsiva" panose="03010101010201010101" pitchFamily="66" charset="0"/>
              </a:rPr>
              <a:t>Web Developer</a:t>
            </a:r>
            <a:endParaRPr lang="en-US" sz="1400" dirty="0">
              <a:latin typeface="Monotype Corsiva" panose="03010101010201010101" pitchFamily="66"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6994" y="6192983"/>
            <a:ext cx="265853" cy="265853"/>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5789" y="91440"/>
            <a:ext cx="3117273" cy="698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IDE</a:t>
            </a:r>
          </a:p>
        </p:txBody>
      </p:sp>
      <p:sp>
        <p:nvSpPr>
          <p:cNvPr id="3" name="TextBox 2"/>
          <p:cNvSpPr txBox="1"/>
          <p:nvPr/>
        </p:nvSpPr>
        <p:spPr>
          <a:xfrm>
            <a:off x="2402379" y="789709"/>
            <a:ext cx="8196348" cy="646331"/>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An </a:t>
            </a:r>
            <a:r>
              <a:rPr lang="en-US" b="1" dirty="0">
                <a:solidFill>
                  <a:schemeClr val="bg1"/>
                </a:solidFill>
                <a:latin typeface="Times New Roman" panose="02020603050405020304" pitchFamily="18" charset="0"/>
                <a:cs typeface="Times New Roman" panose="02020603050405020304" pitchFamily="18" charset="0"/>
              </a:rPr>
              <a:t>integrated development environment</a:t>
            </a:r>
            <a:r>
              <a:rPr lang="en-US" dirty="0">
                <a:solidFill>
                  <a:schemeClr val="bg1"/>
                </a:solidFill>
                <a:latin typeface="Times New Roman" panose="02020603050405020304" pitchFamily="18" charset="0"/>
                <a:cs typeface="Times New Roman" panose="02020603050405020304" pitchFamily="18" charset="0"/>
              </a:rPr>
              <a:t> (IDE) is software for building applications that combines common developer tools into a single graphical user interface (GUI).</a:t>
            </a:r>
          </a:p>
        </p:txBody>
      </p:sp>
      <p:sp>
        <p:nvSpPr>
          <p:cNvPr id="4" name="TextBox 3"/>
          <p:cNvSpPr txBox="1"/>
          <p:nvPr/>
        </p:nvSpPr>
        <p:spPr>
          <a:xfrm>
            <a:off x="881159" y="1612669"/>
            <a:ext cx="10332720" cy="1569660"/>
          </a:xfrm>
          <a:prstGeom prst="rect">
            <a:avLst/>
          </a:prstGeom>
          <a:noFill/>
        </p:spPr>
        <p:txBody>
          <a:bodyPr wrap="square" rtlCol="0">
            <a:spAutoFit/>
          </a:bodyPr>
          <a:lstStyle/>
          <a:p>
            <a:r>
              <a:rPr lang="bn-BD" sz="1600" dirty="0">
                <a:solidFill>
                  <a:schemeClr val="bg1"/>
                </a:solidFill>
              </a:rPr>
              <a:t>আই.ডি.ই.(</a:t>
            </a:r>
            <a:r>
              <a:rPr lang="en-US" sz="1600" dirty="0">
                <a:solidFill>
                  <a:schemeClr val="bg1"/>
                </a:solidFill>
              </a:rPr>
              <a:t>IDE) </a:t>
            </a:r>
            <a:r>
              <a:rPr lang="bn-BD" sz="1600" dirty="0">
                <a:solidFill>
                  <a:schemeClr val="bg1"/>
                </a:solidFill>
              </a:rPr>
              <a:t>এর পূর্ণ অর্থ </a:t>
            </a:r>
            <a:r>
              <a:rPr lang="en-US" sz="1600" dirty="0">
                <a:solidFill>
                  <a:schemeClr val="bg1"/>
                </a:solidFill>
              </a:rPr>
              <a:t>Integrated Development Environment. </a:t>
            </a:r>
          </a:p>
          <a:p>
            <a:r>
              <a:rPr lang="bn-BD" sz="1600" dirty="0">
                <a:solidFill>
                  <a:schemeClr val="bg1"/>
                </a:solidFill>
              </a:rPr>
              <a:t>যদি সহজ ভাষায় বলি তাহলে বলতে হয় প্রোগ্রামিং এর বিভিন্ন টুলস এর সমষ্টি এটি। এতে সাধারণত এক বা একাধিক কম্পাইলার থাকে, একটি টেক্সট এডিটর থাকে, ডিবাগার থাকে, ম্যাসেজ উইন্ডো থাকে আবার কোন কোন আই.ডি.ই. এর নিজস্ব </a:t>
            </a:r>
            <a:r>
              <a:rPr lang="en-US" sz="1600" dirty="0">
                <a:solidFill>
                  <a:schemeClr val="bg1"/>
                </a:solidFill>
              </a:rPr>
              <a:t>DOS </a:t>
            </a:r>
            <a:r>
              <a:rPr lang="bn-BD" sz="1600" dirty="0">
                <a:solidFill>
                  <a:schemeClr val="bg1"/>
                </a:solidFill>
              </a:rPr>
              <a:t>উইন্ডো থাকে। </a:t>
            </a:r>
          </a:p>
          <a:p>
            <a:r>
              <a:rPr lang="bn-BD" sz="1600" dirty="0">
                <a:solidFill>
                  <a:schemeClr val="bg1"/>
                </a:solidFill>
              </a:rPr>
              <a:t>কম্পাইলার হচ্ছে একটি অনুবাদক যা সোর্স কোড অর্থাৎ মানুষের বোধগম্য ভাষাকে মেশিন কোডে রুপান্তর করে। আর </a:t>
            </a:r>
            <a:r>
              <a:rPr lang="en-US" sz="1600" dirty="0">
                <a:solidFill>
                  <a:schemeClr val="bg1"/>
                </a:solidFill>
              </a:rPr>
              <a:t>IDE </a:t>
            </a:r>
            <a:r>
              <a:rPr lang="bn-BD" sz="1600" dirty="0">
                <a:solidFill>
                  <a:schemeClr val="bg1"/>
                </a:solidFill>
              </a:rPr>
              <a:t>যে কাজটি করে তা হল কম্পাইলার এর কাজটি মাউস ক্লিক এর মাধ্যমে করতে সাহায্য করে। </a:t>
            </a:r>
          </a:p>
        </p:txBody>
      </p:sp>
      <p:sp>
        <p:nvSpPr>
          <p:cNvPr id="5" name="TextBox 4"/>
          <p:cNvSpPr txBox="1"/>
          <p:nvPr/>
        </p:nvSpPr>
        <p:spPr>
          <a:xfrm>
            <a:off x="972590" y="3374967"/>
            <a:ext cx="1429790" cy="400110"/>
          </a:xfrm>
          <a:prstGeom prst="rect">
            <a:avLst/>
          </a:prstGeom>
          <a:solidFill>
            <a:srgbClr val="00B050"/>
          </a:solidFill>
        </p:spPr>
        <p:txBody>
          <a:bodyPr wrap="square" rtlCol="0">
            <a:spAutoFit/>
          </a:bodyPr>
          <a:lstStyle/>
          <a:p>
            <a:r>
              <a:rPr lang="en-US" sz="2000" dirty="0">
                <a:solidFill>
                  <a:schemeClr val="bg1"/>
                </a:solidFill>
              </a:rPr>
              <a:t>B</a:t>
            </a:r>
            <a:r>
              <a:rPr lang="en-US" sz="2000" dirty="0" smtClean="0">
                <a:solidFill>
                  <a:schemeClr val="bg1"/>
                </a:solidFill>
              </a:rPr>
              <a:t>est IDEs</a:t>
            </a:r>
            <a:endParaRPr lang="en-US" sz="2000" dirty="0">
              <a:solidFill>
                <a:schemeClr val="bg1"/>
              </a:solidFill>
            </a:endParaRPr>
          </a:p>
        </p:txBody>
      </p:sp>
      <p:sp>
        <p:nvSpPr>
          <p:cNvPr id="6" name="TextBox 5"/>
          <p:cNvSpPr txBox="1"/>
          <p:nvPr/>
        </p:nvSpPr>
        <p:spPr>
          <a:xfrm>
            <a:off x="881159" y="3967715"/>
            <a:ext cx="10108267" cy="2031325"/>
          </a:xfrm>
          <a:prstGeom prst="rect">
            <a:avLst/>
          </a:prstGeom>
          <a:noFill/>
        </p:spPr>
        <p:txBody>
          <a:bodyPr wrap="square" rtlCol="0">
            <a:spAutoFit/>
          </a:bodyPr>
          <a:lstStyle/>
          <a:p>
            <a:r>
              <a:rPr lang="en-US" dirty="0">
                <a:solidFill>
                  <a:schemeClr val="bg1"/>
                </a:solidFill>
              </a:rPr>
              <a:t>1. </a:t>
            </a:r>
            <a:r>
              <a:rPr lang="en-US" u="sng" dirty="0">
                <a:solidFill>
                  <a:schemeClr val="bg1"/>
                </a:solidFill>
              </a:rPr>
              <a:t>Visual Studio </a:t>
            </a:r>
            <a:r>
              <a:rPr lang="en-US" u="sng" dirty="0" smtClean="0">
                <a:solidFill>
                  <a:schemeClr val="bg1"/>
                </a:solidFill>
              </a:rPr>
              <a:t>Code</a:t>
            </a:r>
            <a:r>
              <a:rPr lang="en-US" dirty="0" smtClean="0">
                <a:solidFill>
                  <a:schemeClr val="bg1"/>
                </a:solidFill>
              </a:rPr>
              <a:t>	2</a:t>
            </a:r>
            <a:r>
              <a:rPr lang="en-US" dirty="0">
                <a:solidFill>
                  <a:schemeClr val="bg1"/>
                </a:solidFill>
              </a:rPr>
              <a:t>. </a:t>
            </a:r>
            <a:r>
              <a:rPr lang="en-US" dirty="0" smtClean="0">
                <a:solidFill>
                  <a:schemeClr val="bg1"/>
                </a:solidFill>
              </a:rPr>
              <a:t>Eclipse	</a:t>
            </a:r>
            <a:r>
              <a:rPr lang="en-US" dirty="0">
                <a:solidFill>
                  <a:schemeClr val="bg1"/>
                </a:solidFill>
              </a:rPr>
              <a:t>3. </a:t>
            </a:r>
            <a:r>
              <a:rPr lang="en-US" dirty="0" smtClean="0">
                <a:solidFill>
                  <a:schemeClr val="bg1"/>
                </a:solidFill>
              </a:rPr>
              <a:t>NetBeans 	</a:t>
            </a:r>
            <a:r>
              <a:rPr lang="en-US" dirty="0">
                <a:solidFill>
                  <a:schemeClr val="bg1"/>
                </a:solidFill>
              </a:rPr>
              <a:t>4. Sublime </a:t>
            </a:r>
            <a:r>
              <a:rPr lang="en-US" dirty="0" smtClean="0">
                <a:solidFill>
                  <a:schemeClr val="bg1"/>
                </a:solidFill>
              </a:rPr>
              <a:t>Text 	</a:t>
            </a:r>
            <a:r>
              <a:rPr lang="en-US" dirty="0">
                <a:solidFill>
                  <a:schemeClr val="bg1"/>
                </a:solidFill>
              </a:rPr>
              <a:t>5. Atom</a:t>
            </a:r>
          </a:p>
          <a:p>
            <a:endParaRPr lang="en-US" dirty="0" smtClean="0">
              <a:solidFill>
                <a:schemeClr val="bg1"/>
              </a:solidFill>
            </a:endParaRPr>
          </a:p>
          <a:p>
            <a:r>
              <a:rPr lang="en-US" b="1" dirty="0" smtClean="0">
                <a:solidFill>
                  <a:srgbClr val="92D050"/>
                </a:solidFill>
              </a:rPr>
              <a:t>6</a:t>
            </a:r>
            <a:r>
              <a:rPr lang="en-US" b="1" dirty="0">
                <a:solidFill>
                  <a:srgbClr val="92D050"/>
                </a:solidFill>
              </a:rPr>
              <a:t>.</a:t>
            </a:r>
            <a:r>
              <a:rPr lang="en-US" dirty="0">
                <a:solidFill>
                  <a:schemeClr val="bg1"/>
                </a:solidFill>
              </a:rPr>
              <a:t> </a:t>
            </a:r>
            <a:r>
              <a:rPr lang="en-US" b="1" dirty="0">
                <a:solidFill>
                  <a:srgbClr val="92D050"/>
                </a:solidFill>
              </a:rPr>
              <a:t>Code::</a:t>
            </a:r>
            <a:r>
              <a:rPr lang="en-US" b="1" dirty="0" smtClean="0">
                <a:solidFill>
                  <a:srgbClr val="92D050"/>
                </a:solidFill>
              </a:rPr>
              <a:t>Blocks</a:t>
            </a:r>
            <a:r>
              <a:rPr lang="en-US" dirty="0" smtClean="0">
                <a:solidFill>
                  <a:schemeClr val="bg1"/>
                </a:solidFill>
              </a:rPr>
              <a:t>	</a:t>
            </a:r>
            <a:r>
              <a:rPr lang="en-US" dirty="0">
                <a:solidFill>
                  <a:schemeClr val="bg1"/>
                </a:solidFill>
              </a:rPr>
              <a:t>7. </a:t>
            </a:r>
            <a:r>
              <a:rPr lang="en-US" dirty="0" smtClean="0">
                <a:solidFill>
                  <a:schemeClr val="bg1"/>
                </a:solidFill>
              </a:rPr>
              <a:t>CodeLite 	</a:t>
            </a:r>
            <a:r>
              <a:rPr lang="en-US" dirty="0">
                <a:solidFill>
                  <a:schemeClr val="bg1"/>
                </a:solidFill>
              </a:rPr>
              <a:t>8. </a:t>
            </a:r>
            <a:r>
              <a:rPr lang="en-US" dirty="0" smtClean="0">
                <a:solidFill>
                  <a:schemeClr val="bg1"/>
                </a:solidFill>
              </a:rPr>
              <a:t>CodeWarrior</a:t>
            </a:r>
            <a:r>
              <a:rPr lang="en-US" dirty="0">
                <a:solidFill>
                  <a:schemeClr val="bg1"/>
                </a:solidFill>
              </a:rPr>
              <a:t>	9. Dev-C</a:t>
            </a:r>
            <a:r>
              <a:rPr lang="en-US" dirty="0" smtClean="0">
                <a:solidFill>
                  <a:schemeClr val="bg1"/>
                </a:solidFill>
              </a:rPr>
              <a:t>++</a:t>
            </a:r>
            <a:r>
              <a:rPr lang="en-US" dirty="0">
                <a:solidFill>
                  <a:schemeClr val="bg1"/>
                </a:solidFill>
              </a:rPr>
              <a:t>	10. MinGW</a:t>
            </a:r>
          </a:p>
          <a:p>
            <a:endParaRPr lang="en-US" dirty="0" smtClean="0">
              <a:solidFill>
                <a:schemeClr val="bg1"/>
              </a:solidFill>
            </a:endParaRPr>
          </a:p>
          <a:p>
            <a:r>
              <a:rPr lang="en-US" dirty="0">
                <a:solidFill>
                  <a:schemeClr val="bg1"/>
                </a:solidFill>
              </a:rPr>
              <a:t>11. GNAT Programming </a:t>
            </a:r>
            <a:r>
              <a:rPr lang="en-US" dirty="0" smtClean="0">
                <a:solidFill>
                  <a:schemeClr val="bg1"/>
                </a:solidFill>
              </a:rPr>
              <a:t>Studio</a:t>
            </a:r>
            <a:r>
              <a:rPr lang="en-US" dirty="0">
                <a:solidFill>
                  <a:schemeClr val="bg1"/>
                </a:solidFill>
              </a:rPr>
              <a:t> </a:t>
            </a:r>
            <a:r>
              <a:rPr lang="en-US" dirty="0" smtClean="0">
                <a:solidFill>
                  <a:schemeClr val="bg1"/>
                </a:solidFill>
              </a:rPr>
              <a:t>	</a:t>
            </a:r>
            <a:r>
              <a:rPr lang="en-US" dirty="0">
                <a:solidFill>
                  <a:schemeClr val="bg1"/>
                </a:solidFill>
              </a:rPr>
              <a:t>12. </a:t>
            </a:r>
            <a:r>
              <a:rPr lang="en-US" dirty="0" smtClean="0">
                <a:solidFill>
                  <a:schemeClr val="bg1"/>
                </a:solidFill>
              </a:rPr>
              <a:t>MonoDevelop</a:t>
            </a:r>
            <a:r>
              <a:rPr lang="en-US" dirty="0">
                <a:solidFill>
                  <a:schemeClr val="bg1"/>
                </a:solidFill>
              </a:rPr>
              <a:t>	</a:t>
            </a:r>
            <a:r>
              <a:rPr lang="en-US" dirty="0" smtClean="0">
                <a:solidFill>
                  <a:schemeClr val="bg1"/>
                </a:solidFill>
              </a:rPr>
              <a:t> 	</a:t>
            </a:r>
            <a:r>
              <a:rPr lang="en-US" dirty="0">
                <a:solidFill>
                  <a:schemeClr val="bg1"/>
                </a:solidFill>
              </a:rPr>
              <a:t>13. QT </a:t>
            </a:r>
            <a:r>
              <a:rPr lang="en-US" dirty="0" smtClean="0">
                <a:solidFill>
                  <a:schemeClr val="bg1"/>
                </a:solidFill>
              </a:rPr>
              <a:t>Creator</a:t>
            </a:r>
            <a:r>
              <a:rPr lang="en-US" dirty="0">
                <a:solidFill>
                  <a:schemeClr val="bg1"/>
                </a:solidFill>
              </a:rPr>
              <a:t>	14. K Develop</a:t>
            </a:r>
          </a:p>
          <a:p>
            <a:r>
              <a:rPr lang="en-US" dirty="0">
                <a:solidFill>
                  <a:schemeClr val="bg1"/>
                </a:solidFill>
              </a:rPr>
              <a:t/>
            </a:r>
            <a:br>
              <a:rPr lang="en-US" dirty="0">
                <a:solidFill>
                  <a:schemeClr val="bg1"/>
                </a:solidFill>
              </a:rPr>
            </a:br>
            <a:r>
              <a:rPr lang="en-US" dirty="0">
                <a:solidFill>
                  <a:schemeClr val="bg1"/>
                </a:solidFill>
              </a:rPr>
              <a:t>15. </a:t>
            </a:r>
            <a:r>
              <a:rPr lang="en-US" dirty="0" smtClean="0">
                <a:solidFill>
                  <a:schemeClr val="bg1"/>
                </a:solidFill>
              </a:rPr>
              <a:t>SlickEdit</a:t>
            </a:r>
            <a:r>
              <a:rPr lang="en-US" dirty="0">
                <a:solidFill>
                  <a:schemeClr val="bg1"/>
                </a:solidFill>
              </a:rPr>
              <a:t>	16. </a:t>
            </a:r>
            <a:r>
              <a:rPr lang="en-US" dirty="0" smtClean="0">
                <a:solidFill>
                  <a:schemeClr val="bg1"/>
                </a:solidFill>
              </a:rPr>
              <a:t>Lazarus</a:t>
            </a:r>
            <a:r>
              <a:rPr lang="en-US" dirty="0">
                <a:solidFill>
                  <a:schemeClr val="bg1"/>
                </a:solidFill>
              </a:rPr>
              <a:t>	</a:t>
            </a:r>
          </a:p>
        </p:txBody>
      </p:sp>
    </p:spTree>
    <p:extLst>
      <p:ext uri="{BB962C8B-B14F-4D97-AF65-F5344CB8AC3E}">
        <p14:creationId xmlns:p14="http://schemas.microsoft.com/office/powerpoint/2010/main" val="3895084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2128" y="235701"/>
            <a:ext cx="2845377" cy="1348300"/>
          </a:xfrm>
          <a:prstGeom prst="rect">
            <a:avLst/>
          </a:prstGeom>
        </p:spPr>
      </p:pic>
      <p:sp>
        <p:nvSpPr>
          <p:cNvPr id="3" name="Rectangle 2"/>
          <p:cNvSpPr/>
          <p:nvPr/>
        </p:nvSpPr>
        <p:spPr>
          <a:xfrm>
            <a:off x="1213658" y="1620975"/>
            <a:ext cx="9434946" cy="8063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Times New Roman" panose="02020603050405020304" pitchFamily="18" charset="0"/>
                <a:cs typeface="Times New Roman" panose="02020603050405020304" pitchFamily="18" charset="0"/>
              </a:rPr>
              <a:t>Data</a:t>
            </a:r>
            <a:endParaRPr lang="en-US"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Data is raw, unorganized facts that need to be processed. Data can be something simple and seemingly random and useless until it is organized.</a:t>
            </a:r>
            <a:endParaRPr lang="en-US" sz="16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1213658" y="2654519"/>
            <a:ext cx="9152313" cy="845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imes New Roman" panose="02020603050405020304" pitchFamily="18" charset="0"/>
                <a:cs typeface="Times New Roman" panose="02020603050405020304" pitchFamily="18" charset="0"/>
              </a:rPr>
              <a:t>Information</a:t>
            </a:r>
            <a:endParaRPr lang="en-US" b="1"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Data is raw, unorganized facts that need to be processed. Data can be something simple and seemingly random and useless until it is organized.</a:t>
            </a:r>
            <a:endParaRPr lang="en-US" sz="1600" dirty="0"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1213658" y="3585546"/>
            <a:ext cx="9360131" cy="3046988"/>
          </a:xfrm>
          <a:prstGeom prst="rect">
            <a:avLst/>
          </a:prstGeom>
          <a:noFill/>
        </p:spPr>
        <p:txBody>
          <a:bodyPr wrap="square" rtlCol="0">
            <a:spAutoFit/>
          </a:bodyPr>
          <a:lstStyle/>
          <a:p>
            <a:r>
              <a:rPr lang="bn-BD" sz="1600" dirty="0">
                <a:solidFill>
                  <a:schemeClr val="bg1"/>
                </a:solidFill>
              </a:rPr>
              <a:t>তথ্য কাকে বলে? </a:t>
            </a:r>
            <a:endParaRPr lang="en-US" sz="1600" dirty="0" smtClean="0">
              <a:solidFill>
                <a:schemeClr val="bg1"/>
              </a:solidFill>
            </a:endParaRPr>
          </a:p>
          <a:p>
            <a:r>
              <a:rPr lang="bn-BD" sz="1600" dirty="0" smtClean="0">
                <a:solidFill>
                  <a:schemeClr val="bg1"/>
                </a:solidFill>
              </a:rPr>
              <a:t>ডেটাকে </a:t>
            </a:r>
            <a:r>
              <a:rPr lang="bn-BD" sz="1600" dirty="0">
                <a:solidFill>
                  <a:schemeClr val="bg1"/>
                </a:solidFill>
              </a:rPr>
              <a:t>(</a:t>
            </a:r>
            <a:r>
              <a:rPr lang="en-US" sz="1600" dirty="0">
                <a:solidFill>
                  <a:schemeClr val="bg1"/>
                </a:solidFill>
              </a:rPr>
              <a:t>Data) </a:t>
            </a:r>
            <a:r>
              <a:rPr lang="bn-BD" sz="1600" dirty="0">
                <a:solidFill>
                  <a:schemeClr val="bg1"/>
                </a:solidFill>
              </a:rPr>
              <a:t>প্রক্রিয়াকরণ করে যে অর্থবহর্থ অবস্থায় পাওয়া যায়, তখন তাকে তথ্য (</a:t>
            </a:r>
            <a:r>
              <a:rPr lang="en-US" sz="1600" dirty="0">
                <a:solidFill>
                  <a:schemeClr val="bg1"/>
                </a:solidFill>
              </a:rPr>
              <a:t>Information) </a:t>
            </a:r>
            <a:r>
              <a:rPr lang="bn-BD" sz="1600" dirty="0">
                <a:solidFill>
                  <a:schemeClr val="bg1"/>
                </a:solidFill>
              </a:rPr>
              <a:t>বলে। তথ্য হলো প্রক্রিয়াকরণের পরের অবস্থা যা আউটপুট হিসেবে ব্যবহৃত হয়। তথ্যকে প্রক্রিয়াকৃত, সংগঠিত, সুনির্দিষ্ট এবং কাঠামোগত উপাত্তের রূপ হিসাবে বর্ণনার্ণ করা হয়। এটি নির্দিষ্ট অর্থ প্রর্থ দান করে এবং ডেটার নির্ভরর্ভ যোগ্যতা উন্নত করে। যে কোন তথ্য বা ইনফরমেশন থেকে সংশ্লিষ্ট বিষয় সম্পর্কে পূর্ণা ঙ্গর্ণা ধারণা পাওয়া যায়। তথ্য সম্পূর্ণভা র্ণ বে ডেটার উপর নির্ভরর্ভ শীল এবং ডেটা ছাড়া তথ্য প্রক্রিয়াকরণ করা যায় না</a:t>
            </a:r>
            <a:r>
              <a:rPr lang="bn-BD" sz="1600" dirty="0" smtClean="0">
                <a:solidFill>
                  <a:schemeClr val="bg1"/>
                </a:solidFill>
              </a:rPr>
              <a:t>।</a:t>
            </a:r>
            <a:endParaRPr lang="en-US" sz="1600" dirty="0" smtClean="0">
              <a:solidFill>
                <a:schemeClr val="bg1"/>
              </a:solidFill>
            </a:endParaRPr>
          </a:p>
          <a:p>
            <a:r>
              <a:rPr lang="bn-BD" sz="1600" dirty="0" smtClean="0">
                <a:solidFill>
                  <a:schemeClr val="bg1"/>
                </a:solidFill>
              </a:rPr>
              <a:t> </a:t>
            </a:r>
            <a:endParaRPr lang="en-US" sz="1600" dirty="0" smtClean="0">
              <a:solidFill>
                <a:schemeClr val="bg1"/>
              </a:solidFill>
            </a:endParaRPr>
          </a:p>
          <a:p>
            <a:r>
              <a:rPr lang="bn-BD" sz="1600" dirty="0" smtClean="0">
                <a:solidFill>
                  <a:schemeClr val="bg1"/>
                </a:solidFill>
              </a:rPr>
              <a:t>উপাত্ত </a:t>
            </a:r>
            <a:r>
              <a:rPr lang="bn-BD" sz="1600" dirty="0">
                <a:solidFill>
                  <a:schemeClr val="bg1"/>
                </a:solidFill>
              </a:rPr>
              <a:t>কাকে বলে? </a:t>
            </a:r>
            <a:endParaRPr lang="en-US" sz="1600" dirty="0" smtClean="0">
              <a:solidFill>
                <a:schemeClr val="bg1"/>
              </a:solidFill>
            </a:endParaRPr>
          </a:p>
          <a:p>
            <a:r>
              <a:rPr lang="bn-BD" sz="1600" dirty="0" smtClean="0">
                <a:solidFill>
                  <a:schemeClr val="bg1"/>
                </a:solidFill>
              </a:rPr>
              <a:t>ডেটা </a:t>
            </a:r>
            <a:r>
              <a:rPr lang="bn-BD" sz="1600" dirty="0">
                <a:solidFill>
                  <a:schemeClr val="bg1"/>
                </a:solidFill>
              </a:rPr>
              <a:t>(</a:t>
            </a:r>
            <a:r>
              <a:rPr lang="en-US" sz="1600" dirty="0">
                <a:solidFill>
                  <a:schemeClr val="bg1"/>
                </a:solidFill>
              </a:rPr>
              <a:t>Data) </a:t>
            </a:r>
            <a:r>
              <a:rPr lang="bn-BD" sz="1600" dirty="0">
                <a:solidFill>
                  <a:schemeClr val="bg1"/>
                </a:solidFill>
              </a:rPr>
              <a:t>শব্দটি ল্যাটিন শব্দ '</a:t>
            </a:r>
            <a:r>
              <a:rPr lang="en-US" sz="1600" dirty="0" err="1">
                <a:solidFill>
                  <a:schemeClr val="bg1"/>
                </a:solidFill>
              </a:rPr>
              <a:t>Detum</a:t>
            </a:r>
            <a:r>
              <a:rPr lang="en-US" sz="1600" dirty="0">
                <a:solidFill>
                  <a:schemeClr val="bg1"/>
                </a:solidFill>
              </a:rPr>
              <a:t>)' </a:t>
            </a:r>
            <a:r>
              <a:rPr lang="bn-BD" sz="1600" dirty="0">
                <a:solidFill>
                  <a:schemeClr val="bg1"/>
                </a:solidFill>
              </a:rPr>
              <a:t>থেকে উদ্ভূত। উপাত্ত(</a:t>
            </a:r>
            <a:r>
              <a:rPr lang="en-US" sz="1600" dirty="0">
                <a:solidFill>
                  <a:schemeClr val="bg1"/>
                </a:solidFill>
              </a:rPr>
              <a:t>DATA) </a:t>
            </a:r>
            <a:r>
              <a:rPr lang="bn-BD" sz="1600" dirty="0">
                <a:solidFill>
                  <a:schemeClr val="bg1"/>
                </a:solidFill>
              </a:rPr>
              <a:t>হলো তথ্যের ক্ষুদ্রতম একক যা এলোমেলো বা অগোছালো কয়েকটি অক্ষর, সংখ্যা, চিহ্ন ইত্যাদি হতে পারে। বিক্ষিপ্ত অবস্থায় থাকা যে কোনো বর্ণ,র্ণচিহ্ন বা সংখ্যা হলো ডেটা। ডেটা হলো প্রক্রিয়াকরণের পূর্ব অব র্ব স্থা যা ইনপুট হিসেবে ব্যবহৃত হয়। ডেটা কোনো কিছুর পূর্ণা ঙ্গর্ণা বা অর্থবহর্থ ধারণা দিতে পারে না। </a:t>
            </a:r>
            <a:endParaRPr lang="en-US" sz="1600" dirty="0">
              <a:solidFill>
                <a:schemeClr val="bg1"/>
              </a:solidFill>
            </a:endParaRPr>
          </a:p>
        </p:txBody>
      </p:sp>
    </p:spTree>
    <p:extLst>
      <p:ext uri="{BB962C8B-B14F-4D97-AF65-F5344CB8AC3E}">
        <p14:creationId xmlns:p14="http://schemas.microsoft.com/office/powerpoint/2010/main" val="194533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2138" y="357451"/>
            <a:ext cx="11222182" cy="5478423"/>
          </a:xfrm>
          <a:prstGeom prst="rect">
            <a:avLst/>
          </a:prstGeom>
          <a:noFill/>
        </p:spPr>
        <p:txBody>
          <a:bodyPr wrap="square" rtlCol="0">
            <a:spAutoFit/>
          </a:bodyPr>
          <a:lstStyle/>
          <a:p>
            <a:r>
              <a:rPr lang="bn-BD" dirty="0">
                <a:solidFill>
                  <a:schemeClr val="bg1"/>
                </a:solidFill>
              </a:rPr>
              <a:t>সি প্রোগ্রামিং </a:t>
            </a:r>
            <a:r>
              <a:rPr lang="bn-BD" dirty="0" smtClean="0">
                <a:solidFill>
                  <a:schemeClr val="bg1"/>
                </a:solidFill>
              </a:rPr>
              <a:t>টোকেন</a:t>
            </a:r>
            <a:endParaRPr lang="en-US" dirty="0" smtClean="0">
              <a:solidFill>
                <a:schemeClr val="bg1"/>
              </a:solidFill>
            </a:endParaRPr>
          </a:p>
          <a:p>
            <a:endParaRPr lang="bn-BD" dirty="0">
              <a:solidFill>
                <a:schemeClr val="bg1"/>
              </a:solidFill>
            </a:endParaRPr>
          </a:p>
          <a:p>
            <a:r>
              <a:rPr lang="bn-BD" sz="1600" dirty="0">
                <a:solidFill>
                  <a:schemeClr val="bg1"/>
                </a:solidFill>
              </a:rPr>
              <a:t>সি প্রোগ্রামিং ভাষার সবচেয়ে ক্ষুদ্রতম একককে টোকেন(</a:t>
            </a:r>
            <a:r>
              <a:rPr lang="en-US" sz="1600" dirty="0">
                <a:solidFill>
                  <a:schemeClr val="bg1"/>
                </a:solidFill>
              </a:rPr>
              <a:t>token) </a:t>
            </a:r>
            <a:r>
              <a:rPr lang="bn-BD" sz="1600" dirty="0">
                <a:solidFill>
                  <a:schemeClr val="bg1"/>
                </a:solidFill>
              </a:rPr>
              <a:t>বলা হয়। সি প্রোগ্রামিং এ তিন ধরনের টোকেন আছে এবং সকল প্রোগ্রামেই এই টোকেন-সমূহ ব্যবহৃত হয়ঃ</a:t>
            </a:r>
          </a:p>
          <a:p>
            <a:pPr marL="342900" indent="-342900">
              <a:buFont typeface="+mj-lt"/>
              <a:buAutoNum type="arabicPeriod"/>
            </a:pPr>
            <a:r>
              <a:rPr lang="bn-BD" sz="1600" dirty="0">
                <a:solidFill>
                  <a:schemeClr val="bg1"/>
                </a:solidFill>
              </a:rPr>
              <a:t>কীওয়ার্ড</a:t>
            </a:r>
          </a:p>
          <a:p>
            <a:pPr marL="342900" indent="-342900">
              <a:buFont typeface="+mj-lt"/>
              <a:buAutoNum type="arabicPeriod"/>
            </a:pPr>
            <a:r>
              <a:rPr lang="bn-BD" sz="1600" dirty="0">
                <a:solidFill>
                  <a:schemeClr val="bg1"/>
                </a:solidFill>
              </a:rPr>
              <a:t>ভ্যারিয়েবল</a:t>
            </a:r>
          </a:p>
          <a:p>
            <a:pPr marL="342900" indent="-342900">
              <a:buFont typeface="+mj-lt"/>
              <a:buAutoNum type="arabicPeriod"/>
            </a:pPr>
            <a:r>
              <a:rPr lang="bn-BD" sz="1600" dirty="0" smtClean="0">
                <a:solidFill>
                  <a:schemeClr val="bg1"/>
                </a:solidFill>
              </a:rPr>
              <a:t>কনস্ট্যান্ট</a:t>
            </a:r>
            <a:endParaRPr lang="en-US" sz="1600" dirty="0" smtClean="0">
              <a:solidFill>
                <a:schemeClr val="bg1"/>
              </a:solidFill>
            </a:endParaRPr>
          </a:p>
          <a:p>
            <a:endParaRPr lang="bn-BD" sz="1600" dirty="0">
              <a:solidFill>
                <a:schemeClr val="bg1"/>
              </a:solidFill>
            </a:endParaRPr>
          </a:p>
          <a:p>
            <a:r>
              <a:rPr lang="bn-BD" dirty="0">
                <a:solidFill>
                  <a:schemeClr val="bg1"/>
                </a:solidFill>
              </a:rPr>
              <a:t>অক্ষর সেট(</a:t>
            </a:r>
            <a:r>
              <a:rPr lang="en-US" dirty="0">
                <a:solidFill>
                  <a:schemeClr val="bg1"/>
                </a:solidFill>
              </a:rPr>
              <a:t>Character set</a:t>
            </a:r>
            <a:r>
              <a:rPr lang="en-US" dirty="0" smtClean="0">
                <a:solidFill>
                  <a:schemeClr val="bg1"/>
                </a:solidFill>
              </a:rPr>
              <a:t>)</a:t>
            </a:r>
          </a:p>
          <a:p>
            <a:endParaRPr lang="en-US" dirty="0">
              <a:solidFill>
                <a:schemeClr val="bg1"/>
              </a:solidFill>
            </a:endParaRPr>
          </a:p>
          <a:p>
            <a:r>
              <a:rPr lang="bn-BD" sz="1600" dirty="0">
                <a:solidFill>
                  <a:schemeClr val="bg1"/>
                </a:solidFill>
              </a:rPr>
              <a:t>সি প্রোগ্রামে ব্যবহৃত বৈধ বর্ণমালা(</a:t>
            </a:r>
            <a:r>
              <a:rPr lang="en-US" sz="1600" dirty="0">
                <a:solidFill>
                  <a:schemeClr val="bg1"/>
                </a:solidFill>
              </a:rPr>
              <a:t>alphabets), </a:t>
            </a:r>
            <a:r>
              <a:rPr lang="bn-BD" sz="1600" dirty="0">
                <a:solidFill>
                  <a:schemeClr val="bg1"/>
                </a:solidFill>
              </a:rPr>
              <a:t>অংক(</a:t>
            </a:r>
            <a:r>
              <a:rPr lang="en-US" sz="1600" dirty="0">
                <a:solidFill>
                  <a:schemeClr val="bg1"/>
                </a:solidFill>
              </a:rPr>
              <a:t>digits) </a:t>
            </a:r>
            <a:r>
              <a:rPr lang="bn-BD" sz="1600" dirty="0">
                <a:solidFill>
                  <a:schemeClr val="bg1"/>
                </a:solidFill>
              </a:rPr>
              <a:t>এবং বিশেষ অক্ষর(</a:t>
            </a:r>
            <a:r>
              <a:rPr lang="en-US" sz="1600" dirty="0">
                <a:solidFill>
                  <a:schemeClr val="bg1"/>
                </a:solidFill>
              </a:rPr>
              <a:t>special characters)-</a:t>
            </a:r>
            <a:r>
              <a:rPr lang="bn-BD" sz="1600" dirty="0">
                <a:solidFill>
                  <a:schemeClr val="bg1"/>
                </a:solidFill>
              </a:rPr>
              <a:t>এর সমাহার-ই হলো অক্ষর সেট।</a:t>
            </a:r>
          </a:p>
          <a:p>
            <a:r>
              <a:rPr lang="bn-BD" sz="1600" dirty="0">
                <a:solidFill>
                  <a:schemeClr val="bg1"/>
                </a:solidFill>
              </a:rPr>
              <a:t/>
            </a:r>
            <a:br>
              <a:rPr lang="bn-BD" sz="1600" dirty="0">
                <a:solidFill>
                  <a:schemeClr val="bg1"/>
                </a:solidFill>
              </a:rPr>
            </a:br>
            <a:r>
              <a:rPr lang="bn-BD" dirty="0">
                <a:solidFill>
                  <a:schemeClr val="bg1"/>
                </a:solidFill>
              </a:rPr>
              <a:t>বর্ণমালা(</a:t>
            </a:r>
            <a:r>
              <a:rPr lang="en-US" dirty="0">
                <a:solidFill>
                  <a:schemeClr val="bg1"/>
                </a:solidFill>
              </a:rPr>
              <a:t>Alphabets</a:t>
            </a:r>
            <a:r>
              <a:rPr lang="en-US" dirty="0" smtClean="0">
                <a:solidFill>
                  <a:schemeClr val="bg1"/>
                </a:solidFill>
              </a:rPr>
              <a:t>)</a:t>
            </a:r>
          </a:p>
          <a:p>
            <a:endParaRPr lang="en-US" dirty="0">
              <a:solidFill>
                <a:schemeClr val="bg1"/>
              </a:solidFill>
            </a:endParaRPr>
          </a:p>
          <a:p>
            <a:r>
              <a:rPr lang="bn-BD" sz="1600" dirty="0">
                <a:solidFill>
                  <a:schemeClr val="bg1"/>
                </a:solidFill>
              </a:rPr>
              <a:t>বড় হাতের অক্ষর(</a:t>
            </a:r>
            <a:r>
              <a:rPr lang="en-US" sz="1600" dirty="0">
                <a:solidFill>
                  <a:schemeClr val="bg1"/>
                </a:solidFill>
              </a:rPr>
              <a:t>Uppercase): A B C ................................... X Y Z</a:t>
            </a:r>
          </a:p>
          <a:p>
            <a:r>
              <a:rPr lang="bn-BD" sz="1600" dirty="0">
                <a:solidFill>
                  <a:schemeClr val="bg1"/>
                </a:solidFill>
              </a:rPr>
              <a:t>ছোট হাতের অক্ষর(</a:t>
            </a:r>
            <a:r>
              <a:rPr lang="en-US" sz="1600" dirty="0">
                <a:solidFill>
                  <a:schemeClr val="bg1"/>
                </a:solidFill>
              </a:rPr>
              <a:t>Lowercase): a b c ...................................... x y z</a:t>
            </a:r>
          </a:p>
          <a:p>
            <a:r>
              <a:rPr lang="en-US" sz="1600" dirty="0">
                <a:solidFill>
                  <a:schemeClr val="bg1"/>
                </a:solidFill>
              </a:rPr>
              <a:t/>
            </a:r>
            <a:br>
              <a:rPr lang="en-US" sz="1600" dirty="0">
                <a:solidFill>
                  <a:schemeClr val="bg1"/>
                </a:solidFill>
              </a:rPr>
            </a:br>
            <a:r>
              <a:rPr lang="bn-BD" dirty="0">
                <a:solidFill>
                  <a:schemeClr val="bg1"/>
                </a:solidFill>
              </a:rPr>
              <a:t>অংক(</a:t>
            </a:r>
            <a:r>
              <a:rPr lang="en-US" dirty="0">
                <a:solidFill>
                  <a:schemeClr val="bg1"/>
                </a:solidFill>
              </a:rPr>
              <a:t>Digits)</a:t>
            </a:r>
          </a:p>
          <a:p>
            <a:r>
              <a:rPr lang="en-US" sz="1600" dirty="0">
                <a:solidFill>
                  <a:schemeClr val="bg1"/>
                </a:solidFill>
              </a:rPr>
              <a:t>0 1 2 3 4 5 6 7 8 9</a:t>
            </a:r>
          </a:p>
          <a:p>
            <a:endParaRPr lang="en-US" sz="1600" dirty="0">
              <a:solidFill>
                <a:schemeClr val="bg1"/>
              </a:solidFill>
            </a:endParaRPr>
          </a:p>
        </p:txBody>
      </p:sp>
    </p:spTree>
    <p:extLst>
      <p:ext uri="{BB962C8B-B14F-4D97-AF65-F5344CB8AC3E}">
        <p14:creationId xmlns:p14="http://schemas.microsoft.com/office/powerpoint/2010/main" val="198173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2138" y="324196"/>
            <a:ext cx="9526386" cy="369332"/>
          </a:xfrm>
          <a:prstGeom prst="rect">
            <a:avLst/>
          </a:prstGeom>
          <a:noFill/>
        </p:spPr>
        <p:txBody>
          <a:bodyPr wrap="square" rtlCol="0">
            <a:spAutoFit/>
          </a:bodyPr>
          <a:lstStyle/>
          <a:p>
            <a:r>
              <a:rPr lang="bn-BD" dirty="0">
                <a:solidFill>
                  <a:schemeClr val="bg1"/>
                </a:solidFill>
              </a:rPr>
              <a:t>বিশেষ অক্ষর(</a:t>
            </a:r>
            <a:r>
              <a:rPr lang="en-US" dirty="0">
                <a:solidFill>
                  <a:schemeClr val="bg1"/>
                </a:solidFill>
              </a:rPr>
              <a:t>Special Characters</a:t>
            </a:r>
            <a:r>
              <a:rPr lang="en-US" dirty="0" smtClean="0">
                <a:solidFill>
                  <a:schemeClr val="bg1"/>
                </a:solidFill>
              </a:rPr>
              <a:t>)</a:t>
            </a:r>
            <a:endParaRPr lang="en-US"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694" y="833175"/>
            <a:ext cx="5868219" cy="2514951"/>
          </a:xfrm>
          <a:prstGeom prst="rect">
            <a:avLst/>
          </a:prstGeom>
        </p:spPr>
      </p:pic>
      <p:sp>
        <p:nvSpPr>
          <p:cNvPr id="4" name="TextBox 3"/>
          <p:cNvSpPr txBox="1"/>
          <p:nvPr/>
        </p:nvSpPr>
        <p:spPr>
          <a:xfrm>
            <a:off x="551694" y="3757353"/>
            <a:ext cx="9581521" cy="1138773"/>
          </a:xfrm>
          <a:prstGeom prst="rect">
            <a:avLst/>
          </a:prstGeom>
          <a:noFill/>
        </p:spPr>
        <p:txBody>
          <a:bodyPr wrap="square" rtlCol="0">
            <a:spAutoFit/>
          </a:bodyPr>
          <a:lstStyle/>
          <a:p>
            <a:r>
              <a:rPr lang="bn-BD" sz="1600" b="1" dirty="0">
                <a:solidFill>
                  <a:schemeClr val="bg1"/>
                </a:solidFill>
              </a:rPr>
              <a:t>হোয়াইট স্পেস ক্যারেক্টার(</a:t>
            </a:r>
            <a:r>
              <a:rPr lang="en-US" sz="1600" b="1" dirty="0">
                <a:solidFill>
                  <a:schemeClr val="bg1"/>
                </a:solidFill>
              </a:rPr>
              <a:t>White space Characters</a:t>
            </a:r>
            <a:r>
              <a:rPr lang="en-US" sz="1600" b="1" dirty="0" smtClean="0">
                <a:solidFill>
                  <a:schemeClr val="bg1"/>
                </a:solidFill>
              </a:rPr>
              <a:t>)</a:t>
            </a:r>
          </a:p>
          <a:p>
            <a:endParaRPr lang="en-US" sz="1600" dirty="0">
              <a:solidFill>
                <a:schemeClr val="bg1"/>
              </a:solidFill>
            </a:endParaRPr>
          </a:p>
          <a:p>
            <a:r>
              <a:rPr lang="bn-BD" dirty="0">
                <a:solidFill>
                  <a:schemeClr val="bg1"/>
                </a:solidFill>
              </a:rPr>
              <a:t>খালি স্পেস(</a:t>
            </a:r>
            <a:r>
              <a:rPr lang="en-US" dirty="0">
                <a:solidFill>
                  <a:schemeClr val="bg1"/>
                </a:solidFill>
              </a:rPr>
              <a:t>blank space), </a:t>
            </a:r>
            <a:r>
              <a:rPr lang="bn-BD" dirty="0">
                <a:solidFill>
                  <a:schemeClr val="bg1"/>
                </a:solidFill>
              </a:rPr>
              <a:t>নতুন লাইন(</a:t>
            </a:r>
            <a:r>
              <a:rPr lang="en-US" dirty="0">
                <a:solidFill>
                  <a:schemeClr val="bg1"/>
                </a:solidFill>
              </a:rPr>
              <a:t>new line), </a:t>
            </a:r>
            <a:r>
              <a:rPr lang="bn-BD" dirty="0">
                <a:solidFill>
                  <a:schemeClr val="bg1"/>
                </a:solidFill>
              </a:rPr>
              <a:t>অনুভূমিক ট্যাব(</a:t>
            </a:r>
            <a:r>
              <a:rPr lang="en-US" dirty="0">
                <a:solidFill>
                  <a:schemeClr val="bg1"/>
                </a:solidFill>
              </a:rPr>
              <a:t>horizontal tab), </a:t>
            </a:r>
            <a:r>
              <a:rPr lang="bn-BD" dirty="0">
                <a:solidFill>
                  <a:schemeClr val="bg1"/>
                </a:solidFill>
              </a:rPr>
              <a:t>ক্যারিয়েজ রিটার্ন(</a:t>
            </a:r>
            <a:r>
              <a:rPr lang="en-US" dirty="0">
                <a:solidFill>
                  <a:schemeClr val="bg1"/>
                </a:solidFill>
              </a:rPr>
              <a:t>carriage return) </a:t>
            </a:r>
            <a:r>
              <a:rPr lang="bn-BD" dirty="0">
                <a:solidFill>
                  <a:schemeClr val="bg1"/>
                </a:solidFill>
              </a:rPr>
              <a:t>এবং ফর্ম ফিড( </a:t>
            </a:r>
            <a:r>
              <a:rPr lang="en-US" dirty="0">
                <a:solidFill>
                  <a:schemeClr val="bg1"/>
                </a:solidFill>
              </a:rPr>
              <a:t>form feed</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57060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0346287"/>
              </p:ext>
            </p:extLst>
          </p:nvPr>
        </p:nvGraphicFramePr>
        <p:xfrm>
          <a:off x="349134" y="71649"/>
          <a:ext cx="4962699" cy="6615676"/>
        </p:xfrm>
        <a:graphic>
          <a:graphicData uri="http://schemas.openxmlformats.org/drawingml/2006/table">
            <a:tbl>
              <a:tblPr/>
              <a:tblGrid>
                <a:gridCol w="1436961">
                  <a:extLst>
                    <a:ext uri="{9D8B030D-6E8A-4147-A177-3AD203B41FA5}">
                      <a16:colId xmlns:a16="http://schemas.microsoft.com/office/drawing/2014/main" val="3867340065"/>
                    </a:ext>
                  </a:extLst>
                </a:gridCol>
                <a:gridCol w="3525738">
                  <a:extLst>
                    <a:ext uri="{9D8B030D-6E8A-4147-A177-3AD203B41FA5}">
                      <a16:colId xmlns:a16="http://schemas.microsoft.com/office/drawing/2014/main" val="4231315599"/>
                    </a:ext>
                  </a:extLst>
                </a:gridCol>
              </a:tblGrid>
              <a:tr h="272623">
                <a:tc>
                  <a:txBody>
                    <a:bodyPr/>
                    <a:lstStyle/>
                    <a:p>
                      <a:r>
                        <a:rPr lang="en-US" sz="1400" b="1" i="0">
                          <a:solidFill>
                            <a:schemeClr val="bg1"/>
                          </a:solidFill>
                          <a:effectLst/>
                          <a:latin typeface="Times New Roman" panose="02020603050405020304" pitchFamily="18" charset="0"/>
                          <a:cs typeface="Times New Roman" panose="02020603050405020304" pitchFamily="18" charset="0"/>
                        </a:rPr>
                        <a:t>Key/symbol</a:t>
                      </a:r>
                    </a:p>
                  </a:txBody>
                  <a:tcPr marL="21976" marR="21976" marT="10988" marB="10988" anchor="ctr">
                    <a:lnL>
                      <a:noFill/>
                    </a:lnL>
                    <a:lnR>
                      <a:noFill/>
                    </a:lnR>
                    <a:lnT>
                      <a:noFill/>
                    </a:lnT>
                    <a:lnB>
                      <a:noFill/>
                    </a:lnB>
                    <a:solidFill>
                      <a:srgbClr val="004A94"/>
                    </a:solidFill>
                  </a:tcPr>
                </a:tc>
                <a:tc>
                  <a:txBody>
                    <a:bodyPr/>
                    <a:lstStyle/>
                    <a:p>
                      <a:r>
                        <a:rPr lang="en-US" sz="1400" b="1" i="0" dirty="0">
                          <a:solidFill>
                            <a:schemeClr val="bg1"/>
                          </a:solidFill>
                          <a:effectLst/>
                          <a:latin typeface="Times New Roman" panose="02020603050405020304" pitchFamily="18" charset="0"/>
                          <a:cs typeface="Times New Roman" panose="02020603050405020304" pitchFamily="18" charset="0"/>
                        </a:rPr>
                        <a:t>Explanation</a:t>
                      </a:r>
                    </a:p>
                  </a:txBody>
                  <a:tcPr marL="21976" marR="21976" marT="10988" marB="10988" anchor="ctr">
                    <a:lnL>
                      <a:noFill/>
                    </a:lnL>
                    <a:lnR>
                      <a:noFill/>
                    </a:lnR>
                    <a:lnT>
                      <a:noFill/>
                    </a:lnT>
                    <a:lnB>
                      <a:noFill/>
                    </a:lnB>
                    <a:solidFill>
                      <a:srgbClr val="004A94"/>
                    </a:solidFill>
                  </a:tcPr>
                </a:tc>
                <a:extLst>
                  <a:ext uri="{0D108BD9-81ED-4DB2-BD59-A6C34878D82A}">
                    <a16:rowId xmlns:a16="http://schemas.microsoft.com/office/drawing/2014/main" val="3054053107"/>
                  </a:ext>
                </a:extLst>
              </a:tr>
              <a:tr h="374856">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Tilde.</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934077027"/>
                  </a:ext>
                </a:extLst>
              </a:tr>
              <a:tr h="579325">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Acute, </a:t>
                      </a:r>
                      <a:r>
                        <a:rPr lang="en-US" sz="1400" b="1" i="0" u="none" strike="noStrike" dirty="0" err="1">
                          <a:solidFill>
                            <a:schemeClr val="bg1"/>
                          </a:solidFill>
                          <a:effectLst/>
                          <a:latin typeface="Times New Roman" panose="02020603050405020304" pitchFamily="18" charset="0"/>
                          <a:cs typeface="Times New Roman" panose="02020603050405020304" pitchFamily="18" charset="0"/>
                        </a:rPr>
                        <a:t>backquote</a:t>
                      </a:r>
                      <a:r>
                        <a:rPr lang="en-US" sz="1400" b="1" i="0" u="none" strike="noStrike" dirty="0">
                          <a:solidFill>
                            <a:schemeClr val="bg1"/>
                          </a:solidFill>
                          <a:effectLst/>
                          <a:latin typeface="Times New Roman" panose="02020603050405020304" pitchFamily="18" charset="0"/>
                          <a:cs typeface="Times New Roman" panose="02020603050405020304" pitchFamily="18" charset="0"/>
                        </a:rPr>
                        <a:t>, </a:t>
                      </a:r>
                      <a:r>
                        <a:rPr lang="en-US" sz="1400" b="1" i="0" u="none" strike="noStrike" dirty="0" err="1">
                          <a:solidFill>
                            <a:schemeClr val="bg1"/>
                          </a:solidFill>
                          <a:effectLst/>
                          <a:latin typeface="Times New Roman" panose="02020603050405020304" pitchFamily="18" charset="0"/>
                          <a:cs typeface="Times New Roman" panose="02020603050405020304" pitchFamily="18" charset="0"/>
                        </a:rPr>
                        <a:t>backtick</a:t>
                      </a:r>
                      <a:r>
                        <a:rPr lang="en-US" sz="1400" b="1" i="0" u="none" strike="noStrike" dirty="0">
                          <a:solidFill>
                            <a:schemeClr val="bg1"/>
                          </a:solidFill>
                          <a:effectLst/>
                          <a:latin typeface="Times New Roman" panose="02020603050405020304" pitchFamily="18" charset="0"/>
                          <a:cs typeface="Times New Roman" panose="02020603050405020304" pitchFamily="18" charset="0"/>
                        </a:rPr>
                        <a:t>, grave, grave accent, left quote, open quote, or a push.</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50344928"/>
                  </a:ext>
                </a:extLst>
              </a:tr>
              <a:tr h="374856">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fr-FR" sz="1400" b="1" i="0" u="none" strike="noStrike" dirty="0">
                          <a:solidFill>
                            <a:schemeClr val="bg1"/>
                          </a:solidFill>
                          <a:effectLst/>
                          <a:latin typeface="Times New Roman" panose="02020603050405020304" pitchFamily="18" charset="0"/>
                          <a:cs typeface="Times New Roman" panose="02020603050405020304" pitchFamily="18" charset="0"/>
                        </a:rPr>
                        <a:t>Exclamation mark, exclamation point, or bang.</a:t>
                      </a:r>
                      <a:endParaRPr lang="fr-FR"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4291900259"/>
                  </a:ext>
                </a:extLst>
              </a:tr>
              <a:tr h="579325">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err="1">
                          <a:solidFill>
                            <a:schemeClr val="bg1"/>
                          </a:solidFill>
                          <a:effectLst/>
                          <a:latin typeface="Times New Roman" panose="02020603050405020304" pitchFamily="18" charset="0"/>
                          <a:cs typeface="Times New Roman" panose="02020603050405020304" pitchFamily="18" charset="0"/>
                        </a:rPr>
                        <a:t>Ampersat</a:t>
                      </a:r>
                      <a:r>
                        <a:rPr lang="en-US" sz="1400" b="1" i="0" u="none" strike="noStrike" dirty="0">
                          <a:solidFill>
                            <a:schemeClr val="bg1"/>
                          </a:solidFill>
                          <a:effectLst/>
                          <a:latin typeface="Times New Roman" panose="02020603050405020304" pitchFamily="18" charset="0"/>
                          <a:cs typeface="Times New Roman" panose="02020603050405020304" pitchFamily="18" charset="0"/>
                        </a:rPr>
                        <a:t>, arobase, </a:t>
                      </a:r>
                      <a:r>
                        <a:rPr lang="en-US" sz="1400" b="1" i="0" u="none" strike="noStrike" dirty="0" err="1">
                          <a:solidFill>
                            <a:schemeClr val="bg1"/>
                          </a:solidFill>
                          <a:effectLst/>
                          <a:latin typeface="Times New Roman" panose="02020603050405020304" pitchFamily="18" charset="0"/>
                          <a:cs typeface="Times New Roman" panose="02020603050405020304" pitchFamily="18" charset="0"/>
                        </a:rPr>
                        <a:t>asperand</a:t>
                      </a:r>
                      <a:r>
                        <a:rPr lang="en-US" sz="1400" b="1" i="0" u="none" strike="noStrike" dirty="0">
                          <a:solidFill>
                            <a:schemeClr val="bg1"/>
                          </a:solidFill>
                          <a:effectLst/>
                          <a:latin typeface="Times New Roman" panose="02020603050405020304" pitchFamily="18" charset="0"/>
                          <a:cs typeface="Times New Roman" panose="02020603050405020304" pitchFamily="18" charset="0"/>
                        </a:rPr>
                        <a:t>, at, or at symbol.</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231388768"/>
                  </a:ext>
                </a:extLst>
              </a:tr>
              <a:tr h="374856">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kern="1200" dirty="0">
                          <a:solidFill>
                            <a:schemeClr val="bg1"/>
                          </a:solidFill>
                          <a:effectLst/>
                          <a:latin typeface="Times New Roman" panose="02020603050405020304" pitchFamily="18" charset="0"/>
                          <a:ea typeface="+mn-ea"/>
                          <a:cs typeface="Times New Roman" panose="02020603050405020304" pitchFamily="18" charset="0"/>
                        </a:rPr>
                        <a:t>Octothorpe</a:t>
                      </a:r>
                      <a:r>
                        <a:rPr lang="en-US" sz="1400" b="1" i="0" u="none" strike="noStrike" dirty="0">
                          <a:solidFill>
                            <a:schemeClr val="bg1"/>
                          </a:solidFill>
                          <a:effectLst/>
                          <a:latin typeface="Times New Roman" panose="02020603050405020304" pitchFamily="18" charset="0"/>
                          <a:cs typeface="Times New Roman" panose="02020603050405020304" pitchFamily="18" charset="0"/>
                        </a:rPr>
                        <a:t>, number, pound, sharp, or hash.</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039985087"/>
                  </a:ext>
                </a:extLst>
              </a:tr>
              <a:tr h="374856">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Dollar sign</a:t>
                      </a:r>
                      <a:r>
                        <a:rPr lang="en-US" sz="1400" b="1" i="0" dirty="0">
                          <a:solidFill>
                            <a:schemeClr val="bg1"/>
                          </a:solidFill>
                          <a:effectLst/>
                          <a:latin typeface="Times New Roman" panose="02020603050405020304" pitchFamily="18" charset="0"/>
                          <a:cs typeface="Times New Roman" panose="02020603050405020304" pitchFamily="18" charset="0"/>
                        </a:rPr>
                        <a:t> or generic currency.</a:t>
                      </a: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476026716"/>
                  </a:ext>
                </a:extLst>
              </a:tr>
              <a:tr h="374856">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Percent.</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600722049"/>
                  </a:ext>
                </a:extLst>
              </a:tr>
              <a:tr h="374856">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Caret or circumflex.</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4100937496"/>
                  </a:ext>
                </a:extLst>
              </a:tr>
              <a:tr h="374856">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&amp;</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Ampersand</a:t>
                      </a:r>
                      <a:r>
                        <a:rPr lang="en-US" sz="1400" b="1" i="0" dirty="0">
                          <a:solidFill>
                            <a:schemeClr val="bg1"/>
                          </a:solidFill>
                          <a:effectLst/>
                          <a:latin typeface="Times New Roman" panose="02020603050405020304" pitchFamily="18" charset="0"/>
                          <a:cs typeface="Times New Roman" panose="02020603050405020304" pitchFamily="18" charset="0"/>
                        </a:rPr>
                        <a:t>, </a:t>
                      </a:r>
                      <a:r>
                        <a:rPr lang="en-US" sz="1400" b="1" i="0" dirty="0" err="1">
                          <a:solidFill>
                            <a:schemeClr val="bg1"/>
                          </a:solidFill>
                          <a:effectLst/>
                          <a:latin typeface="Times New Roman" panose="02020603050405020304" pitchFamily="18" charset="0"/>
                          <a:cs typeface="Times New Roman" panose="02020603050405020304" pitchFamily="18" charset="0"/>
                        </a:rPr>
                        <a:t>epershand</a:t>
                      </a:r>
                      <a:r>
                        <a:rPr lang="en-US" sz="1400" b="1" i="0" dirty="0">
                          <a:solidFill>
                            <a:schemeClr val="bg1"/>
                          </a:solidFill>
                          <a:effectLst/>
                          <a:latin typeface="Times New Roman" panose="02020603050405020304" pitchFamily="18" charset="0"/>
                          <a:cs typeface="Times New Roman" panose="02020603050405020304" pitchFamily="18" charset="0"/>
                        </a:rPr>
                        <a:t>, or and symbol.</a:t>
                      </a: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422413923"/>
                  </a:ext>
                </a:extLst>
              </a:tr>
              <a:tr h="579325">
                <a:tc>
                  <a:txBody>
                    <a:bodyPr/>
                    <a:lstStyle/>
                    <a:p>
                      <a:pPr algn="ctr" fontAlgn="t"/>
                      <a:r>
                        <a:rPr lang="en-US" sz="1400" b="1" i="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Asterisk</a:t>
                      </a:r>
                      <a:r>
                        <a:rPr lang="en-US" sz="1400" b="1" i="0" dirty="0">
                          <a:solidFill>
                            <a:schemeClr val="bg1"/>
                          </a:solidFill>
                          <a:effectLst/>
                          <a:latin typeface="Times New Roman" panose="02020603050405020304" pitchFamily="18" charset="0"/>
                          <a:cs typeface="Times New Roman" panose="02020603050405020304" pitchFamily="18" charset="0"/>
                        </a:rPr>
                        <a:t>, mathematical multiplication symbol, and sometimes referred to as a star.</a:t>
                      </a: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632346144"/>
                  </a:ext>
                </a:extLst>
              </a:tr>
              <a:tr h="374856">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Open or left parenthesis.</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991464941"/>
                  </a:ext>
                </a:extLst>
              </a:tr>
              <a:tr h="374856">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Close or right parenthesis.</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4106102766"/>
                  </a:ext>
                </a:extLst>
              </a:tr>
              <a:tr h="374856">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Hyphen, minus, or dash.</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756997521"/>
                  </a:ext>
                </a:extLst>
              </a:tr>
              <a:tr h="374856">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_</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Underscore.</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262600406"/>
                  </a:ext>
                </a:extLst>
              </a:tr>
              <a:tr h="374856">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Plus.</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70503819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81758827"/>
              </p:ext>
            </p:extLst>
          </p:nvPr>
        </p:nvGraphicFramePr>
        <p:xfrm>
          <a:off x="6010102" y="193181"/>
          <a:ext cx="5993476" cy="6495408"/>
        </p:xfrm>
        <a:graphic>
          <a:graphicData uri="http://schemas.openxmlformats.org/drawingml/2006/table">
            <a:tbl>
              <a:tblPr/>
              <a:tblGrid>
                <a:gridCol w="1695796">
                  <a:extLst>
                    <a:ext uri="{9D8B030D-6E8A-4147-A177-3AD203B41FA5}">
                      <a16:colId xmlns:a16="http://schemas.microsoft.com/office/drawing/2014/main" val="921941670"/>
                    </a:ext>
                  </a:extLst>
                </a:gridCol>
                <a:gridCol w="4297680">
                  <a:extLst>
                    <a:ext uri="{9D8B030D-6E8A-4147-A177-3AD203B41FA5}">
                      <a16:colId xmlns:a16="http://schemas.microsoft.com/office/drawing/2014/main" val="1374787090"/>
                    </a:ext>
                  </a:extLst>
                </a:gridCol>
              </a:tblGrid>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Equal.</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054709581"/>
                  </a:ext>
                </a:extLst>
              </a:tr>
              <a:tr h="512480">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Open brace, squiggly brackets, or curly bracket.</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157703796"/>
                  </a:ext>
                </a:extLst>
              </a:tr>
              <a:tr h="512480">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smtClean="0">
                          <a:solidFill>
                            <a:schemeClr val="bg1"/>
                          </a:solidFill>
                          <a:effectLst/>
                          <a:latin typeface="Times New Roman" panose="02020603050405020304" pitchFamily="18" charset="0"/>
                          <a:cs typeface="Times New Roman" panose="02020603050405020304" pitchFamily="18" charset="0"/>
                        </a:rPr>
                        <a:t>Close brace, squiggly brackets, or curly bracket.</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672268305"/>
                  </a:ext>
                </a:extLst>
              </a:tr>
              <a:tr h="331604">
                <a:tc>
                  <a:txBody>
                    <a:bodyPr/>
                    <a:lstStyle/>
                    <a:p>
                      <a:pPr algn="ctr" fontAlgn="t"/>
                      <a:r>
                        <a:rPr lang="en-US" sz="1400" b="1" i="0" dirty="0" smtClean="0">
                          <a:solidFill>
                            <a:schemeClr val="bg1"/>
                          </a:solidFill>
                          <a:effectLst/>
                          <a:latin typeface="Times New Roman" panose="02020603050405020304" pitchFamily="18" charset="0"/>
                          <a:cs typeface="Times New Roman" panose="02020603050405020304" pitchFamily="18" charset="0"/>
                        </a:rPr>
                        <a:t>[</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Open bracket.</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435522712"/>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Closed bracket.</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400117845"/>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Pipe, or, or vertical bar.</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311431861"/>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Backslash or reverse solidus.</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206254735"/>
                  </a:ext>
                </a:extLst>
              </a:tr>
              <a:tr h="684929">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Forward slash, solidus, virgule, whack</a:t>
                      </a:r>
                      <a:r>
                        <a:rPr lang="en-US" sz="1400" b="1" i="0" dirty="0">
                          <a:solidFill>
                            <a:schemeClr val="bg1"/>
                          </a:solidFill>
                          <a:effectLst/>
                          <a:latin typeface="Times New Roman" panose="02020603050405020304" pitchFamily="18" charset="0"/>
                          <a:cs typeface="Times New Roman" panose="02020603050405020304" pitchFamily="18" charset="0"/>
                        </a:rPr>
                        <a:t>, and mathematical division symbol.</a:t>
                      </a: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788402037"/>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Colon.</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789987338"/>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Semicolon.</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184705176"/>
                  </a:ext>
                </a:extLst>
              </a:tr>
              <a:tr h="474667">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Quote, quotation mark, or inverted commas.</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082574923"/>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Apostrophe or single quote.</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136863383"/>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&lt;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Less than or angle brackets.</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500545463"/>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&gt;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Greater than or angle brackets.</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509601380"/>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Comma.</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022757570"/>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Period, dot, or full stop.</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835315353"/>
                  </a:ext>
                </a:extLst>
              </a:tr>
              <a:tr h="331604">
                <a:tc>
                  <a:txBody>
                    <a:bodyPr/>
                    <a:lstStyle/>
                    <a:p>
                      <a:pPr algn="ctr" fontAlgn="t"/>
                      <a:r>
                        <a:rPr lang="en-US" sz="1400" b="1" i="0" dirty="0">
                          <a:solidFill>
                            <a:schemeClr val="bg1"/>
                          </a:solidFill>
                          <a:effectLst/>
                          <a:latin typeface="Times New Roman" panose="02020603050405020304" pitchFamily="18" charset="0"/>
                          <a:cs typeface="Times New Roman" panose="02020603050405020304" pitchFamily="18" charset="0"/>
                        </a:rPr>
                        <a:t>?</a:t>
                      </a:r>
                    </a:p>
                  </a:txBody>
                  <a:tcPr marL="27471" marR="27471" marT="27471" marB="27471">
                    <a:lnL>
                      <a:noFill/>
                    </a:lnL>
                    <a:lnR>
                      <a:noFill/>
                    </a:lnR>
                    <a:lnT>
                      <a:noFill/>
                    </a:lnT>
                    <a:lnB>
                      <a:noFill/>
                    </a:lnB>
                    <a:solidFill>
                      <a:srgbClr val="222426"/>
                    </a:solidFill>
                  </a:tcPr>
                </a:tc>
                <a:tc>
                  <a:txBody>
                    <a:bodyPr/>
                    <a:lstStyle/>
                    <a:p>
                      <a:pPr fontAlgn="t"/>
                      <a:r>
                        <a:rPr lang="en-US" sz="1400" b="1" i="0" u="none" strike="noStrike" dirty="0">
                          <a:solidFill>
                            <a:schemeClr val="bg1"/>
                          </a:solidFill>
                          <a:effectLst/>
                          <a:latin typeface="Times New Roman" panose="02020603050405020304" pitchFamily="18" charset="0"/>
                          <a:cs typeface="Times New Roman" panose="02020603050405020304" pitchFamily="18" charset="0"/>
                        </a:rPr>
                        <a:t>Question mark.</a:t>
                      </a:r>
                      <a:endParaRPr lang="en-US" sz="1400" b="1" i="0" dirty="0">
                        <a:solidFill>
                          <a:schemeClr val="bg1"/>
                        </a:solidFill>
                        <a:effectLst/>
                        <a:latin typeface="Times New Roman" panose="02020603050405020304" pitchFamily="18" charset="0"/>
                        <a:cs typeface="Times New Roman" panose="02020603050405020304" pitchFamily="18" charset="0"/>
                      </a:endParaRPr>
                    </a:p>
                  </a:txBody>
                  <a:tcPr marL="27471" marR="27471" marT="27471" marB="27471">
                    <a:lnL>
                      <a:noFill/>
                    </a:lnL>
                    <a:lnR>
                      <a:noFill/>
                    </a:lnR>
                    <a:lnT>
                      <a:noFill/>
                    </a:lnT>
                    <a:lnB>
                      <a:noFill/>
                    </a:lnB>
                    <a:solidFill>
                      <a:srgbClr val="222426"/>
                    </a:solidFill>
                  </a:tcPr>
                </a:tc>
                <a:extLst>
                  <a:ext uri="{0D108BD9-81ED-4DB2-BD59-A6C34878D82A}">
                    <a16:rowId xmlns:a16="http://schemas.microsoft.com/office/drawing/2014/main" val="363607231"/>
                  </a:ext>
                </a:extLst>
              </a:tr>
            </a:tbl>
          </a:graphicData>
        </a:graphic>
      </p:graphicFrame>
    </p:spTree>
    <p:extLst>
      <p:ext uri="{BB962C8B-B14F-4D97-AF65-F5344CB8AC3E}">
        <p14:creationId xmlns:p14="http://schemas.microsoft.com/office/powerpoint/2010/main" val="333136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62909710"/>
              </p:ext>
            </p:extLst>
          </p:nvPr>
        </p:nvGraphicFramePr>
        <p:xfrm>
          <a:off x="199505" y="229582"/>
          <a:ext cx="5694219" cy="6270970"/>
        </p:xfrm>
        <a:graphic>
          <a:graphicData uri="http://schemas.openxmlformats.org/drawingml/2006/table">
            <a:tbl>
              <a:tblPr/>
              <a:tblGrid>
                <a:gridCol w="1347429">
                  <a:extLst>
                    <a:ext uri="{9D8B030D-6E8A-4147-A177-3AD203B41FA5}">
                      <a16:colId xmlns:a16="http://schemas.microsoft.com/office/drawing/2014/main" val="921941670"/>
                    </a:ext>
                  </a:extLst>
                </a:gridCol>
                <a:gridCol w="4346790">
                  <a:extLst>
                    <a:ext uri="{9D8B030D-6E8A-4147-A177-3AD203B41FA5}">
                      <a16:colId xmlns:a16="http://schemas.microsoft.com/office/drawing/2014/main" val="1374787090"/>
                    </a:ext>
                  </a:extLst>
                </a:gridCol>
              </a:tblGrid>
              <a:tr h="336491">
                <a:tc>
                  <a:txBody>
                    <a:bodyPr/>
                    <a:lstStyle/>
                    <a:p>
                      <a:pPr algn="ctr" fontAlgn="t"/>
                      <a:r>
                        <a:rPr lang="en-US" sz="1400" b="1" i="0" dirty="0" smtClean="0">
                          <a:solidFill>
                            <a:schemeClr val="bg1"/>
                          </a:solidFill>
                          <a:effectLst/>
                        </a:rPr>
                        <a:t>=</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Equal.</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054709581"/>
                  </a:ext>
                </a:extLst>
              </a:tr>
              <a:tr h="520032">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Open brace, squiggly brackets, or curly bracket.</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157703796"/>
                  </a:ext>
                </a:extLst>
              </a:tr>
              <a:tr h="520032">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Close brace, squiggly brackets, or curly bracket.</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672268305"/>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Open bracket.</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435522712"/>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Closed bracket.</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400117845"/>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Pipe, or, or vertical bar.</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311431861"/>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Backslash or reverse solidus.</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206254735"/>
                  </a:ext>
                </a:extLst>
              </a:tr>
              <a:tr h="520032">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Forward slash, solidus, virgule, whack</a:t>
                      </a:r>
                      <a:r>
                        <a:rPr lang="en-US" sz="1400" b="1" i="0" dirty="0">
                          <a:solidFill>
                            <a:schemeClr val="bg1"/>
                          </a:solidFill>
                          <a:effectLst/>
                        </a:rPr>
                        <a:t>, and mathematical division symbol.</a:t>
                      </a: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788402037"/>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Colon.</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789987338"/>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Semicolon.</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184705176"/>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Quote, quotation mark, or inverted commas.</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082574923"/>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Apostrophe or single quote.</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136863383"/>
                  </a:ext>
                </a:extLst>
              </a:tr>
              <a:tr h="336491">
                <a:tc>
                  <a:txBody>
                    <a:bodyPr/>
                    <a:lstStyle/>
                    <a:p>
                      <a:pPr algn="ctr" fontAlgn="t"/>
                      <a:r>
                        <a:rPr lang="en-US" sz="1400" b="1" i="0" dirty="0">
                          <a:solidFill>
                            <a:schemeClr val="bg1"/>
                          </a:solidFill>
                          <a:effectLst/>
                        </a:rPr>
                        <a:t>&lt;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Less than or angle brackets.</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500545463"/>
                  </a:ext>
                </a:extLst>
              </a:tr>
              <a:tr h="336491">
                <a:tc>
                  <a:txBody>
                    <a:bodyPr/>
                    <a:lstStyle/>
                    <a:p>
                      <a:pPr algn="ctr" fontAlgn="t"/>
                      <a:r>
                        <a:rPr lang="en-US" sz="1400" b="1" i="0" dirty="0">
                          <a:solidFill>
                            <a:schemeClr val="bg1"/>
                          </a:solidFill>
                          <a:effectLst/>
                        </a:rPr>
                        <a:t>&gt;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Greater than or angle brackets.</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509601380"/>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Comma.</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022757570"/>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Period, dot, or full stop.</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835315353"/>
                  </a:ext>
                </a:extLst>
              </a:tr>
              <a:tr h="33649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222426"/>
                    </a:solidFill>
                  </a:tcPr>
                </a:tc>
                <a:tc>
                  <a:txBody>
                    <a:bodyPr/>
                    <a:lstStyle/>
                    <a:p>
                      <a:pPr fontAlgn="t"/>
                      <a:r>
                        <a:rPr lang="en-US" sz="1400" b="1" i="0" u="none" strike="noStrike" dirty="0">
                          <a:solidFill>
                            <a:schemeClr val="bg1"/>
                          </a:solidFill>
                          <a:effectLst/>
                        </a:rPr>
                        <a:t>Question mark.</a:t>
                      </a:r>
                      <a:endParaRPr lang="en-US" sz="1400" b="1" i="0" dirty="0">
                        <a:solidFill>
                          <a:schemeClr val="bg1"/>
                        </a:solidFill>
                        <a:effectLst/>
                      </a:endParaRPr>
                    </a:p>
                  </a:txBody>
                  <a:tcPr marL="27471" marR="27471" marT="27471" marB="27471">
                    <a:lnL>
                      <a:noFill/>
                    </a:lnL>
                    <a:lnR>
                      <a:noFill/>
                    </a:lnR>
                    <a:lnT>
                      <a:noFill/>
                    </a:lnT>
                    <a:lnB>
                      <a:noFill/>
                    </a:lnB>
                    <a:solidFill>
                      <a:srgbClr val="222426"/>
                    </a:solidFill>
                  </a:tcPr>
                </a:tc>
                <a:extLst>
                  <a:ext uri="{0D108BD9-81ED-4DB2-BD59-A6C34878D82A}">
                    <a16:rowId xmlns:a16="http://schemas.microsoft.com/office/drawing/2014/main" val="36360723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620009553"/>
              </p:ext>
            </p:extLst>
          </p:nvPr>
        </p:nvGraphicFramePr>
        <p:xfrm>
          <a:off x="6276109" y="229582"/>
          <a:ext cx="5403273" cy="6265691"/>
        </p:xfrm>
        <a:graphic>
          <a:graphicData uri="http://schemas.openxmlformats.org/drawingml/2006/table">
            <a:tbl>
              <a:tblPr/>
              <a:tblGrid>
                <a:gridCol w="1641501">
                  <a:extLst>
                    <a:ext uri="{9D8B030D-6E8A-4147-A177-3AD203B41FA5}">
                      <a16:colId xmlns:a16="http://schemas.microsoft.com/office/drawing/2014/main" val="3867340065"/>
                    </a:ext>
                  </a:extLst>
                </a:gridCol>
                <a:gridCol w="3761772">
                  <a:extLst>
                    <a:ext uri="{9D8B030D-6E8A-4147-A177-3AD203B41FA5}">
                      <a16:colId xmlns:a16="http://schemas.microsoft.com/office/drawing/2014/main" val="4231315599"/>
                    </a:ext>
                  </a:extLst>
                </a:gridCol>
              </a:tblGrid>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Tilde.</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934077027"/>
                  </a:ext>
                </a:extLst>
              </a:tr>
              <a:tr h="55815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Acute, </a:t>
                      </a:r>
                      <a:r>
                        <a:rPr lang="en-US" sz="1400" b="1" i="0" u="none" strike="noStrike" dirty="0" err="1">
                          <a:solidFill>
                            <a:schemeClr val="bg1"/>
                          </a:solidFill>
                          <a:effectLst/>
                        </a:rPr>
                        <a:t>backquote</a:t>
                      </a:r>
                      <a:r>
                        <a:rPr lang="en-US" sz="1400" b="1" i="0" u="none" strike="noStrike" dirty="0">
                          <a:solidFill>
                            <a:schemeClr val="bg1"/>
                          </a:solidFill>
                          <a:effectLst/>
                        </a:rPr>
                        <a:t>, </a:t>
                      </a:r>
                      <a:r>
                        <a:rPr lang="en-US" sz="1400" b="1" i="0" u="none" strike="noStrike" dirty="0" err="1">
                          <a:solidFill>
                            <a:schemeClr val="bg1"/>
                          </a:solidFill>
                          <a:effectLst/>
                        </a:rPr>
                        <a:t>backtick</a:t>
                      </a:r>
                      <a:r>
                        <a:rPr lang="en-US" sz="1400" b="1" i="0" u="none" strike="noStrike" dirty="0">
                          <a:solidFill>
                            <a:schemeClr val="bg1"/>
                          </a:solidFill>
                          <a:effectLst/>
                        </a:rPr>
                        <a:t>, grave, grave accent, left quote, open quote, or a push.</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50344928"/>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fr-FR" sz="1400" b="1" i="0" u="none" strike="noStrike" dirty="0">
                          <a:solidFill>
                            <a:schemeClr val="bg1"/>
                          </a:solidFill>
                          <a:effectLst/>
                        </a:rPr>
                        <a:t>Exclamation mark, exclamation point, or bang.</a:t>
                      </a:r>
                      <a:endParaRPr lang="fr-FR"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4291900259"/>
                  </a:ext>
                </a:extLst>
              </a:tr>
              <a:tr h="55815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smtClean="0">
                          <a:solidFill>
                            <a:schemeClr val="bg1"/>
                          </a:solidFill>
                          <a:effectLst/>
                        </a:rPr>
                        <a:t>Amherst, </a:t>
                      </a:r>
                      <a:r>
                        <a:rPr lang="en-US" sz="1400" b="1" i="0" u="none" strike="noStrike" dirty="0" err="1" smtClean="0">
                          <a:solidFill>
                            <a:schemeClr val="bg1"/>
                          </a:solidFill>
                          <a:effectLst/>
                        </a:rPr>
                        <a:t>arobase</a:t>
                      </a:r>
                      <a:r>
                        <a:rPr lang="en-US" sz="1400" b="1" i="0" u="none" strike="noStrike" dirty="0" smtClean="0">
                          <a:solidFill>
                            <a:schemeClr val="bg1"/>
                          </a:solidFill>
                          <a:effectLst/>
                        </a:rPr>
                        <a:t>, </a:t>
                      </a:r>
                      <a:r>
                        <a:rPr lang="en-US" sz="1400" b="1" i="0" u="none" strike="noStrike" dirty="0" err="1" smtClean="0">
                          <a:solidFill>
                            <a:schemeClr val="bg1"/>
                          </a:solidFill>
                          <a:effectLst/>
                        </a:rPr>
                        <a:t>asperand</a:t>
                      </a:r>
                      <a:r>
                        <a:rPr lang="en-US" sz="1400" b="1" i="0" u="none" strike="noStrike" dirty="0" smtClean="0">
                          <a:solidFill>
                            <a:schemeClr val="bg1"/>
                          </a:solidFill>
                          <a:effectLst/>
                        </a:rPr>
                        <a:t>, at, or at symbol.</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231388768"/>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Octothorpe, number, pound, sharp, or hash.</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039985087"/>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Dollar sign</a:t>
                      </a:r>
                      <a:r>
                        <a:rPr lang="en-US" sz="1400" b="1" i="0" dirty="0">
                          <a:solidFill>
                            <a:schemeClr val="bg1"/>
                          </a:solidFill>
                          <a:effectLst/>
                        </a:rPr>
                        <a:t> or generic currency.</a:t>
                      </a: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476026716"/>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Percent.</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600722049"/>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Caret or circumflex.</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4100937496"/>
                  </a:ext>
                </a:extLst>
              </a:tr>
              <a:tr h="361155">
                <a:tc>
                  <a:txBody>
                    <a:bodyPr/>
                    <a:lstStyle/>
                    <a:p>
                      <a:pPr algn="ctr" fontAlgn="t"/>
                      <a:r>
                        <a:rPr lang="en-US" sz="1400" b="1" i="0" dirty="0">
                          <a:solidFill>
                            <a:schemeClr val="bg1"/>
                          </a:solidFill>
                          <a:effectLst/>
                        </a:rPr>
                        <a:t>&amp;</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Ampersand</a:t>
                      </a:r>
                      <a:r>
                        <a:rPr lang="en-US" sz="1400" b="1" i="0" dirty="0">
                          <a:solidFill>
                            <a:schemeClr val="bg1"/>
                          </a:solidFill>
                          <a:effectLst/>
                        </a:rPr>
                        <a:t>, </a:t>
                      </a:r>
                      <a:r>
                        <a:rPr lang="en-US" sz="1400" b="1" i="0" dirty="0" err="1">
                          <a:solidFill>
                            <a:schemeClr val="bg1"/>
                          </a:solidFill>
                          <a:effectLst/>
                        </a:rPr>
                        <a:t>epershand</a:t>
                      </a:r>
                      <a:r>
                        <a:rPr lang="en-US" sz="1400" b="1" i="0" dirty="0">
                          <a:solidFill>
                            <a:schemeClr val="bg1"/>
                          </a:solidFill>
                          <a:effectLst/>
                        </a:rPr>
                        <a:t>, or and symbol.</a:t>
                      </a: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2422413923"/>
                  </a:ext>
                </a:extLst>
              </a:tr>
              <a:tr h="558151">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Asterisk</a:t>
                      </a:r>
                      <a:r>
                        <a:rPr lang="en-US" sz="1400" b="1" i="0" dirty="0">
                          <a:solidFill>
                            <a:schemeClr val="bg1"/>
                          </a:solidFill>
                          <a:effectLst/>
                        </a:rPr>
                        <a:t>, mathematical multiplication symbol, and sometimes referred to as a star.</a:t>
                      </a: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632346144"/>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Open or left parenthesis.</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991464941"/>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Close or right parenthesis.</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4106102766"/>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Hyphen, minus, or dash.</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756997521"/>
                  </a:ext>
                </a:extLst>
              </a:tr>
              <a:tr h="361155">
                <a:tc>
                  <a:txBody>
                    <a:bodyPr/>
                    <a:lstStyle/>
                    <a:p>
                      <a:pPr algn="ctr" fontAlgn="t"/>
                      <a:r>
                        <a:rPr lang="en-US" sz="1400" b="1" i="0" dirty="0">
                          <a:solidFill>
                            <a:schemeClr val="bg1"/>
                          </a:solidFill>
                          <a:effectLst/>
                        </a:rPr>
                        <a:t>_</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Underscore.</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1262600406"/>
                  </a:ext>
                </a:extLst>
              </a:tr>
              <a:tr h="361155">
                <a:tc>
                  <a:txBody>
                    <a:bodyPr/>
                    <a:lstStyle/>
                    <a:p>
                      <a:pPr algn="ctr" fontAlgn="t"/>
                      <a:r>
                        <a:rPr lang="en-US" sz="1400" b="1" i="0" dirty="0">
                          <a:solidFill>
                            <a:schemeClr val="bg1"/>
                          </a:solidFill>
                          <a:effectLst/>
                        </a:rPr>
                        <a:t>+</a:t>
                      </a:r>
                    </a:p>
                  </a:txBody>
                  <a:tcPr marL="27471" marR="27471" marT="27471" marB="27471">
                    <a:lnL>
                      <a:noFill/>
                    </a:lnL>
                    <a:lnR>
                      <a:noFill/>
                    </a:lnR>
                    <a:lnT>
                      <a:noFill/>
                    </a:lnT>
                    <a:lnB>
                      <a:noFill/>
                    </a:lnB>
                    <a:solidFill>
                      <a:srgbClr val="181A1B"/>
                    </a:solidFill>
                  </a:tcPr>
                </a:tc>
                <a:tc>
                  <a:txBody>
                    <a:bodyPr/>
                    <a:lstStyle/>
                    <a:p>
                      <a:pPr fontAlgn="t"/>
                      <a:r>
                        <a:rPr lang="en-US" sz="1400" b="1" i="0" u="none" strike="noStrike" dirty="0">
                          <a:solidFill>
                            <a:schemeClr val="bg1"/>
                          </a:solidFill>
                          <a:effectLst/>
                        </a:rPr>
                        <a:t>Plus.</a:t>
                      </a:r>
                      <a:endParaRPr lang="en-US" sz="1400" b="1" i="0" dirty="0">
                        <a:solidFill>
                          <a:schemeClr val="bg1"/>
                        </a:solidFill>
                        <a:effectLst/>
                      </a:endParaRPr>
                    </a:p>
                  </a:txBody>
                  <a:tcPr marL="27471" marR="27471" marT="27471" marB="27471">
                    <a:lnL>
                      <a:noFill/>
                    </a:lnL>
                    <a:lnR>
                      <a:noFill/>
                    </a:lnR>
                    <a:lnT>
                      <a:noFill/>
                    </a:lnT>
                    <a:lnB>
                      <a:noFill/>
                    </a:lnB>
                    <a:solidFill>
                      <a:srgbClr val="181A1B"/>
                    </a:solidFill>
                  </a:tcPr>
                </a:tc>
                <a:extLst>
                  <a:ext uri="{0D108BD9-81ED-4DB2-BD59-A6C34878D82A}">
                    <a16:rowId xmlns:a16="http://schemas.microsoft.com/office/drawing/2014/main" val="3705038190"/>
                  </a:ext>
                </a:extLst>
              </a:tr>
            </a:tbl>
          </a:graphicData>
        </a:graphic>
      </p:graphicFrame>
    </p:spTree>
    <p:extLst>
      <p:ext uri="{BB962C8B-B14F-4D97-AF65-F5344CB8AC3E}">
        <p14:creationId xmlns:p14="http://schemas.microsoft.com/office/powerpoint/2010/main" val="11272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06981" y="149628"/>
            <a:ext cx="3807229" cy="640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n-BD" sz="2000" dirty="0" smtClean="0"/>
              <a:t>কীওয়ার্ড(</a:t>
            </a:r>
            <a:r>
              <a:rPr lang="en-US" sz="2000" dirty="0"/>
              <a:t>Keyword</a:t>
            </a:r>
            <a:r>
              <a:rPr lang="en-US" sz="2000" dirty="0" smtClean="0"/>
              <a:t>)</a:t>
            </a:r>
            <a:endParaRPr lang="en-US" sz="2000" dirty="0"/>
          </a:p>
        </p:txBody>
      </p:sp>
      <p:sp>
        <p:nvSpPr>
          <p:cNvPr id="4" name="TextBox 3"/>
          <p:cNvSpPr txBox="1"/>
          <p:nvPr/>
        </p:nvSpPr>
        <p:spPr>
          <a:xfrm>
            <a:off x="1945177" y="881150"/>
            <a:ext cx="8354291" cy="1200329"/>
          </a:xfrm>
          <a:prstGeom prst="rect">
            <a:avLst/>
          </a:prstGeom>
          <a:noFill/>
        </p:spPr>
        <p:txBody>
          <a:bodyPr wrap="square" rtlCol="0">
            <a:spAutoFit/>
          </a:bodyPr>
          <a:lstStyle/>
          <a:p>
            <a:r>
              <a:rPr lang="bn-BD" dirty="0">
                <a:solidFill>
                  <a:schemeClr val="bg1"/>
                </a:solidFill>
              </a:rPr>
              <a:t>প্রোগ্রামিং এ কীওয়ার্ড হলো পূর্বনির্ধারিত এবং সংরক্ষিত শব্দ যা বিশেষ অর্থ বহন করে</a:t>
            </a:r>
            <a:r>
              <a:rPr lang="bn-BD" dirty="0" smtClean="0">
                <a:solidFill>
                  <a:schemeClr val="bg1"/>
                </a:solidFill>
              </a:rPr>
              <a:t>।</a:t>
            </a:r>
            <a:endParaRPr lang="en-US" dirty="0" smtClean="0">
              <a:solidFill>
                <a:schemeClr val="bg1"/>
              </a:solidFill>
            </a:endParaRPr>
          </a:p>
          <a:p>
            <a:r>
              <a:rPr lang="bn-BD" dirty="0">
                <a:solidFill>
                  <a:schemeClr val="bg1"/>
                </a:solidFill>
              </a:rPr>
              <a:t>সি প্রোগ্রামিং কেস-সেনসিটিভ(</a:t>
            </a:r>
            <a:r>
              <a:rPr lang="en-US" dirty="0">
                <a:solidFill>
                  <a:schemeClr val="bg1"/>
                </a:solidFill>
              </a:rPr>
              <a:t>case-sensitive) </a:t>
            </a:r>
            <a:r>
              <a:rPr lang="bn-BD" dirty="0">
                <a:solidFill>
                  <a:schemeClr val="bg1"/>
                </a:solidFill>
              </a:rPr>
              <a:t>হওয়ায় সকল কীওয়ার্ডকে অবশ্যই ছোট হাতের অক্ষরে লিখতে হবে। এখানে আনসি(</a:t>
            </a:r>
            <a:r>
              <a:rPr lang="en-US" dirty="0">
                <a:solidFill>
                  <a:schemeClr val="bg1"/>
                </a:solidFill>
              </a:rPr>
              <a:t>ANSI) </a:t>
            </a:r>
            <a:r>
              <a:rPr lang="bn-BD" dirty="0">
                <a:solidFill>
                  <a:schemeClr val="bg1"/>
                </a:solidFill>
              </a:rPr>
              <a:t>সমর্থিত সকল কীওয়ার্ড এর তালিকা তুলে ধরা হলোঃ</a:t>
            </a:r>
            <a:endParaRPr lang="en-US"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6743180"/>
              </p:ext>
            </p:extLst>
          </p:nvPr>
        </p:nvGraphicFramePr>
        <p:xfrm>
          <a:off x="935095" y="2435731"/>
          <a:ext cx="5705476" cy="3413760"/>
        </p:xfrm>
        <a:graphic>
          <a:graphicData uri="http://schemas.openxmlformats.org/drawingml/2006/table">
            <a:tbl>
              <a:tblPr/>
              <a:tblGrid>
                <a:gridCol w="1426369">
                  <a:extLst>
                    <a:ext uri="{9D8B030D-6E8A-4147-A177-3AD203B41FA5}">
                      <a16:colId xmlns:a16="http://schemas.microsoft.com/office/drawing/2014/main" val="2267924516"/>
                    </a:ext>
                  </a:extLst>
                </a:gridCol>
                <a:gridCol w="1426369">
                  <a:extLst>
                    <a:ext uri="{9D8B030D-6E8A-4147-A177-3AD203B41FA5}">
                      <a16:colId xmlns:a16="http://schemas.microsoft.com/office/drawing/2014/main" val="592892942"/>
                    </a:ext>
                  </a:extLst>
                </a:gridCol>
                <a:gridCol w="1426369">
                  <a:extLst>
                    <a:ext uri="{9D8B030D-6E8A-4147-A177-3AD203B41FA5}">
                      <a16:colId xmlns:a16="http://schemas.microsoft.com/office/drawing/2014/main" val="3550786885"/>
                    </a:ext>
                  </a:extLst>
                </a:gridCol>
                <a:gridCol w="1426369">
                  <a:extLst>
                    <a:ext uri="{9D8B030D-6E8A-4147-A177-3AD203B41FA5}">
                      <a16:colId xmlns:a16="http://schemas.microsoft.com/office/drawing/2014/main" val="3262824755"/>
                    </a:ext>
                  </a:extLst>
                </a:gridCol>
              </a:tblGrid>
              <a:tr h="0">
                <a:tc>
                  <a:txBody>
                    <a:bodyPr/>
                    <a:lstStyle/>
                    <a:p>
                      <a:pPr algn="l" fontAlgn="t"/>
                      <a:r>
                        <a:rPr lang="en-US" dirty="0">
                          <a:solidFill>
                            <a:schemeClr val="bg1"/>
                          </a:solidFill>
                          <a:effectLst/>
                        </a:rPr>
                        <a:t>auto</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double</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int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struct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2262984391"/>
                  </a:ext>
                </a:extLst>
              </a:tr>
              <a:tr h="0">
                <a:tc>
                  <a:txBody>
                    <a:bodyPr/>
                    <a:lstStyle/>
                    <a:p>
                      <a:pPr algn="l" fontAlgn="t"/>
                      <a:r>
                        <a:rPr lang="en-US">
                          <a:solidFill>
                            <a:schemeClr val="bg1"/>
                          </a:solidFill>
                          <a:effectLst/>
                        </a:rPr>
                        <a:t>break</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else</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long</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switch</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4241714404"/>
                  </a:ext>
                </a:extLst>
              </a:tr>
              <a:tr h="0">
                <a:tc>
                  <a:txBody>
                    <a:bodyPr/>
                    <a:lstStyle/>
                    <a:p>
                      <a:pPr algn="l" fontAlgn="t"/>
                      <a:r>
                        <a:rPr lang="en-US">
                          <a:solidFill>
                            <a:schemeClr val="bg1"/>
                          </a:solidFill>
                          <a:effectLst/>
                        </a:rPr>
                        <a:t>case</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enum</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register </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typedef</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811410466"/>
                  </a:ext>
                </a:extLst>
              </a:tr>
              <a:tr h="0">
                <a:tc>
                  <a:txBody>
                    <a:bodyPr/>
                    <a:lstStyle/>
                    <a:p>
                      <a:pPr algn="l" fontAlgn="t"/>
                      <a:r>
                        <a:rPr lang="en-US">
                          <a:solidFill>
                            <a:schemeClr val="bg1"/>
                          </a:solidFill>
                          <a:effectLst/>
                        </a:rPr>
                        <a:t>char</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extern</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return</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union</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2641967454"/>
                  </a:ext>
                </a:extLst>
              </a:tr>
              <a:tr h="0">
                <a:tc>
                  <a:txBody>
                    <a:bodyPr/>
                    <a:lstStyle/>
                    <a:p>
                      <a:pPr algn="l" fontAlgn="t"/>
                      <a:r>
                        <a:rPr lang="en-US">
                          <a:solidFill>
                            <a:schemeClr val="bg1"/>
                          </a:solidFill>
                          <a:effectLst/>
                        </a:rPr>
                        <a:t>continue</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for</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signed</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void</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2315047954"/>
                  </a:ext>
                </a:extLst>
              </a:tr>
              <a:tr h="0">
                <a:tc>
                  <a:txBody>
                    <a:bodyPr/>
                    <a:lstStyle/>
                    <a:p>
                      <a:pPr algn="l" fontAlgn="t"/>
                      <a:r>
                        <a:rPr lang="en-US">
                          <a:solidFill>
                            <a:schemeClr val="bg1"/>
                          </a:solidFill>
                          <a:effectLst/>
                        </a:rPr>
                        <a:t>do</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if</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static </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while</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4082042308"/>
                  </a:ext>
                </a:extLst>
              </a:tr>
              <a:tr h="0">
                <a:tc>
                  <a:txBody>
                    <a:bodyPr/>
                    <a:lstStyle/>
                    <a:p>
                      <a:pPr algn="l" fontAlgn="t"/>
                      <a:r>
                        <a:rPr lang="en-US">
                          <a:solidFill>
                            <a:schemeClr val="bg1"/>
                          </a:solidFill>
                          <a:effectLst/>
                        </a:rPr>
                        <a:t>default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goto</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sizeof</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volatile</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2580427424"/>
                  </a:ext>
                </a:extLst>
              </a:tr>
              <a:tr h="0">
                <a:tc>
                  <a:txBody>
                    <a:bodyPr/>
                    <a:lstStyle/>
                    <a:p>
                      <a:pPr algn="l" fontAlgn="t"/>
                      <a:r>
                        <a:rPr lang="en-US">
                          <a:solidFill>
                            <a:schemeClr val="bg1"/>
                          </a:solidFill>
                          <a:effectLst/>
                        </a:rPr>
                        <a:t>const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float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short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tc>
                  <a:txBody>
                    <a:bodyPr/>
                    <a:lstStyle/>
                    <a:p>
                      <a:pPr algn="l" fontAlgn="t"/>
                      <a:r>
                        <a:rPr lang="en-US" dirty="0">
                          <a:solidFill>
                            <a:schemeClr val="bg1"/>
                          </a:solidFill>
                          <a:effectLst/>
                        </a:rPr>
                        <a:t>unsigned</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extLst>
                  <a:ext uri="{0D108BD9-81ED-4DB2-BD59-A6C34878D82A}">
                    <a16:rowId xmlns:a16="http://schemas.microsoft.com/office/drawing/2014/main" val="1477112048"/>
                  </a:ext>
                </a:extLst>
              </a:tr>
            </a:tbl>
          </a:graphicData>
        </a:graphic>
      </p:graphicFrame>
      <p:sp>
        <p:nvSpPr>
          <p:cNvPr id="6" name="TextBox 5"/>
          <p:cNvSpPr txBox="1"/>
          <p:nvPr/>
        </p:nvSpPr>
        <p:spPr>
          <a:xfrm>
            <a:off x="7830590" y="4513812"/>
            <a:ext cx="3931920" cy="2031325"/>
          </a:xfrm>
          <a:prstGeom prst="rect">
            <a:avLst/>
          </a:prstGeom>
          <a:noFill/>
        </p:spPr>
        <p:txBody>
          <a:bodyPr wrap="square" rtlCol="0">
            <a:spAutoFit/>
          </a:bodyPr>
          <a:lstStyle/>
          <a:p>
            <a:r>
              <a:rPr lang="en-US" dirty="0">
                <a:solidFill>
                  <a:schemeClr val="bg1"/>
                </a:solidFill>
              </a:rPr>
              <a:t>The American National Standards Institute is a private non-profit organization that oversees the development of voluntary consensus standards for products, services, processes, systems, and personnel in the United States.</a:t>
            </a:r>
            <a:endParaRPr lang="en-US" dirty="0">
              <a:solidFill>
                <a:schemeClr val="bg1"/>
              </a:solidFill>
            </a:endParaRPr>
          </a:p>
        </p:txBody>
      </p:sp>
    </p:spTree>
    <p:extLst>
      <p:ext uri="{BB962C8B-B14F-4D97-AF65-F5344CB8AC3E}">
        <p14:creationId xmlns:p14="http://schemas.microsoft.com/office/powerpoint/2010/main" val="113358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5" name="TextBox 4"/>
          <p:cNvSpPr txBox="1"/>
          <p:nvPr/>
        </p:nvSpPr>
        <p:spPr>
          <a:xfrm>
            <a:off x="2543695" y="141316"/>
            <a:ext cx="6334298" cy="369332"/>
          </a:xfrm>
          <a:prstGeom prst="rect">
            <a:avLst/>
          </a:prstGeom>
          <a:noFill/>
        </p:spPr>
        <p:txBody>
          <a:bodyPr wrap="square" rtlCol="0">
            <a:spAutoFit/>
          </a:bodyPr>
          <a:lstStyle/>
          <a:p>
            <a:r>
              <a:rPr lang="bn-BD" dirty="0">
                <a:solidFill>
                  <a:schemeClr val="bg1"/>
                </a:solidFill>
              </a:rPr>
              <a:t>সি প্রোগ্রামিং আইডেন্টিফায়ার - </a:t>
            </a:r>
            <a:r>
              <a:rPr lang="en-US" dirty="0">
                <a:solidFill>
                  <a:schemeClr val="bg1"/>
                </a:solidFill>
              </a:rPr>
              <a:t>C programming </a:t>
            </a:r>
            <a:r>
              <a:rPr lang="en-US" dirty="0" smtClean="0">
                <a:solidFill>
                  <a:schemeClr val="bg1"/>
                </a:solidFill>
              </a:rPr>
              <a:t>Identifier</a:t>
            </a:r>
            <a:endParaRPr lang="en-US" dirty="0">
              <a:solidFill>
                <a:schemeClr val="bg1"/>
              </a:solidFill>
            </a:endParaRPr>
          </a:p>
        </p:txBody>
      </p:sp>
      <p:sp>
        <p:nvSpPr>
          <p:cNvPr id="6" name="TextBox 5"/>
          <p:cNvSpPr txBox="1"/>
          <p:nvPr/>
        </p:nvSpPr>
        <p:spPr>
          <a:xfrm>
            <a:off x="1557867" y="1030778"/>
            <a:ext cx="9232053" cy="5078313"/>
          </a:xfrm>
          <a:prstGeom prst="rect">
            <a:avLst/>
          </a:prstGeom>
          <a:noFill/>
        </p:spPr>
        <p:txBody>
          <a:bodyPr wrap="square" rtlCol="0">
            <a:spAutoFit/>
          </a:bodyPr>
          <a:lstStyle/>
          <a:p>
            <a:r>
              <a:rPr lang="bn-BD" dirty="0">
                <a:solidFill>
                  <a:schemeClr val="bg1"/>
                </a:solidFill>
              </a:rPr>
              <a:t>কোনো সত্ত্বা(</a:t>
            </a:r>
            <a:r>
              <a:rPr lang="en-US" dirty="0">
                <a:solidFill>
                  <a:schemeClr val="bg1"/>
                </a:solidFill>
              </a:rPr>
              <a:t>entity) </a:t>
            </a:r>
            <a:r>
              <a:rPr lang="bn-BD" dirty="0">
                <a:solidFill>
                  <a:schemeClr val="bg1"/>
                </a:solidFill>
              </a:rPr>
              <a:t>যেমন ভ্যারিয়েবল, ফাংশন, স্ট্রাকচার ইত্যাদিকে সনাক্ত করার জন্য ব্যবহৃত নামই হলো আইডেন্টিফায়ার</a:t>
            </a:r>
            <a:r>
              <a:rPr lang="bn-BD" dirty="0" smtClean="0">
                <a:solidFill>
                  <a:schemeClr val="bg1"/>
                </a:solidFill>
              </a:rPr>
              <a:t>।</a:t>
            </a:r>
            <a:endParaRPr lang="en-US" dirty="0" smtClean="0">
              <a:solidFill>
                <a:schemeClr val="bg1"/>
              </a:solidFill>
            </a:endParaRPr>
          </a:p>
          <a:p>
            <a:endParaRPr lang="bn-BD" dirty="0">
              <a:solidFill>
                <a:schemeClr val="bg1"/>
              </a:solidFill>
            </a:endParaRPr>
          </a:p>
          <a:p>
            <a:r>
              <a:rPr lang="bn-BD" dirty="0">
                <a:solidFill>
                  <a:schemeClr val="bg1"/>
                </a:solidFill>
              </a:rPr>
              <a:t>সি প্রোগ্রামিং এ আইডেন্টিফায়ারকে অবশ্যই ইউনিক(</a:t>
            </a:r>
            <a:r>
              <a:rPr lang="en-US" dirty="0">
                <a:solidFill>
                  <a:schemeClr val="bg1"/>
                </a:solidFill>
              </a:rPr>
              <a:t>unique) </a:t>
            </a:r>
            <a:r>
              <a:rPr lang="bn-BD" dirty="0">
                <a:solidFill>
                  <a:schemeClr val="bg1"/>
                </a:solidFill>
              </a:rPr>
              <a:t>হতে হবে। প্রোগ্রাম সম্পাদন(</a:t>
            </a:r>
            <a:r>
              <a:rPr lang="en-US" dirty="0">
                <a:solidFill>
                  <a:schemeClr val="bg1"/>
                </a:solidFill>
              </a:rPr>
              <a:t>execution)-</a:t>
            </a:r>
            <a:r>
              <a:rPr lang="bn-BD" dirty="0">
                <a:solidFill>
                  <a:schemeClr val="bg1"/>
                </a:solidFill>
              </a:rPr>
              <a:t>এর সময় কোনো সত্ত্বাে(</a:t>
            </a:r>
            <a:r>
              <a:rPr lang="en-US" dirty="0">
                <a:solidFill>
                  <a:schemeClr val="bg1"/>
                </a:solidFill>
              </a:rPr>
              <a:t>entity)-</a:t>
            </a:r>
            <a:r>
              <a:rPr lang="bn-BD" dirty="0">
                <a:solidFill>
                  <a:schemeClr val="bg1"/>
                </a:solidFill>
              </a:rPr>
              <a:t>কে একটি ইউনিক নামের মাধ্যমে সনাক্ত করার জন্যই মূলত এদের সৃষ্টি। </a:t>
            </a:r>
            <a:r>
              <a:rPr lang="bn-BD" dirty="0" smtClean="0">
                <a:solidFill>
                  <a:schemeClr val="bg1"/>
                </a:solidFill>
              </a:rPr>
              <a:t>উদাহরণস্বরূপঃ</a:t>
            </a:r>
            <a:endParaRPr lang="en-US" dirty="0" smtClean="0">
              <a:solidFill>
                <a:schemeClr val="bg1"/>
              </a:solidFill>
            </a:endParaRPr>
          </a:p>
          <a:p>
            <a:endParaRPr lang="en-US" dirty="0">
              <a:solidFill>
                <a:schemeClr val="bg1"/>
              </a:solidFill>
            </a:endParaRPr>
          </a:p>
          <a:p>
            <a:r>
              <a:rPr lang="en-US" dirty="0" err="1">
                <a:solidFill>
                  <a:srgbClr val="FFC000"/>
                </a:solidFill>
              </a:rPr>
              <a:t>int</a:t>
            </a:r>
            <a:r>
              <a:rPr lang="en-US" dirty="0">
                <a:solidFill>
                  <a:schemeClr val="bg1"/>
                </a:solidFill>
              </a:rPr>
              <a:t> money;</a:t>
            </a:r>
          </a:p>
          <a:p>
            <a:r>
              <a:rPr lang="en-US" dirty="0">
                <a:solidFill>
                  <a:srgbClr val="FFC000"/>
                </a:solidFill>
              </a:rPr>
              <a:t>double</a:t>
            </a:r>
            <a:r>
              <a:rPr lang="en-US" dirty="0">
                <a:solidFill>
                  <a:schemeClr val="bg1"/>
                </a:solidFill>
              </a:rPr>
              <a:t> </a:t>
            </a:r>
            <a:r>
              <a:rPr lang="en-US" dirty="0" err="1">
                <a:solidFill>
                  <a:schemeClr val="bg1"/>
                </a:solidFill>
              </a:rPr>
              <a:t>accountBalance</a:t>
            </a:r>
            <a:r>
              <a:rPr lang="en-US" dirty="0" smtClean="0">
                <a:solidFill>
                  <a:schemeClr val="bg1"/>
                </a:solidFill>
              </a:rPr>
              <a:t>;</a:t>
            </a:r>
          </a:p>
          <a:p>
            <a:endParaRPr lang="en-US" dirty="0">
              <a:solidFill>
                <a:schemeClr val="bg1"/>
              </a:solidFill>
            </a:endParaRPr>
          </a:p>
          <a:p>
            <a:r>
              <a:rPr lang="bn-BD" dirty="0">
                <a:solidFill>
                  <a:schemeClr val="bg1"/>
                </a:solidFill>
              </a:rPr>
              <a:t>এখানে </a:t>
            </a:r>
            <a:r>
              <a:rPr lang="en-US" i="1" dirty="0">
                <a:solidFill>
                  <a:schemeClr val="bg1"/>
                </a:solidFill>
              </a:rPr>
              <a:t>money</a:t>
            </a:r>
            <a:r>
              <a:rPr lang="en-US" dirty="0">
                <a:solidFill>
                  <a:schemeClr val="bg1"/>
                </a:solidFill>
              </a:rPr>
              <a:t> </a:t>
            </a:r>
            <a:r>
              <a:rPr lang="bn-BD" dirty="0">
                <a:solidFill>
                  <a:schemeClr val="bg1"/>
                </a:solidFill>
              </a:rPr>
              <a:t>এবং </a:t>
            </a:r>
            <a:r>
              <a:rPr lang="en-US" i="1" dirty="0" err="1">
                <a:solidFill>
                  <a:schemeClr val="bg1"/>
                </a:solidFill>
              </a:rPr>
              <a:t>accountBalance</a:t>
            </a:r>
            <a:r>
              <a:rPr lang="en-US" dirty="0">
                <a:solidFill>
                  <a:schemeClr val="bg1"/>
                </a:solidFill>
              </a:rPr>
              <a:t> </a:t>
            </a:r>
            <a:r>
              <a:rPr lang="bn-BD" dirty="0">
                <a:solidFill>
                  <a:schemeClr val="bg1"/>
                </a:solidFill>
              </a:rPr>
              <a:t>হলো আইডেন্টিফায়ার</a:t>
            </a:r>
          </a:p>
          <a:p>
            <a:r>
              <a:rPr lang="bn-BD" dirty="0">
                <a:solidFill>
                  <a:schemeClr val="bg1"/>
                </a:solidFill>
              </a:rPr>
              <a:t>মনে রাখবেন, আইডেন্টিফায়ার এর নাম দেওয়ার জন্য কখনোই সি কীওয়ার্ডসমূহ ব্যবহার করা যাবে না।</a:t>
            </a:r>
          </a:p>
          <a:p>
            <a:r>
              <a:rPr lang="bn-BD" dirty="0">
                <a:solidFill>
                  <a:schemeClr val="bg1"/>
                </a:solidFill>
              </a:rPr>
              <a:t>যেমন- আপনি ইচ্ছা করলেই </a:t>
            </a:r>
            <a:r>
              <a:rPr lang="en-US" i="1" dirty="0">
                <a:solidFill>
                  <a:schemeClr val="bg1"/>
                </a:solidFill>
              </a:rPr>
              <a:t>double</a:t>
            </a:r>
            <a:r>
              <a:rPr lang="en-US" dirty="0">
                <a:solidFill>
                  <a:schemeClr val="bg1"/>
                </a:solidFill>
              </a:rPr>
              <a:t> </a:t>
            </a:r>
            <a:r>
              <a:rPr lang="bn-BD" dirty="0">
                <a:solidFill>
                  <a:schemeClr val="bg1"/>
                </a:solidFill>
              </a:rPr>
              <a:t>কে আইডেন্টিফায়ার হিসাবে ব্যবহার করতে পারবেন না কারণ ইহা কীওয়ার্ড।</a:t>
            </a:r>
          </a:p>
          <a:p>
            <a:endParaRPr lang="en-US" dirty="0" smtClean="0">
              <a:solidFill>
                <a:schemeClr val="bg1"/>
              </a:solidFill>
            </a:endParaRPr>
          </a:p>
          <a:p>
            <a:endParaRPr lang="bn-BD"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741426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5" name="Rectangle 1"/>
          <p:cNvSpPr>
            <a:spLocks noChangeArrowheads="1"/>
          </p:cNvSpPr>
          <p:nvPr/>
        </p:nvSpPr>
        <p:spPr bwMode="auto">
          <a:xfrm>
            <a:off x="1058333" y="318538"/>
            <a:ext cx="9031319" cy="1423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আইডেন্টিফায়ারের নাম রাখার নিয়মাবলী</a:t>
            </a:r>
            <a:endParaRPr kumimoji="0" lang="en-US" altLang="en-US" sz="1800" b="0" i="0" u="none" strike="noStrike" cap="none" normalizeH="0" baseline="0" dirty="0" smtClean="0">
              <a:ln>
                <a:noFill/>
              </a:ln>
              <a:solidFill>
                <a:srgbClr val="E8E6E3"/>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bn-IN" altLang="en-US" sz="1100" b="0" i="0" u="none" strike="noStrike" cap="none" normalizeH="0" baseline="0" dirty="0" smtClean="0">
                <a:ln>
                  <a:noFill/>
                </a:ln>
                <a:solidFill>
                  <a:srgbClr val="E8E6E3"/>
                </a:solidFill>
                <a:effectLst/>
                <a:latin typeface="Open Sans"/>
                <a:cs typeface="Vrinda"/>
              </a:rPr>
              <a:t>একটি বৈধ আইডেন্টিফায়ারে বর্ণমালা</a:t>
            </a:r>
            <a:r>
              <a:rPr kumimoji="0" lang="en-US" altLang="en-US" sz="1100" b="0" i="0" u="none" strike="noStrike" cap="none" normalizeH="0" baseline="0" dirty="0" smtClean="0">
                <a:ln>
                  <a:noFill/>
                </a:ln>
                <a:solidFill>
                  <a:srgbClr val="E8E6E3"/>
                </a:solidFill>
                <a:effectLst/>
                <a:latin typeface="Open Sans"/>
                <a:cs typeface="Vrinda"/>
              </a:rPr>
              <a:t>(</a:t>
            </a:r>
            <a:r>
              <a:rPr kumimoji="0" lang="bn-IN" altLang="en-US" sz="1100" b="0" i="0" u="none" strike="noStrike" cap="none" normalizeH="0" baseline="0" dirty="0" smtClean="0">
                <a:ln>
                  <a:noFill/>
                </a:ln>
                <a:solidFill>
                  <a:srgbClr val="E8E6E3"/>
                </a:solidFill>
                <a:effectLst/>
                <a:latin typeface="Open Sans"/>
                <a:cs typeface="Vrinda"/>
              </a:rPr>
              <a:t>বড় হাতের বর্ণ বা ছোট হাতের বর্ণ</a:t>
            </a:r>
            <a:r>
              <a:rPr kumimoji="0" lang="en-US" altLang="en-US" sz="1100" b="0" i="0" u="none" strike="noStrike" cap="none" normalizeH="0" baseline="0" dirty="0" smtClean="0">
                <a:ln>
                  <a:noFill/>
                </a:ln>
                <a:solidFill>
                  <a:srgbClr val="E8E6E3"/>
                </a:solidFill>
                <a:effectLst/>
                <a:latin typeface="Open Sans"/>
                <a:cs typeface="Vrinda"/>
              </a:rPr>
              <a:t>) , </a:t>
            </a:r>
            <a:r>
              <a:rPr kumimoji="0" lang="bn-IN" altLang="en-US" sz="1100" b="0" i="0" u="none" strike="noStrike" cap="none" normalizeH="0" baseline="0" dirty="0" smtClean="0">
                <a:ln>
                  <a:noFill/>
                </a:ln>
                <a:solidFill>
                  <a:srgbClr val="E8E6E3"/>
                </a:solidFill>
                <a:effectLst/>
                <a:latin typeface="Open Sans"/>
                <a:cs typeface="Vrinda"/>
              </a:rPr>
              <a:t>ডিজিট</a:t>
            </a:r>
            <a:r>
              <a:rPr kumimoji="0" lang="en-US" altLang="en-US" sz="1100" b="0" i="0" u="none" strike="noStrike" cap="none" normalizeH="0" baseline="0" dirty="0" smtClean="0">
                <a:ln>
                  <a:noFill/>
                </a:ln>
                <a:solidFill>
                  <a:srgbClr val="E8E6E3"/>
                </a:solidFill>
                <a:effectLst/>
                <a:latin typeface="Open Sans"/>
                <a:cs typeface="Vrinda"/>
              </a:rPr>
              <a:t>(digits) </a:t>
            </a:r>
            <a:r>
              <a:rPr kumimoji="0" lang="bn-IN" altLang="en-US" sz="1100" b="0" i="0" u="none" strike="noStrike" cap="none" normalizeH="0" baseline="0" dirty="0" smtClean="0">
                <a:ln>
                  <a:noFill/>
                </a:ln>
                <a:solidFill>
                  <a:srgbClr val="E8E6E3"/>
                </a:solidFill>
                <a:effectLst/>
                <a:latin typeface="Open Sans"/>
                <a:cs typeface="Vrinda"/>
              </a:rPr>
              <a:t>এবং আন্ডারস্কোর</a:t>
            </a:r>
            <a:r>
              <a:rPr kumimoji="0" lang="en-US" altLang="en-US" sz="1100" b="0" i="0" u="none" strike="noStrike" cap="none" normalizeH="0" baseline="0" dirty="0" smtClean="0">
                <a:ln>
                  <a:noFill/>
                </a:ln>
                <a:solidFill>
                  <a:srgbClr val="E8E6E3"/>
                </a:solidFill>
                <a:effectLst/>
                <a:latin typeface="Open Sans"/>
                <a:cs typeface="Vrinda"/>
              </a:rPr>
              <a:t>(_) </a:t>
            </a:r>
            <a:r>
              <a:rPr kumimoji="0" lang="bn-IN" altLang="en-US" sz="1100" b="0" i="0" u="none" strike="noStrike" cap="none" normalizeH="0" baseline="0" dirty="0" smtClean="0">
                <a:ln>
                  <a:noFill/>
                </a:ln>
                <a:solidFill>
                  <a:srgbClr val="E8E6E3"/>
                </a:solidFill>
                <a:effectLst/>
                <a:latin typeface="Open Sans"/>
                <a:cs typeface="Vrinda"/>
              </a:rPr>
              <a:t>থাকতে পারে।</a:t>
            </a:r>
            <a:endParaRPr kumimoji="0" lang="en-US" altLang="en-US" sz="11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bn-IN" altLang="en-US" sz="1100" b="0" i="0" u="none" strike="noStrike" cap="none" normalizeH="0" baseline="0" dirty="0" smtClean="0">
                <a:ln>
                  <a:noFill/>
                </a:ln>
                <a:solidFill>
                  <a:srgbClr val="E8E6E3"/>
                </a:solidFill>
                <a:effectLst/>
                <a:latin typeface="Open Sans"/>
                <a:cs typeface="Vrinda"/>
              </a:rPr>
              <a:t>আইডেন্টিফায়ার এর নাম বর্ণ অথবা আন্ডারস্কোর দিয়ে শুরু হতে হবে। তবে আন্ডারস্কোর দিয়ে আইডেন্টিফায়ারের নাম শুরু করাকে অনুৎসাহিত করা হয়।</a:t>
            </a:r>
            <a:endParaRPr kumimoji="0" lang="en-US" altLang="en-US" sz="11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bn-IN" altLang="en-US" sz="1100" b="0" i="0" u="none" strike="noStrike" cap="none" normalizeH="0" baseline="0" dirty="0" smtClean="0">
                <a:ln>
                  <a:noFill/>
                </a:ln>
                <a:solidFill>
                  <a:srgbClr val="E8E6E3"/>
                </a:solidFill>
                <a:effectLst/>
                <a:latin typeface="Open Sans"/>
                <a:cs typeface="Vrinda"/>
              </a:rPr>
              <a:t>আইডেন্টিফায়ারের নাম যেকোনো দৈর্ঘের হতে পারে। তবে কম্পাইলার প্রথম ৩১ বর্ণ কে আইডেন্টিয়ায়ারের নাম হিসাবে বেছে নেয়</a:t>
            </a:r>
            <a:r>
              <a:rPr kumimoji="0" lang="en-US" altLang="en-US" sz="1100" b="0" i="0" u="none" strike="noStrike" cap="none" normalizeH="0" dirty="0" smtClean="0">
                <a:ln>
                  <a:noFill/>
                </a:ln>
                <a:solidFill>
                  <a:srgbClr val="E8E6E3"/>
                </a:solidFill>
                <a:effectLst/>
                <a:latin typeface="Open Sans"/>
                <a:cs typeface="Vrinda"/>
              </a:rPr>
              <a:t> </a:t>
            </a:r>
          </a:p>
        </p:txBody>
      </p:sp>
      <p:sp>
        <p:nvSpPr>
          <p:cNvPr id="7" name="Rectangle 3"/>
          <p:cNvSpPr>
            <a:spLocks noChangeArrowheads="1"/>
          </p:cNvSpPr>
          <p:nvPr/>
        </p:nvSpPr>
        <p:spPr bwMode="auto">
          <a:xfrm>
            <a:off x="1058333" y="1742532"/>
            <a:ext cx="9548864" cy="79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উত্তম পন্থায় প্রোগ্রামিং</a:t>
            </a: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rgbClr val="E8E6E3"/>
                </a:solidFill>
                <a:effectLst/>
                <a:latin typeface="Open Sans"/>
                <a:cs typeface="Vrinda"/>
              </a:rPr>
              <a:t>কীওয়ার্ড ছাড়া আইডেন্টিফায়ারের জন্য আপনি যেকোনো নাম পছন্দ করতে পারেন। যাইহোক</a:t>
            </a:r>
            <a:r>
              <a:rPr kumimoji="0" lang="en-US" altLang="en-US" sz="1100" b="0" i="0" u="none" strike="noStrike" cap="none" normalizeH="0" baseline="0" dirty="0" smtClean="0">
                <a:ln>
                  <a:noFill/>
                </a:ln>
                <a:solidFill>
                  <a:srgbClr val="E8E6E3"/>
                </a:solidFill>
                <a:effectLst/>
                <a:latin typeface="Open Sans"/>
                <a:cs typeface="Vrinda"/>
              </a:rPr>
              <a:t>, </a:t>
            </a:r>
            <a:r>
              <a:rPr kumimoji="0" lang="bn-IN" altLang="en-US" sz="1100" b="0" i="0" u="none" strike="noStrike" cap="none" normalizeH="0" baseline="0" dirty="0" smtClean="0">
                <a:ln>
                  <a:noFill/>
                </a:ln>
                <a:solidFill>
                  <a:srgbClr val="E8E6E3"/>
                </a:solidFill>
                <a:effectLst/>
                <a:latin typeface="Open Sans"/>
                <a:cs typeface="Vrinda"/>
              </a:rPr>
              <a:t>আপনি যদি আইডেন্টিফায়ারকে অর্থপূর্ণ নাম দেন তাহলে ইহা আপনার এবং আপনার অনুসারী প্রোগ্রামারদের জন্যও বুঝা সহজ হবে।</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6121400" y="9567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92742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5" name="Rectangle 1"/>
          <p:cNvSpPr>
            <a:spLocks noChangeArrowheads="1"/>
          </p:cNvSpPr>
          <p:nvPr/>
        </p:nvSpPr>
        <p:spPr bwMode="auto">
          <a:xfrm>
            <a:off x="533400" y="587421"/>
            <a:ext cx="10380133" cy="1483689"/>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chemeClr val="bg1"/>
                </a:solidFill>
                <a:effectLst/>
                <a:latin typeface="Open Sans"/>
                <a:cs typeface="Vrinda"/>
              </a:rPr>
              <a:t>সি ভ্যারিয়েবল</a:t>
            </a:r>
            <a:endParaRPr kumimoji="0" lang="en-US" altLang="en-US" sz="22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প্রোগ্রামিং এ ভ্যারিয়েবল হলো তথ্য জমা রাখার পাত্র</a:t>
            </a:r>
            <a:r>
              <a:rPr kumimoji="0" lang="en-US" altLang="en-US" sz="1600" b="0" i="0" u="none" strike="noStrike" cap="none" normalizeH="0" baseline="0" dirty="0" smtClean="0">
                <a:ln>
                  <a:noFill/>
                </a:ln>
                <a:solidFill>
                  <a:schemeClr val="bg1"/>
                </a:solidFill>
                <a:effectLst/>
                <a:latin typeface="Open Sans"/>
                <a:cs typeface="Vrinda"/>
              </a:rPr>
              <a:t>(</a:t>
            </a:r>
            <a:r>
              <a:rPr kumimoji="0" lang="en-US" altLang="en-US" sz="1600" b="0" i="0" u="none" strike="noStrike" cap="none" normalizeH="0" baseline="0" dirty="0" err="1" smtClean="0">
                <a:ln>
                  <a:noFill/>
                </a:ln>
                <a:solidFill>
                  <a:schemeClr val="bg1"/>
                </a:solidFill>
                <a:effectLst/>
                <a:latin typeface="Open Sans"/>
                <a:cs typeface="Vrinda"/>
              </a:rPr>
              <a:t>notainer</a:t>
            </a:r>
            <a:r>
              <a:rPr kumimoji="0" lang="en-US" altLang="en-US" sz="1600" b="0" i="0" u="none" strike="noStrike" cap="none" normalizeH="0" baseline="0" dirty="0" smtClean="0">
                <a:ln>
                  <a:noFill/>
                </a:ln>
                <a:solidFill>
                  <a:schemeClr val="bg1"/>
                </a:solidFill>
                <a:effectLst/>
                <a:latin typeface="Open Sans"/>
                <a:cs typeface="Vrinda"/>
              </a:rPr>
              <a:t>) </a:t>
            </a:r>
            <a:r>
              <a:rPr kumimoji="0" lang="bn-IN" altLang="en-US" sz="1600" b="0" i="0" u="none" strike="noStrike" cap="none" normalizeH="0" baseline="0" dirty="0" smtClean="0">
                <a:ln>
                  <a:noFill/>
                </a:ln>
                <a:solidFill>
                  <a:schemeClr val="bg1"/>
                </a:solidFill>
                <a:effectLst/>
                <a:latin typeface="Open Sans"/>
                <a:cs typeface="Vrinda"/>
              </a:rPr>
              <a:t>বা স্টোরেজ এরিয়া।</a:t>
            </a:r>
            <a:endParaRPr kumimoji="0" lang="en-US" altLang="en-US" sz="16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chemeClr val="bg1"/>
                </a:solidFill>
                <a:effectLst/>
                <a:latin typeface="Open Sans"/>
                <a:cs typeface="Vrinda"/>
              </a:rPr>
              <a:t>স্টোরেজ এরিয়াকে নির্দেশ করার জন্য প্রত্যেকটি ভ্যারিয়েবলের একটি ইউনিক নাম দিতে হয়</a:t>
            </a:r>
            <a:r>
              <a:rPr kumimoji="0" lang="en-US" altLang="en-US" sz="1600" b="0" i="0" u="none" strike="noStrike" cap="none" normalizeH="0" baseline="0" dirty="0" smtClean="0">
                <a:ln>
                  <a:noFill/>
                </a:ln>
                <a:solidFill>
                  <a:schemeClr val="bg1"/>
                </a:solidFill>
                <a:effectLst/>
                <a:latin typeface="Open Sans"/>
                <a:cs typeface="Vrinda"/>
              </a:rPr>
              <a:t>(</a:t>
            </a:r>
            <a:r>
              <a:rPr kumimoji="0" lang="bn-IN" altLang="en-US" sz="1600" b="0" i="0" u="none" strike="noStrike" cap="none" normalizeH="0" baseline="0" dirty="0" smtClean="0">
                <a:ln>
                  <a:noFill/>
                </a:ln>
                <a:solidFill>
                  <a:schemeClr val="bg1"/>
                </a:solidFill>
                <a:effectLst/>
                <a:latin typeface="Open Sans"/>
                <a:cs typeface="Vrinda"/>
                <a:hlinkClick r:id="rId2" tooltip="C Identifiers"/>
              </a:rPr>
              <a:t>আইডেন্টিফায়ার</a:t>
            </a:r>
            <a:r>
              <a:rPr kumimoji="0" lang="en-US" altLang="en-US" sz="1600" b="0" i="0" u="none" strike="noStrike" cap="none" normalizeH="0" baseline="0" dirty="0" smtClean="0">
                <a:ln>
                  <a:noFill/>
                </a:ln>
                <a:solidFill>
                  <a:schemeClr val="bg1"/>
                </a:solidFill>
                <a:effectLst/>
                <a:latin typeface="Open Sans"/>
              </a:rPr>
              <a:t>)</a:t>
            </a:r>
            <a:r>
              <a:rPr kumimoji="0" lang="hi-IN" altLang="en-US" sz="1600" b="0" i="0" u="none" strike="noStrike" cap="none" normalizeH="0" baseline="0" dirty="0" smtClean="0">
                <a:ln>
                  <a:noFill/>
                </a:ln>
                <a:solidFill>
                  <a:schemeClr val="bg1"/>
                </a:solidFill>
                <a:effectLst/>
                <a:latin typeface="Open Sans"/>
                <a:cs typeface="Mangal"/>
              </a:rPr>
              <a:t>। </a:t>
            </a:r>
            <a:r>
              <a:rPr kumimoji="0" lang="bn-IN" altLang="en-US" sz="1600" b="0" i="0" u="none" strike="noStrike" cap="none" normalizeH="0" baseline="0" dirty="0" smtClean="0">
                <a:ln>
                  <a:noFill/>
                </a:ln>
                <a:solidFill>
                  <a:schemeClr val="bg1"/>
                </a:solidFill>
                <a:effectLst/>
                <a:latin typeface="Open Sans"/>
                <a:cs typeface="Vrinda"/>
              </a:rPr>
              <a:t>মেমোরি লোকেশনকে নির্দেশ করার জন্য ভ্যারিয়েবল হলো একটি সাংকেতিক নাম। উদাহরণস্বরূপঃ</a:t>
            </a:r>
            <a:endParaRPr kumimoji="0" lang="en-US" altLang="en-US" sz="1600" b="0" i="0" u="none" strike="noStrike" cap="none" normalizeH="0" baseline="0" dirty="0" smtClean="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chemeClr val="bg1"/>
                </a:solidFill>
                <a:effectLst/>
                <a:latin typeface="Consolas" panose="020B0609020204030204" pitchFamily="49" charset="0"/>
              </a:rPr>
              <a:t>int</a:t>
            </a:r>
            <a:r>
              <a:rPr kumimoji="0" lang="en-US" altLang="en-US" sz="1600" b="0" i="0" u="none" strike="noStrike" cap="none" normalizeH="0" baseline="0" dirty="0" smtClean="0">
                <a:ln>
                  <a:noFill/>
                </a:ln>
                <a:solidFill>
                  <a:schemeClr val="bg1"/>
                </a:solidFill>
                <a:effectLst/>
                <a:latin typeface="Consolas" panose="020B0609020204030204" pitchFamily="49" charset="0"/>
              </a:rPr>
              <a:t> age =30; </a:t>
            </a:r>
          </a:p>
        </p:txBody>
      </p:sp>
      <p:sp>
        <p:nvSpPr>
          <p:cNvPr id="6" name="Rectangle 2"/>
          <p:cNvSpPr>
            <a:spLocks noChangeArrowheads="1"/>
          </p:cNvSpPr>
          <p:nvPr/>
        </p:nvSpPr>
        <p:spPr bwMode="auto">
          <a:xfrm>
            <a:off x="533400" y="2236767"/>
            <a:ext cx="10608733" cy="4443433"/>
          </a:xfrm>
          <a:prstGeom prst="rect">
            <a:avLst/>
          </a:prstGeom>
          <a:noFill/>
          <a:ln>
            <a:noFill/>
          </a:ln>
          <a:effectLst/>
        </p:spPr>
        <p:txBody>
          <a:bodyPr vert="horz" wrap="square" lIns="0" tIns="0" rIns="0" bIns="2856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bn-IN" altLang="en-US" dirty="0" smtClean="0">
                <a:solidFill>
                  <a:schemeClr val="bg1"/>
                </a:solidFill>
              </a:rPr>
              <a:t>এখানে</a:t>
            </a:r>
            <a:r>
              <a:rPr lang="en-US" altLang="en-US" dirty="0">
                <a:solidFill>
                  <a:schemeClr val="bg1"/>
                </a:solidFill>
              </a:rPr>
              <a:t> age </a:t>
            </a:r>
            <a:r>
              <a:rPr lang="bn-IN" altLang="en-US" dirty="0">
                <a:solidFill>
                  <a:schemeClr val="bg1"/>
                </a:solidFill>
              </a:rPr>
              <a:t>হলো একটি ইন্টেজার</a:t>
            </a:r>
            <a:r>
              <a:rPr lang="en-US" altLang="en-US" dirty="0">
                <a:solidFill>
                  <a:schemeClr val="bg1"/>
                </a:solidFill>
              </a:rPr>
              <a:t>(integer) </a:t>
            </a:r>
            <a:r>
              <a:rPr lang="bn-IN" altLang="en-US" dirty="0">
                <a:solidFill>
                  <a:schemeClr val="bg1"/>
                </a:solidFill>
              </a:rPr>
              <a:t>টাইপের ভ্যারিয়েবল এবং ইহাতে ভ্যালু এসাইন করা হয়েছে </a:t>
            </a:r>
            <a:r>
              <a:rPr lang="en-US" altLang="en-US" dirty="0">
                <a:solidFill>
                  <a:schemeClr val="bg1"/>
                </a:solidFill>
              </a:rPr>
              <a:t>32</a:t>
            </a:r>
            <a:r>
              <a:rPr lang="bn-IN" altLang="en-US" dirty="0">
                <a:solidFill>
                  <a:schemeClr val="bg1"/>
                </a:solidFill>
              </a:rPr>
              <a:t>।</a:t>
            </a: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bn-IN" altLang="en-US" dirty="0">
                <a:solidFill>
                  <a:schemeClr val="bg1"/>
                </a:solidFill>
              </a:rPr>
              <a:t>ভ্যারিয়েবলের ভ্যালু পরিবর্তন হতে পারে বলেই এর নাম দেওয়া হয়েছে ভ্যারিয়েবল।</a:t>
            </a: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bn-IN" altLang="en-US" dirty="0">
                <a:solidFill>
                  <a:schemeClr val="bg1"/>
                </a:solidFill>
              </a:rPr>
              <a:t>সি প্রোগ্রামিং এ ব্যবহারের পূর্বেই ভ্যারিয়েবলকে ডিক্লেয়ার</a:t>
            </a:r>
            <a:r>
              <a:rPr lang="en-US" altLang="en-US" dirty="0">
                <a:solidFill>
                  <a:schemeClr val="bg1"/>
                </a:solidFill>
              </a:rPr>
              <a:t>(declare) </a:t>
            </a:r>
            <a:r>
              <a:rPr lang="bn-IN" altLang="en-US" dirty="0">
                <a:solidFill>
                  <a:schemeClr val="bg1"/>
                </a:solidFill>
              </a:rPr>
              <a:t>করতে হায়</a:t>
            </a:r>
            <a:r>
              <a:rPr lang="bn-IN" altLang="en-US" dirty="0" smtClean="0">
                <a:solidFill>
                  <a:schemeClr val="bg1"/>
                </a:solidFill>
              </a:rPr>
              <a:t>।</a:t>
            </a: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bn-IN" altLang="en-US" dirty="0">
                <a:solidFill>
                  <a:schemeClr val="bg1"/>
                </a:solidFill>
              </a:rPr>
              <a:t>সি প্রোগ্রামিং এ ভ্যারিয়েবলের নাম রাখার </a:t>
            </a:r>
            <a:r>
              <a:rPr lang="bn-IN" altLang="en-US" dirty="0" smtClean="0">
                <a:solidFill>
                  <a:schemeClr val="bg1"/>
                </a:solidFill>
              </a:rPr>
              <a:t>নিয়মাবলী</a:t>
            </a:r>
            <a:endParaRPr lang="en-US" altLang="en-US" dirty="0" smtClean="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bn-IN" altLang="en-US" dirty="0">
                <a:solidFill>
                  <a:schemeClr val="bg1"/>
                </a:solidFill>
              </a:rPr>
              <a:t>একটি বৈধ ভ্যারিয়েবলের নামের মধ্যে শুধুমাত্র বর্ণমালা</a:t>
            </a:r>
            <a:r>
              <a:rPr lang="en-US" altLang="en-US" dirty="0">
                <a:solidFill>
                  <a:schemeClr val="bg1"/>
                </a:solidFill>
              </a:rPr>
              <a:t>(</a:t>
            </a:r>
            <a:r>
              <a:rPr lang="bn-IN" altLang="en-US" dirty="0">
                <a:solidFill>
                  <a:schemeClr val="bg1"/>
                </a:solidFill>
              </a:rPr>
              <a:t>বড় হাতের বর্ণ বা ছোট হাতের বর্ণ</a:t>
            </a:r>
            <a:r>
              <a:rPr lang="en-US" altLang="en-US" dirty="0">
                <a:solidFill>
                  <a:schemeClr val="bg1"/>
                </a:solidFill>
              </a:rPr>
              <a:t>) , </a:t>
            </a:r>
            <a:r>
              <a:rPr lang="bn-IN" altLang="en-US" dirty="0">
                <a:solidFill>
                  <a:schemeClr val="bg1"/>
                </a:solidFill>
              </a:rPr>
              <a:t>ডিজিট</a:t>
            </a:r>
            <a:r>
              <a:rPr lang="en-US" altLang="en-US" dirty="0">
                <a:solidFill>
                  <a:schemeClr val="bg1"/>
                </a:solidFill>
              </a:rPr>
              <a:t>(digits) </a:t>
            </a:r>
            <a:r>
              <a:rPr lang="bn-IN" altLang="en-US" dirty="0">
                <a:solidFill>
                  <a:schemeClr val="bg1"/>
                </a:solidFill>
              </a:rPr>
              <a:t>এবং আন্ডারস্কোর</a:t>
            </a:r>
            <a:r>
              <a:rPr lang="en-US" altLang="en-US" dirty="0">
                <a:solidFill>
                  <a:schemeClr val="bg1"/>
                </a:solidFill>
              </a:rPr>
              <a:t>(_) </a:t>
            </a:r>
            <a:r>
              <a:rPr lang="bn-IN" altLang="en-US" dirty="0">
                <a:solidFill>
                  <a:schemeClr val="bg1"/>
                </a:solidFill>
              </a:rPr>
              <a:t>থাকতে পারে।</a:t>
            </a: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bn-IN" altLang="en-US" dirty="0">
                <a:solidFill>
                  <a:schemeClr val="bg1"/>
                </a:solidFill>
              </a:rPr>
              <a:t>ভ্যারিয়েবলের নাম বর্ণ অথবা আন্ডারস্কোর দিয়ে শুরু হতে হবে। তবে আন্ডারস্কোর দিয়ে ভ্যারিয়েবলের নাম শুরু করাকে অনুৎসাহিত করা হয়। কারণ আন্ডারস্কোর দিয়ে শুরু হওয়া ভ্যারিয়েবলের নাম সিস্টেমের নামের সাথে সংঘর্ষ বেধে কিছু ত্রুটি দেখা দিতে পারে।</a:t>
            </a: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bn-IN" altLang="en-US" dirty="0">
                <a:solidFill>
                  <a:schemeClr val="bg1"/>
                </a:solidFill>
              </a:rPr>
              <a:t>ভ্যারিয়েবলের নাম যেকনো দৈর্ঘের হতে পারে। তবে কম্পাইলার প্রথম ৩১ বর্ণ কে ভ্যারিয়েবলের নাম হিসাবে বেছে নেয়। তাই একটি প্রোগ্রামে দুটি ভ্যারিয়েবলের প্রথম ৩১ বর্ণ আলাদা হতে হয়।</a:t>
            </a:r>
            <a:endParaRPr lang="en-US" altLang="en-US"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bn-IN" altLang="en-US" dirty="0">
                <a:solidFill>
                  <a:schemeClr val="bg1"/>
                </a:solidFill>
              </a:rPr>
              <a:t>সি দৃঢ়ভাবে</a:t>
            </a:r>
            <a:r>
              <a:rPr lang="en-US" altLang="en-US" dirty="0">
                <a:solidFill>
                  <a:schemeClr val="bg1"/>
                </a:solidFill>
              </a:rPr>
              <a:t>(strongly) </a:t>
            </a:r>
            <a:r>
              <a:rPr lang="bn-IN" altLang="en-US" dirty="0">
                <a:solidFill>
                  <a:schemeClr val="bg1"/>
                </a:solidFill>
              </a:rPr>
              <a:t>একটি টাইপ ল্যাংগুয়েজ। অর্থাৎ প্রোগ্রাম সম্পাদনের সময় ভ্যারিয়েবলের টাইপ পরিবর্তন হয় না</a:t>
            </a:r>
            <a:r>
              <a:rPr lang="bn-IN" altLang="en-US" dirty="0" smtClean="0">
                <a:solidFill>
                  <a:schemeClr val="bg1"/>
                </a:solidFill>
              </a:rPr>
              <a:t>।</a:t>
            </a:r>
            <a:endParaRPr lang="en-US" altLang="en-US" dirty="0">
              <a:solidFill>
                <a:schemeClr val="bg1"/>
              </a:solidFill>
            </a:endParaRPr>
          </a:p>
        </p:txBody>
      </p:sp>
    </p:spTree>
    <p:extLst>
      <p:ext uri="{BB962C8B-B14F-4D97-AF65-F5344CB8AC3E}">
        <p14:creationId xmlns:p14="http://schemas.microsoft.com/office/powerpoint/2010/main" val="3585272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3" name="Rectangle 2"/>
          <p:cNvSpPr/>
          <p:nvPr/>
        </p:nvSpPr>
        <p:spPr>
          <a:xfrm>
            <a:off x="3906982" y="133003"/>
            <a:ext cx="2818014" cy="1446414"/>
          </a:xfrm>
          <a:prstGeom prst="rect">
            <a:avLst/>
          </a:prstGeom>
          <a:solidFill>
            <a:srgbClr val="0065A4">
              <a:alpha val="5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n-BD" sz="4000" dirty="0"/>
              <a:t>সি </a:t>
            </a:r>
            <a:endParaRPr lang="en-US" sz="4000" dirty="0" smtClean="0"/>
          </a:p>
          <a:p>
            <a:pPr algn="ctr"/>
            <a:r>
              <a:rPr lang="bn-BD" sz="4000" dirty="0" smtClean="0"/>
              <a:t>প্রোগ্রামিং</a:t>
            </a:r>
            <a:endParaRPr lang="bn-BD" sz="4000" dirty="0"/>
          </a:p>
        </p:txBody>
      </p:sp>
      <p:sp>
        <p:nvSpPr>
          <p:cNvPr id="7" name="TextBox 6"/>
          <p:cNvSpPr txBox="1"/>
          <p:nvPr/>
        </p:nvSpPr>
        <p:spPr>
          <a:xfrm>
            <a:off x="1055716" y="2219498"/>
            <a:ext cx="10602884" cy="3416320"/>
          </a:xfrm>
          <a:prstGeom prst="rect">
            <a:avLst/>
          </a:prstGeom>
          <a:noFill/>
        </p:spPr>
        <p:txBody>
          <a:bodyPr wrap="square" rtlCol="0">
            <a:spAutoFit/>
          </a:bodyPr>
          <a:lstStyle/>
          <a:p>
            <a:r>
              <a:rPr lang="bn-BD" dirty="0">
                <a:solidFill>
                  <a:schemeClr val="bg1"/>
                </a:solidFill>
              </a:rPr>
              <a:t>সি প্রোগ্রামিং সাধারণ উদ্দেশ্যে(</a:t>
            </a:r>
            <a:r>
              <a:rPr lang="en-US" dirty="0">
                <a:solidFill>
                  <a:schemeClr val="bg1"/>
                </a:solidFill>
              </a:rPr>
              <a:t>general-purpose) </a:t>
            </a:r>
            <a:r>
              <a:rPr lang="bn-BD" dirty="0">
                <a:solidFill>
                  <a:schemeClr val="bg1"/>
                </a:solidFill>
              </a:rPr>
              <a:t>ব্যবহৃত একটি শক্তিশালী(</a:t>
            </a:r>
            <a:r>
              <a:rPr lang="en-US" dirty="0" err="1">
                <a:solidFill>
                  <a:schemeClr val="bg1"/>
                </a:solidFill>
              </a:rPr>
              <a:t>powerfull</a:t>
            </a:r>
            <a:r>
              <a:rPr lang="en-US" dirty="0">
                <a:solidFill>
                  <a:schemeClr val="bg1"/>
                </a:solidFill>
              </a:rPr>
              <a:t>) </a:t>
            </a:r>
            <a:r>
              <a:rPr lang="bn-BD" dirty="0">
                <a:solidFill>
                  <a:schemeClr val="bg1"/>
                </a:solidFill>
              </a:rPr>
              <a:t>প্রোগ্রামিং ভাষা যা দ্রুততর(</a:t>
            </a:r>
            <a:r>
              <a:rPr lang="en-US" dirty="0">
                <a:solidFill>
                  <a:schemeClr val="bg1"/>
                </a:solidFill>
              </a:rPr>
              <a:t>faster), </a:t>
            </a:r>
            <a:r>
              <a:rPr lang="bn-BD" dirty="0">
                <a:solidFill>
                  <a:schemeClr val="bg1"/>
                </a:solidFill>
              </a:rPr>
              <a:t>বহনযোগ্য(</a:t>
            </a:r>
            <a:r>
              <a:rPr lang="en-US" dirty="0">
                <a:solidFill>
                  <a:schemeClr val="bg1"/>
                </a:solidFill>
              </a:rPr>
              <a:t>portable) </a:t>
            </a:r>
            <a:r>
              <a:rPr lang="bn-BD" dirty="0">
                <a:solidFill>
                  <a:schemeClr val="bg1"/>
                </a:solidFill>
              </a:rPr>
              <a:t>এবং সব ধরণের প্লাটফর্মেই উপযোগী</a:t>
            </a:r>
            <a:r>
              <a:rPr lang="bn-BD" dirty="0" smtClean="0">
                <a:solidFill>
                  <a:schemeClr val="bg1"/>
                </a:solidFill>
              </a:rPr>
              <a:t>।</a:t>
            </a:r>
            <a:endParaRPr lang="en-US" dirty="0" smtClean="0">
              <a:solidFill>
                <a:schemeClr val="bg1"/>
              </a:solidFill>
            </a:endParaRPr>
          </a:p>
          <a:p>
            <a:endParaRPr lang="en-US" dirty="0">
              <a:solidFill>
                <a:schemeClr val="bg1"/>
              </a:solidFill>
            </a:endParaRPr>
          </a:p>
          <a:p>
            <a:r>
              <a:rPr lang="bn-BD" dirty="0">
                <a:solidFill>
                  <a:schemeClr val="bg1"/>
                </a:solidFill>
              </a:rPr>
              <a:t>সি সাধারণ উদ্দেশ্যে ব্যবহৃত প্রোগ্রামিং ভাষা। বিভিন্ন অপারেটিং সিস্টেম (যেমন-উইন্ডোজ, আইওএস, লিন্যাক্স ইত্যাদি) থেকে শুরু করে নানা ধরনের সফটওয়্যার নির্মানে সি এর ব্যপক ব্যবহার রয়েছে। এমনকি 3</a:t>
            </a:r>
            <a:r>
              <a:rPr lang="en-US" dirty="0">
                <a:solidFill>
                  <a:schemeClr val="bg1"/>
                </a:solidFill>
              </a:rPr>
              <a:t>D </a:t>
            </a:r>
            <a:r>
              <a:rPr lang="bn-BD" dirty="0">
                <a:solidFill>
                  <a:schemeClr val="bg1"/>
                </a:solidFill>
              </a:rPr>
              <a:t>মুভি তৈরি করতেও সি ব্যবহৃত হয়। এক কথায়, এমন কোনো ক্ষেত্র নাই যেখানে সি এর পদচারনা নাই।</a:t>
            </a:r>
          </a:p>
          <a:p>
            <a:r>
              <a:rPr lang="bn-BD" dirty="0">
                <a:solidFill>
                  <a:schemeClr val="bg1"/>
                </a:solidFill>
              </a:rPr>
              <a:t>সি একটি অত্যন্ত কার্যকরী(</a:t>
            </a:r>
            <a:r>
              <a:rPr lang="en-US" dirty="0">
                <a:solidFill>
                  <a:schemeClr val="bg1"/>
                </a:solidFill>
              </a:rPr>
              <a:t>highly efficient) </a:t>
            </a:r>
            <a:r>
              <a:rPr lang="bn-BD" dirty="0">
                <a:solidFill>
                  <a:schemeClr val="bg1"/>
                </a:solidFill>
              </a:rPr>
              <a:t>প্রোগ্রামিং ভাষা । প্রায় ৪৪ বছরেরও বেশি সময় ধরে জনপ্রিয় থাকার এটাই হয়ত মূল কারণ</a:t>
            </a:r>
            <a:r>
              <a:rPr lang="bn-BD" dirty="0" smtClean="0">
                <a:solidFill>
                  <a:schemeClr val="bg1"/>
                </a:solidFill>
              </a:rPr>
              <a:t>।</a:t>
            </a:r>
            <a:endParaRPr lang="en-US" dirty="0" smtClean="0">
              <a:solidFill>
                <a:schemeClr val="bg1"/>
              </a:solidFill>
            </a:endParaRPr>
          </a:p>
          <a:p>
            <a:endParaRPr lang="en-US" dirty="0">
              <a:solidFill>
                <a:schemeClr val="bg1"/>
              </a:solidFill>
            </a:endParaRPr>
          </a:p>
          <a:p>
            <a:endParaRPr lang="bn-BD" dirty="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5122" name="Picture 2" descr="Identifier, Variable, and Consta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9" y="219869"/>
            <a:ext cx="8512175" cy="63841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68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21</a:t>
            </a:fld>
            <a:endParaRPr lang="en-US" noProof="0" dirty="0"/>
          </a:p>
        </p:txBody>
      </p:sp>
      <p:pic>
        <p:nvPicPr>
          <p:cNvPr id="6146" name="Picture 2" descr="Structure Basics in C - C Programming Tutorial - OverIQ.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82" y="323849"/>
            <a:ext cx="5181600" cy="59912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6148" name="Picture 4" descr="C++ Variables - Learn C++ Programming Free - InfoBroth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5247" y="1861617"/>
            <a:ext cx="6106006" cy="27436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292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22</a:t>
            </a:fld>
            <a:endParaRPr lang="en-US" noProof="0" dirty="0"/>
          </a:p>
        </p:txBody>
      </p:sp>
      <p:pic>
        <p:nvPicPr>
          <p:cNvPr id="7170" name="Picture 2" descr="Understanding Bits, Bytes and Their Multiples"/>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40326" y="178954"/>
            <a:ext cx="4291155" cy="300381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File:Bits and Bytes.sv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942" y="286268"/>
            <a:ext cx="5901537" cy="612284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Bits &amp; Bytes A bit is the smallest amount of memory used to store  information. A bit is represented by either a “0” or a “1”. “Bit” is a  contraction of. - ppt down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326" y="3331022"/>
            <a:ext cx="4291155" cy="3218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059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23</a:t>
            </a:fld>
            <a:endParaRPr lang="en-US" noProof="0" dirty="0"/>
          </a:p>
        </p:txBody>
      </p:sp>
      <p:pic>
        <p:nvPicPr>
          <p:cNvPr id="8194" name="Picture 2" descr="Number System - Definition, Types, Examples, Conversion Rules"/>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454726" y="86052"/>
            <a:ext cx="9124662" cy="6856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116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82880" y="386534"/>
            <a:ext cx="10382596" cy="1483689"/>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rgbClr val="E8E6E3"/>
                </a:solidFill>
                <a:effectLst/>
                <a:latin typeface="Open Sans"/>
                <a:cs typeface="Vrinda"/>
              </a:rPr>
              <a:t>সি প্রোগ্রামিং কনস্ট্যান্ট</a:t>
            </a:r>
            <a:r>
              <a:rPr kumimoji="0" lang="en-US" altLang="en-US" sz="2200" b="0" i="0" u="none" strike="noStrike" cap="none" normalizeH="0" baseline="0" dirty="0" smtClean="0">
                <a:ln>
                  <a:noFill/>
                </a:ln>
                <a:solidFill>
                  <a:srgbClr val="E8E6E3"/>
                </a:solidFill>
                <a:effectLst/>
                <a:latin typeface="Open Sans"/>
                <a:cs typeface="Vrinda"/>
              </a:rPr>
              <a:t>(constant) </a:t>
            </a:r>
            <a:r>
              <a:rPr kumimoji="0" lang="bn-IN" altLang="en-US" sz="2200" b="0" i="0" u="none" strike="noStrike" cap="none" normalizeH="0" baseline="0" dirty="0" smtClean="0">
                <a:ln>
                  <a:noFill/>
                </a:ln>
                <a:solidFill>
                  <a:srgbClr val="E8E6E3"/>
                </a:solidFill>
                <a:effectLst/>
                <a:latin typeface="Open Sans"/>
                <a:cs typeface="Vrinda"/>
              </a:rPr>
              <a:t>এবং লিটারেল</a:t>
            </a:r>
            <a:endParaRPr kumimoji="0" lang="en-US" altLang="en-US" sz="22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rgbClr val="E8E6E3"/>
                </a:solidFill>
                <a:effectLst/>
                <a:latin typeface="Open Sans"/>
                <a:cs typeface="Vrinda"/>
              </a:rPr>
              <a:t>কনস্ট্যান্ট হলো ভ্যালু বা আইডেন্টিফায়ার। প্রোগ্রাম সম্পাদনের সময় যার ভ্যালু পরিবর্তন হয় না। উদাহরনস্বরুপঃ </a:t>
            </a:r>
            <a:r>
              <a:rPr kumimoji="0" lang="en-US" altLang="en-US" sz="1600" b="0" i="0" u="none" strike="noStrike" cap="none" normalizeH="0" baseline="0" dirty="0" smtClean="0">
                <a:ln>
                  <a:noFill/>
                </a:ln>
                <a:solidFill>
                  <a:srgbClr val="E8E6E3"/>
                </a:solidFill>
                <a:effectLst/>
                <a:latin typeface="Open Sans"/>
                <a:cs typeface="Vrinda"/>
              </a:rPr>
              <a:t>"SATT Academy", 1, 2</a:t>
            </a:r>
            <a:r>
              <a:rPr kumimoji="0" lang="bn-IN" altLang="en-US" sz="1600" b="0" i="0" u="none" strike="noStrike" cap="none" normalizeH="0" baseline="0" dirty="0" smtClean="0">
                <a:ln>
                  <a:noFill/>
                </a:ln>
                <a:solidFill>
                  <a:srgbClr val="E8E6E3"/>
                </a:solidFill>
                <a:effectLst/>
                <a:latin typeface="Open Sans"/>
                <a:cs typeface="Vrinda"/>
              </a:rPr>
              <a:t> ইত্যাদি।</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rgbClr val="E8E6E3"/>
                </a:solidFill>
                <a:effectLst/>
                <a:latin typeface="Open Sans"/>
                <a:cs typeface="Vrinda"/>
              </a:rPr>
              <a:t>তাহলে আমরা দেখলাম যে</a:t>
            </a:r>
            <a:r>
              <a:rPr kumimoji="0" lang="en-US" altLang="en-US" sz="1600" b="0" i="0" u="none" strike="noStrike" cap="none" normalizeH="0" baseline="0" dirty="0" smtClean="0">
                <a:ln>
                  <a:noFill/>
                </a:ln>
                <a:solidFill>
                  <a:srgbClr val="E8E6E3"/>
                </a:solidFill>
                <a:effectLst/>
                <a:latin typeface="Open Sans"/>
                <a:cs typeface="Vrinda"/>
              </a:rPr>
              <a:t>, </a:t>
            </a:r>
            <a:r>
              <a:rPr kumimoji="0" lang="bn-IN" altLang="en-US" sz="1600" b="0" i="0" u="none" strike="noStrike" cap="none" normalizeH="0" baseline="0" dirty="0" smtClean="0">
                <a:ln>
                  <a:noFill/>
                </a:ln>
                <a:solidFill>
                  <a:srgbClr val="E8E6E3"/>
                </a:solidFill>
                <a:effectLst/>
                <a:latin typeface="Open Sans"/>
                <a:cs typeface="Vrinda"/>
              </a:rPr>
              <a:t>আইডেন্টিফায়ারকে কনস্ট্যান্ট হিসাবেও ডিফাইন্ড করা যায়।</a:t>
            </a:r>
            <a:endParaRPr kumimoji="0" lang="en-US" altLang="en-US" sz="1600" b="0" i="0" u="none" strike="noStrike" cap="none" normalizeH="0" baseline="0" dirty="0" smtClean="0">
              <a:ln>
                <a:noFill/>
              </a:ln>
              <a:solidFill>
                <a:srgbClr val="66D9E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66D9EF"/>
                </a:solidFill>
                <a:effectLst/>
                <a:latin typeface="Consolas" panose="020B0609020204030204" pitchFamily="49" charset="0"/>
              </a:rPr>
              <a:t>const</a:t>
            </a:r>
            <a:r>
              <a:rPr kumimoji="0" lang="en-US" altLang="en-US" sz="1600" b="0" i="0" u="none" strike="noStrike" cap="none" normalizeH="0" baseline="0" dirty="0" smtClean="0">
                <a:ln>
                  <a:noFill/>
                </a:ln>
                <a:solidFill>
                  <a:srgbClr val="E8E8D5"/>
                </a:solidFill>
                <a:effectLst/>
                <a:latin typeface="Consolas" panose="020B0609020204030204" pitchFamily="49" charset="0"/>
              </a:rPr>
              <a:t> </a:t>
            </a:r>
            <a:r>
              <a:rPr kumimoji="0" lang="en-US" altLang="en-US" sz="1600" b="0" i="0" u="none" strike="noStrike" cap="none" normalizeH="0" baseline="0" dirty="0" smtClean="0">
                <a:ln>
                  <a:noFill/>
                </a:ln>
                <a:solidFill>
                  <a:srgbClr val="66D9EF"/>
                </a:solidFill>
                <a:effectLst/>
                <a:latin typeface="Consolas" panose="020B0609020204030204" pitchFamily="49" charset="0"/>
              </a:rPr>
              <a:t>double</a:t>
            </a:r>
            <a:r>
              <a:rPr kumimoji="0" lang="en-US" altLang="en-US" sz="1600" b="0" i="0" u="none" strike="noStrike" cap="none" normalizeH="0" baseline="0" dirty="0" smtClean="0">
                <a:ln>
                  <a:noFill/>
                </a:ln>
                <a:solidFill>
                  <a:srgbClr val="E8E8D5"/>
                </a:solidFill>
                <a:effectLst/>
                <a:latin typeface="Consolas" panose="020B0609020204030204" pitchFamily="49" charset="0"/>
              </a:rPr>
              <a:t> PI = </a:t>
            </a:r>
            <a:r>
              <a:rPr kumimoji="0" lang="en-US" altLang="en-US" sz="1600" b="0" i="0" u="none" strike="noStrike" cap="none" normalizeH="0" baseline="0" dirty="0" smtClean="0">
                <a:ln>
                  <a:noFill/>
                </a:ln>
                <a:solidFill>
                  <a:srgbClr val="A674FF"/>
                </a:solidFill>
                <a:effectLst/>
                <a:latin typeface="Consolas" panose="020B0609020204030204" pitchFamily="49" charset="0"/>
              </a:rPr>
              <a:t>3.14</a:t>
            </a:r>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24</a:t>
            </a:fld>
            <a:endParaRPr lang="en-US" noProof="0" dirty="0"/>
          </a:p>
        </p:txBody>
      </p:sp>
      <p:sp>
        <p:nvSpPr>
          <p:cNvPr id="6" name="Rectangle 2"/>
          <p:cNvSpPr>
            <a:spLocks noChangeArrowheads="1"/>
          </p:cNvSpPr>
          <p:nvPr/>
        </p:nvSpPr>
        <p:spPr bwMode="auto">
          <a:xfrm>
            <a:off x="182880" y="1942916"/>
            <a:ext cx="11589443" cy="4746121"/>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rgbClr val="E8E6E3"/>
                </a:solidFill>
                <a:effectLst/>
                <a:latin typeface="Open Sans"/>
                <a:cs typeface="Vrinda"/>
              </a:rPr>
              <a:t>এখানে</a:t>
            </a:r>
            <a:r>
              <a:rPr kumimoji="0" lang="en-US" altLang="en-US" sz="1600" b="0" i="0" u="none" strike="noStrike" cap="none" normalizeH="0" baseline="0" dirty="0" smtClean="0">
                <a:ln>
                  <a:noFill/>
                </a:ln>
                <a:solidFill>
                  <a:srgbClr val="E8E6E3"/>
                </a:solidFill>
                <a:effectLst/>
                <a:latin typeface="Open Sans"/>
              </a:rPr>
              <a:t> </a:t>
            </a:r>
            <a:r>
              <a:rPr kumimoji="0" lang="en-US" altLang="en-US" sz="1600" b="0" i="1" u="none" strike="noStrike" cap="none" normalizeH="0" baseline="0" dirty="0" smtClean="0">
                <a:ln>
                  <a:noFill/>
                </a:ln>
                <a:solidFill>
                  <a:srgbClr val="E8E6E3"/>
                </a:solidFill>
                <a:effectLst/>
                <a:latin typeface="Open Sans"/>
              </a:rPr>
              <a:t>PI</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একটি কনস্ট্যান্ট যার অর্থ এই প্রোগ্রামে</a:t>
            </a:r>
            <a:r>
              <a:rPr kumimoji="0" lang="en-US" altLang="en-US" sz="1600" b="0" i="0" u="none" strike="noStrike" cap="none" normalizeH="0" baseline="0" dirty="0" smtClean="0">
                <a:ln>
                  <a:noFill/>
                </a:ln>
                <a:solidFill>
                  <a:srgbClr val="E8E6E3"/>
                </a:solidFill>
                <a:effectLst/>
                <a:latin typeface="Open Sans"/>
              </a:rPr>
              <a:t> </a:t>
            </a:r>
            <a:r>
              <a:rPr kumimoji="0" lang="en-US" altLang="en-US" sz="1600" b="0" i="1" u="none" strike="noStrike" cap="none" normalizeH="0" baseline="0" dirty="0" smtClean="0">
                <a:ln>
                  <a:noFill/>
                </a:ln>
                <a:solidFill>
                  <a:srgbClr val="E8E6E3"/>
                </a:solidFill>
                <a:effectLst/>
                <a:latin typeface="Open Sans"/>
              </a:rPr>
              <a:t>PI</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এবং</a:t>
            </a:r>
            <a:r>
              <a:rPr kumimoji="0" lang="en-US" altLang="en-US" sz="1600" b="0" i="0" u="none" strike="noStrike" cap="none" normalizeH="0" baseline="0" dirty="0" smtClean="0">
                <a:ln>
                  <a:noFill/>
                </a:ln>
                <a:solidFill>
                  <a:srgbClr val="E8E6E3"/>
                </a:solidFill>
                <a:effectLst/>
                <a:latin typeface="Open Sans"/>
              </a:rPr>
              <a:t> </a:t>
            </a:r>
            <a:r>
              <a:rPr kumimoji="0" lang="en-US" altLang="en-US" sz="1600" b="0" i="1" u="none" strike="noStrike" cap="none" normalizeH="0" baseline="0" dirty="0" smtClean="0">
                <a:ln>
                  <a:noFill/>
                </a:ln>
                <a:solidFill>
                  <a:srgbClr val="E8E6E3"/>
                </a:solidFill>
                <a:effectLst/>
                <a:latin typeface="Open Sans"/>
              </a:rPr>
              <a:t>3.14</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একই।</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rgbClr val="E8E6E3"/>
                </a:solidFill>
                <a:effectLst/>
                <a:latin typeface="Open Sans"/>
                <a:cs typeface="Vrinda"/>
              </a:rPr>
              <a:t>সি প্রোগ্রামিং এ ব্যবহৃত বিভিন্ন ধরণের কনস্ট্যান্ট এবং তাদের বর্ণনা নিম্নে তুলে ধরা হলোঃ</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সি প্রোগ্রামিং ক্যারেক্টার কনস্ট্যান্ট</a:t>
            </a: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ক্যারেক্টার কনস্ট্যান্ট</a:t>
            </a:r>
            <a:r>
              <a:rPr kumimoji="0" lang="en-US" altLang="en-US" sz="1400" b="0" i="0" u="none" strike="noStrike" cap="none" normalizeH="0" baseline="0" dirty="0" smtClean="0">
                <a:ln>
                  <a:noFill/>
                </a:ln>
                <a:solidFill>
                  <a:srgbClr val="E8E6E3"/>
                </a:solidFill>
                <a:effectLst/>
                <a:latin typeface="Open Sans"/>
                <a:cs typeface="Vrinda"/>
              </a:rPr>
              <a:t>(character constant) </a:t>
            </a:r>
            <a:r>
              <a:rPr kumimoji="0" lang="bn-IN" altLang="en-US" sz="1400" b="0" i="0" u="none" strike="noStrike" cap="none" normalizeH="0" baseline="0" dirty="0" smtClean="0">
                <a:ln>
                  <a:noFill/>
                </a:ln>
                <a:solidFill>
                  <a:srgbClr val="E8E6E3"/>
                </a:solidFill>
                <a:effectLst/>
                <a:latin typeface="Open Sans"/>
                <a:cs typeface="Vrinda"/>
              </a:rPr>
              <a:t>হলো সিঙ্গেল ক্যারেক্টার বিশিষ্ট্য কনস্ট্যান্ট যা সিঙ্গেল কোটেশন</a:t>
            </a:r>
            <a:r>
              <a:rPr kumimoji="0" lang="en-US" altLang="en-US" sz="1400" b="0" i="0" u="none" strike="noStrike" cap="none" normalizeH="0" baseline="0" dirty="0" smtClean="0">
                <a:ln>
                  <a:noFill/>
                </a:ln>
                <a:solidFill>
                  <a:srgbClr val="E8E6E3"/>
                </a:solidFill>
                <a:effectLst/>
                <a:latin typeface="Open Sans"/>
                <a:cs typeface="Vrinda"/>
              </a:rPr>
              <a:t>(' ') </a:t>
            </a:r>
            <a:r>
              <a:rPr kumimoji="0" lang="bn-IN" altLang="en-US" sz="1400" b="0" i="0" u="none" strike="noStrike" cap="none" normalizeH="0" baseline="0" dirty="0" smtClean="0">
                <a:ln>
                  <a:noFill/>
                </a:ln>
                <a:solidFill>
                  <a:srgbClr val="E8E6E3"/>
                </a:solidFill>
                <a:effectLst/>
                <a:latin typeface="Open Sans"/>
                <a:cs typeface="Vrinda"/>
              </a:rPr>
              <a:t>দিয়ে ঘেরা থাকে। উদাহরনস্বরুপঃ </a:t>
            </a:r>
            <a:r>
              <a:rPr kumimoji="0" lang="en-US" altLang="en-US" sz="1400" b="0" i="0" u="none" strike="noStrike" cap="none" normalizeH="0" baseline="0" dirty="0" smtClean="0">
                <a:ln>
                  <a:noFill/>
                </a:ln>
                <a:solidFill>
                  <a:srgbClr val="E8E6E3"/>
                </a:solidFill>
                <a:effectLst/>
                <a:latin typeface="Open Sans"/>
                <a:cs typeface="Vrinda"/>
              </a:rPr>
              <a:t>'a', 'M', 'T', 's' </a:t>
            </a:r>
            <a:r>
              <a:rPr kumimoji="0" lang="bn-IN" altLang="en-US" sz="1400" b="0" i="0" u="none" strike="noStrike" cap="none" normalizeH="0" baseline="0" dirty="0" smtClean="0">
                <a:ln>
                  <a:noFill/>
                </a:ln>
                <a:solidFill>
                  <a:srgbClr val="E8E6E3"/>
                </a:solidFill>
                <a:effectLst/>
                <a:latin typeface="Open Sans"/>
                <a:cs typeface="Vrinda"/>
              </a:rPr>
              <a:t>ইত্যাদি</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সি প্রোগ্রামিং ইন্টেজার কনস্ট্যান্ট</a:t>
            </a: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E8E6E3"/>
                </a:solidFill>
                <a:effectLst/>
                <a:latin typeface="Open Sans"/>
              </a:rPr>
              <a:t>Integer </a:t>
            </a:r>
            <a:r>
              <a:rPr kumimoji="0" lang="bn-IN" altLang="en-US" sz="1400" b="0" i="0" u="none" strike="noStrike" cap="none" normalizeH="0" baseline="0" dirty="0" smtClean="0">
                <a:ln>
                  <a:noFill/>
                </a:ln>
                <a:solidFill>
                  <a:srgbClr val="E8E6E3"/>
                </a:solidFill>
                <a:effectLst/>
                <a:latin typeface="Open Sans"/>
                <a:cs typeface="Vrinda"/>
              </a:rPr>
              <a:t>এর বাংলা অর্থ পূর্ণসংখ্যা।</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ইন্টেজার কনস্ট্যান্ট</a:t>
            </a:r>
            <a:r>
              <a:rPr kumimoji="0" lang="en-US" altLang="en-US" sz="1400" b="0" i="0" u="none" strike="noStrike" cap="none" normalizeH="0" baseline="0" dirty="0" smtClean="0">
                <a:ln>
                  <a:noFill/>
                </a:ln>
                <a:solidFill>
                  <a:srgbClr val="E8E6E3"/>
                </a:solidFill>
                <a:effectLst/>
                <a:latin typeface="Open Sans"/>
                <a:cs typeface="Vrinda"/>
              </a:rPr>
              <a:t>(integer constant) </a:t>
            </a:r>
            <a:r>
              <a:rPr kumimoji="0" lang="bn-IN" altLang="en-US" sz="1400" b="0" i="0" u="none" strike="noStrike" cap="none" normalizeH="0" baseline="0" dirty="0" smtClean="0">
                <a:ln>
                  <a:noFill/>
                </a:ln>
                <a:solidFill>
                  <a:srgbClr val="E8E6E3"/>
                </a:solidFill>
                <a:effectLst/>
                <a:latin typeface="Open Sans"/>
                <a:cs typeface="Vrinda"/>
              </a:rPr>
              <a:t>হলো দশমিক এবং সূচক অংশ ব্যতীত গাণিতিক পূর্ণ সংখ্যা বিশিষ্ট কনস্ট্যান্ট বা ধ্রুবক। সি প্রোগ্রামিং এ তিন ধরণের ইন্টেজার কনস্ট্যান্ট রয়েছেঃ</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400" b="0" i="0" u="none" strike="noStrike" cap="none" normalizeH="0" baseline="0" dirty="0" smtClean="0">
                <a:ln>
                  <a:noFill/>
                </a:ln>
                <a:solidFill>
                  <a:srgbClr val="E8E6E3"/>
                </a:solidFill>
                <a:effectLst/>
                <a:latin typeface="Open Sans"/>
                <a:cs typeface="Vrinda"/>
              </a:rPr>
              <a:t>ডেসিমাল কনস্ট্যান্ট</a:t>
            </a:r>
            <a:r>
              <a:rPr kumimoji="0" lang="en-US" altLang="en-US" sz="1400" b="0" i="0" u="none" strike="noStrike" cap="none" normalizeH="0" baseline="0" dirty="0" smtClean="0">
                <a:ln>
                  <a:noFill/>
                </a:ln>
                <a:solidFill>
                  <a:srgbClr val="E8E6E3"/>
                </a:solidFill>
                <a:effectLst/>
                <a:latin typeface="Open Sans"/>
                <a:cs typeface="Vrinda"/>
              </a:rPr>
              <a:t>-decimal constant(</a:t>
            </a:r>
            <a:r>
              <a:rPr kumimoji="0" lang="bn-IN" altLang="en-US" sz="1400" b="0" i="0" u="none" strike="noStrike" cap="none" normalizeH="0" baseline="0" dirty="0" smtClean="0">
                <a:ln>
                  <a:noFill/>
                </a:ln>
                <a:solidFill>
                  <a:srgbClr val="E8E6E3"/>
                </a:solidFill>
                <a:effectLst/>
                <a:latin typeface="Open Sans"/>
                <a:cs typeface="Vrinda"/>
              </a:rPr>
              <a:t>১০ ভিত্তিক কনস্ট্যান্ট</a:t>
            </a:r>
            <a:r>
              <a:rPr kumimoji="0" lang="en-US" altLang="en-US" sz="1400" b="0" i="0" u="none" strike="noStrike" cap="none" normalizeH="0" baseline="0" dirty="0" smtClean="0">
                <a:ln>
                  <a:noFill/>
                </a:ln>
                <a:solidFill>
                  <a:srgbClr val="E8E6E3"/>
                </a:solidFill>
                <a:effectLst/>
                <a:latin typeface="Open Sans"/>
                <a:cs typeface="Vrinda"/>
              </a:rPr>
              <a:t>)</a:t>
            </a:r>
            <a:endParaRPr kumimoji="0" lang="en-US" altLang="en-US" sz="14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400" b="0" i="0" u="none" strike="noStrike" cap="none" normalizeH="0" baseline="0" dirty="0" smtClean="0">
                <a:ln>
                  <a:noFill/>
                </a:ln>
                <a:solidFill>
                  <a:srgbClr val="E8E6E3"/>
                </a:solidFill>
                <a:effectLst/>
                <a:latin typeface="Open Sans"/>
                <a:cs typeface="Vrinda"/>
              </a:rPr>
              <a:t>অক্ট্যাল কনস্ট্যান্ট</a:t>
            </a:r>
            <a:r>
              <a:rPr kumimoji="0" lang="en-US" altLang="en-US" sz="1400" b="0" i="0" u="none" strike="noStrike" cap="none" normalizeH="0" baseline="0" dirty="0" smtClean="0">
                <a:ln>
                  <a:noFill/>
                </a:ln>
                <a:solidFill>
                  <a:srgbClr val="E8E6E3"/>
                </a:solidFill>
                <a:effectLst/>
                <a:latin typeface="Open Sans"/>
              </a:rPr>
              <a:t>-octal constant(</a:t>
            </a:r>
            <a:r>
              <a:rPr kumimoji="0" lang="bn-IN" altLang="en-US" sz="1400" b="0" i="0" u="none" strike="noStrike" cap="none" normalizeH="0" baseline="0" dirty="0" smtClean="0">
                <a:ln>
                  <a:noFill/>
                </a:ln>
                <a:solidFill>
                  <a:srgbClr val="E8E6E3"/>
                </a:solidFill>
                <a:effectLst/>
                <a:latin typeface="Open Sans"/>
                <a:cs typeface="Vrinda"/>
              </a:rPr>
              <a:t>৮ ভিত্তিক কনস্ট্যান্ট</a:t>
            </a:r>
            <a:r>
              <a:rPr kumimoji="0" lang="en-US" altLang="en-US" sz="1400" b="0" i="0" u="none" strike="noStrike" cap="none" normalizeH="0" baseline="0" dirty="0" smtClean="0">
                <a:ln>
                  <a:noFill/>
                </a:ln>
                <a:solidFill>
                  <a:srgbClr val="E8E6E3"/>
                </a:solidFill>
                <a:effectLst/>
                <a:latin typeface="Open Sans"/>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400" b="0" i="0" u="none" strike="noStrike" cap="none" normalizeH="0" baseline="0" dirty="0" smtClean="0">
                <a:ln>
                  <a:noFill/>
                </a:ln>
                <a:solidFill>
                  <a:srgbClr val="E8E6E3"/>
                </a:solidFill>
                <a:effectLst/>
                <a:latin typeface="Open Sans"/>
                <a:cs typeface="Vrinda"/>
              </a:rPr>
              <a:t>হেক্সাডেসিমাল কনস্ট্যান্ট</a:t>
            </a:r>
            <a:r>
              <a:rPr kumimoji="0" lang="en-US" altLang="en-US" sz="1400" b="0" i="0" u="none" strike="noStrike" cap="none" normalizeH="0" baseline="0" dirty="0" smtClean="0">
                <a:ln>
                  <a:noFill/>
                </a:ln>
                <a:solidFill>
                  <a:srgbClr val="E8E6E3"/>
                </a:solidFill>
                <a:effectLst/>
                <a:latin typeface="Open Sans"/>
              </a:rPr>
              <a:t>- hexadecimal constant(</a:t>
            </a:r>
            <a:r>
              <a:rPr kumimoji="0" lang="bn-IN" altLang="en-US" sz="1400" b="0" i="0" u="none" strike="noStrike" cap="none" normalizeH="0" baseline="0" dirty="0" smtClean="0">
                <a:ln>
                  <a:noFill/>
                </a:ln>
                <a:solidFill>
                  <a:srgbClr val="E8E6E3"/>
                </a:solidFill>
                <a:effectLst/>
                <a:latin typeface="Open Sans"/>
                <a:cs typeface="Vrinda"/>
              </a:rPr>
              <a:t>১৬ ভিত্তিক কনস্ট্যান্ট</a:t>
            </a:r>
            <a:r>
              <a:rPr kumimoji="0" lang="en-US" altLang="en-US" sz="1400" b="0" i="0" u="none" strike="noStrike" cap="none" normalizeH="0" baseline="0" dirty="0" smtClean="0">
                <a:ln>
                  <a:noFill/>
                </a:ln>
                <a:solidFill>
                  <a:srgbClr val="E8E6E3"/>
                </a:solidFill>
                <a:effectLst/>
                <a:latin typeface="Open Sans"/>
              </a:rPr>
              <a:t>)</a:t>
            </a:r>
            <a:r>
              <a:rPr kumimoji="0" lang="en-US" altLang="en-US" sz="1100" b="0" i="0" u="none" strike="noStrike" cap="none" normalizeH="0" baseline="0" dirty="0" smtClean="0">
                <a:ln>
                  <a:noFill/>
                </a:ln>
                <a:solidFill>
                  <a:schemeClr val="tx1"/>
                </a:solidFill>
                <a:effectLst/>
              </a:rPr>
              <a:t/>
            </a:r>
            <a:br>
              <a:rPr kumimoji="0" lang="en-US" altLang="en-US" sz="1100" b="0" i="0" u="none" strike="noStrike" cap="none" normalizeH="0" baseline="0" dirty="0" smtClean="0">
                <a:ln>
                  <a:noFill/>
                </a:ln>
                <a:solidFill>
                  <a:schemeClr val="tx1"/>
                </a:solidFill>
                <a:effectLst/>
              </a:rPr>
            </a:br>
            <a:endParaRPr kumimoji="0" lang="en-US" alt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উদাহরণস্বরূপঃ</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8D5"/>
                </a:solidFill>
                <a:effectLst/>
                <a:latin typeface="Consolas" panose="020B0609020204030204" pitchFamily="49" charset="0"/>
                <a:cs typeface="Vrinda"/>
              </a:rPr>
              <a:t>৮ ভিত্তিক কনস্ট্যান্টঃ </a:t>
            </a:r>
            <a:r>
              <a:rPr kumimoji="0" lang="en-US" altLang="en-US" sz="1400" b="0" i="0" u="none" strike="noStrike" cap="none" normalizeH="0" baseline="0" dirty="0" smtClean="0">
                <a:ln>
                  <a:noFill/>
                </a:ln>
                <a:solidFill>
                  <a:srgbClr val="E8E8D5"/>
                </a:solidFill>
                <a:effectLst/>
                <a:latin typeface="Consolas" panose="020B0609020204030204" pitchFamily="49" charset="0"/>
                <a:cs typeface="Vrinda"/>
              </a:rPr>
              <a:t>070, 055, 099</a:t>
            </a:r>
            <a:r>
              <a:rPr kumimoji="0" lang="bn-IN" altLang="en-US" sz="1400" b="0" i="0" u="none" strike="noStrike" cap="none" normalizeH="0" baseline="0" dirty="0" smtClean="0">
                <a:ln>
                  <a:noFill/>
                </a:ln>
                <a:solidFill>
                  <a:srgbClr val="E8E8D5"/>
                </a:solidFill>
                <a:effectLst/>
                <a:latin typeface="Consolas" panose="020B0609020204030204" pitchFamily="49" charset="0"/>
                <a:cs typeface="Vrinda"/>
              </a:rPr>
              <a:t> ইত্যাদি </a:t>
            </a:r>
            <a:endParaRPr kumimoji="0" lang="en-US" altLang="en-US" sz="1400" b="0" i="0" u="none" strike="noStrike" cap="none" normalizeH="0" baseline="0" dirty="0" smtClean="0">
              <a:ln>
                <a:noFill/>
              </a:ln>
              <a:solidFill>
                <a:srgbClr val="E8E8D5"/>
              </a:solidFill>
              <a:effectLst/>
              <a:latin typeface="Consolas" panose="020B0609020204030204" pitchFamily="49" charset="0"/>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8D5"/>
                </a:solidFill>
                <a:effectLst/>
                <a:latin typeface="Consolas" panose="020B0609020204030204" pitchFamily="49" charset="0"/>
                <a:cs typeface="Vrinda"/>
              </a:rPr>
              <a:t>১০ ভিত্তিক কনস্ট্যান্টঃ </a:t>
            </a:r>
            <a:r>
              <a:rPr kumimoji="0" lang="en-US" altLang="en-US" sz="1400" b="0" i="0" u="none" strike="noStrike" cap="none" normalizeH="0" baseline="0" dirty="0" smtClean="0">
                <a:ln>
                  <a:noFill/>
                </a:ln>
                <a:solidFill>
                  <a:srgbClr val="E8E8D5"/>
                </a:solidFill>
                <a:effectLst/>
                <a:latin typeface="Consolas" panose="020B0609020204030204" pitchFamily="49" charset="0"/>
                <a:cs typeface="Vrinda"/>
              </a:rPr>
              <a:t>0, 20, 100</a:t>
            </a:r>
            <a:r>
              <a:rPr kumimoji="0" lang="bn-IN" altLang="en-US" sz="1400" b="0" i="0" u="none" strike="noStrike" cap="none" normalizeH="0" baseline="0" dirty="0" smtClean="0">
                <a:ln>
                  <a:noFill/>
                </a:ln>
                <a:solidFill>
                  <a:srgbClr val="E8E8D5"/>
                </a:solidFill>
                <a:effectLst/>
                <a:latin typeface="Consolas" panose="020B0609020204030204" pitchFamily="49" charset="0"/>
                <a:cs typeface="Vrinda"/>
              </a:rPr>
              <a:t> ইত্যাদি </a:t>
            </a:r>
            <a:endParaRPr kumimoji="0" lang="en-US" altLang="en-US" sz="1400" b="0" i="0" u="none" strike="noStrike" cap="none" normalizeH="0" baseline="0" dirty="0" smtClean="0">
              <a:ln>
                <a:noFill/>
              </a:ln>
              <a:solidFill>
                <a:srgbClr val="E8E8D5"/>
              </a:solidFill>
              <a:effectLst/>
              <a:latin typeface="Consolas" panose="020B0609020204030204" pitchFamily="49" charset="0"/>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8D5"/>
                </a:solidFill>
                <a:effectLst/>
                <a:latin typeface="Consolas" panose="020B0609020204030204" pitchFamily="49" charset="0"/>
                <a:cs typeface="Vrinda"/>
              </a:rPr>
              <a:t>১৬ ভিত্তিক কনস্ট্যান্টঃ </a:t>
            </a:r>
            <a:r>
              <a:rPr kumimoji="0" lang="en-US" altLang="en-US" sz="1400" b="0" i="0" u="none" strike="noStrike" cap="none" normalizeH="0" baseline="0" dirty="0" smtClean="0">
                <a:ln>
                  <a:noFill/>
                </a:ln>
                <a:solidFill>
                  <a:srgbClr val="E8E8D5"/>
                </a:solidFill>
                <a:effectLst/>
                <a:latin typeface="Consolas" panose="020B0609020204030204" pitchFamily="49" charset="0"/>
                <a:cs typeface="Vrinda"/>
              </a:rPr>
              <a:t>0x7f, 0x2a, 0x521 </a:t>
            </a:r>
            <a:r>
              <a:rPr kumimoji="0" lang="en-US" altLang="en-US" sz="1400" b="0" i="0" u="none" strike="noStrike" cap="none" normalizeH="0" baseline="0" dirty="0" err="1" smtClean="0">
                <a:ln>
                  <a:noFill/>
                </a:ln>
                <a:solidFill>
                  <a:srgbClr val="E8E8D5"/>
                </a:solidFill>
                <a:effectLst/>
                <a:latin typeface="Consolas" panose="020B0609020204030204" pitchFamily="49" charset="0"/>
                <a:cs typeface="Vrinda"/>
              </a:rPr>
              <a:t>etc</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সি প্রোগ্রামিং এ অক্ট্যাল কনস্ট্যান্ট শুরু হয় </a:t>
            </a:r>
            <a:r>
              <a:rPr kumimoji="0" lang="en-US" altLang="en-US" sz="1400" b="0" i="0" u="none" strike="noStrike" cap="none" normalizeH="0" baseline="0" dirty="0" smtClean="0">
                <a:ln>
                  <a:noFill/>
                </a:ln>
                <a:solidFill>
                  <a:srgbClr val="E8E6E3"/>
                </a:solidFill>
                <a:effectLst/>
                <a:latin typeface="Open Sans"/>
                <a:cs typeface="Vrinda"/>
              </a:rPr>
              <a:t>0(zero) </a:t>
            </a:r>
            <a:r>
              <a:rPr kumimoji="0" lang="bn-IN" altLang="en-US" sz="1400" b="0" i="0" u="none" strike="noStrike" cap="none" normalizeH="0" baseline="0" dirty="0" smtClean="0">
                <a:ln>
                  <a:noFill/>
                </a:ln>
                <a:solidFill>
                  <a:srgbClr val="E8E6E3"/>
                </a:solidFill>
                <a:effectLst/>
                <a:latin typeface="Open Sans"/>
                <a:cs typeface="Vrinda"/>
              </a:rPr>
              <a:t>দিয়ে এবং হেক্সাডেসিমাল কনস্ট্যান্ট শুরু হয় </a:t>
            </a:r>
            <a:r>
              <a:rPr kumimoji="0" lang="en-US" altLang="en-US" sz="1400" b="0" i="0" u="none" strike="noStrike" cap="none" normalizeH="0" baseline="0" dirty="0" smtClean="0">
                <a:ln>
                  <a:noFill/>
                </a:ln>
                <a:solidFill>
                  <a:srgbClr val="E8E6E3"/>
                </a:solidFill>
                <a:effectLst/>
                <a:latin typeface="Open Sans"/>
                <a:cs typeface="Vrinda"/>
              </a:rPr>
              <a:t>0x </a:t>
            </a:r>
            <a:r>
              <a:rPr kumimoji="0" lang="bn-IN" altLang="en-US" sz="1400" b="0" i="0" u="none" strike="noStrike" cap="none" normalizeH="0" baseline="0" dirty="0" smtClean="0">
                <a:ln>
                  <a:noFill/>
                </a:ln>
                <a:solidFill>
                  <a:srgbClr val="E8E6E3"/>
                </a:solidFill>
                <a:effectLst/>
                <a:latin typeface="Open Sans"/>
                <a:cs typeface="Vrinda"/>
              </a:rPr>
              <a:t>দিয়ে।</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475942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25</a:t>
            </a:fld>
            <a:endParaRPr 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1926644810"/>
              </p:ext>
            </p:extLst>
          </p:nvPr>
        </p:nvGraphicFramePr>
        <p:xfrm>
          <a:off x="7399518" y="537155"/>
          <a:ext cx="4525090" cy="4351333"/>
        </p:xfrm>
        <a:graphic>
          <a:graphicData uri="http://schemas.openxmlformats.org/drawingml/2006/table">
            <a:tbl>
              <a:tblPr/>
              <a:tblGrid>
                <a:gridCol w="2262545">
                  <a:extLst>
                    <a:ext uri="{9D8B030D-6E8A-4147-A177-3AD203B41FA5}">
                      <a16:colId xmlns:a16="http://schemas.microsoft.com/office/drawing/2014/main" val="2213928968"/>
                    </a:ext>
                  </a:extLst>
                </a:gridCol>
                <a:gridCol w="2262545">
                  <a:extLst>
                    <a:ext uri="{9D8B030D-6E8A-4147-A177-3AD203B41FA5}">
                      <a16:colId xmlns:a16="http://schemas.microsoft.com/office/drawing/2014/main" val="79440789"/>
                    </a:ext>
                  </a:extLst>
                </a:gridCol>
              </a:tblGrid>
              <a:tr h="290089">
                <a:tc gridSpan="2">
                  <a:txBody>
                    <a:bodyPr/>
                    <a:lstStyle/>
                    <a:p>
                      <a:r>
                        <a:rPr lang="bn-BD" sz="1400" dirty="0">
                          <a:solidFill>
                            <a:schemeClr val="bg1"/>
                          </a:solidFill>
                        </a:rPr>
                        <a:t>স্পেইপ সিকুয়েন্স</a:t>
                      </a:r>
                    </a:p>
                  </a:txBody>
                  <a:tcPr marL="72522" marR="72522" marT="36261" marB="36261" anchor="ctr"/>
                </a:tc>
                <a:tc hMerge="1">
                  <a:txBody>
                    <a:bodyPr/>
                    <a:lstStyle/>
                    <a:p>
                      <a:endParaRPr lang="en-US"/>
                    </a:p>
                  </a:txBody>
                  <a:tcPr/>
                </a:tc>
                <a:extLst>
                  <a:ext uri="{0D108BD9-81ED-4DB2-BD59-A6C34878D82A}">
                    <a16:rowId xmlns:a16="http://schemas.microsoft.com/office/drawing/2014/main" val="525614202"/>
                  </a:ext>
                </a:extLst>
              </a:tr>
              <a:tr h="338437">
                <a:tc>
                  <a:txBody>
                    <a:bodyPr/>
                    <a:lstStyle/>
                    <a:p>
                      <a:pPr algn="l" fontAlgn="t"/>
                      <a:r>
                        <a:rPr lang="bn-BD" sz="1400" dirty="0">
                          <a:solidFill>
                            <a:schemeClr val="bg1"/>
                          </a:solidFill>
                          <a:effectLst/>
                        </a:rPr>
                        <a:t>স্কেইপ সিকুয়েন্স</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sz="1400" dirty="0">
                          <a:solidFill>
                            <a:schemeClr val="bg1"/>
                          </a:solidFill>
                          <a:effectLst/>
                        </a:rPr>
                        <a:t>নাম</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1549802537"/>
                  </a:ext>
                </a:extLst>
              </a:tr>
              <a:tr h="338437">
                <a:tc>
                  <a:txBody>
                    <a:bodyPr/>
                    <a:lstStyle/>
                    <a:p>
                      <a:pPr algn="l" fontAlgn="t"/>
                      <a:r>
                        <a:rPr lang="en-US" sz="1400">
                          <a:solidFill>
                            <a:schemeClr val="bg1"/>
                          </a:solidFill>
                          <a:effectLst/>
                        </a:rPr>
                        <a:t>\b</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400" dirty="0">
                          <a:solidFill>
                            <a:schemeClr val="bg1"/>
                          </a:solidFill>
                          <a:effectLst/>
                        </a:rPr>
                        <a:t>Backspace</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4149772115"/>
                  </a:ext>
                </a:extLst>
              </a:tr>
              <a:tr h="338437">
                <a:tc>
                  <a:txBody>
                    <a:bodyPr/>
                    <a:lstStyle/>
                    <a:p>
                      <a:pPr algn="l" fontAlgn="t"/>
                      <a:r>
                        <a:rPr lang="en-US" sz="1400">
                          <a:solidFill>
                            <a:schemeClr val="bg1"/>
                          </a:solidFill>
                          <a:effectLst/>
                        </a:rPr>
                        <a:t>\f</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400">
                          <a:solidFill>
                            <a:schemeClr val="bg1"/>
                          </a:solidFill>
                          <a:effectLst/>
                        </a:rPr>
                        <a:t>Form feed</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2105357442"/>
                  </a:ext>
                </a:extLst>
              </a:tr>
              <a:tr h="338437">
                <a:tc>
                  <a:txBody>
                    <a:bodyPr/>
                    <a:lstStyle/>
                    <a:p>
                      <a:pPr algn="l" fontAlgn="t"/>
                      <a:r>
                        <a:rPr lang="en-US" sz="1400">
                          <a:solidFill>
                            <a:schemeClr val="bg1"/>
                          </a:solidFill>
                          <a:effectLst/>
                        </a:rPr>
                        <a:t>\n</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400">
                          <a:solidFill>
                            <a:schemeClr val="bg1"/>
                          </a:solidFill>
                          <a:effectLst/>
                        </a:rPr>
                        <a:t>Newline</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708763612"/>
                  </a:ext>
                </a:extLst>
              </a:tr>
              <a:tr h="338437">
                <a:tc>
                  <a:txBody>
                    <a:bodyPr/>
                    <a:lstStyle/>
                    <a:p>
                      <a:pPr algn="l" fontAlgn="t"/>
                      <a:r>
                        <a:rPr lang="en-US" sz="1400">
                          <a:solidFill>
                            <a:schemeClr val="bg1"/>
                          </a:solidFill>
                          <a:effectLst/>
                        </a:rPr>
                        <a:t>\r</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400">
                          <a:solidFill>
                            <a:schemeClr val="bg1"/>
                          </a:solidFill>
                          <a:effectLst/>
                        </a:rPr>
                        <a:t>Return</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1377612365"/>
                  </a:ext>
                </a:extLst>
              </a:tr>
              <a:tr h="338437">
                <a:tc>
                  <a:txBody>
                    <a:bodyPr/>
                    <a:lstStyle/>
                    <a:p>
                      <a:pPr algn="l" fontAlgn="t"/>
                      <a:r>
                        <a:rPr lang="en-US" sz="1400">
                          <a:solidFill>
                            <a:schemeClr val="bg1"/>
                          </a:solidFill>
                          <a:effectLst/>
                        </a:rPr>
                        <a:t>\t</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400">
                          <a:solidFill>
                            <a:schemeClr val="bg1"/>
                          </a:solidFill>
                          <a:effectLst/>
                        </a:rPr>
                        <a:t>Horizontal tab</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3199720632"/>
                  </a:ext>
                </a:extLst>
              </a:tr>
              <a:tr h="338437">
                <a:tc>
                  <a:txBody>
                    <a:bodyPr/>
                    <a:lstStyle/>
                    <a:p>
                      <a:pPr algn="l" fontAlgn="t"/>
                      <a:r>
                        <a:rPr lang="en-US" sz="1400">
                          <a:solidFill>
                            <a:schemeClr val="bg1"/>
                          </a:solidFill>
                          <a:effectLst/>
                        </a:rPr>
                        <a:t>\v</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400">
                          <a:solidFill>
                            <a:schemeClr val="bg1"/>
                          </a:solidFill>
                          <a:effectLst/>
                        </a:rPr>
                        <a:t>Vertical tab</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2083765594"/>
                  </a:ext>
                </a:extLst>
              </a:tr>
              <a:tr h="338437">
                <a:tc>
                  <a:txBody>
                    <a:bodyPr/>
                    <a:lstStyle/>
                    <a:p>
                      <a:pPr algn="l" fontAlgn="t"/>
                      <a:r>
                        <a:rPr lang="en-US" sz="1400">
                          <a:solidFill>
                            <a:schemeClr val="bg1"/>
                          </a:solidFill>
                          <a:effectLst/>
                        </a:rPr>
                        <a:t>\\</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400">
                          <a:solidFill>
                            <a:schemeClr val="bg1"/>
                          </a:solidFill>
                          <a:effectLst/>
                        </a:rPr>
                        <a:t>Backslash</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2276079489"/>
                  </a:ext>
                </a:extLst>
              </a:tr>
              <a:tr h="338437">
                <a:tc>
                  <a:txBody>
                    <a:bodyPr/>
                    <a:lstStyle/>
                    <a:p>
                      <a:pPr algn="l" fontAlgn="t"/>
                      <a:r>
                        <a:rPr lang="en-US" sz="1400">
                          <a:solidFill>
                            <a:schemeClr val="bg1"/>
                          </a:solidFill>
                          <a:effectLst/>
                        </a:rPr>
                        <a:t>\'</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400">
                          <a:solidFill>
                            <a:schemeClr val="bg1"/>
                          </a:solidFill>
                          <a:effectLst/>
                        </a:rPr>
                        <a:t>Single quotation mark</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1323966469"/>
                  </a:ext>
                </a:extLst>
              </a:tr>
              <a:tr h="338437">
                <a:tc>
                  <a:txBody>
                    <a:bodyPr/>
                    <a:lstStyle/>
                    <a:p>
                      <a:pPr algn="l" fontAlgn="t"/>
                      <a:r>
                        <a:rPr lang="en-US" sz="1400">
                          <a:solidFill>
                            <a:schemeClr val="bg1"/>
                          </a:solidFill>
                          <a:effectLst/>
                        </a:rPr>
                        <a:t>\"</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400">
                          <a:solidFill>
                            <a:schemeClr val="bg1"/>
                          </a:solidFill>
                          <a:effectLst/>
                        </a:rPr>
                        <a:t>Double quotation mark</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1754570713"/>
                  </a:ext>
                </a:extLst>
              </a:tr>
              <a:tr h="338437">
                <a:tc>
                  <a:txBody>
                    <a:bodyPr/>
                    <a:lstStyle/>
                    <a:p>
                      <a:pPr algn="l" fontAlgn="t"/>
                      <a:r>
                        <a:rPr lang="en-US" sz="1400">
                          <a:solidFill>
                            <a:schemeClr val="bg1"/>
                          </a:solidFill>
                          <a:effectLst/>
                        </a:rPr>
                        <a:t>\?</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400">
                          <a:solidFill>
                            <a:schemeClr val="bg1"/>
                          </a:solidFill>
                          <a:effectLst/>
                        </a:rPr>
                        <a:t>Question mark</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3029607740"/>
                  </a:ext>
                </a:extLst>
              </a:tr>
              <a:tr h="338437">
                <a:tc>
                  <a:txBody>
                    <a:bodyPr/>
                    <a:lstStyle/>
                    <a:p>
                      <a:pPr algn="l" fontAlgn="t"/>
                      <a:r>
                        <a:rPr lang="en-US" sz="1400">
                          <a:solidFill>
                            <a:schemeClr val="bg1"/>
                          </a:solidFill>
                          <a:effectLst/>
                        </a:rPr>
                        <a:t>\0</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181A1B"/>
                    </a:solidFill>
                  </a:tcPr>
                </a:tc>
                <a:tc>
                  <a:txBody>
                    <a:bodyPr/>
                    <a:lstStyle/>
                    <a:p>
                      <a:pPr algn="l" fontAlgn="t"/>
                      <a:r>
                        <a:rPr lang="en-US" sz="1400" dirty="0">
                          <a:solidFill>
                            <a:schemeClr val="bg1"/>
                          </a:solidFill>
                          <a:effectLst/>
                        </a:rPr>
                        <a:t>Null character</a:t>
                      </a:r>
                    </a:p>
                  </a:txBody>
                  <a:tcPr marL="60435" marR="60435" marT="60435" marB="60435">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181A1B"/>
                    </a:solidFill>
                  </a:tcPr>
                </a:tc>
                <a:extLst>
                  <a:ext uri="{0D108BD9-81ED-4DB2-BD59-A6C34878D82A}">
                    <a16:rowId xmlns:a16="http://schemas.microsoft.com/office/drawing/2014/main" val="974966894"/>
                  </a:ext>
                </a:extLst>
              </a:tr>
            </a:tbl>
          </a:graphicData>
        </a:graphic>
      </p:graphicFrame>
      <p:sp>
        <p:nvSpPr>
          <p:cNvPr id="6" name="Rectangle 1"/>
          <p:cNvSpPr>
            <a:spLocks noChangeArrowheads="1"/>
          </p:cNvSpPr>
          <p:nvPr/>
        </p:nvSpPr>
        <p:spPr bwMode="auto">
          <a:xfrm>
            <a:off x="228861" y="363845"/>
            <a:ext cx="6656387" cy="3995909"/>
          </a:xfrm>
          <a:prstGeom prst="rect">
            <a:avLst/>
          </a:prstGeom>
          <a:no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সি প্রোগ্রামিং ফ্লোটিং পয়েন্ট কনস্ট্যান্ট</a:t>
            </a:r>
            <a:endParaRPr kumimoji="0" lang="en-US" altLang="en-US" sz="1800" b="0" i="0" u="none" strike="noStrike" cap="none" normalizeH="0" baseline="0" dirty="0" smtClean="0">
              <a:ln>
                <a:noFill/>
              </a:ln>
              <a:solidFill>
                <a:srgbClr val="E8E6E3"/>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E8E6E3"/>
                </a:solidFill>
                <a:effectLst/>
                <a:latin typeface="Open Sans"/>
              </a:rPr>
              <a:t>floating point </a:t>
            </a:r>
            <a:r>
              <a:rPr kumimoji="0" lang="bn-IN" altLang="en-US" sz="1400" b="0" i="0" u="none" strike="noStrike" cap="none" normalizeH="0" baseline="0" dirty="0" smtClean="0">
                <a:ln>
                  <a:noFill/>
                </a:ln>
                <a:solidFill>
                  <a:srgbClr val="E8E6E3"/>
                </a:solidFill>
                <a:effectLst/>
                <a:latin typeface="Open Sans"/>
                <a:cs typeface="Vrinda"/>
              </a:rPr>
              <a:t>এর বাংলা অর্থ দশমিক</a:t>
            </a:r>
            <a:r>
              <a:rPr kumimoji="0" lang="en-US" altLang="en-US" sz="1400" b="0" i="0" u="none" strike="noStrike" cap="none" normalizeH="0" baseline="0" dirty="0" smtClean="0">
                <a:ln>
                  <a:noFill/>
                </a:ln>
                <a:solidFill>
                  <a:srgbClr val="E8E6E3"/>
                </a:solidFill>
                <a:effectLst/>
                <a:latin typeface="Open Sans"/>
              </a:rPr>
              <a:t>(.) </a:t>
            </a:r>
            <a:r>
              <a:rPr kumimoji="0" lang="bn-IN" altLang="en-US" sz="1400" b="0" i="0" u="none" strike="noStrike" cap="none" normalizeH="0" baseline="0" dirty="0" smtClean="0">
                <a:ln>
                  <a:noFill/>
                </a:ln>
                <a:solidFill>
                  <a:srgbClr val="E8E6E3"/>
                </a:solidFill>
                <a:effectLst/>
                <a:latin typeface="Open Sans"/>
                <a:cs typeface="Vrinda"/>
              </a:rPr>
              <a:t>সংখ্যা।</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ফ্লোটিং পয়েন্ট কনস্ট্যান্ট</a:t>
            </a:r>
            <a:r>
              <a:rPr kumimoji="0" lang="en-US" altLang="en-US" sz="1400" b="0" i="0" u="none" strike="noStrike" cap="none" normalizeH="0" baseline="0" dirty="0" smtClean="0">
                <a:ln>
                  <a:noFill/>
                </a:ln>
                <a:solidFill>
                  <a:srgbClr val="E8E6E3"/>
                </a:solidFill>
                <a:effectLst/>
                <a:latin typeface="Open Sans"/>
                <a:cs typeface="Vrinda"/>
              </a:rPr>
              <a:t>(floating point constant) </a:t>
            </a:r>
            <a:r>
              <a:rPr kumimoji="0" lang="bn-IN" altLang="en-US" sz="1400" b="0" i="0" u="none" strike="noStrike" cap="none" normalizeH="0" baseline="0" dirty="0" smtClean="0">
                <a:ln>
                  <a:noFill/>
                </a:ln>
                <a:solidFill>
                  <a:srgbClr val="E8E6E3"/>
                </a:solidFill>
                <a:effectLst/>
                <a:latin typeface="Open Sans"/>
                <a:cs typeface="Vrinda"/>
              </a:rPr>
              <a:t>হলো দশমিক এবং সূচক অংশ যুক্ত গাণিতিক কনস্ট্যান্ট।</a:t>
            </a:r>
            <a:endParaRPr kumimoji="0" lang="en-US" altLang="en-US" sz="1400" b="0" i="0" u="none" strike="noStrike" cap="none" normalizeH="0" baseline="0" dirty="0" smtClean="0">
              <a:ln>
                <a:noFill/>
              </a:ln>
              <a:solidFill>
                <a:srgbClr val="E8E8D5"/>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E8E8D5"/>
                </a:solidFill>
                <a:effectLst/>
                <a:latin typeface="Consolas" panose="020B0609020204030204" pitchFamily="49" charset="0"/>
              </a:rPr>
              <a:t>10.05 0.03487 -0.15E-4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1" i="0" u="none" strike="noStrike" cap="none" normalizeH="0" baseline="0" dirty="0" smtClean="0">
                <a:ln>
                  <a:noFill/>
                </a:ln>
                <a:solidFill>
                  <a:srgbClr val="E8E6E3"/>
                </a:solidFill>
                <a:effectLst/>
                <a:latin typeface="Open Sans"/>
                <a:cs typeface="Vrinda"/>
              </a:rPr>
              <a:t>নোটঃ</a:t>
            </a:r>
            <a:r>
              <a:rPr kumimoji="0" lang="en-US" altLang="en-US" sz="1400" b="1" i="0" u="none" strike="noStrike" cap="none" normalizeH="0" baseline="0" dirty="0" smtClean="0">
                <a:ln>
                  <a:noFill/>
                </a:ln>
                <a:solidFill>
                  <a:srgbClr val="E8E6E3"/>
                </a:solidFill>
                <a:effectLst/>
                <a:latin typeface="Open Sans"/>
                <a:cs typeface="Vrinda"/>
              </a:rPr>
              <a:t> </a:t>
            </a:r>
            <a:r>
              <a:rPr kumimoji="0" lang="en-US" altLang="en-US" sz="1400" b="0" i="0" u="none" strike="noStrike" cap="none" normalizeH="0" baseline="0" dirty="0" smtClean="0">
                <a:ln>
                  <a:noFill/>
                </a:ln>
                <a:solidFill>
                  <a:srgbClr val="E8E6E3"/>
                </a:solidFill>
                <a:effectLst/>
                <a:latin typeface="Open Sans"/>
              </a:rPr>
              <a:t>E-4 = 10</a:t>
            </a:r>
            <a:r>
              <a:rPr kumimoji="0" lang="en-US" altLang="en-US" sz="1400" b="0" i="0" u="none" strike="noStrike" cap="none" normalizeH="0" baseline="30000" dirty="0" smtClean="0">
                <a:ln>
                  <a:noFill/>
                </a:ln>
                <a:solidFill>
                  <a:srgbClr val="E8E6E3"/>
                </a:solidFill>
                <a:effectLst/>
                <a:latin typeface="Open Sans"/>
              </a:rPr>
              <a:t>-4</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সি প্রোগ্রামিং স্পেইপ সিকুয়েন্স</a:t>
            </a:r>
            <a:endParaRPr kumimoji="0" lang="en-US" altLang="en-US" sz="1800" b="0" i="0" u="none" strike="noStrike" cap="none" normalizeH="0" baseline="0" dirty="0" smtClean="0">
              <a:ln>
                <a:noFill/>
              </a:ln>
              <a:solidFill>
                <a:srgbClr val="E8E6E3"/>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মাঝে মাঝে এমন কিছু ক্যারেক্টার ব্যবহার করতে হয় যেগুলো টাইপ করা যাইনা অথবা সি প্রোগ্রামিং এ বিশেষ অর্থ বহন করে। যেমন</a:t>
            </a:r>
            <a:r>
              <a:rPr kumimoji="0" lang="en-US" altLang="en-US" sz="1400" b="0" i="0" u="none" strike="noStrike" cap="none" normalizeH="0" baseline="0" dirty="0" smtClean="0">
                <a:ln>
                  <a:noFill/>
                </a:ln>
                <a:solidFill>
                  <a:srgbClr val="E8E6E3"/>
                </a:solidFill>
                <a:effectLst/>
                <a:latin typeface="Open Sans"/>
                <a:cs typeface="Vrinda"/>
              </a:rPr>
              <a:t>- backspace, tab, backslash </a:t>
            </a:r>
            <a:r>
              <a:rPr kumimoji="0" lang="bn-IN" altLang="en-US" sz="1400" b="0" i="0" u="none" strike="noStrike" cap="none" normalizeH="0" baseline="0" dirty="0" smtClean="0">
                <a:ln>
                  <a:noFill/>
                </a:ln>
                <a:solidFill>
                  <a:srgbClr val="E8E6E3"/>
                </a:solidFill>
                <a:effectLst/>
                <a:latin typeface="Open Sans"/>
                <a:cs typeface="Vrinda"/>
              </a:rPr>
              <a:t>ইত্যাদি। এগুলো ব্যবহার করতে হলে স্কেইপ সিকুয়েন্স</a:t>
            </a:r>
            <a:r>
              <a:rPr kumimoji="0" lang="en-US" altLang="en-US" sz="1400" b="0" i="0" u="none" strike="noStrike" cap="none" normalizeH="0" baseline="0" dirty="0" smtClean="0">
                <a:ln>
                  <a:noFill/>
                </a:ln>
                <a:solidFill>
                  <a:srgbClr val="E8E6E3"/>
                </a:solidFill>
                <a:effectLst/>
                <a:latin typeface="Open Sans"/>
                <a:cs typeface="Vrinda"/>
              </a:rPr>
              <a:t>(escape sequence) </a:t>
            </a:r>
            <a:r>
              <a:rPr kumimoji="0" lang="bn-IN" altLang="en-US" sz="1400" b="0" i="0" u="none" strike="noStrike" cap="none" normalizeH="0" baseline="0" dirty="0" smtClean="0">
                <a:ln>
                  <a:noFill/>
                </a:ln>
                <a:solidFill>
                  <a:srgbClr val="E8E6E3"/>
                </a:solidFill>
                <a:effectLst/>
                <a:latin typeface="Open Sans"/>
                <a:cs typeface="Vrinda"/>
              </a:rPr>
              <a:t>ব্যবহার করতে হয়।</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উদাহরণস্বরূপঃ নতুন লাইন</a:t>
            </a:r>
            <a:r>
              <a:rPr kumimoji="0" lang="en-US" altLang="en-US" sz="1400" b="0" i="0" u="none" strike="noStrike" cap="none" normalizeH="0" baseline="0" dirty="0" smtClean="0">
                <a:ln>
                  <a:noFill/>
                </a:ln>
                <a:solidFill>
                  <a:srgbClr val="E8E6E3"/>
                </a:solidFill>
                <a:effectLst/>
                <a:latin typeface="Open Sans"/>
                <a:cs typeface="Vrinda"/>
              </a:rPr>
              <a:t>(Newline) </a:t>
            </a:r>
            <a:r>
              <a:rPr kumimoji="0" lang="bn-IN" altLang="en-US" sz="1400" b="0" i="0" u="none" strike="noStrike" cap="none" normalizeH="0" baseline="0" dirty="0" smtClean="0">
                <a:ln>
                  <a:noFill/>
                </a:ln>
                <a:solidFill>
                  <a:srgbClr val="E8E6E3"/>
                </a:solidFill>
                <a:effectLst/>
                <a:latin typeface="Open Sans"/>
                <a:cs typeface="Vrinda"/>
              </a:rPr>
              <a:t>এর জন্য</a:t>
            </a:r>
            <a:r>
              <a:rPr kumimoji="0" lang="en-US" altLang="en-US" sz="1400" b="0" i="0" u="none" strike="noStrike" cap="none" normalizeH="0" baseline="0" dirty="0" smtClean="0">
                <a:ln>
                  <a:noFill/>
                </a:ln>
                <a:solidFill>
                  <a:srgbClr val="E8E6E3"/>
                </a:solidFill>
                <a:effectLst/>
                <a:latin typeface="Open Sans"/>
              </a:rPr>
              <a:t> </a:t>
            </a:r>
            <a:r>
              <a:rPr kumimoji="0" lang="en-US" altLang="en-US" sz="1400" b="0" i="0" u="none" strike="noStrike" cap="none" normalizeH="0" baseline="0" dirty="0" smtClean="0">
                <a:ln>
                  <a:noFill/>
                </a:ln>
                <a:solidFill>
                  <a:srgbClr val="DD496E"/>
                </a:solidFill>
                <a:effectLst/>
                <a:latin typeface="Courier New" panose="02070309020205020404" pitchFamily="49" charset="0"/>
                <a:cs typeface="Courier New" panose="02070309020205020404" pitchFamily="49" charset="0"/>
              </a:rPr>
              <a:t>\n</a:t>
            </a:r>
            <a:r>
              <a:rPr kumimoji="0" lang="en-US" altLang="en-US" sz="1400" b="0" i="0" u="none" strike="noStrike" cap="none" normalizeH="0" baseline="0" dirty="0" smtClean="0">
                <a:ln>
                  <a:noFill/>
                </a:ln>
                <a:solidFill>
                  <a:srgbClr val="E8E6E3"/>
                </a:solidFill>
                <a:effectLst/>
                <a:latin typeface="Open Sans"/>
              </a:rPr>
              <a:t> </a:t>
            </a:r>
            <a:r>
              <a:rPr kumimoji="0" lang="bn-IN" altLang="en-US" sz="1400" b="0" i="0" u="none" strike="noStrike" cap="none" normalizeH="0" baseline="0" dirty="0" smtClean="0">
                <a:ln>
                  <a:noFill/>
                </a:ln>
                <a:solidFill>
                  <a:srgbClr val="E8E6E3"/>
                </a:solidFill>
                <a:effectLst/>
                <a:latin typeface="Open Sans"/>
                <a:cs typeface="Vrinda"/>
              </a:rPr>
              <a:t>ব্যবহৃত হয়। ব্যাকস্পেস</a:t>
            </a:r>
            <a:r>
              <a:rPr kumimoji="0" lang="en-US" altLang="en-US" sz="1400" b="0" i="0" u="none" strike="noStrike" cap="none" normalizeH="0" baseline="0" dirty="0" smtClean="0">
                <a:ln>
                  <a:noFill/>
                </a:ln>
                <a:solidFill>
                  <a:srgbClr val="E8E6E3"/>
                </a:solidFill>
                <a:effectLst/>
                <a:latin typeface="Open Sans"/>
                <a:cs typeface="Vrinda"/>
              </a:rPr>
              <a:t>(Backspace) </a:t>
            </a:r>
            <a:r>
              <a:rPr kumimoji="0" lang="bn-IN" altLang="en-US" sz="1400" b="0" i="0" u="none" strike="noStrike" cap="none" normalizeH="0" baseline="0" dirty="0" smtClean="0">
                <a:ln>
                  <a:noFill/>
                </a:ln>
                <a:solidFill>
                  <a:srgbClr val="E8E6E3"/>
                </a:solidFill>
                <a:effectLst/>
                <a:latin typeface="Open Sans"/>
                <a:cs typeface="Vrinda"/>
              </a:rPr>
              <a:t>এর জন্য</a:t>
            </a:r>
            <a:r>
              <a:rPr kumimoji="0" lang="en-US" altLang="en-US" sz="1400" b="0" i="0" u="none" strike="noStrike" cap="none" normalizeH="0" baseline="0" dirty="0" smtClean="0">
                <a:ln>
                  <a:noFill/>
                </a:ln>
                <a:solidFill>
                  <a:srgbClr val="E8E6E3"/>
                </a:solidFill>
                <a:effectLst/>
                <a:latin typeface="Open Sans"/>
              </a:rPr>
              <a:t> </a:t>
            </a:r>
            <a:r>
              <a:rPr kumimoji="0" lang="en-US" altLang="en-US" sz="1400" b="0" i="0" u="none" strike="noStrike" cap="none" normalizeH="0" baseline="0" dirty="0" smtClean="0">
                <a:ln>
                  <a:noFill/>
                </a:ln>
                <a:solidFill>
                  <a:srgbClr val="DD496E"/>
                </a:solidFill>
                <a:effectLst/>
                <a:latin typeface="Courier New" panose="02070309020205020404" pitchFamily="49" charset="0"/>
                <a:cs typeface="Courier New" panose="02070309020205020404" pitchFamily="49" charset="0"/>
              </a:rPr>
              <a:t>\b </a:t>
            </a:r>
            <a:r>
              <a:rPr kumimoji="0" lang="bn-IN" altLang="en-US" sz="1400" b="0" i="0" u="none" strike="noStrike" cap="none" normalizeH="0" baseline="0" dirty="0" smtClean="0">
                <a:ln>
                  <a:noFill/>
                </a:ln>
                <a:solidFill>
                  <a:srgbClr val="E8E6E3"/>
                </a:solidFill>
                <a:effectLst/>
                <a:latin typeface="Open Sans"/>
                <a:cs typeface="Vrinda"/>
              </a:rPr>
              <a:t>ব্যবহৃত হয়।</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90035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26</a:t>
            </a:fld>
            <a:endParaRPr lang="en-US" noProof="0" dirty="0"/>
          </a:p>
        </p:txBody>
      </p:sp>
      <p:sp>
        <p:nvSpPr>
          <p:cNvPr id="5" name="Rectangle 1"/>
          <p:cNvSpPr>
            <a:spLocks noChangeArrowheads="1"/>
          </p:cNvSpPr>
          <p:nvPr/>
        </p:nvSpPr>
        <p:spPr bwMode="auto">
          <a:xfrm>
            <a:off x="174567" y="285192"/>
            <a:ext cx="10690168" cy="2114631"/>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সি প্রোগ্রামিং স্ট্রিং কনস্ট্যান্ট</a:t>
            </a:r>
            <a:endParaRPr kumimoji="0" lang="en-US" altLang="en-US" sz="1800" b="0" i="0" u="none" strike="noStrike" cap="none" normalizeH="0" baseline="0" dirty="0" smtClean="0">
              <a:ln>
                <a:noFill/>
              </a:ln>
              <a:solidFill>
                <a:srgbClr val="E8E6E3"/>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rgbClr val="E8E6E3"/>
                </a:solidFill>
                <a:effectLst/>
                <a:latin typeface="Open Sans"/>
                <a:cs typeface="Vrinda"/>
              </a:rPr>
              <a:t>স্ট্রিং কনস্ট্যান্ট</a:t>
            </a:r>
            <a:r>
              <a:rPr kumimoji="0" lang="en-US" altLang="en-US" sz="1100" b="0" i="0" u="none" strike="noStrike" cap="none" normalizeH="0" baseline="0" dirty="0" smtClean="0">
                <a:ln>
                  <a:noFill/>
                </a:ln>
                <a:solidFill>
                  <a:srgbClr val="E8E6E3"/>
                </a:solidFill>
                <a:effectLst/>
                <a:latin typeface="Open Sans"/>
                <a:cs typeface="Vrinda"/>
              </a:rPr>
              <a:t>(String constant) </a:t>
            </a:r>
            <a:r>
              <a:rPr kumimoji="0" lang="bn-IN" altLang="en-US" sz="1100" b="0" i="0" u="none" strike="noStrike" cap="none" normalizeH="0" baseline="0" dirty="0" smtClean="0">
                <a:ln>
                  <a:noFill/>
                </a:ln>
                <a:solidFill>
                  <a:srgbClr val="E8E6E3"/>
                </a:solidFill>
                <a:effectLst/>
                <a:latin typeface="Open Sans"/>
                <a:cs typeface="Vrinda"/>
              </a:rPr>
              <a:t>হলো কনস্ট্যান্ট যা ডাবল কোটেশন</a:t>
            </a:r>
            <a:r>
              <a:rPr kumimoji="0" lang="en-US" altLang="en-US" sz="1100" b="0" i="0" u="none" strike="noStrike" cap="none" normalizeH="0" baseline="0" dirty="0" smtClean="0">
                <a:ln>
                  <a:noFill/>
                </a:ln>
                <a:solidFill>
                  <a:srgbClr val="E8E6E3"/>
                </a:solidFill>
                <a:effectLst/>
                <a:latin typeface="Open Sans"/>
                <a:cs typeface="Vrinda"/>
              </a:rPr>
              <a:t>(" ") </a:t>
            </a:r>
            <a:r>
              <a:rPr kumimoji="0" lang="bn-IN" altLang="en-US" sz="1100" b="0" i="0" u="none" strike="noStrike" cap="none" normalizeH="0" baseline="0" dirty="0" smtClean="0">
                <a:ln>
                  <a:noFill/>
                </a:ln>
                <a:solidFill>
                  <a:srgbClr val="E8E6E3"/>
                </a:solidFill>
                <a:effectLst/>
                <a:latin typeface="Open Sans"/>
                <a:cs typeface="Vrinda"/>
              </a:rPr>
              <a:t>দিয়ে ঘেরা থাকে। উদাহরনস্বরুপঃ</a:t>
            </a:r>
            <a:endParaRPr kumimoji="0" lang="en-US" altLang="en-US" sz="1100" b="0" i="0" u="none" strike="noStrike" cap="none" normalizeH="0" baseline="0" dirty="0" smtClean="0">
              <a:ln>
                <a:noFill/>
              </a:ln>
              <a:solidFill>
                <a:srgbClr val="E8E6E3"/>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AEE44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Consolas" panose="020B0609020204030204" pitchFamily="49" charset="0"/>
              </a:rPr>
              <a:t>"" //null </a:t>
            </a:r>
            <a:r>
              <a:rPr kumimoji="0" lang="bn-IN" altLang="en-US" sz="1400" b="0" i="0" u="none" strike="noStrike" cap="none" normalizeH="0" baseline="0" dirty="0" smtClean="0">
                <a:ln>
                  <a:noFill/>
                </a:ln>
                <a:solidFill>
                  <a:schemeClr val="bg1"/>
                </a:solidFill>
                <a:effectLst/>
                <a:latin typeface="Consolas" panose="020B0609020204030204" pitchFamily="49" charset="0"/>
                <a:cs typeface="Vrinda"/>
              </a:rPr>
              <a:t>স্ট্রিং কনস্ট্যান্ট</a:t>
            </a:r>
            <a:r>
              <a:rPr kumimoji="0" lang="en-US" altLang="en-US" sz="1400" b="0" i="0" u="none" strike="noStrike" cap="none" normalizeH="0" baseline="0" dirty="0" smtClean="0">
                <a:ln>
                  <a:noFill/>
                </a:ln>
                <a:solidFill>
                  <a:schemeClr val="bg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Consolas" panose="020B0609020204030204" pitchFamily="49" charset="0"/>
              </a:rPr>
              <a:t>"SATT" //</a:t>
            </a:r>
            <a:r>
              <a:rPr kumimoji="0" lang="bn-IN" altLang="en-US" sz="1400" b="0" i="0" u="none" strike="noStrike" cap="none" normalizeH="0" baseline="0" dirty="0" smtClean="0">
                <a:ln>
                  <a:noFill/>
                </a:ln>
                <a:solidFill>
                  <a:schemeClr val="bg1"/>
                </a:solidFill>
                <a:effectLst/>
                <a:latin typeface="Consolas" panose="020B0609020204030204" pitchFamily="49" charset="0"/>
                <a:cs typeface="Vrinda"/>
              </a:rPr>
              <a:t>স্ট্রিং কনস্ট্যান্ট</a:t>
            </a:r>
            <a:r>
              <a:rPr kumimoji="0" lang="en-US" altLang="en-US" sz="1400" b="0" i="0" u="none" strike="noStrike" cap="none" normalizeH="0" baseline="0" dirty="0" smtClean="0">
                <a:ln>
                  <a:noFill/>
                </a:ln>
                <a:solidFill>
                  <a:schemeClr val="bg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Consolas" panose="020B0609020204030204" pitchFamily="49" charset="0"/>
              </a:rPr>
              <a:t>" " //</a:t>
            </a:r>
            <a:r>
              <a:rPr kumimoji="0" lang="bn-IN" altLang="en-US" sz="1400" b="0" i="0" u="none" strike="noStrike" cap="none" normalizeH="0" baseline="0" dirty="0" smtClean="0">
                <a:ln>
                  <a:noFill/>
                </a:ln>
                <a:solidFill>
                  <a:schemeClr val="bg1"/>
                </a:solidFill>
                <a:effectLst/>
                <a:latin typeface="Consolas" panose="020B0609020204030204" pitchFamily="49" charset="0"/>
                <a:cs typeface="Vrinda"/>
              </a:rPr>
              <a:t>৫ টি ফাঁকা স্পেস বিশিষ্ট স্ট্রিং কনস্ট্যান্ট </a:t>
            </a:r>
            <a:endParaRPr kumimoji="0" lang="en-US" altLang="en-US" sz="1400" b="0" i="0" u="none" strike="noStrike" cap="none" normalizeH="0" baseline="0" dirty="0" smtClean="0">
              <a:ln>
                <a:noFill/>
              </a:ln>
              <a:solidFill>
                <a:schemeClr val="bg1"/>
              </a:solidFill>
              <a:effectLst/>
              <a:latin typeface="Consolas" panose="020B0609020204030204" pitchFamily="49" charset="0"/>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Consolas" panose="020B0609020204030204" pitchFamily="49" charset="0"/>
              </a:rPr>
              <a:t>"t" //</a:t>
            </a:r>
            <a:r>
              <a:rPr kumimoji="0" lang="bn-IN" altLang="en-US" sz="1400" b="0" i="0" u="none" strike="noStrike" cap="none" normalizeH="0" baseline="0" dirty="0" smtClean="0">
                <a:ln>
                  <a:noFill/>
                </a:ln>
                <a:solidFill>
                  <a:schemeClr val="bg1"/>
                </a:solidFill>
                <a:effectLst/>
                <a:latin typeface="Consolas" panose="020B0609020204030204" pitchFamily="49" charset="0"/>
                <a:cs typeface="Vrinda"/>
              </a:rPr>
              <a:t>সিঙ্গেল ক্যারেক্টার বিশিষ্ট স্ট্রিং কনস্ট্যান্ট </a:t>
            </a:r>
            <a:endParaRPr kumimoji="0" lang="en-US" altLang="en-US" sz="1400" b="0" i="0" u="none" strike="noStrike" cap="none" normalizeH="0" baseline="0" dirty="0" smtClean="0">
              <a:ln>
                <a:noFill/>
              </a:ln>
              <a:solidFill>
                <a:schemeClr val="bg1"/>
              </a:solidFill>
              <a:effectLst/>
              <a:latin typeface="Consolas" panose="020B0609020204030204" pitchFamily="49" charset="0"/>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bg1"/>
                </a:solidFill>
                <a:effectLst/>
                <a:latin typeface="Consolas" panose="020B0609020204030204" pitchFamily="49" charset="0"/>
              </a:rPr>
              <a:t>"Love is heaven\n" //</a:t>
            </a:r>
            <a:r>
              <a:rPr kumimoji="0" lang="bn-IN" altLang="en-US" sz="1400" b="0" i="0" u="none" strike="noStrike" cap="none" normalizeH="0" baseline="0" dirty="0" smtClean="0">
                <a:ln>
                  <a:noFill/>
                </a:ln>
                <a:solidFill>
                  <a:schemeClr val="bg1"/>
                </a:solidFill>
                <a:effectLst/>
                <a:latin typeface="Consolas" panose="020B0609020204030204" pitchFamily="49" charset="0"/>
                <a:cs typeface="Vrinda"/>
              </a:rPr>
              <a:t>একটি নতুন লাইনসহ স্ট্রিং প্রিন্ট করবে</a:t>
            </a:r>
            <a:r>
              <a:rPr kumimoji="0" lang="en-US" altLang="en-US" sz="1400" b="0" i="0" u="none" strike="noStrike" cap="none" normalizeH="0" baseline="0" dirty="0" smtClean="0">
                <a:ln>
                  <a:noFill/>
                </a:ln>
                <a:solidFill>
                  <a:schemeClr val="bg1"/>
                </a:solidFill>
                <a:effectLst/>
              </a:rPr>
              <a:t> </a:t>
            </a:r>
          </a:p>
        </p:txBody>
      </p:sp>
    </p:spTree>
    <p:extLst>
      <p:ext uri="{BB962C8B-B14F-4D97-AF65-F5344CB8AC3E}">
        <p14:creationId xmlns:p14="http://schemas.microsoft.com/office/powerpoint/2010/main" val="2120925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27</a:t>
            </a:fld>
            <a:endParaRPr lang="en-US" noProof="0" dirty="0"/>
          </a:p>
        </p:txBody>
      </p:sp>
      <p:sp>
        <p:nvSpPr>
          <p:cNvPr id="17" name="TextBox 16"/>
          <p:cNvSpPr txBox="1"/>
          <p:nvPr/>
        </p:nvSpPr>
        <p:spPr>
          <a:xfrm>
            <a:off x="3483033" y="141316"/>
            <a:ext cx="5719156" cy="369332"/>
          </a:xfrm>
          <a:prstGeom prst="rect">
            <a:avLst/>
          </a:prstGeom>
          <a:noFill/>
        </p:spPr>
        <p:txBody>
          <a:bodyPr wrap="square" rtlCol="0">
            <a:spAutoFit/>
          </a:bodyPr>
          <a:lstStyle/>
          <a:p>
            <a:r>
              <a:rPr lang="bn-BD" dirty="0">
                <a:solidFill>
                  <a:schemeClr val="bg1"/>
                </a:solidFill>
              </a:rPr>
              <a:t>সি প্রোগ্রামিং ডেটা টাইপ - </a:t>
            </a:r>
            <a:r>
              <a:rPr lang="en-US" dirty="0">
                <a:solidFill>
                  <a:schemeClr val="bg1"/>
                </a:solidFill>
              </a:rPr>
              <a:t>C programming Data </a:t>
            </a:r>
            <a:r>
              <a:rPr lang="en-US" dirty="0" smtClean="0">
                <a:solidFill>
                  <a:schemeClr val="bg1"/>
                </a:solidFill>
              </a:rPr>
              <a:t>Types</a:t>
            </a:r>
            <a:endParaRPr lang="en-US" dirty="0">
              <a:solidFill>
                <a:schemeClr val="bg1"/>
              </a:solidFill>
            </a:endParaRPr>
          </a:p>
        </p:txBody>
      </p:sp>
      <p:sp>
        <p:nvSpPr>
          <p:cNvPr id="18" name="TextBox 17"/>
          <p:cNvSpPr txBox="1"/>
          <p:nvPr/>
        </p:nvSpPr>
        <p:spPr>
          <a:xfrm>
            <a:off x="822960" y="806335"/>
            <a:ext cx="10623665" cy="1077218"/>
          </a:xfrm>
          <a:prstGeom prst="rect">
            <a:avLst/>
          </a:prstGeom>
          <a:noFill/>
        </p:spPr>
        <p:txBody>
          <a:bodyPr wrap="square" rtlCol="0">
            <a:spAutoFit/>
          </a:bodyPr>
          <a:lstStyle/>
          <a:p>
            <a:r>
              <a:rPr lang="bn-BD" sz="1600" dirty="0">
                <a:solidFill>
                  <a:schemeClr val="bg1"/>
                </a:solidFill>
              </a:rPr>
              <a:t>ডেটা টাইপ দ্বারা ভ্যারিয়েবলের মধ্যে সংরক্ষিত ডেটার টাইপ নির্ধারণ করা হয়।</a:t>
            </a:r>
          </a:p>
          <a:p>
            <a:r>
              <a:rPr lang="bn-BD" sz="1600" dirty="0">
                <a:solidFill>
                  <a:schemeClr val="bg1"/>
                </a:solidFill>
              </a:rPr>
              <a:t>সি প্রোগ্রামিং এ ভ্যারিয়েবল বা মেমোরি লোকেশন(</a:t>
            </a:r>
            <a:r>
              <a:rPr lang="en-US" sz="1600" dirty="0">
                <a:solidFill>
                  <a:schemeClr val="bg1"/>
                </a:solidFill>
              </a:rPr>
              <a:t>location)-</a:t>
            </a:r>
            <a:r>
              <a:rPr lang="bn-BD" sz="1600" dirty="0">
                <a:solidFill>
                  <a:schemeClr val="bg1"/>
                </a:solidFill>
              </a:rPr>
              <a:t>কে ব্যবহারের পূর্বে ডিক্লেয়ার করতে হয়। একইভাবে ফাংশনকেও ব্যবহারের পূর্বেই ডিক্লেয়ার(</a:t>
            </a:r>
            <a:r>
              <a:rPr lang="en-US" sz="1600" dirty="0">
                <a:solidFill>
                  <a:schemeClr val="bg1"/>
                </a:solidFill>
              </a:rPr>
              <a:t>declare) </a:t>
            </a:r>
            <a:r>
              <a:rPr lang="bn-BD" sz="1600" dirty="0">
                <a:solidFill>
                  <a:schemeClr val="bg1"/>
                </a:solidFill>
              </a:rPr>
              <a:t>করতে হয়।</a:t>
            </a:r>
          </a:p>
          <a:p>
            <a:r>
              <a:rPr lang="bn-BD" sz="1600" dirty="0">
                <a:solidFill>
                  <a:schemeClr val="bg1"/>
                </a:solidFill>
              </a:rPr>
              <a:t>ডেটা টাইপ যুক্ত ভ্যারিয়েবল এবং ফাংশন ডিক্লেয়ারেশন দ্বারা সাধারণত ডেটার সাইজ এবং টাইপ নির্ধারণ করা হয়</a:t>
            </a:r>
            <a:r>
              <a:rPr lang="bn-BD" sz="1600" dirty="0" smtClean="0">
                <a:solidFill>
                  <a:schemeClr val="bg1"/>
                </a:solidFill>
              </a:rPr>
              <a:t>।</a:t>
            </a:r>
            <a:endParaRPr lang="bn-BD" sz="1600" dirty="0">
              <a:solidFill>
                <a:schemeClr val="bg1"/>
              </a:solidFill>
            </a:endParaRPr>
          </a:p>
        </p:txBody>
      </p:sp>
      <p:sp>
        <p:nvSpPr>
          <p:cNvPr id="19" name="Rectangle 18"/>
          <p:cNvSpPr/>
          <p:nvPr/>
        </p:nvSpPr>
        <p:spPr>
          <a:xfrm>
            <a:off x="822959" y="2025731"/>
            <a:ext cx="9676015" cy="3416320"/>
          </a:xfrm>
          <a:prstGeom prst="rect">
            <a:avLst/>
          </a:prstGeom>
        </p:spPr>
        <p:txBody>
          <a:bodyPr wrap="square">
            <a:spAutoFit/>
          </a:bodyPr>
          <a:lstStyle/>
          <a:p>
            <a:r>
              <a:rPr lang="bn-BD" dirty="0">
                <a:solidFill>
                  <a:srgbClr val="E8E6E3"/>
                </a:solidFill>
                <a:latin typeface="Open Sans"/>
              </a:rPr>
              <a:t>সি ডেটা টাইপ</a:t>
            </a:r>
          </a:p>
          <a:p>
            <a:pPr>
              <a:buFont typeface="+mj-lt"/>
              <a:buAutoNum type="arabicPeriod"/>
            </a:pPr>
            <a:r>
              <a:rPr lang="bn-BD" dirty="0">
                <a:solidFill>
                  <a:srgbClr val="E8E6E3"/>
                </a:solidFill>
                <a:latin typeface="Open Sans"/>
              </a:rPr>
              <a:t>মৌলিক(</a:t>
            </a:r>
            <a:r>
              <a:rPr lang="en-US" dirty="0">
                <a:solidFill>
                  <a:srgbClr val="E8E6E3"/>
                </a:solidFill>
                <a:latin typeface="Open Sans"/>
              </a:rPr>
              <a:t>Fundamental) </a:t>
            </a:r>
            <a:r>
              <a:rPr lang="bn-BD" dirty="0">
                <a:solidFill>
                  <a:srgbClr val="E8E6E3"/>
                </a:solidFill>
                <a:latin typeface="Open Sans"/>
              </a:rPr>
              <a:t>ডেটা টাইপ</a:t>
            </a:r>
          </a:p>
          <a:p>
            <a:pPr marL="742950" lvl="1" indent="-285750">
              <a:buFont typeface="+mj-lt"/>
              <a:buAutoNum type="arabicPeriod"/>
            </a:pPr>
            <a:r>
              <a:rPr lang="bn-BD" dirty="0">
                <a:solidFill>
                  <a:srgbClr val="E8E6E3"/>
                </a:solidFill>
                <a:latin typeface="Open Sans"/>
              </a:rPr>
              <a:t>ইন্টেজার টাইপ(</a:t>
            </a:r>
            <a:r>
              <a:rPr lang="en-US" dirty="0">
                <a:solidFill>
                  <a:srgbClr val="E8E6E3"/>
                </a:solidFill>
                <a:latin typeface="Open Sans"/>
              </a:rPr>
              <a:t>Integer type)</a:t>
            </a:r>
          </a:p>
          <a:p>
            <a:pPr marL="742950" lvl="1" indent="-285750">
              <a:buFont typeface="+mj-lt"/>
              <a:buAutoNum type="arabicPeriod"/>
            </a:pPr>
            <a:r>
              <a:rPr lang="bn-BD" dirty="0">
                <a:solidFill>
                  <a:srgbClr val="E8E6E3"/>
                </a:solidFill>
                <a:latin typeface="Open Sans"/>
              </a:rPr>
              <a:t>ফ্লোটিং টাইপ(</a:t>
            </a:r>
            <a:r>
              <a:rPr lang="en-US" dirty="0">
                <a:solidFill>
                  <a:srgbClr val="E8E6E3"/>
                </a:solidFill>
                <a:latin typeface="Open Sans"/>
              </a:rPr>
              <a:t>Floating type)</a:t>
            </a:r>
          </a:p>
          <a:p>
            <a:pPr marL="742950" lvl="1" indent="-285750">
              <a:buFont typeface="+mj-lt"/>
              <a:buAutoNum type="arabicPeriod"/>
            </a:pPr>
            <a:r>
              <a:rPr lang="bn-BD" dirty="0">
                <a:solidFill>
                  <a:srgbClr val="E8E6E3"/>
                </a:solidFill>
                <a:latin typeface="Open Sans"/>
              </a:rPr>
              <a:t>ক্যারক্টার টাইপ(</a:t>
            </a:r>
            <a:r>
              <a:rPr lang="en-US" dirty="0">
                <a:solidFill>
                  <a:srgbClr val="E8E6E3"/>
                </a:solidFill>
                <a:latin typeface="Open Sans"/>
              </a:rPr>
              <a:t>Character type)</a:t>
            </a:r>
          </a:p>
          <a:p>
            <a:pPr>
              <a:buFont typeface="+mj-lt"/>
              <a:buAutoNum type="arabicPeriod"/>
            </a:pPr>
            <a:r>
              <a:rPr lang="bn-BD" dirty="0">
                <a:solidFill>
                  <a:srgbClr val="E8E6E3"/>
                </a:solidFill>
                <a:latin typeface="Open Sans"/>
              </a:rPr>
              <a:t>প্রাপ্ত(</a:t>
            </a:r>
            <a:r>
              <a:rPr lang="en-US" dirty="0">
                <a:solidFill>
                  <a:srgbClr val="E8E6E3"/>
                </a:solidFill>
                <a:latin typeface="Open Sans"/>
              </a:rPr>
              <a:t>Derived) </a:t>
            </a:r>
            <a:r>
              <a:rPr lang="bn-BD" dirty="0">
                <a:solidFill>
                  <a:srgbClr val="E8E6E3"/>
                </a:solidFill>
                <a:latin typeface="Open Sans"/>
              </a:rPr>
              <a:t>ডেটা টাইপ</a:t>
            </a:r>
          </a:p>
          <a:p>
            <a:pPr marL="742950" lvl="1" indent="-285750">
              <a:buFont typeface="+mj-lt"/>
              <a:buAutoNum type="arabicPeriod"/>
            </a:pPr>
            <a:r>
              <a:rPr lang="bn-BD" dirty="0">
                <a:solidFill>
                  <a:srgbClr val="55EEFF"/>
                </a:solidFill>
                <a:latin typeface="Open Sans"/>
              </a:rPr>
              <a:t>অ্যারে(</a:t>
            </a:r>
            <a:r>
              <a:rPr lang="en-US" dirty="0">
                <a:solidFill>
                  <a:srgbClr val="55EEFF"/>
                </a:solidFill>
                <a:latin typeface="Open Sans"/>
              </a:rPr>
              <a:t>Arrays)</a:t>
            </a:r>
            <a:endParaRPr lang="en-US" dirty="0">
              <a:solidFill>
                <a:srgbClr val="E8E6E3"/>
              </a:solidFill>
              <a:latin typeface="Open Sans"/>
            </a:endParaRPr>
          </a:p>
          <a:p>
            <a:pPr marL="742950" lvl="1" indent="-285750">
              <a:buFont typeface="+mj-lt"/>
              <a:buAutoNum type="arabicPeriod"/>
            </a:pPr>
            <a:r>
              <a:rPr lang="bn-BD" dirty="0">
                <a:solidFill>
                  <a:srgbClr val="55EEFF"/>
                </a:solidFill>
                <a:latin typeface="Open Sans"/>
              </a:rPr>
              <a:t>পয়েন্টার(</a:t>
            </a:r>
            <a:r>
              <a:rPr lang="en-US" dirty="0">
                <a:solidFill>
                  <a:srgbClr val="55EEFF"/>
                </a:solidFill>
                <a:latin typeface="Open Sans"/>
              </a:rPr>
              <a:t>Pointers)</a:t>
            </a:r>
            <a:endParaRPr lang="en-US" dirty="0">
              <a:solidFill>
                <a:srgbClr val="E8E6E3"/>
              </a:solidFill>
              <a:latin typeface="Open Sans"/>
            </a:endParaRPr>
          </a:p>
          <a:p>
            <a:pPr marL="742950" lvl="1" indent="-285750">
              <a:buFont typeface="+mj-lt"/>
              <a:buAutoNum type="arabicPeriod"/>
            </a:pPr>
            <a:r>
              <a:rPr lang="bn-BD" dirty="0">
                <a:solidFill>
                  <a:srgbClr val="55EEFF"/>
                </a:solidFill>
                <a:latin typeface="Open Sans"/>
              </a:rPr>
              <a:t>স্ট্রাকচার(</a:t>
            </a:r>
            <a:r>
              <a:rPr lang="en-US" dirty="0">
                <a:solidFill>
                  <a:srgbClr val="55EEFF"/>
                </a:solidFill>
                <a:latin typeface="Open Sans"/>
              </a:rPr>
              <a:t>Structures)</a:t>
            </a:r>
            <a:endParaRPr lang="en-US" dirty="0">
              <a:solidFill>
                <a:srgbClr val="E8E6E3"/>
              </a:solidFill>
              <a:latin typeface="Open Sans"/>
            </a:endParaRPr>
          </a:p>
          <a:p>
            <a:pPr marL="742950" lvl="1" indent="-285750">
              <a:buFont typeface="+mj-lt"/>
              <a:buAutoNum type="arabicPeriod"/>
            </a:pPr>
            <a:r>
              <a:rPr lang="bn-BD" dirty="0">
                <a:solidFill>
                  <a:srgbClr val="55EEFF"/>
                </a:solidFill>
                <a:latin typeface="Open Sans"/>
              </a:rPr>
              <a:t>ইনুমিরেশন(</a:t>
            </a:r>
            <a:r>
              <a:rPr lang="en-US" dirty="0">
                <a:solidFill>
                  <a:srgbClr val="55EEFF"/>
                </a:solidFill>
                <a:latin typeface="Open Sans"/>
              </a:rPr>
              <a:t>Enumeration</a:t>
            </a:r>
            <a:r>
              <a:rPr lang="en-US" dirty="0" smtClean="0">
                <a:solidFill>
                  <a:srgbClr val="55EEFF"/>
                </a:solidFill>
                <a:latin typeface="Open Sans"/>
              </a:rPr>
              <a:t>)</a:t>
            </a:r>
            <a:endParaRPr lang="en-US" dirty="0">
              <a:solidFill>
                <a:srgbClr val="E8E6E3"/>
              </a:solidFill>
              <a:latin typeface="Open Sans"/>
            </a:endParaRPr>
          </a:p>
          <a:p>
            <a:r>
              <a:rPr lang="bn-BD" dirty="0">
                <a:solidFill>
                  <a:srgbClr val="E8E6E3"/>
                </a:solidFill>
                <a:latin typeface="Open Sans"/>
              </a:rPr>
              <a:t>এই অধ্যায়ে আমরা মৌলিক ডেটা টাইপের প্রতি বেশী নজর দিয়েছি। আপনি ডিরাইভ ডেটা টাইপ সম্মন্ধে জানতে আমাদের ডিরাইভ(</a:t>
            </a:r>
            <a:r>
              <a:rPr lang="en-US" dirty="0">
                <a:solidFill>
                  <a:srgbClr val="E8E6E3"/>
                </a:solidFill>
                <a:latin typeface="Open Sans"/>
              </a:rPr>
              <a:t>Derived) </a:t>
            </a:r>
            <a:r>
              <a:rPr lang="bn-BD" dirty="0">
                <a:solidFill>
                  <a:srgbClr val="E8E6E3"/>
                </a:solidFill>
                <a:latin typeface="Open Sans"/>
              </a:rPr>
              <a:t>ডেটা টাইপ সম্পর্কিত অধ্যায় ভিজিট করুন।</a:t>
            </a:r>
            <a:endParaRPr lang="bn-BD" b="0" i="0" dirty="0">
              <a:solidFill>
                <a:srgbClr val="E8E6E3"/>
              </a:solidFill>
              <a:effectLst/>
              <a:latin typeface="Open Sans"/>
            </a:endParaRPr>
          </a:p>
        </p:txBody>
      </p:sp>
    </p:spTree>
    <p:extLst>
      <p:ext uri="{BB962C8B-B14F-4D97-AF65-F5344CB8AC3E}">
        <p14:creationId xmlns:p14="http://schemas.microsoft.com/office/powerpoint/2010/main" val="2421963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28</a:t>
            </a:fld>
            <a:endParaRPr lang="en-US" noProof="0" dirty="0"/>
          </a:p>
        </p:txBody>
      </p:sp>
      <p:sp>
        <p:nvSpPr>
          <p:cNvPr id="8" name="Rectangle 4"/>
          <p:cNvSpPr>
            <a:spLocks noChangeArrowheads="1"/>
          </p:cNvSpPr>
          <p:nvPr/>
        </p:nvSpPr>
        <p:spPr bwMode="auto">
          <a:xfrm>
            <a:off x="307572" y="313432"/>
            <a:ext cx="11252200" cy="60016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bn-IN" altLang="en-US" sz="2000" dirty="0">
                <a:solidFill>
                  <a:srgbClr val="E8E6E3"/>
                </a:solidFill>
                <a:latin typeface="Open Sans"/>
                <a:cs typeface="Vrinda"/>
              </a:rPr>
              <a:t>সি প্রোগ্রামিং </a:t>
            </a:r>
            <a:r>
              <a:rPr lang="en-US" altLang="en-US" sz="2000" dirty="0">
                <a:solidFill>
                  <a:srgbClr val="E8E6E3"/>
                </a:solidFill>
                <a:latin typeface="Open Sans"/>
                <a:cs typeface="Vrinda"/>
              </a:rPr>
              <a:t>char - </a:t>
            </a:r>
            <a:r>
              <a:rPr lang="bn-IN" altLang="en-US" sz="2000" dirty="0">
                <a:solidFill>
                  <a:srgbClr val="E8E6E3"/>
                </a:solidFill>
                <a:latin typeface="Open Sans"/>
                <a:cs typeface="Vrinda"/>
              </a:rPr>
              <a:t>ক্যারেক্টার ডেটা টাইপ</a:t>
            </a:r>
            <a:endParaRPr lang="en-US" altLang="en-US" sz="2000" dirty="0">
              <a:solidFill>
                <a:srgbClr val="E8E6E3"/>
              </a:solidFill>
              <a:latin typeface="Open Sans"/>
            </a:endParaRPr>
          </a:p>
          <a:p>
            <a:pPr lvl="0"/>
            <a:r>
              <a:rPr lang="bn-IN" altLang="en-US" sz="1600" dirty="0">
                <a:solidFill>
                  <a:srgbClr val="E8E6E3"/>
                </a:solidFill>
                <a:latin typeface="Open Sans"/>
                <a:cs typeface="Vrinda"/>
              </a:rPr>
              <a:t>ক্যারেক্টার টাইপের ভ্যারিয়েবল ডিক্লেয়ার করার জন্য</a:t>
            </a:r>
            <a:r>
              <a:rPr lang="en-US" altLang="en-US" sz="1600" dirty="0">
                <a:solidFill>
                  <a:srgbClr val="E8E6E3"/>
                </a:solidFill>
                <a:latin typeface="Open Sans"/>
              </a:rPr>
              <a:t> </a:t>
            </a:r>
            <a:r>
              <a:rPr lang="en-US" altLang="en-US" sz="1600" i="1" dirty="0">
                <a:solidFill>
                  <a:srgbClr val="E8E6E3"/>
                </a:solidFill>
                <a:latin typeface="Open Sans"/>
              </a:rPr>
              <a:t>char</a:t>
            </a:r>
            <a:r>
              <a:rPr lang="en-US" altLang="en-US" sz="1600" dirty="0">
                <a:solidFill>
                  <a:srgbClr val="E8E6E3"/>
                </a:solidFill>
                <a:latin typeface="Open Sans"/>
              </a:rPr>
              <a:t> </a:t>
            </a:r>
            <a:r>
              <a:rPr lang="bn-IN" altLang="en-US" sz="1600" dirty="0">
                <a:solidFill>
                  <a:srgbClr val="E8E6E3"/>
                </a:solidFill>
                <a:latin typeface="Open Sans"/>
                <a:cs typeface="Vrinda"/>
              </a:rPr>
              <a:t>কীওয়ার্ড ব্যবহৃত হয়। উদাহরণস্বরূপঃ</a:t>
            </a:r>
            <a:endParaRPr lang="en-US" altLang="en-US" sz="1200" dirty="0">
              <a:solidFill>
                <a:srgbClr val="66D9EF"/>
              </a:solidFill>
              <a:latin typeface="Consolas" panose="020B0609020204030204" pitchFamily="49" charset="0"/>
            </a:endParaRPr>
          </a:p>
          <a:p>
            <a:pPr lvl="0"/>
            <a:r>
              <a:rPr lang="en-US" altLang="en-US" sz="1200" dirty="0">
                <a:solidFill>
                  <a:srgbClr val="66D9EF"/>
                </a:solidFill>
                <a:latin typeface="Consolas" panose="020B0609020204030204" pitchFamily="49" charset="0"/>
              </a:rPr>
              <a:t>char</a:t>
            </a:r>
            <a:r>
              <a:rPr lang="en-US" altLang="en-US" sz="1200" dirty="0">
                <a:solidFill>
                  <a:srgbClr val="E8E8D5"/>
                </a:solidFill>
                <a:latin typeface="Consolas" panose="020B0609020204030204" pitchFamily="49" charset="0"/>
              </a:rPr>
              <a:t> alphabet = </a:t>
            </a:r>
            <a:r>
              <a:rPr lang="en-US" altLang="en-US" sz="1200" dirty="0">
                <a:solidFill>
                  <a:srgbClr val="AEE440"/>
                </a:solidFill>
                <a:latin typeface="Consolas" panose="020B0609020204030204" pitchFamily="49" charset="0"/>
              </a:rPr>
              <a:t>'a'</a:t>
            </a:r>
            <a:r>
              <a:rPr lang="en-US" altLang="en-US" sz="1600" dirty="0">
                <a:solidFill>
                  <a:srgbClr val="E8E8D5"/>
                </a:solidFill>
                <a:latin typeface="Consolas" panose="020B0609020204030204" pitchFamily="49" charset="0"/>
              </a:rPr>
              <a:t> </a:t>
            </a:r>
          </a:p>
          <a:p>
            <a:pPr lvl="0"/>
            <a:endParaRPr lang="en-US" altLang="en-US" sz="1600" dirty="0" smtClean="0">
              <a:solidFill>
                <a:srgbClr val="E8E6E3"/>
              </a:solidFill>
              <a:latin typeface="Open Sans"/>
              <a:cs typeface="Vrinda"/>
            </a:endParaRPr>
          </a:p>
          <a:p>
            <a:pPr lvl="0"/>
            <a:endParaRPr lang="en-US" altLang="en-US" sz="1600" dirty="0" smtClean="0">
              <a:solidFill>
                <a:srgbClr val="E8E6E3"/>
              </a:solidFill>
              <a:latin typeface="Open Sans"/>
              <a:cs typeface="Vrinda"/>
            </a:endParaRPr>
          </a:p>
          <a:p>
            <a:pPr lvl="0"/>
            <a:r>
              <a:rPr lang="bn-IN" altLang="en-US" sz="1600" dirty="0" smtClean="0">
                <a:solidFill>
                  <a:srgbClr val="E8E6E3"/>
                </a:solidFill>
                <a:latin typeface="Open Sans"/>
                <a:cs typeface="Vrinda"/>
              </a:rPr>
              <a:t>এখানে</a:t>
            </a:r>
            <a:r>
              <a:rPr lang="en-US" altLang="en-US" sz="1600" dirty="0">
                <a:solidFill>
                  <a:srgbClr val="E8E6E3"/>
                </a:solidFill>
                <a:latin typeface="Open Sans"/>
              </a:rPr>
              <a:t> </a:t>
            </a:r>
            <a:r>
              <a:rPr lang="en-US" altLang="en-US" sz="1600" i="1" dirty="0">
                <a:solidFill>
                  <a:srgbClr val="E8E6E3"/>
                </a:solidFill>
                <a:latin typeface="Open Sans"/>
              </a:rPr>
              <a:t>alphabet</a:t>
            </a:r>
            <a:r>
              <a:rPr lang="en-US" altLang="en-US" sz="1600" dirty="0">
                <a:solidFill>
                  <a:srgbClr val="E8E6E3"/>
                </a:solidFill>
                <a:latin typeface="Open Sans"/>
              </a:rPr>
              <a:t> </a:t>
            </a:r>
            <a:r>
              <a:rPr lang="bn-IN" altLang="en-US" sz="1600" dirty="0">
                <a:solidFill>
                  <a:srgbClr val="E8E6E3"/>
                </a:solidFill>
                <a:latin typeface="Open Sans"/>
                <a:cs typeface="Vrinda"/>
              </a:rPr>
              <a:t>হলো ক্যারেক্টার ভ্যারিয়েবল এবং</a:t>
            </a:r>
            <a:r>
              <a:rPr lang="en-US" altLang="en-US" sz="1600" dirty="0">
                <a:solidFill>
                  <a:srgbClr val="E8E6E3"/>
                </a:solidFill>
                <a:latin typeface="Open Sans"/>
              </a:rPr>
              <a:t> </a:t>
            </a:r>
            <a:r>
              <a:rPr lang="en-US" altLang="en-US" sz="1600" i="1" dirty="0">
                <a:solidFill>
                  <a:srgbClr val="E8E6E3"/>
                </a:solidFill>
                <a:latin typeface="Open Sans"/>
              </a:rPr>
              <a:t>alphabet</a:t>
            </a:r>
            <a:r>
              <a:rPr lang="en-US" altLang="en-US" sz="1600" dirty="0">
                <a:solidFill>
                  <a:srgbClr val="E8E6E3"/>
                </a:solidFill>
                <a:latin typeface="Open Sans"/>
              </a:rPr>
              <a:t> </a:t>
            </a:r>
            <a:r>
              <a:rPr lang="bn-IN" altLang="en-US" sz="1600" dirty="0">
                <a:solidFill>
                  <a:srgbClr val="E8E6E3"/>
                </a:solidFill>
                <a:latin typeface="Open Sans"/>
                <a:cs typeface="Vrinda"/>
              </a:rPr>
              <a:t>এর ভ্যালু </a:t>
            </a:r>
            <a:r>
              <a:rPr lang="en-US" altLang="en-US" sz="1600" dirty="0">
                <a:solidFill>
                  <a:srgbClr val="E8E6E3"/>
                </a:solidFill>
                <a:latin typeface="Open Sans"/>
                <a:cs typeface="Vrinda"/>
              </a:rPr>
              <a:t>'a'</a:t>
            </a:r>
            <a:r>
              <a:rPr lang="hi-IN" altLang="en-US" sz="1600" dirty="0">
                <a:solidFill>
                  <a:srgbClr val="E8E6E3"/>
                </a:solidFill>
                <a:latin typeface="Open Sans"/>
                <a:cs typeface="Vrinda"/>
              </a:rPr>
              <a:t>।</a:t>
            </a:r>
            <a:endParaRPr lang="en-US" altLang="en-US" sz="1600" dirty="0"/>
          </a:p>
          <a:p>
            <a:pPr lvl="0"/>
            <a:r>
              <a:rPr lang="bn-IN" altLang="en-US" sz="1600" dirty="0">
                <a:solidFill>
                  <a:srgbClr val="E8E6E3"/>
                </a:solidFill>
                <a:latin typeface="Open Sans"/>
                <a:cs typeface="Vrinda"/>
              </a:rPr>
              <a:t>ক্যারেক্টার ভ্যারিয়েবলের সাইজ </a:t>
            </a:r>
            <a:r>
              <a:rPr lang="en-US" altLang="en-US" sz="1600" dirty="0">
                <a:solidFill>
                  <a:srgbClr val="E8E6E3"/>
                </a:solidFill>
                <a:latin typeface="Open Sans"/>
                <a:cs typeface="Vrinda"/>
              </a:rPr>
              <a:t>1</a:t>
            </a:r>
            <a:r>
              <a:rPr lang="bn-IN" altLang="en-US" sz="1600" dirty="0">
                <a:solidFill>
                  <a:srgbClr val="E8E6E3"/>
                </a:solidFill>
                <a:latin typeface="Open Sans"/>
                <a:cs typeface="Vrinda"/>
              </a:rPr>
              <a:t> বাইট।</a:t>
            </a:r>
            <a:endParaRPr lang="en-US" altLang="en-US" sz="1600" dirty="0"/>
          </a:p>
          <a:p>
            <a:pPr lvl="0"/>
            <a:endParaRPr lang="en-US" altLang="en-US" sz="1200" dirty="0">
              <a:solidFill>
                <a:srgbClr val="E8E6E3"/>
              </a:solidFill>
              <a:latin typeface="Open Sans"/>
            </a:endParaRPr>
          </a:p>
          <a:p>
            <a:pPr lvl="0"/>
            <a:r>
              <a:rPr lang="bn-IN" altLang="en-US" sz="2000" dirty="0">
                <a:solidFill>
                  <a:srgbClr val="E8E6E3"/>
                </a:solidFill>
                <a:latin typeface="Open Sans"/>
                <a:cs typeface="Vrinda"/>
              </a:rPr>
              <a:t>সি প্রোগ্রামিং </a:t>
            </a:r>
            <a:r>
              <a:rPr lang="en-US" altLang="en-US" sz="2000" dirty="0" err="1">
                <a:solidFill>
                  <a:srgbClr val="E8E6E3"/>
                </a:solidFill>
                <a:latin typeface="Open Sans"/>
              </a:rPr>
              <a:t>int</a:t>
            </a:r>
            <a:r>
              <a:rPr lang="en-US" altLang="en-US" sz="2000" dirty="0">
                <a:solidFill>
                  <a:srgbClr val="E8E6E3"/>
                </a:solidFill>
                <a:latin typeface="Open Sans"/>
              </a:rPr>
              <a:t> - </a:t>
            </a:r>
            <a:r>
              <a:rPr lang="bn-IN" altLang="en-US" sz="2000" dirty="0">
                <a:solidFill>
                  <a:srgbClr val="E8E6E3"/>
                </a:solidFill>
                <a:latin typeface="Open Sans"/>
                <a:cs typeface="Vrinda"/>
              </a:rPr>
              <a:t>ইন্টেজার ডেটা </a:t>
            </a:r>
            <a:r>
              <a:rPr lang="bn-IN" altLang="en-US" sz="2000" dirty="0" smtClean="0">
                <a:solidFill>
                  <a:srgbClr val="E8E6E3"/>
                </a:solidFill>
                <a:latin typeface="Open Sans"/>
                <a:cs typeface="Vrinda"/>
              </a:rPr>
              <a:t>টাইপ</a:t>
            </a:r>
            <a:endParaRPr lang="en-US" altLang="en-US" sz="2000" dirty="0" smtClean="0">
              <a:solidFill>
                <a:srgbClr val="E8E6E3"/>
              </a:solidFill>
              <a:latin typeface="Open Sans"/>
              <a:cs typeface="Vrinda"/>
            </a:endParaRPr>
          </a:p>
          <a:p>
            <a:pPr lvl="0"/>
            <a:endParaRPr lang="en-US" altLang="en-US" sz="2000" dirty="0">
              <a:solidFill>
                <a:srgbClr val="E8E6E3"/>
              </a:solidFill>
              <a:latin typeface="Open Sans"/>
            </a:endParaRPr>
          </a:p>
          <a:p>
            <a:pPr lvl="0"/>
            <a:r>
              <a:rPr lang="bn-IN" altLang="en-US" sz="1600" dirty="0">
                <a:solidFill>
                  <a:srgbClr val="E8E6E3"/>
                </a:solidFill>
                <a:latin typeface="Open Sans"/>
                <a:cs typeface="Vrinda"/>
              </a:rPr>
              <a:t>দশমিক</a:t>
            </a:r>
            <a:r>
              <a:rPr lang="en-US" altLang="en-US" sz="1600" dirty="0">
                <a:solidFill>
                  <a:srgbClr val="E8E6E3"/>
                </a:solidFill>
                <a:latin typeface="Open Sans"/>
                <a:cs typeface="Vrinda"/>
              </a:rPr>
              <a:t>(.) </a:t>
            </a:r>
            <a:r>
              <a:rPr lang="bn-IN" altLang="en-US" sz="1600" dirty="0">
                <a:solidFill>
                  <a:srgbClr val="E8E6E3"/>
                </a:solidFill>
                <a:latin typeface="Open Sans"/>
                <a:cs typeface="Vrinda"/>
              </a:rPr>
              <a:t>সংখ্যা ব্যতীত সকল ধনাত্মক এবং ঋণাত্মক পূর্ণ সংখ্যা এই টাইপের মধ্যে পড়ে। যেমন</a:t>
            </a:r>
            <a:r>
              <a:rPr lang="en-US" altLang="en-US" sz="1600" dirty="0">
                <a:solidFill>
                  <a:srgbClr val="E8E6E3"/>
                </a:solidFill>
                <a:latin typeface="Open Sans"/>
                <a:cs typeface="Vrinda"/>
              </a:rPr>
              <a:t>- 0, -10, 10</a:t>
            </a:r>
            <a:r>
              <a:rPr lang="bn-IN" altLang="en-US" sz="1600" dirty="0">
                <a:solidFill>
                  <a:srgbClr val="E8E6E3"/>
                </a:solidFill>
                <a:latin typeface="Open Sans"/>
                <a:cs typeface="Vrinda"/>
              </a:rPr>
              <a:t> ইত্যাদি</a:t>
            </a:r>
            <a:endParaRPr lang="en-US" altLang="en-US" sz="1600" dirty="0"/>
          </a:p>
          <a:p>
            <a:pPr lvl="0"/>
            <a:r>
              <a:rPr lang="bn-IN" altLang="en-US" sz="1600" dirty="0">
                <a:solidFill>
                  <a:srgbClr val="E8E6E3"/>
                </a:solidFill>
                <a:latin typeface="Open Sans"/>
                <a:cs typeface="Vrinda"/>
              </a:rPr>
              <a:t>সি প্রোগ্রামিং এ ইন্টেজার টাইপের ভ্যারিয়েবল ডিক্লেয়ার করার জন্য</a:t>
            </a:r>
            <a:r>
              <a:rPr lang="en-US" altLang="en-US" sz="1600" dirty="0">
                <a:solidFill>
                  <a:srgbClr val="E8E6E3"/>
                </a:solidFill>
                <a:latin typeface="Open Sans"/>
              </a:rPr>
              <a:t> </a:t>
            </a:r>
            <a:r>
              <a:rPr lang="en-US" altLang="en-US" sz="1600" i="1" dirty="0" err="1">
                <a:solidFill>
                  <a:srgbClr val="E8E6E3"/>
                </a:solidFill>
                <a:latin typeface="Open Sans"/>
              </a:rPr>
              <a:t>int</a:t>
            </a:r>
            <a:r>
              <a:rPr lang="en-US" altLang="en-US" sz="1600" dirty="0">
                <a:solidFill>
                  <a:srgbClr val="E8E6E3"/>
                </a:solidFill>
                <a:latin typeface="Open Sans"/>
              </a:rPr>
              <a:t> </a:t>
            </a:r>
            <a:r>
              <a:rPr lang="bn-IN" altLang="en-US" sz="1600" dirty="0">
                <a:solidFill>
                  <a:srgbClr val="E8E6E3"/>
                </a:solidFill>
                <a:latin typeface="Open Sans"/>
                <a:cs typeface="Vrinda"/>
              </a:rPr>
              <a:t>কীওয়ার্ড ব্যবহৃত হয়। উদাহরণস্বরূপঃ</a:t>
            </a:r>
            <a:endParaRPr lang="en-US" altLang="en-US" sz="1200" dirty="0">
              <a:solidFill>
                <a:srgbClr val="66D9EF"/>
              </a:solidFill>
              <a:latin typeface="Consolas" panose="020B0609020204030204" pitchFamily="49" charset="0"/>
            </a:endParaRPr>
          </a:p>
          <a:p>
            <a:pPr lvl="0"/>
            <a:r>
              <a:rPr lang="en-US" altLang="en-US" sz="1200" dirty="0" err="1">
                <a:solidFill>
                  <a:srgbClr val="66D9EF"/>
                </a:solidFill>
                <a:latin typeface="Consolas" panose="020B0609020204030204" pitchFamily="49" charset="0"/>
              </a:rPr>
              <a:t>int</a:t>
            </a:r>
            <a:r>
              <a:rPr lang="en-US" altLang="en-US" sz="1200" dirty="0">
                <a:solidFill>
                  <a:srgbClr val="E8E8D5"/>
                </a:solidFill>
                <a:latin typeface="Consolas" panose="020B0609020204030204" pitchFamily="49" charset="0"/>
              </a:rPr>
              <a:t> </a:t>
            </a:r>
            <a:r>
              <a:rPr lang="en-US" altLang="en-US" sz="1200" dirty="0" err="1">
                <a:solidFill>
                  <a:srgbClr val="E8E8D5"/>
                </a:solidFill>
                <a:latin typeface="Consolas" panose="020B0609020204030204" pitchFamily="49" charset="0"/>
              </a:rPr>
              <a:t>roll_no</a:t>
            </a:r>
            <a:r>
              <a:rPr lang="en-US" altLang="en-US" sz="1200" dirty="0">
                <a:solidFill>
                  <a:srgbClr val="E8E8D5"/>
                </a:solidFill>
                <a:latin typeface="Consolas" panose="020B0609020204030204" pitchFamily="49" charset="0"/>
              </a:rPr>
              <a:t>;</a:t>
            </a:r>
            <a:endParaRPr lang="en-US" altLang="en-US" sz="1600" dirty="0">
              <a:solidFill>
                <a:srgbClr val="E8E8D5"/>
              </a:solidFill>
              <a:latin typeface="Consolas" panose="020B0609020204030204" pitchFamily="49" charset="0"/>
            </a:endParaRPr>
          </a:p>
          <a:p>
            <a:pPr lvl="0"/>
            <a:endParaRPr lang="en-US" altLang="en-US" sz="1600" dirty="0" smtClean="0">
              <a:solidFill>
                <a:srgbClr val="E8E6E3"/>
              </a:solidFill>
              <a:latin typeface="Open Sans"/>
              <a:cs typeface="Vrinda"/>
            </a:endParaRPr>
          </a:p>
          <a:p>
            <a:pPr lvl="0"/>
            <a:endParaRPr lang="en-US" altLang="en-US" sz="1600" dirty="0" smtClean="0">
              <a:solidFill>
                <a:srgbClr val="E8E6E3"/>
              </a:solidFill>
              <a:latin typeface="Open Sans"/>
              <a:cs typeface="Vrinda"/>
            </a:endParaRPr>
          </a:p>
          <a:p>
            <a:pPr lvl="0"/>
            <a:r>
              <a:rPr lang="bn-IN" altLang="en-US" sz="1600" dirty="0" smtClean="0">
                <a:solidFill>
                  <a:srgbClr val="E8E6E3"/>
                </a:solidFill>
                <a:latin typeface="Open Sans"/>
                <a:cs typeface="Vrinda"/>
              </a:rPr>
              <a:t>এখানে</a:t>
            </a:r>
            <a:r>
              <a:rPr lang="en-US" altLang="en-US" sz="1600" dirty="0">
                <a:solidFill>
                  <a:srgbClr val="E8E6E3"/>
                </a:solidFill>
                <a:latin typeface="Open Sans"/>
              </a:rPr>
              <a:t> </a:t>
            </a:r>
            <a:r>
              <a:rPr lang="en-US" altLang="en-US" sz="1600" i="1" dirty="0" err="1">
                <a:solidFill>
                  <a:srgbClr val="E8E6E3"/>
                </a:solidFill>
                <a:latin typeface="Open Sans"/>
              </a:rPr>
              <a:t>roll_no</a:t>
            </a:r>
            <a:r>
              <a:rPr lang="en-US" altLang="en-US" sz="1600" dirty="0">
                <a:solidFill>
                  <a:srgbClr val="E8E6E3"/>
                </a:solidFill>
                <a:latin typeface="Open Sans"/>
              </a:rPr>
              <a:t> </a:t>
            </a:r>
            <a:r>
              <a:rPr lang="bn-IN" altLang="en-US" sz="1600" dirty="0">
                <a:solidFill>
                  <a:srgbClr val="E8E6E3"/>
                </a:solidFill>
                <a:latin typeface="Open Sans"/>
                <a:cs typeface="Vrinda"/>
              </a:rPr>
              <a:t>হলো ইন্টেজার টাইপের ভ্যারিয়েবল।</a:t>
            </a:r>
            <a:endParaRPr lang="en-US" altLang="en-US" sz="1600" dirty="0"/>
          </a:p>
          <a:p>
            <a:pPr lvl="0"/>
            <a:r>
              <a:rPr lang="bn-IN" altLang="en-US" sz="1600" dirty="0">
                <a:solidFill>
                  <a:srgbClr val="E8E6E3"/>
                </a:solidFill>
                <a:latin typeface="Open Sans"/>
                <a:cs typeface="Vrinda"/>
              </a:rPr>
              <a:t>সি প্রোগ্রামিং এ আপনি একটি ডিক্লেয়ারেশনের মাধ্যমে অনেক ভ্যারিয়েবলকে একই সঙ্গে ডিক্লেয়ার করতে পারেন। উদাহরনস্বরুপঃ</a:t>
            </a:r>
            <a:endParaRPr lang="en-US" altLang="en-US" sz="1200" dirty="0">
              <a:solidFill>
                <a:srgbClr val="66D9EF"/>
              </a:solidFill>
              <a:latin typeface="Consolas" panose="020B0609020204030204" pitchFamily="49" charset="0"/>
            </a:endParaRPr>
          </a:p>
          <a:p>
            <a:pPr lvl="0"/>
            <a:r>
              <a:rPr lang="en-US" altLang="en-US" sz="1200" dirty="0" err="1">
                <a:solidFill>
                  <a:srgbClr val="66D9EF"/>
                </a:solidFill>
                <a:latin typeface="Consolas" panose="020B0609020204030204" pitchFamily="49" charset="0"/>
              </a:rPr>
              <a:t>int</a:t>
            </a:r>
            <a:r>
              <a:rPr lang="en-US" altLang="en-US" sz="1200" dirty="0">
                <a:solidFill>
                  <a:srgbClr val="E8E8D5"/>
                </a:solidFill>
                <a:latin typeface="Consolas" panose="020B0609020204030204" pitchFamily="49" charset="0"/>
              </a:rPr>
              <a:t> </a:t>
            </a:r>
            <a:r>
              <a:rPr lang="en-US" altLang="en-US" sz="1200" dirty="0" err="1">
                <a:solidFill>
                  <a:srgbClr val="E8E8D5"/>
                </a:solidFill>
                <a:latin typeface="Consolas" panose="020B0609020204030204" pitchFamily="49" charset="0"/>
              </a:rPr>
              <a:t>roll_no</a:t>
            </a:r>
            <a:r>
              <a:rPr lang="en-US" altLang="en-US" sz="1200" dirty="0">
                <a:solidFill>
                  <a:srgbClr val="E8E8D5"/>
                </a:solidFill>
                <a:latin typeface="Consolas" panose="020B0609020204030204" pitchFamily="49" charset="0"/>
              </a:rPr>
              <a:t>, age, years</a:t>
            </a:r>
            <a:r>
              <a:rPr lang="en-US" altLang="en-US" sz="1200" dirty="0" smtClean="0">
                <a:solidFill>
                  <a:srgbClr val="E8E8D5"/>
                </a:solidFill>
                <a:latin typeface="Consolas" panose="020B0609020204030204" pitchFamily="49" charset="0"/>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E8E6E3"/>
                </a:solidFill>
                <a:effectLst/>
                <a:latin typeface="Open Sans"/>
              </a:rPr>
              <a:t>int</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এর সাইজ </a:t>
            </a:r>
            <a:r>
              <a:rPr kumimoji="0" lang="en-US" altLang="en-US" sz="1600" b="0" i="0" u="none" strike="noStrike" cap="none" normalizeH="0" baseline="0" dirty="0" smtClean="0">
                <a:ln>
                  <a:noFill/>
                </a:ln>
                <a:solidFill>
                  <a:srgbClr val="E8E6E3"/>
                </a:solidFill>
                <a:effectLst/>
                <a:latin typeface="Open Sans"/>
              </a:rPr>
              <a:t>2</a:t>
            </a:r>
            <a:r>
              <a:rPr kumimoji="0" lang="bn-IN" altLang="en-US" sz="1600" b="0" i="0" u="none" strike="noStrike" cap="none" normalizeH="0" baseline="0" dirty="0" smtClean="0">
                <a:ln>
                  <a:noFill/>
                </a:ln>
                <a:solidFill>
                  <a:srgbClr val="E8E6E3"/>
                </a:solidFill>
                <a:effectLst/>
                <a:latin typeface="Open Sans"/>
                <a:cs typeface="Vrinda"/>
              </a:rPr>
              <a:t> বাইট</a:t>
            </a:r>
            <a:r>
              <a:rPr kumimoji="0" lang="en-US" altLang="en-US" sz="1600" b="0" i="0" u="none" strike="noStrike" cap="none" normalizeH="0" baseline="0" dirty="0" smtClean="0">
                <a:ln>
                  <a:noFill/>
                </a:ln>
                <a:solidFill>
                  <a:srgbClr val="E8E6E3"/>
                </a:solidFill>
                <a:effectLst/>
                <a:latin typeface="Open Sans"/>
              </a:rPr>
              <a:t>(</a:t>
            </a:r>
            <a:r>
              <a:rPr kumimoji="0" lang="bn-IN" altLang="en-US" sz="1600" b="0" i="0" u="none" strike="noStrike" cap="none" normalizeH="0" baseline="0" dirty="0" smtClean="0">
                <a:ln>
                  <a:noFill/>
                </a:ln>
                <a:solidFill>
                  <a:srgbClr val="E8E6E3"/>
                </a:solidFill>
                <a:effectLst/>
                <a:latin typeface="Open Sans"/>
                <a:cs typeface="Vrinda"/>
              </a:rPr>
              <a:t>পুরাতন কম্পিউটারে</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অথবা </a:t>
            </a:r>
            <a:r>
              <a:rPr kumimoji="0" lang="en-US" altLang="en-US" sz="1600" b="0" i="0" u="none" strike="noStrike" cap="none" normalizeH="0" baseline="0" dirty="0" smtClean="0">
                <a:ln>
                  <a:noFill/>
                </a:ln>
                <a:solidFill>
                  <a:srgbClr val="E8E6E3"/>
                </a:solidFill>
                <a:effectLst/>
                <a:latin typeface="Open Sans"/>
              </a:rPr>
              <a:t>4</a:t>
            </a:r>
            <a:r>
              <a:rPr kumimoji="0" lang="bn-IN" altLang="en-US" sz="1600" b="0" i="0" u="none" strike="noStrike" cap="none" normalizeH="0" baseline="0" dirty="0" smtClean="0">
                <a:ln>
                  <a:noFill/>
                </a:ln>
                <a:solidFill>
                  <a:srgbClr val="E8E6E3"/>
                </a:solidFill>
                <a:effectLst/>
                <a:latin typeface="Open Sans"/>
                <a:cs typeface="Vrinda"/>
              </a:rPr>
              <a:t> বাইট হতে পারে। আপনার ভ্যারিয়েবলের সাইজ যদি </a:t>
            </a:r>
            <a:r>
              <a:rPr kumimoji="0" lang="en-US" altLang="en-US" sz="1600" b="0" i="0" u="none" strike="noStrike" cap="none" normalizeH="0" baseline="0" dirty="0" smtClean="0">
                <a:ln>
                  <a:noFill/>
                </a:ln>
                <a:solidFill>
                  <a:srgbClr val="E8E6E3"/>
                </a:solidFill>
                <a:effectLst/>
                <a:latin typeface="Open Sans"/>
              </a:rPr>
              <a:t>4</a:t>
            </a:r>
            <a:r>
              <a:rPr kumimoji="0" lang="bn-IN" altLang="en-US" sz="1600" b="0" i="0" u="none" strike="noStrike" cap="none" normalizeH="0" baseline="0" dirty="0" smtClean="0">
                <a:ln>
                  <a:noFill/>
                </a:ln>
                <a:solidFill>
                  <a:srgbClr val="E8E6E3"/>
                </a:solidFill>
                <a:effectLst/>
                <a:latin typeface="Open Sans"/>
                <a:cs typeface="Vrinda"/>
              </a:rPr>
              <a:t> বাইট হয় তাহলে ইহা </a:t>
            </a:r>
            <a:r>
              <a:rPr kumimoji="0" lang="en-US" altLang="en-US" sz="1600" b="0" i="0" u="none" strike="noStrike" cap="none" normalizeH="0" baseline="0" dirty="0" smtClean="0">
                <a:ln>
                  <a:noFill/>
                </a:ln>
                <a:solidFill>
                  <a:srgbClr val="E8E6E3"/>
                </a:solidFill>
                <a:effectLst/>
                <a:latin typeface="Open Sans"/>
              </a:rPr>
              <a:t>2</a:t>
            </a:r>
            <a:r>
              <a:rPr kumimoji="0" lang="en-US" altLang="en-US" sz="1600" b="0" i="0" u="none" strike="noStrike" cap="none" normalizeH="0" baseline="30000" dirty="0" smtClean="0">
                <a:ln>
                  <a:noFill/>
                </a:ln>
                <a:solidFill>
                  <a:srgbClr val="E8E6E3"/>
                </a:solidFill>
                <a:effectLst/>
                <a:latin typeface="Open Sans"/>
              </a:rPr>
              <a:t>32</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সংখ্যক স্বতন্ত্র ভ্যালু গ্রহণ করতে পারে। যেমন</a:t>
            </a:r>
            <a:r>
              <a:rPr kumimoji="0" lang="en-US" altLang="en-US" sz="1600" b="0" i="0" u="none" strike="noStrike" cap="none" normalizeH="0" baseline="0" dirty="0" smtClean="0">
                <a:ln>
                  <a:noFill/>
                </a:ln>
                <a:solidFill>
                  <a:srgbClr val="E8E6E3"/>
                </a:solidFill>
                <a:effectLst/>
                <a:latin typeface="Open Sans"/>
                <a:cs typeface="Vrinda"/>
              </a:rPr>
              <a:t>- -2</a:t>
            </a:r>
            <a:r>
              <a:rPr kumimoji="0" lang="en-US" altLang="en-US" sz="1600" b="0" i="0" u="none" strike="noStrike" cap="none" normalizeH="0" baseline="30000" dirty="0" smtClean="0">
                <a:ln>
                  <a:noFill/>
                </a:ln>
                <a:solidFill>
                  <a:srgbClr val="E8E6E3"/>
                </a:solidFill>
                <a:effectLst/>
                <a:latin typeface="Open Sans"/>
              </a:rPr>
              <a:t>31</a:t>
            </a:r>
            <a:r>
              <a:rPr kumimoji="0" lang="en-US" altLang="en-US" sz="1600" b="0" i="0" u="none" strike="noStrike" cap="none" normalizeH="0" baseline="0" dirty="0" smtClean="0">
                <a:ln>
                  <a:noFill/>
                </a:ln>
                <a:solidFill>
                  <a:srgbClr val="E8E6E3"/>
                </a:solidFill>
                <a:effectLst/>
                <a:latin typeface="Open Sans"/>
              </a:rPr>
              <a:t>,-2</a:t>
            </a:r>
            <a:r>
              <a:rPr kumimoji="0" lang="en-US" altLang="en-US" sz="1600" b="0" i="0" u="none" strike="noStrike" cap="none" normalizeH="0" baseline="30000" dirty="0" smtClean="0">
                <a:ln>
                  <a:noFill/>
                </a:ln>
                <a:solidFill>
                  <a:srgbClr val="E8E6E3"/>
                </a:solidFill>
                <a:effectLst/>
                <a:latin typeface="Open Sans"/>
              </a:rPr>
              <a:t>31</a:t>
            </a:r>
            <a:r>
              <a:rPr kumimoji="0" lang="en-US" altLang="en-US" sz="1600" b="0" i="0" u="none" strike="noStrike" cap="none" normalizeH="0" baseline="0" dirty="0" smtClean="0">
                <a:ln>
                  <a:noFill/>
                </a:ln>
                <a:solidFill>
                  <a:srgbClr val="E8E6E3"/>
                </a:solidFill>
                <a:effectLst/>
                <a:latin typeface="Open Sans"/>
              </a:rPr>
              <a:t>+1, ...,-2, -1, 0, 1, 2, ..., 2</a:t>
            </a:r>
            <a:r>
              <a:rPr kumimoji="0" lang="en-US" altLang="en-US" sz="1600" b="0" i="0" u="none" strike="noStrike" cap="none" normalizeH="0" baseline="30000" dirty="0" smtClean="0">
                <a:ln>
                  <a:noFill/>
                </a:ln>
                <a:solidFill>
                  <a:srgbClr val="E8E6E3"/>
                </a:solidFill>
                <a:effectLst/>
                <a:latin typeface="Open Sans"/>
              </a:rPr>
              <a:t>31</a:t>
            </a:r>
            <a:r>
              <a:rPr kumimoji="0" lang="en-US" altLang="en-US" sz="1600" b="0" i="0" u="none" strike="noStrike" cap="none" normalizeH="0" baseline="0" dirty="0" smtClean="0">
                <a:ln>
                  <a:noFill/>
                </a:ln>
                <a:solidFill>
                  <a:srgbClr val="E8E6E3"/>
                </a:solidFill>
                <a:effectLst/>
                <a:latin typeface="Open Sans"/>
              </a:rPr>
              <a:t>-2, 2</a:t>
            </a:r>
            <a:r>
              <a:rPr kumimoji="0" lang="en-US" altLang="en-US" sz="1600" b="0" i="0" u="none" strike="noStrike" cap="none" normalizeH="0" baseline="30000" dirty="0" smtClean="0">
                <a:ln>
                  <a:noFill/>
                </a:ln>
                <a:solidFill>
                  <a:srgbClr val="E8E6E3"/>
                </a:solidFill>
                <a:effectLst/>
                <a:latin typeface="Open Sans"/>
              </a:rPr>
              <a:t>31</a:t>
            </a:r>
            <a:r>
              <a:rPr kumimoji="0" lang="en-US" altLang="en-US" sz="1600" b="0" i="0" u="none" strike="noStrike" cap="none" normalizeH="0" baseline="0" dirty="0" smtClean="0">
                <a:ln>
                  <a:noFill/>
                </a:ln>
                <a:solidFill>
                  <a:srgbClr val="E8E6E3"/>
                </a:solidFill>
                <a:effectLst/>
                <a:latin typeface="Open Sans"/>
              </a:rPr>
              <a:t>-1</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600" b="0" i="0" u="none" strike="noStrike" cap="none" normalizeH="0" baseline="0" dirty="0" smtClean="0">
                <a:ln>
                  <a:noFill/>
                </a:ln>
                <a:solidFill>
                  <a:srgbClr val="E8E6E3"/>
                </a:solidFill>
                <a:effectLst/>
                <a:latin typeface="Open Sans"/>
                <a:cs typeface="Vrinda"/>
              </a:rPr>
              <a:t>একইভাবে </a:t>
            </a:r>
            <a:r>
              <a:rPr kumimoji="0" lang="en-US" altLang="en-US" sz="1600" b="0" i="0" u="none" strike="noStrike" cap="none" normalizeH="0" baseline="0" dirty="0" err="1" smtClean="0">
                <a:ln>
                  <a:noFill/>
                </a:ln>
                <a:solidFill>
                  <a:srgbClr val="E8E6E3"/>
                </a:solidFill>
                <a:effectLst/>
                <a:latin typeface="Open Sans"/>
                <a:cs typeface="Vrinda"/>
              </a:rPr>
              <a:t>int</a:t>
            </a:r>
            <a:r>
              <a:rPr kumimoji="0" lang="en-US" altLang="en-US" sz="1600" b="0" i="0" u="none" strike="noStrike" cap="none" normalizeH="0" baseline="0" dirty="0" smtClean="0">
                <a:ln>
                  <a:noFill/>
                </a:ln>
                <a:solidFill>
                  <a:srgbClr val="E8E6E3"/>
                </a:solidFill>
                <a:effectLst/>
                <a:latin typeface="Open Sans"/>
                <a:cs typeface="Vrinda"/>
              </a:rPr>
              <a:t> </a:t>
            </a:r>
            <a:r>
              <a:rPr kumimoji="0" lang="bn-IN" altLang="en-US" sz="1600" b="0" i="0" u="none" strike="noStrike" cap="none" normalizeH="0" baseline="0" dirty="0" smtClean="0">
                <a:ln>
                  <a:noFill/>
                </a:ln>
                <a:solidFill>
                  <a:srgbClr val="E8E6E3"/>
                </a:solidFill>
                <a:effectLst/>
                <a:latin typeface="Open Sans"/>
                <a:cs typeface="Vrinda"/>
              </a:rPr>
              <a:t>ভ্যারিয়েবলের সাইজ </a:t>
            </a:r>
            <a:r>
              <a:rPr kumimoji="0" lang="en-US" altLang="en-US" sz="1600" b="0" i="0" u="none" strike="noStrike" cap="none" normalizeH="0" baseline="0" dirty="0" smtClean="0">
                <a:ln>
                  <a:noFill/>
                </a:ln>
                <a:solidFill>
                  <a:srgbClr val="E8E6E3"/>
                </a:solidFill>
                <a:effectLst/>
                <a:latin typeface="Open Sans"/>
                <a:cs typeface="Vrinda"/>
              </a:rPr>
              <a:t>2</a:t>
            </a:r>
            <a:r>
              <a:rPr kumimoji="0" lang="bn-IN" altLang="en-US" sz="1600" b="0" i="0" u="none" strike="noStrike" cap="none" normalizeH="0" baseline="0" dirty="0" smtClean="0">
                <a:ln>
                  <a:noFill/>
                </a:ln>
                <a:solidFill>
                  <a:srgbClr val="E8E6E3"/>
                </a:solidFill>
                <a:effectLst/>
                <a:latin typeface="Open Sans"/>
                <a:cs typeface="Vrinda"/>
              </a:rPr>
              <a:t> বাইট হলে ইহা </a:t>
            </a:r>
            <a:r>
              <a:rPr kumimoji="0" lang="en-US" altLang="en-US" sz="1600" b="0" i="0" u="none" strike="noStrike" cap="none" normalizeH="0" baseline="0" dirty="0" smtClean="0">
                <a:ln>
                  <a:noFill/>
                </a:ln>
                <a:solidFill>
                  <a:srgbClr val="E8E6E3"/>
                </a:solidFill>
                <a:effectLst/>
                <a:latin typeface="Open Sans"/>
                <a:cs typeface="Vrinda"/>
              </a:rPr>
              <a:t>-2</a:t>
            </a:r>
            <a:r>
              <a:rPr kumimoji="0" lang="en-US" altLang="en-US" sz="1600" b="0" i="0" u="none" strike="noStrike" cap="none" normalizeH="0" baseline="30000" dirty="0" smtClean="0">
                <a:ln>
                  <a:noFill/>
                </a:ln>
                <a:solidFill>
                  <a:srgbClr val="E8E6E3"/>
                </a:solidFill>
                <a:effectLst/>
                <a:latin typeface="Open Sans"/>
              </a:rPr>
              <a:t>15</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থেকে </a:t>
            </a:r>
            <a:r>
              <a:rPr kumimoji="0" lang="en-US" altLang="en-US" sz="1600" b="0" i="0" u="none" strike="noStrike" cap="none" normalizeH="0" baseline="0" dirty="0" smtClean="0">
                <a:ln>
                  <a:noFill/>
                </a:ln>
                <a:solidFill>
                  <a:srgbClr val="E8E6E3"/>
                </a:solidFill>
                <a:effectLst/>
                <a:latin typeface="Open Sans"/>
                <a:cs typeface="Vrinda"/>
              </a:rPr>
              <a:t>2</a:t>
            </a:r>
            <a:r>
              <a:rPr kumimoji="0" lang="en-US" altLang="en-US" sz="1600" b="0" i="0" u="none" strike="noStrike" cap="none" normalizeH="0" baseline="30000" dirty="0" smtClean="0">
                <a:ln>
                  <a:noFill/>
                </a:ln>
                <a:solidFill>
                  <a:srgbClr val="E8E6E3"/>
                </a:solidFill>
                <a:effectLst/>
                <a:latin typeface="Open Sans"/>
              </a:rPr>
              <a:t>15</a:t>
            </a:r>
            <a:r>
              <a:rPr kumimoji="0" lang="en-US" altLang="en-US" sz="1600" b="0" i="0" u="none" strike="noStrike" cap="none" normalizeH="0" baseline="0" dirty="0" smtClean="0">
                <a:ln>
                  <a:noFill/>
                </a:ln>
                <a:solidFill>
                  <a:srgbClr val="E8E6E3"/>
                </a:solidFill>
                <a:effectLst/>
                <a:latin typeface="Open Sans"/>
              </a:rPr>
              <a:t>-1</a:t>
            </a:r>
            <a:r>
              <a:rPr kumimoji="0" lang="bn-IN" altLang="en-US" sz="1600" b="0" i="0" u="none" strike="noStrike" cap="none" normalizeH="0" baseline="0" dirty="0" smtClean="0">
                <a:ln>
                  <a:noFill/>
                </a:ln>
                <a:solidFill>
                  <a:srgbClr val="E8E6E3"/>
                </a:solidFill>
                <a:effectLst/>
                <a:latin typeface="Open Sans"/>
                <a:cs typeface="Vrinda"/>
              </a:rPr>
              <a:t> এর মধ্যে </a:t>
            </a:r>
            <a:r>
              <a:rPr kumimoji="0" lang="en-US" altLang="en-US" sz="1600" b="0" i="0" u="none" strike="noStrike" cap="none" normalizeH="0" baseline="0" dirty="0" smtClean="0">
                <a:ln>
                  <a:noFill/>
                </a:ln>
                <a:solidFill>
                  <a:srgbClr val="E8E6E3"/>
                </a:solidFill>
                <a:effectLst/>
                <a:latin typeface="Open Sans"/>
              </a:rPr>
              <a:t>2</a:t>
            </a:r>
            <a:r>
              <a:rPr kumimoji="0" lang="en-US" altLang="en-US" sz="1600" b="0" i="0" u="none" strike="noStrike" cap="none" normalizeH="0" baseline="30000" dirty="0" smtClean="0">
                <a:ln>
                  <a:noFill/>
                </a:ln>
                <a:solidFill>
                  <a:srgbClr val="E8E6E3"/>
                </a:solidFill>
                <a:effectLst/>
                <a:latin typeface="Open Sans"/>
              </a:rPr>
              <a:t>16</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সংখ্যক বিভিন্ন ভ্যালু গ্রহণ করতে পারে। আপনি যদি </a:t>
            </a:r>
            <a:r>
              <a:rPr kumimoji="0" lang="en-US" altLang="en-US" sz="1600" b="0" i="0" u="none" strike="noStrike" cap="none" normalizeH="0" baseline="0" dirty="0" smtClean="0">
                <a:ln>
                  <a:noFill/>
                </a:ln>
                <a:solidFill>
                  <a:srgbClr val="E8E6E3"/>
                </a:solidFill>
                <a:effectLst/>
                <a:latin typeface="Open Sans"/>
                <a:cs typeface="Vrinda"/>
              </a:rPr>
              <a:t>2</a:t>
            </a:r>
            <a:r>
              <a:rPr kumimoji="0" lang="en-US" altLang="en-US" sz="1600" b="0" i="0" u="none" strike="noStrike" cap="none" normalizeH="0" baseline="30000" dirty="0" smtClean="0">
                <a:ln>
                  <a:noFill/>
                </a:ln>
                <a:solidFill>
                  <a:srgbClr val="E8E6E3"/>
                </a:solidFill>
                <a:effectLst/>
                <a:latin typeface="Open Sans"/>
              </a:rPr>
              <a:t>31</a:t>
            </a:r>
            <a:r>
              <a:rPr kumimoji="0" lang="en-US" altLang="en-US" sz="1600" b="0" i="0" u="none" strike="noStrike" cap="none" normalizeH="0" baseline="0" dirty="0" smtClean="0">
                <a:ln>
                  <a:noFill/>
                </a:ln>
                <a:solidFill>
                  <a:srgbClr val="E8E6E3"/>
                </a:solidFill>
                <a:effectLst/>
                <a:latin typeface="Open Sans"/>
              </a:rPr>
              <a:t>-1</a:t>
            </a:r>
            <a:r>
              <a:rPr kumimoji="0" lang="bn-IN" altLang="en-US" sz="1600" b="0" i="0" u="none" strike="noStrike" cap="none" normalizeH="0" baseline="0" dirty="0" smtClean="0">
                <a:ln>
                  <a:noFill/>
                </a:ln>
                <a:solidFill>
                  <a:srgbClr val="E8E6E3"/>
                </a:solidFill>
                <a:effectLst/>
                <a:latin typeface="Open Sans"/>
                <a:cs typeface="Vrinda"/>
              </a:rPr>
              <a:t> অর্থাৎ </a:t>
            </a:r>
            <a:r>
              <a:rPr kumimoji="0" lang="en-US" altLang="en-US" sz="1600" b="0" i="0" u="none" strike="noStrike" cap="none" normalizeH="0" baseline="0" dirty="0" smtClean="0">
                <a:ln>
                  <a:noFill/>
                </a:ln>
                <a:solidFill>
                  <a:srgbClr val="E8E6E3"/>
                </a:solidFill>
                <a:effectLst/>
                <a:latin typeface="Open Sans"/>
              </a:rPr>
              <a:t>+2147483647</a:t>
            </a:r>
            <a:r>
              <a:rPr kumimoji="0" lang="bn-IN" altLang="en-US" sz="1600" b="0" i="0" u="none" strike="noStrike" cap="none" normalizeH="0" baseline="0" dirty="0" smtClean="0">
                <a:ln>
                  <a:noFill/>
                </a:ln>
                <a:solidFill>
                  <a:srgbClr val="E8E6E3"/>
                </a:solidFill>
                <a:effectLst/>
                <a:latin typeface="Open Sans"/>
                <a:cs typeface="Vrinda"/>
              </a:rPr>
              <a:t> থেকে বড় নাম্বার এবং </a:t>
            </a:r>
            <a:r>
              <a:rPr kumimoji="0" lang="en-US" altLang="en-US" sz="1600" b="0" i="0" u="none" strike="noStrike" cap="none" normalizeH="0" baseline="0" dirty="0" smtClean="0">
                <a:ln>
                  <a:noFill/>
                </a:ln>
                <a:solidFill>
                  <a:srgbClr val="E8E6E3"/>
                </a:solidFill>
                <a:effectLst/>
                <a:latin typeface="Open Sans"/>
              </a:rPr>
              <a:t>-2</a:t>
            </a:r>
            <a:r>
              <a:rPr kumimoji="0" lang="en-US" altLang="en-US" sz="1600" b="0" i="0" u="none" strike="noStrike" cap="none" normalizeH="0" baseline="30000" dirty="0" smtClean="0">
                <a:ln>
                  <a:noFill/>
                </a:ln>
                <a:solidFill>
                  <a:srgbClr val="E8E6E3"/>
                </a:solidFill>
                <a:effectLst/>
                <a:latin typeface="Open Sans"/>
              </a:rPr>
              <a:t>31</a:t>
            </a:r>
            <a:r>
              <a:rPr kumimoji="0" lang="en-US" altLang="en-US" sz="1600" b="0" i="0" u="none" strike="noStrike" cap="none" normalizeH="0" baseline="0" dirty="0" smtClean="0">
                <a:ln>
                  <a:noFill/>
                </a:ln>
                <a:solidFill>
                  <a:srgbClr val="E8E6E3"/>
                </a:solidFill>
                <a:effectLst/>
                <a:latin typeface="Open Sans"/>
              </a:rPr>
              <a:t> </a:t>
            </a:r>
            <a:r>
              <a:rPr kumimoji="0" lang="bn-IN" altLang="en-US" sz="1600" b="0" i="0" u="none" strike="noStrike" cap="none" normalizeH="0" baseline="0" dirty="0" smtClean="0">
                <a:ln>
                  <a:noFill/>
                </a:ln>
                <a:solidFill>
                  <a:srgbClr val="E8E6E3"/>
                </a:solidFill>
                <a:effectLst/>
                <a:latin typeface="Open Sans"/>
                <a:cs typeface="Vrinda"/>
              </a:rPr>
              <a:t>অর্থাৎ </a:t>
            </a:r>
            <a:r>
              <a:rPr kumimoji="0" lang="en-US" altLang="en-US" sz="1600" b="0" i="0" u="none" strike="noStrike" cap="none" normalizeH="0" baseline="0" dirty="0" smtClean="0">
                <a:ln>
                  <a:noFill/>
                </a:ln>
                <a:solidFill>
                  <a:srgbClr val="E8E6E3"/>
                </a:solidFill>
                <a:effectLst/>
                <a:latin typeface="Open Sans"/>
                <a:cs typeface="Vrinda"/>
              </a:rPr>
              <a:t>-2147483648</a:t>
            </a:r>
            <a:r>
              <a:rPr kumimoji="0" lang="bn-IN" altLang="en-US" sz="1600" b="0" i="0" u="none" strike="noStrike" cap="none" normalizeH="0" baseline="0" dirty="0" smtClean="0">
                <a:ln>
                  <a:noFill/>
                </a:ln>
                <a:solidFill>
                  <a:srgbClr val="E8E6E3"/>
                </a:solidFill>
                <a:effectLst/>
                <a:latin typeface="Open Sans"/>
                <a:cs typeface="Vrinda"/>
              </a:rPr>
              <a:t> থেকে ছোট নাবার স্টোর</a:t>
            </a:r>
            <a:r>
              <a:rPr kumimoji="0" lang="en-US" altLang="en-US" sz="1600" b="0" i="0" u="none" strike="noStrike" cap="none" normalizeH="0" baseline="0" dirty="0" smtClean="0">
                <a:ln>
                  <a:noFill/>
                </a:ln>
                <a:solidFill>
                  <a:srgbClr val="E8E6E3"/>
                </a:solidFill>
                <a:effectLst/>
                <a:latin typeface="Open Sans"/>
                <a:cs typeface="Vrinda"/>
              </a:rPr>
              <a:t>(store) </a:t>
            </a:r>
            <a:r>
              <a:rPr kumimoji="0" lang="bn-IN" altLang="en-US" sz="1600" b="0" i="0" u="none" strike="noStrike" cap="none" normalizeH="0" baseline="0" dirty="0" smtClean="0">
                <a:ln>
                  <a:noFill/>
                </a:ln>
                <a:solidFill>
                  <a:srgbClr val="E8E6E3"/>
                </a:solidFill>
                <a:effectLst/>
                <a:latin typeface="Open Sans"/>
                <a:cs typeface="Vrinda"/>
              </a:rPr>
              <a:t>করতে চান তাহলে প্রোগ্রাম ঠিকমত রান</a:t>
            </a:r>
            <a:r>
              <a:rPr kumimoji="0" lang="en-US" altLang="en-US" sz="1600" b="0" i="0" u="none" strike="noStrike" cap="none" normalizeH="0" baseline="0" dirty="0" smtClean="0">
                <a:ln>
                  <a:noFill/>
                </a:ln>
                <a:solidFill>
                  <a:srgbClr val="E8E6E3"/>
                </a:solidFill>
                <a:effectLst/>
                <a:latin typeface="Open Sans"/>
                <a:cs typeface="Vrinda"/>
              </a:rPr>
              <a:t>(run) </a:t>
            </a:r>
            <a:r>
              <a:rPr kumimoji="0" lang="bn-IN" altLang="en-US" sz="1600" b="0" i="0" u="none" strike="noStrike" cap="none" normalizeH="0" baseline="0" dirty="0" smtClean="0">
                <a:ln>
                  <a:noFill/>
                </a:ln>
                <a:solidFill>
                  <a:srgbClr val="E8E6E3"/>
                </a:solidFill>
                <a:effectLst/>
                <a:latin typeface="Open Sans"/>
                <a:cs typeface="Vrinda"/>
              </a:rPr>
              <a:t>করবে না।</a:t>
            </a: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85485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29</a:t>
            </a:fld>
            <a:endParaRPr 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3784694785"/>
              </p:ext>
            </p:extLst>
          </p:nvPr>
        </p:nvGraphicFramePr>
        <p:xfrm>
          <a:off x="6369580" y="1979412"/>
          <a:ext cx="5690596" cy="2590800"/>
        </p:xfrm>
        <a:graphic>
          <a:graphicData uri="http://schemas.openxmlformats.org/drawingml/2006/table">
            <a:tbl>
              <a:tblPr/>
              <a:tblGrid>
                <a:gridCol w="2845298">
                  <a:extLst>
                    <a:ext uri="{9D8B030D-6E8A-4147-A177-3AD203B41FA5}">
                      <a16:colId xmlns:a16="http://schemas.microsoft.com/office/drawing/2014/main" val="32619364"/>
                    </a:ext>
                  </a:extLst>
                </a:gridCol>
                <a:gridCol w="2845298">
                  <a:extLst>
                    <a:ext uri="{9D8B030D-6E8A-4147-A177-3AD203B41FA5}">
                      <a16:colId xmlns:a16="http://schemas.microsoft.com/office/drawing/2014/main" val="791002199"/>
                    </a:ext>
                  </a:extLst>
                </a:gridCol>
              </a:tblGrid>
              <a:tr h="0">
                <a:tc>
                  <a:txBody>
                    <a:bodyPr/>
                    <a:lstStyle/>
                    <a:p>
                      <a:pPr algn="l" fontAlgn="t"/>
                      <a:r>
                        <a:rPr lang="en-US" dirty="0">
                          <a:solidFill>
                            <a:schemeClr val="bg1"/>
                          </a:solidFill>
                          <a:effectLst/>
                        </a:rPr>
                        <a:t>float </a:t>
                      </a:r>
                      <a:r>
                        <a:rPr lang="bn-BD" dirty="0">
                          <a:solidFill>
                            <a:schemeClr val="bg1"/>
                          </a:solidFill>
                          <a:effectLst/>
                        </a:rPr>
                        <a:t>টাইপ</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double </a:t>
                      </a:r>
                      <a:r>
                        <a:rPr lang="bn-BD">
                          <a:solidFill>
                            <a:schemeClr val="bg1"/>
                          </a:solidFill>
                          <a:effectLst/>
                        </a:rPr>
                        <a:t>টাইপ</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2182288874"/>
                  </a:ext>
                </a:extLst>
              </a:tr>
              <a:tr h="0">
                <a:tc>
                  <a:txBody>
                    <a:bodyPr/>
                    <a:lstStyle/>
                    <a:p>
                      <a:pPr algn="l" fontAlgn="t"/>
                      <a:r>
                        <a:rPr lang="bn-BD" sz="1600" dirty="0">
                          <a:solidFill>
                            <a:schemeClr val="bg1"/>
                          </a:solidFill>
                          <a:effectLst/>
                        </a:rPr>
                        <a:t>ফ্লোট(</a:t>
                      </a:r>
                      <a:r>
                        <a:rPr lang="en-US" sz="1600" dirty="0">
                          <a:solidFill>
                            <a:schemeClr val="bg1"/>
                          </a:solidFill>
                          <a:effectLst/>
                        </a:rPr>
                        <a:t>float) </a:t>
                      </a:r>
                      <a:r>
                        <a:rPr lang="bn-BD" sz="1600" dirty="0">
                          <a:solidFill>
                            <a:schemeClr val="bg1"/>
                          </a:solidFill>
                          <a:effectLst/>
                        </a:rPr>
                        <a:t>ভ্যারিয়েবলের সাইজ ৪ বাইট</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bn-BD" sz="1600" dirty="0">
                          <a:solidFill>
                            <a:schemeClr val="bg1"/>
                          </a:solidFill>
                          <a:effectLst/>
                        </a:rPr>
                        <a:t>ডাবল(</a:t>
                      </a:r>
                      <a:r>
                        <a:rPr lang="en-US" sz="1600" dirty="0">
                          <a:solidFill>
                            <a:schemeClr val="bg1"/>
                          </a:solidFill>
                          <a:effectLst/>
                        </a:rPr>
                        <a:t>double) </a:t>
                      </a:r>
                      <a:r>
                        <a:rPr lang="bn-BD" sz="1600" dirty="0">
                          <a:solidFill>
                            <a:schemeClr val="bg1"/>
                          </a:solidFill>
                          <a:effectLst/>
                        </a:rPr>
                        <a:t>ভ্যারিয়েবলের এর সাইজ ৮ বাইট</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3928140619"/>
                  </a:ext>
                </a:extLst>
              </a:tr>
              <a:tr h="0">
                <a:tc>
                  <a:txBody>
                    <a:bodyPr/>
                    <a:lstStyle/>
                    <a:p>
                      <a:pPr algn="l" fontAlgn="t"/>
                      <a:r>
                        <a:rPr lang="bn-BD" sz="1600" dirty="0">
                          <a:solidFill>
                            <a:schemeClr val="bg1"/>
                          </a:solidFill>
                          <a:effectLst/>
                        </a:rPr>
                        <a:t>সিঙ্গেল প্রিসিশন(</a:t>
                      </a:r>
                      <a:r>
                        <a:rPr lang="en-US" sz="1600" dirty="0">
                          <a:solidFill>
                            <a:schemeClr val="bg1"/>
                          </a:solidFill>
                          <a:effectLst/>
                        </a:rPr>
                        <a:t>single precision) </a:t>
                      </a:r>
                      <a:r>
                        <a:rPr lang="bn-BD" sz="1600" dirty="0">
                          <a:solidFill>
                            <a:schemeClr val="bg1"/>
                          </a:solidFill>
                          <a:effectLst/>
                        </a:rPr>
                        <a:t>এর ক্ষেত্রে ফ্লোট ডেটা টাইপ ব্যবহৃত হয়</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sz="1600" dirty="0">
                          <a:solidFill>
                            <a:schemeClr val="bg1"/>
                          </a:solidFill>
                          <a:effectLst/>
                        </a:rPr>
                        <a:t>ডাবল প্রিসিশন(</a:t>
                      </a:r>
                      <a:r>
                        <a:rPr lang="en-US" sz="1600" dirty="0">
                          <a:solidFill>
                            <a:schemeClr val="bg1"/>
                          </a:solidFill>
                          <a:effectLst/>
                        </a:rPr>
                        <a:t>double precision) </a:t>
                      </a:r>
                      <a:r>
                        <a:rPr lang="bn-BD" sz="1600" dirty="0">
                          <a:solidFill>
                            <a:schemeClr val="bg1"/>
                          </a:solidFill>
                          <a:effectLst/>
                        </a:rPr>
                        <a:t>এর ক্ষেত্রে </a:t>
                      </a:r>
                      <a:r>
                        <a:rPr lang="en-US" sz="1600" dirty="0">
                          <a:solidFill>
                            <a:schemeClr val="bg1"/>
                          </a:solidFill>
                          <a:effectLst/>
                        </a:rPr>
                        <a:t>double </a:t>
                      </a:r>
                      <a:r>
                        <a:rPr lang="bn-BD" sz="1600" dirty="0">
                          <a:solidFill>
                            <a:schemeClr val="bg1"/>
                          </a:solidFill>
                          <a:effectLst/>
                        </a:rPr>
                        <a:t>ডেটা টাইপ ব্যবহৃত হয়।</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1223324350"/>
                  </a:ext>
                </a:extLst>
              </a:tr>
              <a:tr h="0">
                <a:tc>
                  <a:txBody>
                    <a:bodyPr/>
                    <a:lstStyle/>
                    <a:p>
                      <a:pPr algn="l" fontAlgn="t"/>
                      <a:r>
                        <a:rPr lang="bn-BD" sz="1600">
                          <a:solidFill>
                            <a:schemeClr val="bg1"/>
                          </a:solidFill>
                          <a:effectLst/>
                        </a:rPr>
                        <a:t>ফ্লোটিং পয়েন্ট ভ্যারিয়েবলের প্রিসিশন ৬ ডিজিট</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tc>
                  <a:txBody>
                    <a:bodyPr/>
                    <a:lstStyle/>
                    <a:p>
                      <a:pPr algn="l" fontAlgn="t"/>
                      <a:r>
                        <a:rPr lang="bn-BD" sz="1600" b="0" i="0" kern="1200" dirty="0" smtClean="0">
                          <a:solidFill>
                            <a:schemeClr val="bg1"/>
                          </a:solidFill>
                          <a:effectLst/>
                          <a:latin typeface="+mn-lt"/>
                          <a:ea typeface="+mn-ea"/>
                          <a:cs typeface="+mn-cs"/>
                        </a:rPr>
                        <a:t>ডাবলের প্রিসিশান ১৪ ডিজিট।</a:t>
                      </a:r>
                      <a:endParaRPr lang="bn-BD" sz="1600" dirty="0">
                        <a:solidFill>
                          <a:schemeClr val="bg1"/>
                        </a:solidFill>
                        <a:effectLst/>
                      </a:endParaRP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extLst>
                  <a:ext uri="{0D108BD9-81ED-4DB2-BD59-A6C34878D82A}">
                    <a16:rowId xmlns:a16="http://schemas.microsoft.com/office/drawing/2014/main" val="63582397"/>
                  </a:ext>
                </a:extLst>
              </a:tr>
            </a:tbl>
          </a:graphicData>
        </a:graphic>
      </p:graphicFrame>
      <p:sp>
        <p:nvSpPr>
          <p:cNvPr id="6" name="Rectangle 1"/>
          <p:cNvSpPr>
            <a:spLocks noChangeArrowheads="1"/>
          </p:cNvSpPr>
          <p:nvPr/>
        </p:nvSpPr>
        <p:spPr bwMode="auto">
          <a:xfrm>
            <a:off x="440574" y="896823"/>
            <a:ext cx="5486400" cy="5223174"/>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rgbClr val="E8E6E3"/>
                </a:solidFill>
                <a:effectLst/>
                <a:latin typeface="Open Sans"/>
                <a:cs typeface="Vrinda"/>
              </a:rPr>
              <a:t>সি প্রোগ্রামিং </a:t>
            </a:r>
            <a:r>
              <a:rPr kumimoji="0" lang="en-US" altLang="en-US" sz="2200" b="0" i="0" u="none" strike="noStrike" cap="none" normalizeH="0" baseline="0" dirty="0" smtClean="0">
                <a:ln>
                  <a:noFill/>
                </a:ln>
                <a:solidFill>
                  <a:srgbClr val="E8E6E3"/>
                </a:solidFill>
                <a:effectLst/>
                <a:latin typeface="Open Sans"/>
                <a:cs typeface="Vrinda"/>
              </a:rPr>
              <a:t>float - </a:t>
            </a:r>
            <a:r>
              <a:rPr kumimoji="0" lang="bn-IN" altLang="en-US" sz="2200" b="0" i="0" u="none" strike="noStrike" cap="none" normalizeH="0" baseline="0" dirty="0" smtClean="0">
                <a:ln>
                  <a:noFill/>
                </a:ln>
                <a:solidFill>
                  <a:srgbClr val="E8E6E3"/>
                </a:solidFill>
                <a:effectLst/>
                <a:latin typeface="Open Sans"/>
                <a:cs typeface="Vrinda"/>
              </a:rPr>
              <a:t>ফ্লোটিং টাইপ</a:t>
            </a:r>
            <a:endParaRPr kumimoji="0" lang="en-US" altLang="en-US" sz="2200" b="0" i="0" u="none" strike="noStrike" cap="none" normalizeH="0" baseline="0" dirty="0" smtClean="0">
              <a:ln>
                <a:noFill/>
              </a:ln>
              <a:solidFill>
                <a:srgbClr val="E8E6E3"/>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ফ্লোটিং টাইপ ভ্যারিয়েবলে যেকোনো বাস্তব সংখ্যা থাকতে পারে। যেমন</a:t>
            </a:r>
            <a:r>
              <a:rPr kumimoji="0" lang="en-US" altLang="en-US" sz="1400" b="0" i="0" u="none" strike="noStrike" cap="none" normalizeH="0" baseline="0" dirty="0" smtClean="0">
                <a:ln>
                  <a:noFill/>
                </a:ln>
                <a:solidFill>
                  <a:srgbClr val="E8E6E3"/>
                </a:solidFill>
                <a:effectLst/>
                <a:latin typeface="Open Sans"/>
                <a:cs typeface="Vrinda"/>
              </a:rPr>
              <a:t>- 3.1416, -5.382, 10.0</a:t>
            </a:r>
            <a:r>
              <a:rPr kumimoji="0" lang="bn-IN" altLang="en-US" sz="1400" b="0" i="0" u="none" strike="noStrike" cap="none" normalizeH="0" baseline="0" dirty="0" smtClean="0">
                <a:ln>
                  <a:noFill/>
                </a:ln>
                <a:solidFill>
                  <a:srgbClr val="E8E6E3"/>
                </a:solidFill>
                <a:effectLst/>
                <a:latin typeface="Open Sans"/>
                <a:cs typeface="Vrinda"/>
              </a:rPr>
              <a:t> ইত্যাদি। ফ্লোট টাইপের ভ্যারিয়েবল ডিক্লেয়ার</a:t>
            </a:r>
            <a:r>
              <a:rPr kumimoji="0" lang="en-US" altLang="en-US" sz="1400" b="0" i="0" u="none" strike="noStrike" cap="none" normalizeH="0" baseline="0" dirty="0" smtClean="0">
                <a:ln>
                  <a:noFill/>
                </a:ln>
                <a:solidFill>
                  <a:srgbClr val="E8E6E3"/>
                </a:solidFill>
                <a:effectLst/>
                <a:latin typeface="Open Sans"/>
                <a:cs typeface="Vrinda"/>
              </a:rPr>
              <a:t>(declare) </a:t>
            </a:r>
            <a:r>
              <a:rPr kumimoji="0" lang="bn-IN" altLang="en-US" sz="1400" b="0" i="0" u="none" strike="noStrike" cap="none" normalizeH="0" baseline="0" dirty="0" smtClean="0">
                <a:ln>
                  <a:noFill/>
                </a:ln>
                <a:solidFill>
                  <a:srgbClr val="E8E6E3"/>
                </a:solidFill>
                <a:effectLst/>
                <a:latin typeface="Open Sans"/>
                <a:cs typeface="Vrinda"/>
              </a:rPr>
              <a:t>করার জন্য আপনি হয়</a:t>
            </a:r>
            <a:r>
              <a:rPr kumimoji="0" lang="en-US" altLang="en-US" sz="1400" b="0" i="0" u="none" strike="noStrike" cap="none" normalizeH="0" baseline="0" dirty="0" smtClean="0">
                <a:ln>
                  <a:noFill/>
                </a:ln>
                <a:solidFill>
                  <a:srgbClr val="E8E6E3"/>
                </a:solidFill>
                <a:effectLst/>
                <a:latin typeface="Open Sans"/>
              </a:rPr>
              <a:t> </a:t>
            </a:r>
            <a:r>
              <a:rPr kumimoji="0" lang="en-US" altLang="en-US" sz="1400" b="0" i="0" u="none" strike="noStrike" cap="none" normalizeH="0" baseline="0" dirty="0" smtClean="0">
                <a:ln>
                  <a:noFill/>
                </a:ln>
                <a:solidFill>
                  <a:srgbClr val="DD496E"/>
                </a:solidFill>
                <a:effectLst/>
                <a:latin typeface="Courier New" panose="02070309020205020404" pitchFamily="49" charset="0"/>
                <a:cs typeface="Courier New" panose="02070309020205020404" pitchFamily="49" charset="0"/>
              </a:rPr>
              <a:t>float</a:t>
            </a:r>
            <a:r>
              <a:rPr kumimoji="0" lang="en-US" altLang="en-US" sz="1400" b="0" i="0" u="none" strike="noStrike" cap="none" normalizeH="0" baseline="0" dirty="0" smtClean="0">
                <a:ln>
                  <a:noFill/>
                </a:ln>
                <a:solidFill>
                  <a:srgbClr val="E8E6E3"/>
                </a:solidFill>
                <a:effectLst/>
                <a:latin typeface="Open Sans"/>
              </a:rPr>
              <a:t> </a:t>
            </a:r>
            <a:r>
              <a:rPr kumimoji="0" lang="bn-IN" altLang="en-US" sz="1400" b="0" i="0" u="none" strike="noStrike" cap="none" normalizeH="0" baseline="0" dirty="0" smtClean="0">
                <a:ln>
                  <a:noFill/>
                </a:ln>
                <a:solidFill>
                  <a:srgbClr val="E8E6E3"/>
                </a:solidFill>
                <a:effectLst/>
                <a:latin typeface="Open Sans"/>
                <a:cs typeface="Vrinda"/>
              </a:rPr>
              <a:t>অথবা</a:t>
            </a:r>
            <a:r>
              <a:rPr kumimoji="0" lang="en-US" altLang="en-US" sz="1400" b="0" i="0" u="none" strike="noStrike" cap="none" normalizeH="0" baseline="0" dirty="0" smtClean="0">
                <a:ln>
                  <a:noFill/>
                </a:ln>
                <a:solidFill>
                  <a:srgbClr val="E8E6E3"/>
                </a:solidFill>
                <a:effectLst/>
                <a:latin typeface="Open Sans"/>
              </a:rPr>
              <a:t> </a:t>
            </a:r>
            <a:r>
              <a:rPr kumimoji="0" lang="en-US" altLang="en-US" sz="1400" b="0" i="0" u="none" strike="noStrike" cap="none" normalizeH="0" baseline="0" dirty="0" smtClean="0">
                <a:ln>
                  <a:noFill/>
                </a:ln>
                <a:solidFill>
                  <a:srgbClr val="DD496E"/>
                </a:solidFill>
                <a:effectLst/>
                <a:latin typeface="Courier New" panose="02070309020205020404" pitchFamily="49" charset="0"/>
                <a:cs typeface="Courier New" panose="02070309020205020404" pitchFamily="49" charset="0"/>
              </a:rPr>
              <a:t>double</a:t>
            </a:r>
            <a:r>
              <a:rPr kumimoji="0" lang="en-US" altLang="en-US" sz="1400" b="0" i="0" u="none" strike="noStrike" cap="none" normalizeH="0" baseline="0" dirty="0" smtClean="0">
                <a:ln>
                  <a:noFill/>
                </a:ln>
                <a:solidFill>
                  <a:srgbClr val="E8E6E3"/>
                </a:solidFill>
                <a:effectLst/>
                <a:latin typeface="Open Sans"/>
              </a:rPr>
              <a:t> </a:t>
            </a:r>
            <a:r>
              <a:rPr kumimoji="0" lang="bn-IN" altLang="en-US" sz="1400" b="0" i="0" u="none" strike="noStrike" cap="none" normalizeH="0" baseline="0" dirty="0" smtClean="0">
                <a:ln>
                  <a:noFill/>
                </a:ln>
                <a:solidFill>
                  <a:srgbClr val="E8E6E3"/>
                </a:solidFill>
                <a:effectLst/>
                <a:latin typeface="Open Sans"/>
                <a:cs typeface="Vrinda"/>
              </a:rPr>
              <a:t>কীওয়ার্ড ব্যবহার করতে পারেন।</a:t>
            </a:r>
            <a:endParaRPr kumimoji="0" lang="en-US" altLang="en-US" sz="1400" b="0" i="0" u="none" strike="noStrike" cap="none" normalizeH="0" baseline="0" dirty="0" smtClean="0">
              <a:ln>
                <a:noFill/>
              </a:ln>
              <a:solidFill>
                <a:srgbClr val="E8E6E3"/>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 </a:t>
            </a:r>
            <a:endParaRPr kumimoji="0" lang="en-US" altLang="en-US" sz="1400" b="0" i="0" u="none" strike="noStrike" cap="none" normalizeH="0" baseline="0" dirty="0" smtClean="0">
              <a:ln>
                <a:noFill/>
              </a:ln>
              <a:solidFill>
                <a:srgbClr val="E8E6E3"/>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rgbClr val="E8E6E3"/>
                </a:solidFill>
                <a:effectLst/>
                <a:latin typeface="Open Sans"/>
                <a:cs typeface="Vrinda"/>
              </a:rPr>
              <a:t>উদাহরনস্বরুপঃ</a:t>
            </a:r>
            <a:endParaRPr kumimoji="0" lang="en-US" altLang="en-US" sz="1400" b="0" i="0" u="none" strike="noStrike" cap="none" normalizeH="0" baseline="0" dirty="0" smtClean="0">
              <a:ln>
                <a:noFill/>
              </a:ln>
              <a:solidFill>
                <a:srgbClr val="66D9E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D9EF"/>
                </a:solidFill>
                <a:effectLst/>
                <a:latin typeface="Consolas" panose="020B0609020204030204" pitchFamily="49" charset="0"/>
              </a:rPr>
              <a:t>float</a:t>
            </a:r>
            <a:r>
              <a:rPr kumimoji="0" lang="en-US" altLang="en-US" sz="1400" b="0" i="0" u="none" strike="noStrike" cap="none" normalizeH="0" baseline="0" dirty="0" smtClean="0">
                <a:ln>
                  <a:noFill/>
                </a:ln>
                <a:solidFill>
                  <a:srgbClr val="E8E8D5"/>
                </a:solidFill>
                <a:effectLst/>
                <a:latin typeface="Consolas" panose="020B0609020204030204" pitchFamily="49" charset="0"/>
              </a:rPr>
              <a:t> </a:t>
            </a:r>
            <a:r>
              <a:rPr kumimoji="0" lang="en-US" altLang="en-US" sz="1400" b="0" i="0" u="none" strike="noStrike" cap="none" normalizeH="0" baseline="0" dirty="0" err="1" smtClean="0">
                <a:ln>
                  <a:noFill/>
                </a:ln>
                <a:solidFill>
                  <a:srgbClr val="E8E8D5"/>
                </a:solidFill>
                <a:effectLst/>
                <a:latin typeface="Consolas" panose="020B0609020204030204" pitchFamily="49" charset="0"/>
              </a:rPr>
              <a:t>accountBalance</a:t>
            </a:r>
            <a:r>
              <a:rPr kumimoji="0" lang="en-US" altLang="en-US" sz="1400" b="0" i="0" u="none" strike="noStrike" cap="none" normalizeH="0" baseline="0" dirty="0" smtClean="0">
                <a:ln>
                  <a:noFill/>
                </a:ln>
                <a:solidFill>
                  <a:srgbClr val="E8E8D5"/>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66D9EF"/>
                </a:solidFill>
                <a:effectLst/>
                <a:latin typeface="Consolas" panose="020B0609020204030204" pitchFamily="49" charset="0"/>
              </a:rPr>
              <a:t>double</a:t>
            </a:r>
            <a:r>
              <a:rPr kumimoji="0" lang="en-US" altLang="en-US" sz="1400" b="0" i="0" u="none" strike="noStrike" cap="none" normalizeH="0" baseline="0" dirty="0" smtClean="0">
                <a:ln>
                  <a:noFill/>
                </a:ln>
                <a:solidFill>
                  <a:srgbClr val="E8E8D5"/>
                </a:solidFill>
                <a:effectLst/>
                <a:latin typeface="Consolas" panose="020B0609020204030204" pitchFamily="49" charset="0"/>
              </a:rPr>
              <a:t> </a:t>
            </a:r>
            <a:r>
              <a:rPr kumimoji="0" lang="en-US" altLang="en-US" sz="1400" b="0" i="0" u="none" strike="noStrike" cap="none" normalizeH="0" baseline="0" dirty="0" err="1" smtClean="0">
                <a:ln>
                  <a:noFill/>
                </a:ln>
                <a:solidFill>
                  <a:srgbClr val="E8E8D5"/>
                </a:solidFill>
                <a:effectLst/>
                <a:latin typeface="Consolas" panose="020B0609020204030204" pitchFamily="49" charset="0"/>
              </a:rPr>
              <a:t>bookPrice</a:t>
            </a:r>
            <a:r>
              <a:rPr kumimoji="0" lang="en-US" altLang="en-US" sz="1400" b="0" i="0" u="none" strike="noStrike" cap="none" normalizeH="0" baseline="0" dirty="0" smtClean="0">
                <a:ln>
                  <a:noFill/>
                </a:ln>
                <a:solidFill>
                  <a:srgbClr val="E8E8D5"/>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E8E8D5"/>
              </a:solidFill>
              <a:latin typeface="Consolas" panose="020B0609020204030204" pitchFamily="49" charset="0"/>
            </a:endParaRPr>
          </a:p>
          <a:p>
            <a:pPr lvl="0"/>
            <a:r>
              <a:rPr lang="bn-IN" altLang="en-US" sz="1400" dirty="0">
                <a:solidFill>
                  <a:srgbClr val="E8E6E3"/>
                </a:solidFill>
                <a:latin typeface="Open Sans"/>
                <a:cs typeface="Vrinda"/>
              </a:rPr>
              <a:t>এখানে</a:t>
            </a:r>
            <a:r>
              <a:rPr lang="en-US" altLang="en-US" sz="1400" dirty="0">
                <a:solidFill>
                  <a:srgbClr val="E8E6E3"/>
                </a:solidFill>
                <a:latin typeface="Open Sans"/>
              </a:rPr>
              <a:t> </a:t>
            </a:r>
            <a:r>
              <a:rPr lang="en-US" altLang="en-US" sz="1400" i="1" dirty="0" err="1">
                <a:solidFill>
                  <a:srgbClr val="E8E6E3"/>
                </a:solidFill>
                <a:latin typeface="Open Sans"/>
              </a:rPr>
              <a:t>accountBalance</a:t>
            </a:r>
            <a:r>
              <a:rPr lang="en-US" altLang="en-US" sz="1400" dirty="0">
                <a:solidFill>
                  <a:srgbClr val="E8E6E3"/>
                </a:solidFill>
                <a:latin typeface="Open Sans"/>
              </a:rPr>
              <a:t> </a:t>
            </a:r>
            <a:r>
              <a:rPr lang="bn-IN" altLang="en-US" sz="1400" dirty="0">
                <a:solidFill>
                  <a:srgbClr val="E8E6E3"/>
                </a:solidFill>
                <a:latin typeface="Open Sans"/>
                <a:cs typeface="Vrinda"/>
              </a:rPr>
              <a:t>এবং</a:t>
            </a:r>
            <a:r>
              <a:rPr lang="en-US" altLang="en-US" sz="1400" dirty="0">
                <a:solidFill>
                  <a:srgbClr val="E8E6E3"/>
                </a:solidFill>
                <a:latin typeface="Open Sans"/>
              </a:rPr>
              <a:t> </a:t>
            </a:r>
            <a:r>
              <a:rPr lang="en-US" altLang="en-US" sz="1400" i="1" dirty="0" err="1">
                <a:solidFill>
                  <a:srgbClr val="E8E6E3"/>
                </a:solidFill>
                <a:latin typeface="Open Sans"/>
              </a:rPr>
              <a:t>bookPrice</a:t>
            </a:r>
            <a:r>
              <a:rPr lang="en-US" altLang="en-US" sz="1400" dirty="0">
                <a:solidFill>
                  <a:srgbClr val="E8E6E3"/>
                </a:solidFill>
                <a:latin typeface="Open Sans"/>
              </a:rPr>
              <a:t> </a:t>
            </a:r>
            <a:r>
              <a:rPr lang="bn-IN" altLang="en-US" sz="1400" dirty="0">
                <a:solidFill>
                  <a:srgbClr val="E8E6E3"/>
                </a:solidFill>
                <a:latin typeface="Open Sans"/>
                <a:cs typeface="Vrinda"/>
              </a:rPr>
              <a:t>উভয়েই ফ্লোটিং টাইপ ভ্যারিয়েবল</a:t>
            </a:r>
            <a:r>
              <a:rPr lang="bn-IN" altLang="en-US" sz="1400" dirty="0" smtClean="0">
                <a:solidFill>
                  <a:srgbClr val="E8E6E3"/>
                </a:solidFill>
                <a:latin typeface="Open Sans"/>
                <a:cs typeface="Vrinda"/>
              </a:rPr>
              <a:t>।</a:t>
            </a:r>
            <a:endParaRPr lang="en-US" altLang="en-US" sz="1400" dirty="0" smtClean="0">
              <a:solidFill>
                <a:srgbClr val="E8E6E3"/>
              </a:solidFill>
              <a:latin typeface="Open Sans"/>
              <a:cs typeface="Vrinda"/>
            </a:endParaRPr>
          </a:p>
          <a:p>
            <a:pPr lvl="0"/>
            <a:endParaRPr lang="en-US" altLang="en-US" sz="1400" dirty="0"/>
          </a:p>
          <a:p>
            <a:pPr lvl="0"/>
            <a:r>
              <a:rPr lang="bn-IN" altLang="en-US" sz="1400" dirty="0">
                <a:solidFill>
                  <a:srgbClr val="E8E6E3"/>
                </a:solidFill>
                <a:latin typeface="Open Sans"/>
                <a:cs typeface="Vrinda"/>
              </a:rPr>
              <a:t>সি প্রোগ্রামিং এ ফ্লোটিং ভ্যালুকে এক্সপনেনশিয়াল</a:t>
            </a:r>
            <a:r>
              <a:rPr lang="en-US" altLang="en-US" sz="1400" dirty="0">
                <a:solidFill>
                  <a:srgbClr val="E8E6E3"/>
                </a:solidFill>
                <a:latin typeface="Open Sans"/>
                <a:cs typeface="Vrinda"/>
              </a:rPr>
              <a:t>(exponential) </a:t>
            </a:r>
            <a:r>
              <a:rPr lang="bn-IN" altLang="en-US" sz="1400" dirty="0">
                <a:solidFill>
                  <a:srgbClr val="E8E6E3"/>
                </a:solidFill>
                <a:latin typeface="Open Sans"/>
                <a:cs typeface="Vrinda"/>
              </a:rPr>
              <a:t>ফর্মেও উপস্থাপন করা যায়। </a:t>
            </a:r>
            <a:endParaRPr lang="en-US" altLang="en-US" sz="1400" dirty="0" smtClean="0">
              <a:solidFill>
                <a:srgbClr val="E8E6E3"/>
              </a:solidFill>
              <a:latin typeface="Open Sans"/>
              <a:cs typeface="Vrinda"/>
            </a:endParaRPr>
          </a:p>
          <a:p>
            <a:pPr lvl="0"/>
            <a:endParaRPr lang="en-US" altLang="en-US" sz="1400" dirty="0">
              <a:solidFill>
                <a:srgbClr val="E8E6E3"/>
              </a:solidFill>
              <a:latin typeface="Open Sans"/>
              <a:cs typeface="Vrinda"/>
            </a:endParaRPr>
          </a:p>
          <a:p>
            <a:pPr lvl="0"/>
            <a:r>
              <a:rPr lang="bn-IN" altLang="en-US" sz="1400" dirty="0" smtClean="0">
                <a:solidFill>
                  <a:srgbClr val="E8E6E3"/>
                </a:solidFill>
                <a:latin typeface="Open Sans"/>
                <a:cs typeface="Vrinda"/>
              </a:rPr>
              <a:t>উদাহরনস্বরুপঃ</a:t>
            </a:r>
            <a:endParaRPr lang="en-US" altLang="en-US" sz="1400" dirty="0">
              <a:solidFill>
                <a:srgbClr val="66D9EF"/>
              </a:solidFill>
              <a:latin typeface="Consolas" panose="020B0609020204030204" pitchFamily="49" charset="0"/>
            </a:endParaRPr>
          </a:p>
          <a:p>
            <a:pPr lvl="0"/>
            <a:r>
              <a:rPr lang="en-US" altLang="en-US" sz="1400" dirty="0">
                <a:solidFill>
                  <a:srgbClr val="66D9EF"/>
                </a:solidFill>
                <a:latin typeface="Consolas" panose="020B0609020204030204" pitchFamily="49" charset="0"/>
              </a:rPr>
              <a:t>float</a:t>
            </a:r>
            <a:r>
              <a:rPr lang="en-US" altLang="en-US" sz="1400" dirty="0">
                <a:solidFill>
                  <a:srgbClr val="E8E8D5"/>
                </a:solidFill>
                <a:latin typeface="Consolas" panose="020B0609020204030204" pitchFamily="49" charset="0"/>
              </a:rPr>
              <a:t> </a:t>
            </a:r>
            <a:r>
              <a:rPr lang="en-US" altLang="en-US" sz="1400" dirty="0" err="1">
                <a:solidFill>
                  <a:srgbClr val="E8E8D5"/>
                </a:solidFill>
                <a:latin typeface="Consolas" panose="020B0609020204030204" pitchFamily="49" charset="0"/>
              </a:rPr>
              <a:t>normalizationFactor</a:t>
            </a:r>
            <a:r>
              <a:rPr lang="en-US" altLang="en-US" sz="1400" dirty="0">
                <a:solidFill>
                  <a:srgbClr val="E8E8D5"/>
                </a:solidFill>
                <a:latin typeface="Consolas" panose="020B0609020204030204" pitchFamily="49" charset="0"/>
              </a:rPr>
              <a:t> = </a:t>
            </a:r>
            <a:r>
              <a:rPr lang="en-US" altLang="en-US" sz="1400" dirty="0">
                <a:solidFill>
                  <a:srgbClr val="A674FF"/>
                </a:solidFill>
                <a:latin typeface="Consolas" panose="020B0609020204030204" pitchFamily="49" charset="0"/>
              </a:rPr>
              <a:t>22.442e2</a:t>
            </a:r>
            <a:r>
              <a:rPr lang="en-US" altLang="en-US" sz="1400" dirty="0">
                <a:solidFill>
                  <a:srgbClr val="E8E8D5"/>
                </a:solidFill>
                <a:latin typeface="Consolas" panose="020B0609020204030204" pitchFamily="49" charset="0"/>
              </a:rPr>
              <a:t>; </a:t>
            </a:r>
          </a:p>
          <a:p>
            <a:pPr lvl="0"/>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E8E8D5"/>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6904159" y="1022208"/>
            <a:ext cx="4621438" cy="456479"/>
          </a:xfrm>
          <a:prstGeom prst="rect">
            <a:avLst/>
          </a:prstGeom>
          <a:noFill/>
          <a:ln>
            <a:noFill/>
          </a:ln>
          <a:effectLst/>
        </p:spPr>
        <p:txBody>
          <a:bodyPr vert="horz" wrap="square" lIns="0" tIns="88872"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সি প্রোগ্রামিং ফ্লোট এবং ডাবলের মধ্যে পার্থক্য</a:t>
            </a:r>
            <a:endParaRPr kumimoji="0" lang="en-US" altLang="en-US" sz="1800" b="0" i="0" u="none" strike="noStrike" cap="none" normalizeH="0" baseline="0" dirty="0" smtClean="0">
              <a:ln>
                <a:noFill/>
              </a:ln>
              <a:solidFill>
                <a:srgbClr val="E8E6E3"/>
              </a:solidFill>
              <a:effectLst/>
              <a:latin typeface="Open Sans"/>
            </a:endParaRPr>
          </a:p>
        </p:txBody>
      </p:sp>
    </p:spTree>
    <p:extLst>
      <p:ext uri="{BB962C8B-B14F-4D97-AF65-F5344CB8AC3E}">
        <p14:creationId xmlns:p14="http://schemas.microsoft.com/office/powerpoint/2010/main" val="240738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extBox 6"/>
          <p:cNvSpPr txBox="1"/>
          <p:nvPr/>
        </p:nvSpPr>
        <p:spPr>
          <a:xfrm>
            <a:off x="723207" y="58189"/>
            <a:ext cx="10640291" cy="6740307"/>
          </a:xfrm>
          <a:prstGeom prst="rect">
            <a:avLst/>
          </a:prstGeom>
          <a:noFill/>
        </p:spPr>
        <p:txBody>
          <a:bodyPr wrap="square" rtlCol="0">
            <a:spAutoFit/>
          </a:bodyPr>
          <a:lstStyle/>
          <a:p>
            <a:pPr algn="ctr"/>
            <a:r>
              <a:rPr lang="bn-BD" dirty="0">
                <a:solidFill>
                  <a:schemeClr val="bg2">
                    <a:lumMod val="40000"/>
                    <a:lumOff val="60000"/>
                  </a:schemeClr>
                </a:solidFill>
              </a:rPr>
              <a:t>সি প্রোগ্রামিং এর বৈশিষ্ট্য</a:t>
            </a:r>
          </a:p>
          <a:p>
            <a:endParaRPr lang="en-US" b="1" dirty="0" smtClean="0">
              <a:solidFill>
                <a:schemeClr val="bg1"/>
              </a:solidFill>
            </a:endParaRPr>
          </a:p>
          <a:p>
            <a:r>
              <a:rPr lang="bn-BD" b="1" dirty="0" smtClean="0">
                <a:solidFill>
                  <a:schemeClr val="bg1"/>
                </a:solidFill>
              </a:rPr>
              <a:t>সি </a:t>
            </a:r>
            <a:r>
              <a:rPr lang="bn-BD" b="1" dirty="0">
                <a:solidFill>
                  <a:schemeClr val="bg1"/>
                </a:solidFill>
              </a:rPr>
              <a:t>একটি প্রোসিডিউরাল ল্যাঙ্গুয়েজ</a:t>
            </a:r>
            <a:endParaRPr lang="bn-BD" dirty="0">
              <a:solidFill>
                <a:schemeClr val="bg1"/>
              </a:solidFill>
            </a:endParaRPr>
          </a:p>
          <a:p>
            <a:r>
              <a:rPr lang="bn-BD" dirty="0">
                <a:solidFill>
                  <a:schemeClr val="bg1"/>
                </a:solidFill>
              </a:rPr>
              <a:t>সি এর মত প্রোসিডিউরাল(</a:t>
            </a:r>
            <a:r>
              <a:rPr lang="en-US" dirty="0">
                <a:solidFill>
                  <a:schemeClr val="bg1"/>
                </a:solidFill>
              </a:rPr>
              <a:t>procedural) </a:t>
            </a:r>
            <a:r>
              <a:rPr lang="bn-BD" dirty="0">
                <a:solidFill>
                  <a:schemeClr val="bg1"/>
                </a:solidFill>
              </a:rPr>
              <a:t>ল্যাঙ্গুয়েজে পূর্বনির্ধারিত কিছু ইন্সট্রাকশন ধাপে ধাপে সম্পন্ন হয়। একটি কাজ সম্পন্ন করার জন্য একটি আদর্শ সি প্রোগ্রামে এক বা একের অধিক প্রোসিডিউর বা ফাংশন থাকতে পারে। আপনি যদি প্রোগ্রামিং এ নতুন হয়ে থাকেন, তাহলে আপনি ভাবতে পারেন যে, এটাই একমাত্র পদ্ধতি যে পদ্ধতিতে সকল প্রোগ্রামিং ল্যাঙ্গুয়েজ কাজ করে।</a:t>
            </a:r>
          </a:p>
          <a:p>
            <a:r>
              <a:rPr lang="bn-BD" dirty="0">
                <a:solidFill>
                  <a:schemeClr val="bg1"/>
                </a:solidFill>
              </a:rPr>
              <a:t>যাইহোক, এছাড়া প্রোগ্রামিং এর অন্যান্য কৌশলও(</a:t>
            </a:r>
            <a:r>
              <a:rPr lang="en-US" dirty="0">
                <a:solidFill>
                  <a:schemeClr val="bg1"/>
                </a:solidFill>
              </a:rPr>
              <a:t>paradigm) </a:t>
            </a:r>
            <a:r>
              <a:rPr lang="bn-BD" dirty="0">
                <a:solidFill>
                  <a:schemeClr val="bg1"/>
                </a:solidFill>
              </a:rPr>
              <a:t>রয়েছে। এদের মধ্যে সচারচর ব্যবহৃত একটি কৌশল হলো অবজেক্ট ওরিয়েন্টেড প্রোগ্রামিং(</a:t>
            </a:r>
            <a:r>
              <a:rPr lang="en-US" dirty="0">
                <a:solidFill>
                  <a:schemeClr val="bg1"/>
                </a:solidFill>
              </a:rPr>
              <a:t>OOP) </a:t>
            </a:r>
            <a:r>
              <a:rPr lang="bn-BD" dirty="0">
                <a:solidFill>
                  <a:schemeClr val="bg1"/>
                </a:solidFill>
              </a:rPr>
              <a:t>যা কোনো কার্য সম্পাদনের জন্য ডেভেলপারদেরকে অবজেক্ট তৈরিতে অনুমতি দেয়।</a:t>
            </a:r>
          </a:p>
          <a:p>
            <a:r>
              <a:rPr lang="bn-BD" dirty="0">
                <a:solidFill>
                  <a:schemeClr val="bg1"/>
                </a:solidFill>
              </a:rPr>
              <a:t/>
            </a:r>
            <a:br>
              <a:rPr lang="bn-BD" dirty="0">
                <a:solidFill>
                  <a:schemeClr val="bg1"/>
                </a:solidFill>
              </a:rPr>
            </a:br>
            <a:r>
              <a:rPr lang="bn-BD" b="1" dirty="0">
                <a:solidFill>
                  <a:schemeClr val="bg1"/>
                </a:solidFill>
              </a:rPr>
              <a:t>সি প্রোগ্রাম দ্রুততর</a:t>
            </a:r>
            <a:endParaRPr lang="bn-BD" dirty="0">
              <a:solidFill>
                <a:schemeClr val="bg1"/>
              </a:solidFill>
            </a:endParaRPr>
          </a:p>
          <a:p>
            <a:r>
              <a:rPr lang="bn-BD" dirty="0">
                <a:solidFill>
                  <a:schemeClr val="bg1"/>
                </a:solidFill>
              </a:rPr>
              <a:t>সি এর তুলনায় নতুন ল্যাঙ্গুয়েজ জাভা এবং পাইথন অনেক ধরণের বৈশিষ্ট্য যেমন- গার্বেজ কালেকশন(</a:t>
            </a:r>
            <a:r>
              <a:rPr lang="en-US" dirty="0">
                <a:solidFill>
                  <a:schemeClr val="bg1"/>
                </a:solidFill>
              </a:rPr>
              <a:t>garbage collection) </a:t>
            </a:r>
            <a:r>
              <a:rPr lang="bn-BD" dirty="0">
                <a:solidFill>
                  <a:schemeClr val="bg1"/>
                </a:solidFill>
              </a:rPr>
              <a:t>এবং ডাইনামিক টাইপিং(</a:t>
            </a:r>
            <a:r>
              <a:rPr lang="en-US" dirty="0">
                <a:solidFill>
                  <a:schemeClr val="bg1"/>
                </a:solidFill>
              </a:rPr>
              <a:t>dynamic typing) </a:t>
            </a:r>
            <a:r>
              <a:rPr lang="bn-BD" dirty="0">
                <a:solidFill>
                  <a:schemeClr val="bg1"/>
                </a:solidFill>
              </a:rPr>
              <a:t>অফার করে। ইহা প্রোগ্রামারদের জন্য প্রোগ্রাম লেখাও সহজ করে দেয়। যাইহোক, অতিরিক্ত প্রোসেসিং এর কারণে সি এর তুলনায় এদের পারফর্মেন্স কম।  </a:t>
            </a:r>
          </a:p>
          <a:p>
            <a:r>
              <a:rPr lang="bn-BD" dirty="0">
                <a:solidFill>
                  <a:schemeClr val="bg1"/>
                </a:solidFill>
              </a:rPr>
              <a:t>সি ল্যাঙ্গুয়েজ প্রোগ্রামারদেরকে বিশ্বাস করে এবং সরাসরি কম্পিউটার হার্ডওয়ারের মাধ্যমে প্রোগ্রাম সম্পাদনে সম্মতি দেয়। কিন্তু অধিকাংশ হাই-লেভেল প্রোগ্রামিং ল্যাঙ্গুয়েজের ক্ষেত্রে ইহা সম্ভব নয়। সি প্রোগ্রামিং শেখা শুরু করার ইহা অন্যতম কারণ।</a:t>
            </a:r>
          </a:p>
          <a:p>
            <a:r>
              <a:rPr lang="bn-BD" dirty="0">
                <a:solidFill>
                  <a:schemeClr val="bg1"/>
                </a:solidFill>
              </a:rPr>
              <a:t/>
            </a:r>
            <a:br>
              <a:rPr lang="bn-BD" dirty="0">
                <a:solidFill>
                  <a:schemeClr val="bg1"/>
                </a:solidFill>
              </a:rPr>
            </a:br>
            <a:r>
              <a:rPr lang="bn-BD" b="1" dirty="0">
                <a:solidFill>
                  <a:schemeClr val="bg1"/>
                </a:solidFill>
              </a:rPr>
              <a:t>স্টান্ডার্ড সি প্রোগ্রাম বহনযোগ্য</a:t>
            </a:r>
            <a:endParaRPr lang="bn-BD" dirty="0">
              <a:solidFill>
                <a:schemeClr val="bg1"/>
              </a:solidFill>
            </a:endParaRPr>
          </a:p>
          <a:p>
            <a:r>
              <a:rPr lang="bn-BD" dirty="0">
                <a:solidFill>
                  <a:schemeClr val="bg1"/>
                </a:solidFill>
              </a:rPr>
              <a:t>“একবার লিখে সকল প্লাটফর্মে কম্পাইল করা যায়”। আনসি স্টান্ডার্ডে ভালভাবে লেখা সি প্রোগ্রাম বহনযোগ্য(</a:t>
            </a:r>
            <a:r>
              <a:rPr lang="en-US" dirty="0">
                <a:solidFill>
                  <a:schemeClr val="bg1"/>
                </a:solidFill>
              </a:rPr>
              <a:t>portable), </a:t>
            </a:r>
            <a:r>
              <a:rPr lang="bn-BD" dirty="0">
                <a:solidFill>
                  <a:schemeClr val="bg1"/>
                </a:solidFill>
              </a:rPr>
              <a:t>এই কথার অর্থ হলো, এক সিস্টেম(যেমন- উইন্ডোজ)-এর জন্য লেখা প্রোগ্রাম কোনো ধরণের পরিবর্তন ছাড়াই অন্য প্লাটফর্ম(যেমন- লিন্যাক্স)-এ কম্পাইল করা যায়</a:t>
            </a:r>
            <a:r>
              <a:rPr lang="bn-BD" dirty="0" smtClean="0">
                <a:solidFill>
                  <a:schemeClr val="bg1"/>
                </a:solidFill>
              </a:rPr>
              <a:t>।</a:t>
            </a:r>
            <a:r>
              <a:rPr lang="bn-BD" dirty="0">
                <a:solidFill>
                  <a:schemeClr val="bg1"/>
                </a:solidFill>
              </a:rPr>
              <a:t/>
            </a:r>
            <a:br>
              <a:rPr lang="bn-BD" dirty="0">
                <a:solidFill>
                  <a:schemeClr val="bg1"/>
                </a:solidFill>
              </a:rPr>
            </a:br>
            <a:endParaRPr lang="bn-BD" dirty="0">
              <a:solidFill>
                <a:schemeClr val="bg1"/>
              </a:solidFill>
            </a:endParaRPr>
          </a:p>
        </p:txBody>
      </p:sp>
    </p:spTree>
    <p:extLst>
      <p:ext uri="{BB962C8B-B14F-4D97-AF65-F5344CB8AC3E}">
        <p14:creationId xmlns:p14="http://schemas.microsoft.com/office/powerpoint/2010/main" val="71647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30</a:t>
            </a:fld>
            <a:endParaRPr 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4049367281"/>
              </p:ext>
            </p:extLst>
          </p:nvPr>
        </p:nvGraphicFramePr>
        <p:xfrm>
          <a:off x="2344190" y="1022852"/>
          <a:ext cx="6966064" cy="5592172"/>
        </p:xfrm>
        <a:graphic>
          <a:graphicData uri="http://schemas.openxmlformats.org/drawingml/2006/table">
            <a:tbl>
              <a:tblPr>
                <a:tableStyleId>{327F97BB-C833-4FB7-BDE5-3F7075034690}</a:tableStyleId>
              </a:tblPr>
              <a:tblGrid>
                <a:gridCol w="2358076">
                  <a:extLst>
                    <a:ext uri="{9D8B030D-6E8A-4147-A177-3AD203B41FA5}">
                      <a16:colId xmlns:a16="http://schemas.microsoft.com/office/drawing/2014/main" val="470572504"/>
                    </a:ext>
                  </a:extLst>
                </a:gridCol>
                <a:gridCol w="1600899">
                  <a:extLst>
                    <a:ext uri="{9D8B030D-6E8A-4147-A177-3AD203B41FA5}">
                      <a16:colId xmlns:a16="http://schemas.microsoft.com/office/drawing/2014/main" val="2759263473"/>
                    </a:ext>
                  </a:extLst>
                </a:gridCol>
                <a:gridCol w="3007089">
                  <a:extLst>
                    <a:ext uri="{9D8B030D-6E8A-4147-A177-3AD203B41FA5}">
                      <a16:colId xmlns:a16="http://schemas.microsoft.com/office/drawing/2014/main" val="2172021171"/>
                    </a:ext>
                  </a:extLst>
                </a:gridCol>
              </a:tblGrid>
              <a:tr h="177219">
                <a:tc>
                  <a:txBody>
                    <a:bodyPr/>
                    <a:lstStyle/>
                    <a:p>
                      <a:pPr algn="l" fontAlgn="t"/>
                      <a:r>
                        <a:rPr lang="bn-BD" sz="1400" dirty="0">
                          <a:effectLst/>
                        </a:rPr>
                        <a:t>ডেটা টাইপ</a:t>
                      </a:r>
                      <a:endParaRPr lang="bn-BD" sz="1400" dirty="0">
                        <a:solidFill>
                          <a:schemeClr val="bg1"/>
                        </a:solidFill>
                        <a:effectLst/>
                      </a:endParaRPr>
                    </a:p>
                  </a:txBody>
                  <a:tcPr marL="29086" marR="29086" marT="29086" marB="29086"/>
                </a:tc>
                <a:tc>
                  <a:txBody>
                    <a:bodyPr/>
                    <a:lstStyle/>
                    <a:p>
                      <a:pPr algn="l" fontAlgn="t"/>
                      <a:r>
                        <a:rPr lang="bn-BD" sz="1400">
                          <a:effectLst/>
                        </a:rPr>
                        <a:t>মেমোরি সাইজ</a:t>
                      </a:r>
                      <a:endParaRPr lang="bn-BD" sz="1400">
                        <a:solidFill>
                          <a:schemeClr val="bg1"/>
                        </a:solidFill>
                        <a:effectLst/>
                      </a:endParaRPr>
                    </a:p>
                  </a:txBody>
                  <a:tcPr marL="29086" marR="29086" marT="29086" marB="29086"/>
                </a:tc>
                <a:tc>
                  <a:txBody>
                    <a:bodyPr/>
                    <a:lstStyle/>
                    <a:p>
                      <a:pPr algn="l" fontAlgn="t"/>
                      <a:r>
                        <a:rPr lang="bn-BD" sz="1400" dirty="0">
                          <a:effectLst/>
                        </a:rPr>
                        <a:t>রেঞ্জ</a:t>
                      </a:r>
                      <a:endParaRPr lang="bn-BD" sz="1400" dirty="0">
                        <a:solidFill>
                          <a:schemeClr val="bg1"/>
                        </a:solidFill>
                        <a:effectLst/>
                      </a:endParaRPr>
                    </a:p>
                  </a:txBody>
                  <a:tcPr marL="29086" marR="29086" marT="29086" marB="29086"/>
                </a:tc>
                <a:extLst>
                  <a:ext uri="{0D108BD9-81ED-4DB2-BD59-A6C34878D82A}">
                    <a16:rowId xmlns:a16="http://schemas.microsoft.com/office/drawing/2014/main" val="2267327619"/>
                  </a:ext>
                </a:extLst>
              </a:tr>
              <a:tr h="177219">
                <a:tc>
                  <a:txBody>
                    <a:bodyPr/>
                    <a:lstStyle/>
                    <a:p>
                      <a:pPr algn="l" fontAlgn="t"/>
                      <a:r>
                        <a:rPr lang="en-US" sz="1400" dirty="0">
                          <a:effectLst/>
                        </a:rPr>
                        <a:t>char</a:t>
                      </a:r>
                      <a:endParaRPr lang="en-US" sz="1400" dirty="0">
                        <a:solidFill>
                          <a:schemeClr val="bg1"/>
                        </a:solidFill>
                        <a:effectLst/>
                      </a:endParaRPr>
                    </a:p>
                  </a:txBody>
                  <a:tcPr marL="29086" marR="29086" marT="29086" marB="29086"/>
                </a:tc>
                <a:tc>
                  <a:txBody>
                    <a:bodyPr/>
                    <a:lstStyle/>
                    <a:p>
                      <a:pPr algn="l" fontAlgn="t"/>
                      <a:r>
                        <a:rPr lang="bn-BD" sz="1400" dirty="0">
                          <a:effectLst/>
                        </a:rPr>
                        <a:t>1 বাইট</a:t>
                      </a:r>
                      <a:endParaRPr lang="bn-BD" sz="1400" dirty="0">
                        <a:solidFill>
                          <a:schemeClr val="bg1"/>
                        </a:solidFill>
                        <a:effectLst/>
                      </a:endParaRPr>
                    </a:p>
                  </a:txBody>
                  <a:tcPr marL="29086" marR="29086" marT="29086" marB="29086"/>
                </a:tc>
                <a:tc>
                  <a:txBody>
                    <a:bodyPr/>
                    <a:lstStyle/>
                    <a:p>
                      <a:pPr algn="l" fontAlgn="t"/>
                      <a:r>
                        <a:rPr lang="bn-BD" sz="1400">
                          <a:effectLst/>
                        </a:rPr>
                        <a:t>−128 থেকে 127</a:t>
                      </a:r>
                      <a:endParaRPr lang="bn-BD" sz="1400">
                        <a:solidFill>
                          <a:schemeClr val="bg1"/>
                        </a:solidFill>
                        <a:effectLst/>
                      </a:endParaRPr>
                    </a:p>
                  </a:txBody>
                  <a:tcPr marL="29086" marR="29086" marT="29086" marB="29086"/>
                </a:tc>
                <a:extLst>
                  <a:ext uri="{0D108BD9-81ED-4DB2-BD59-A6C34878D82A}">
                    <a16:rowId xmlns:a16="http://schemas.microsoft.com/office/drawing/2014/main" val="3760815766"/>
                  </a:ext>
                </a:extLst>
              </a:tr>
              <a:tr h="177219">
                <a:tc>
                  <a:txBody>
                    <a:bodyPr/>
                    <a:lstStyle/>
                    <a:p>
                      <a:pPr algn="l" fontAlgn="t"/>
                      <a:r>
                        <a:rPr lang="en-US" sz="1400" dirty="0">
                          <a:effectLst/>
                        </a:rPr>
                        <a:t>signed char</a:t>
                      </a:r>
                      <a:endParaRPr lang="en-US" sz="1400" dirty="0">
                        <a:solidFill>
                          <a:schemeClr val="bg1"/>
                        </a:solidFill>
                        <a:effectLst/>
                      </a:endParaRPr>
                    </a:p>
                  </a:txBody>
                  <a:tcPr marL="29086" marR="29086" marT="29086" marB="29086"/>
                </a:tc>
                <a:tc>
                  <a:txBody>
                    <a:bodyPr/>
                    <a:lstStyle/>
                    <a:p>
                      <a:pPr algn="l" fontAlgn="t"/>
                      <a:r>
                        <a:rPr lang="bn-BD" sz="1400">
                          <a:effectLst/>
                        </a:rPr>
                        <a:t>1 বাইট</a:t>
                      </a:r>
                      <a:endParaRPr lang="bn-BD" sz="1400">
                        <a:solidFill>
                          <a:schemeClr val="bg1"/>
                        </a:solidFill>
                        <a:effectLst/>
                      </a:endParaRPr>
                    </a:p>
                  </a:txBody>
                  <a:tcPr marL="29086" marR="29086" marT="29086" marB="29086"/>
                </a:tc>
                <a:tc>
                  <a:txBody>
                    <a:bodyPr/>
                    <a:lstStyle/>
                    <a:p>
                      <a:pPr algn="l" fontAlgn="t"/>
                      <a:r>
                        <a:rPr lang="bn-BD" sz="1400">
                          <a:effectLst/>
                        </a:rPr>
                        <a:t>−128 থেকে 127</a:t>
                      </a:r>
                      <a:endParaRPr lang="bn-BD" sz="1400">
                        <a:solidFill>
                          <a:schemeClr val="bg1"/>
                        </a:solidFill>
                        <a:effectLst/>
                      </a:endParaRPr>
                    </a:p>
                  </a:txBody>
                  <a:tcPr marL="29086" marR="29086" marT="29086" marB="29086"/>
                </a:tc>
                <a:extLst>
                  <a:ext uri="{0D108BD9-81ED-4DB2-BD59-A6C34878D82A}">
                    <a16:rowId xmlns:a16="http://schemas.microsoft.com/office/drawing/2014/main" val="214099100"/>
                  </a:ext>
                </a:extLst>
              </a:tr>
              <a:tr h="177219">
                <a:tc>
                  <a:txBody>
                    <a:bodyPr/>
                    <a:lstStyle/>
                    <a:p>
                      <a:pPr algn="l" fontAlgn="t"/>
                      <a:r>
                        <a:rPr lang="en-US" sz="1400">
                          <a:effectLst/>
                        </a:rPr>
                        <a:t>unsigned char</a:t>
                      </a:r>
                      <a:endParaRPr lang="en-US" sz="1400">
                        <a:solidFill>
                          <a:schemeClr val="bg1"/>
                        </a:solidFill>
                        <a:effectLst/>
                      </a:endParaRPr>
                    </a:p>
                  </a:txBody>
                  <a:tcPr marL="29086" marR="29086" marT="29086" marB="29086"/>
                </a:tc>
                <a:tc>
                  <a:txBody>
                    <a:bodyPr/>
                    <a:lstStyle/>
                    <a:p>
                      <a:pPr algn="l" fontAlgn="t"/>
                      <a:r>
                        <a:rPr lang="bn-BD" sz="1400" dirty="0">
                          <a:effectLst/>
                        </a:rPr>
                        <a:t>1 বাইট</a:t>
                      </a:r>
                      <a:endParaRPr lang="bn-BD" sz="1400" dirty="0">
                        <a:solidFill>
                          <a:schemeClr val="bg1"/>
                        </a:solidFill>
                        <a:effectLst/>
                      </a:endParaRPr>
                    </a:p>
                  </a:txBody>
                  <a:tcPr marL="29086" marR="29086" marT="29086" marB="29086"/>
                </a:tc>
                <a:tc>
                  <a:txBody>
                    <a:bodyPr/>
                    <a:lstStyle/>
                    <a:p>
                      <a:pPr algn="l" fontAlgn="t"/>
                      <a:r>
                        <a:rPr lang="bn-BD" sz="1400">
                          <a:effectLst/>
                        </a:rPr>
                        <a:t>0 থেকে 255</a:t>
                      </a:r>
                      <a:endParaRPr lang="bn-BD" sz="1400">
                        <a:solidFill>
                          <a:schemeClr val="bg1"/>
                        </a:solidFill>
                        <a:effectLst/>
                      </a:endParaRPr>
                    </a:p>
                  </a:txBody>
                  <a:tcPr marL="29086" marR="29086" marT="29086" marB="29086"/>
                </a:tc>
                <a:extLst>
                  <a:ext uri="{0D108BD9-81ED-4DB2-BD59-A6C34878D82A}">
                    <a16:rowId xmlns:a16="http://schemas.microsoft.com/office/drawing/2014/main" val="3457489012"/>
                  </a:ext>
                </a:extLst>
              </a:tr>
              <a:tr h="291902">
                <a:tc>
                  <a:txBody>
                    <a:bodyPr/>
                    <a:lstStyle/>
                    <a:p>
                      <a:pPr algn="l" fontAlgn="t"/>
                      <a:r>
                        <a:rPr lang="en-US" sz="1400">
                          <a:effectLst/>
                        </a:rPr>
                        <a:t>short</a:t>
                      </a:r>
                      <a:endParaRPr lang="en-US" sz="1400">
                        <a:solidFill>
                          <a:schemeClr val="bg1"/>
                        </a:solidFill>
                        <a:effectLst/>
                      </a:endParaRPr>
                    </a:p>
                  </a:txBody>
                  <a:tcPr marL="29086" marR="29086" marT="29086" marB="29086"/>
                </a:tc>
                <a:tc>
                  <a:txBody>
                    <a:bodyPr/>
                    <a:lstStyle/>
                    <a:p>
                      <a:pPr algn="l" fontAlgn="t"/>
                      <a:r>
                        <a:rPr lang="bn-BD" sz="1400">
                          <a:effectLst/>
                        </a:rPr>
                        <a:t>2 বাইট</a:t>
                      </a:r>
                      <a:endParaRPr lang="bn-BD" sz="1400">
                        <a:solidFill>
                          <a:schemeClr val="bg1"/>
                        </a:solidFill>
                        <a:effectLst/>
                      </a:endParaRPr>
                    </a:p>
                  </a:txBody>
                  <a:tcPr marL="29086" marR="29086" marT="29086" marB="29086"/>
                </a:tc>
                <a:tc>
                  <a:txBody>
                    <a:bodyPr/>
                    <a:lstStyle/>
                    <a:p>
                      <a:pPr algn="l" fontAlgn="t"/>
                      <a:r>
                        <a:rPr lang="bn-BD" sz="1400" dirty="0">
                          <a:effectLst/>
                        </a:rPr>
                        <a:t>−32,768 থেকে 32,767</a:t>
                      </a:r>
                      <a:endParaRPr lang="bn-BD" sz="1400" dirty="0">
                        <a:solidFill>
                          <a:schemeClr val="bg1"/>
                        </a:solidFill>
                        <a:effectLst/>
                      </a:endParaRPr>
                    </a:p>
                  </a:txBody>
                  <a:tcPr marL="29086" marR="29086" marT="29086" marB="29086"/>
                </a:tc>
                <a:extLst>
                  <a:ext uri="{0D108BD9-81ED-4DB2-BD59-A6C34878D82A}">
                    <a16:rowId xmlns:a16="http://schemas.microsoft.com/office/drawing/2014/main" val="2075595573"/>
                  </a:ext>
                </a:extLst>
              </a:tr>
              <a:tr h="291902">
                <a:tc>
                  <a:txBody>
                    <a:bodyPr/>
                    <a:lstStyle/>
                    <a:p>
                      <a:pPr algn="l" fontAlgn="t"/>
                      <a:r>
                        <a:rPr lang="en-US" sz="1400">
                          <a:effectLst/>
                        </a:rPr>
                        <a:t>signed short</a:t>
                      </a:r>
                      <a:endParaRPr lang="en-US" sz="1400">
                        <a:solidFill>
                          <a:schemeClr val="bg1"/>
                        </a:solidFill>
                        <a:effectLst/>
                      </a:endParaRPr>
                    </a:p>
                  </a:txBody>
                  <a:tcPr marL="29086" marR="29086" marT="29086" marB="29086"/>
                </a:tc>
                <a:tc>
                  <a:txBody>
                    <a:bodyPr/>
                    <a:lstStyle/>
                    <a:p>
                      <a:pPr algn="l" fontAlgn="t"/>
                      <a:r>
                        <a:rPr lang="bn-BD" sz="1400" dirty="0">
                          <a:effectLst/>
                        </a:rPr>
                        <a:t>2 বাইট</a:t>
                      </a:r>
                      <a:endParaRPr lang="bn-BD" sz="1400" dirty="0">
                        <a:solidFill>
                          <a:schemeClr val="bg1"/>
                        </a:solidFill>
                        <a:effectLst/>
                      </a:endParaRPr>
                    </a:p>
                  </a:txBody>
                  <a:tcPr marL="29086" marR="29086" marT="29086" marB="29086"/>
                </a:tc>
                <a:tc>
                  <a:txBody>
                    <a:bodyPr/>
                    <a:lstStyle/>
                    <a:p>
                      <a:pPr algn="l" fontAlgn="t"/>
                      <a:r>
                        <a:rPr lang="bn-BD" sz="1400" dirty="0">
                          <a:effectLst/>
                        </a:rPr>
                        <a:t>−32,768 থেকে 32,767</a:t>
                      </a:r>
                      <a:endParaRPr lang="bn-BD" sz="1400" dirty="0">
                        <a:solidFill>
                          <a:schemeClr val="bg1"/>
                        </a:solidFill>
                        <a:effectLst/>
                      </a:endParaRPr>
                    </a:p>
                  </a:txBody>
                  <a:tcPr marL="29086" marR="29086" marT="29086" marB="29086"/>
                </a:tc>
                <a:extLst>
                  <a:ext uri="{0D108BD9-81ED-4DB2-BD59-A6C34878D82A}">
                    <a16:rowId xmlns:a16="http://schemas.microsoft.com/office/drawing/2014/main" val="1343121465"/>
                  </a:ext>
                </a:extLst>
              </a:tr>
              <a:tr h="177219">
                <a:tc>
                  <a:txBody>
                    <a:bodyPr/>
                    <a:lstStyle/>
                    <a:p>
                      <a:pPr algn="l" fontAlgn="t"/>
                      <a:r>
                        <a:rPr lang="en-US" sz="1400">
                          <a:effectLst/>
                        </a:rPr>
                        <a:t>unsigned short</a:t>
                      </a:r>
                      <a:endParaRPr lang="en-US" sz="1400">
                        <a:solidFill>
                          <a:schemeClr val="bg1"/>
                        </a:solidFill>
                        <a:effectLst/>
                      </a:endParaRPr>
                    </a:p>
                  </a:txBody>
                  <a:tcPr marL="29086" marR="29086" marT="29086" marB="29086"/>
                </a:tc>
                <a:tc>
                  <a:txBody>
                    <a:bodyPr/>
                    <a:lstStyle/>
                    <a:p>
                      <a:pPr algn="l" fontAlgn="t"/>
                      <a:r>
                        <a:rPr lang="bn-BD" sz="1400" dirty="0">
                          <a:effectLst/>
                        </a:rPr>
                        <a:t>2 বাইট</a:t>
                      </a:r>
                      <a:endParaRPr lang="bn-BD" sz="1400" dirty="0">
                        <a:solidFill>
                          <a:schemeClr val="bg1"/>
                        </a:solidFill>
                        <a:effectLst/>
                      </a:endParaRPr>
                    </a:p>
                  </a:txBody>
                  <a:tcPr marL="29086" marR="29086" marT="29086" marB="29086"/>
                </a:tc>
                <a:tc>
                  <a:txBody>
                    <a:bodyPr/>
                    <a:lstStyle/>
                    <a:p>
                      <a:pPr algn="l" fontAlgn="t"/>
                      <a:r>
                        <a:rPr lang="bn-BD" sz="1400" dirty="0">
                          <a:effectLst/>
                        </a:rPr>
                        <a:t>0 থেকে 65,535</a:t>
                      </a:r>
                      <a:endParaRPr lang="bn-BD" sz="1400" dirty="0">
                        <a:solidFill>
                          <a:schemeClr val="bg1"/>
                        </a:solidFill>
                        <a:effectLst/>
                      </a:endParaRPr>
                    </a:p>
                  </a:txBody>
                  <a:tcPr marL="29086" marR="29086" marT="29086" marB="29086"/>
                </a:tc>
                <a:extLst>
                  <a:ext uri="{0D108BD9-81ED-4DB2-BD59-A6C34878D82A}">
                    <a16:rowId xmlns:a16="http://schemas.microsoft.com/office/drawing/2014/main" val="581393679"/>
                  </a:ext>
                </a:extLst>
              </a:tr>
              <a:tr h="291902">
                <a:tc>
                  <a:txBody>
                    <a:bodyPr/>
                    <a:lstStyle/>
                    <a:p>
                      <a:pPr algn="l" fontAlgn="t"/>
                      <a:r>
                        <a:rPr lang="en-US" sz="1400">
                          <a:effectLst/>
                        </a:rPr>
                        <a:t>int</a:t>
                      </a:r>
                      <a:endParaRPr lang="en-US" sz="1400">
                        <a:solidFill>
                          <a:schemeClr val="bg1"/>
                        </a:solidFill>
                        <a:effectLst/>
                      </a:endParaRPr>
                    </a:p>
                  </a:txBody>
                  <a:tcPr marL="29086" marR="29086" marT="29086" marB="29086"/>
                </a:tc>
                <a:tc>
                  <a:txBody>
                    <a:bodyPr/>
                    <a:lstStyle/>
                    <a:p>
                      <a:pPr algn="l" fontAlgn="t"/>
                      <a:r>
                        <a:rPr lang="bn-BD" sz="1400">
                          <a:effectLst/>
                        </a:rPr>
                        <a:t>2 বাইট</a:t>
                      </a:r>
                      <a:endParaRPr lang="bn-BD" sz="1400">
                        <a:solidFill>
                          <a:schemeClr val="bg1"/>
                        </a:solidFill>
                        <a:effectLst/>
                      </a:endParaRPr>
                    </a:p>
                  </a:txBody>
                  <a:tcPr marL="29086" marR="29086" marT="29086" marB="29086"/>
                </a:tc>
                <a:tc>
                  <a:txBody>
                    <a:bodyPr/>
                    <a:lstStyle/>
                    <a:p>
                      <a:pPr algn="l" fontAlgn="t"/>
                      <a:r>
                        <a:rPr lang="bn-BD" sz="1400">
                          <a:effectLst/>
                        </a:rPr>
                        <a:t>−32,768 থেকে 32,767</a:t>
                      </a:r>
                      <a:endParaRPr lang="bn-BD" sz="1400">
                        <a:solidFill>
                          <a:schemeClr val="bg1"/>
                        </a:solidFill>
                        <a:effectLst/>
                      </a:endParaRPr>
                    </a:p>
                  </a:txBody>
                  <a:tcPr marL="29086" marR="29086" marT="29086" marB="29086"/>
                </a:tc>
                <a:extLst>
                  <a:ext uri="{0D108BD9-81ED-4DB2-BD59-A6C34878D82A}">
                    <a16:rowId xmlns:a16="http://schemas.microsoft.com/office/drawing/2014/main" val="8978333"/>
                  </a:ext>
                </a:extLst>
              </a:tr>
              <a:tr h="291902">
                <a:tc>
                  <a:txBody>
                    <a:bodyPr/>
                    <a:lstStyle/>
                    <a:p>
                      <a:pPr algn="l" fontAlgn="t"/>
                      <a:r>
                        <a:rPr lang="en-US" sz="1400">
                          <a:effectLst/>
                        </a:rPr>
                        <a:t>signed int</a:t>
                      </a:r>
                      <a:endParaRPr lang="en-US" sz="1400">
                        <a:solidFill>
                          <a:schemeClr val="bg1"/>
                        </a:solidFill>
                        <a:effectLst/>
                      </a:endParaRPr>
                    </a:p>
                  </a:txBody>
                  <a:tcPr marL="29086" marR="29086" marT="29086" marB="29086"/>
                </a:tc>
                <a:tc>
                  <a:txBody>
                    <a:bodyPr/>
                    <a:lstStyle/>
                    <a:p>
                      <a:pPr algn="l" fontAlgn="t"/>
                      <a:r>
                        <a:rPr lang="bn-BD" sz="1400">
                          <a:effectLst/>
                        </a:rPr>
                        <a:t>2 বাইট</a:t>
                      </a:r>
                      <a:endParaRPr lang="bn-BD" sz="1400">
                        <a:solidFill>
                          <a:schemeClr val="bg1"/>
                        </a:solidFill>
                        <a:effectLst/>
                      </a:endParaRPr>
                    </a:p>
                  </a:txBody>
                  <a:tcPr marL="29086" marR="29086" marT="29086" marB="29086"/>
                </a:tc>
                <a:tc>
                  <a:txBody>
                    <a:bodyPr/>
                    <a:lstStyle/>
                    <a:p>
                      <a:pPr algn="l" fontAlgn="t"/>
                      <a:r>
                        <a:rPr lang="bn-BD" sz="1400" dirty="0">
                          <a:effectLst/>
                        </a:rPr>
                        <a:t>−32,768 থেকে 32,767</a:t>
                      </a:r>
                      <a:endParaRPr lang="bn-BD" sz="1400" dirty="0">
                        <a:solidFill>
                          <a:schemeClr val="bg1"/>
                        </a:solidFill>
                        <a:effectLst/>
                      </a:endParaRPr>
                    </a:p>
                  </a:txBody>
                  <a:tcPr marL="29086" marR="29086" marT="29086" marB="29086"/>
                </a:tc>
                <a:extLst>
                  <a:ext uri="{0D108BD9-81ED-4DB2-BD59-A6C34878D82A}">
                    <a16:rowId xmlns:a16="http://schemas.microsoft.com/office/drawing/2014/main" val="3376622041"/>
                  </a:ext>
                </a:extLst>
              </a:tr>
              <a:tr h="177219">
                <a:tc>
                  <a:txBody>
                    <a:bodyPr/>
                    <a:lstStyle/>
                    <a:p>
                      <a:pPr algn="l" fontAlgn="t"/>
                      <a:r>
                        <a:rPr lang="en-US" sz="1400">
                          <a:effectLst/>
                        </a:rPr>
                        <a:t>unsigned int</a:t>
                      </a:r>
                      <a:endParaRPr lang="en-US" sz="1400">
                        <a:solidFill>
                          <a:schemeClr val="bg1"/>
                        </a:solidFill>
                        <a:effectLst/>
                      </a:endParaRPr>
                    </a:p>
                  </a:txBody>
                  <a:tcPr marL="29086" marR="29086" marT="29086" marB="29086"/>
                </a:tc>
                <a:tc>
                  <a:txBody>
                    <a:bodyPr/>
                    <a:lstStyle/>
                    <a:p>
                      <a:pPr algn="l" fontAlgn="t"/>
                      <a:r>
                        <a:rPr lang="bn-BD" sz="1400">
                          <a:effectLst/>
                        </a:rPr>
                        <a:t>2 বাইট</a:t>
                      </a:r>
                      <a:endParaRPr lang="bn-BD" sz="1400">
                        <a:solidFill>
                          <a:schemeClr val="bg1"/>
                        </a:solidFill>
                        <a:effectLst/>
                      </a:endParaRPr>
                    </a:p>
                  </a:txBody>
                  <a:tcPr marL="29086" marR="29086" marT="29086" marB="29086"/>
                </a:tc>
                <a:tc>
                  <a:txBody>
                    <a:bodyPr/>
                    <a:lstStyle/>
                    <a:p>
                      <a:pPr algn="l" fontAlgn="t"/>
                      <a:r>
                        <a:rPr lang="bn-BD" sz="1400" dirty="0">
                          <a:effectLst/>
                        </a:rPr>
                        <a:t>0 থেকে 65,535</a:t>
                      </a:r>
                      <a:endParaRPr lang="bn-BD" sz="1400" dirty="0">
                        <a:solidFill>
                          <a:schemeClr val="bg1"/>
                        </a:solidFill>
                        <a:effectLst/>
                      </a:endParaRPr>
                    </a:p>
                  </a:txBody>
                  <a:tcPr marL="29086" marR="29086" marT="29086" marB="29086"/>
                </a:tc>
                <a:extLst>
                  <a:ext uri="{0D108BD9-81ED-4DB2-BD59-A6C34878D82A}">
                    <a16:rowId xmlns:a16="http://schemas.microsoft.com/office/drawing/2014/main" val="606014493"/>
                  </a:ext>
                </a:extLst>
              </a:tr>
              <a:tr h="291902">
                <a:tc>
                  <a:txBody>
                    <a:bodyPr/>
                    <a:lstStyle/>
                    <a:p>
                      <a:pPr algn="l" fontAlgn="t"/>
                      <a:r>
                        <a:rPr lang="en-US" sz="1400">
                          <a:effectLst/>
                        </a:rPr>
                        <a:t>short int</a:t>
                      </a:r>
                      <a:endParaRPr lang="en-US" sz="1400">
                        <a:solidFill>
                          <a:schemeClr val="bg1"/>
                        </a:solidFill>
                        <a:effectLst/>
                      </a:endParaRPr>
                    </a:p>
                  </a:txBody>
                  <a:tcPr marL="29086" marR="29086" marT="29086" marB="29086"/>
                </a:tc>
                <a:tc>
                  <a:txBody>
                    <a:bodyPr/>
                    <a:lstStyle/>
                    <a:p>
                      <a:pPr algn="l" fontAlgn="t"/>
                      <a:r>
                        <a:rPr lang="bn-BD" sz="1400">
                          <a:effectLst/>
                        </a:rPr>
                        <a:t>2 বাইট</a:t>
                      </a:r>
                      <a:endParaRPr lang="bn-BD" sz="1400">
                        <a:solidFill>
                          <a:schemeClr val="bg1"/>
                        </a:solidFill>
                        <a:effectLst/>
                      </a:endParaRPr>
                    </a:p>
                  </a:txBody>
                  <a:tcPr marL="29086" marR="29086" marT="29086" marB="29086"/>
                </a:tc>
                <a:tc>
                  <a:txBody>
                    <a:bodyPr/>
                    <a:lstStyle/>
                    <a:p>
                      <a:pPr algn="l" fontAlgn="t"/>
                      <a:r>
                        <a:rPr lang="bn-BD" sz="1400">
                          <a:effectLst/>
                        </a:rPr>
                        <a:t>−32,768 থেকে 32,767</a:t>
                      </a:r>
                      <a:endParaRPr lang="bn-BD" sz="1400">
                        <a:solidFill>
                          <a:schemeClr val="bg1"/>
                        </a:solidFill>
                        <a:effectLst/>
                      </a:endParaRPr>
                    </a:p>
                  </a:txBody>
                  <a:tcPr marL="29086" marR="29086" marT="29086" marB="29086"/>
                </a:tc>
                <a:extLst>
                  <a:ext uri="{0D108BD9-81ED-4DB2-BD59-A6C34878D82A}">
                    <a16:rowId xmlns:a16="http://schemas.microsoft.com/office/drawing/2014/main" val="1801326940"/>
                  </a:ext>
                </a:extLst>
              </a:tr>
              <a:tr h="291902">
                <a:tc>
                  <a:txBody>
                    <a:bodyPr/>
                    <a:lstStyle/>
                    <a:p>
                      <a:pPr algn="l" fontAlgn="t"/>
                      <a:r>
                        <a:rPr lang="en-US" sz="1400">
                          <a:effectLst/>
                        </a:rPr>
                        <a:t>signed short int</a:t>
                      </a:r>
                      <a:endParaRPr lang="en-US" sz="1400">
                        <a:solidFill>
                          <a:schemeClr val="bg1"/>
                        </a:solidFill>
                        <a:effectLst/>
                      </a:endParaRPr>
                    </a:p>
                  </a:txBody>
                  <a:tcPr marL="29086" marR="29086" marT="29086" marB="29086"/>
                </a:tc>
                <a:tc>
                  <a:txBody>
                    <a:bodyPr/>
                    <a:lstStyle/>
                    <a:p>
                      <a:pPr algn="l" fontAlgn="t"/>
                      <a:r>
                        <a:rPr lang="bn-BD" sz="1400">
                          <a:effectLst/>
                        </a:rPr>
                        <a:t>2 বাইট</a:t>
                      </a:r>
                      <a:endParaRPr lang="bn-BD" sz="1400">
                        <a:solidFill>
                          <a:schemeClr val="bg1"/>
                        </a:solidFill>
                        <a:effectLst/>
                      </a:endParaRPr>
                    </a:p>
                  </a:txBody>
                  <a:tcPr marL="29086" marR="29086" marT="29086" marB="29086"/>
                </a:tc>
                <a:tc>
                  <a:txBody>
                    <a:bodyPr/>
                    <a:lstStyle/>
                    <a:p>
                      <a:pPr algn="l" fontAlgn="t"/>
                      <a:r>
                        <a:rPr lang="bn-BD" sz="1400">
                          <a:effectLst/>
                        </a:rPr>
                        <a:t>−32,768 থেকে 32,767</a:t>
                      </a:r>
                      <a:endParaRPr lang="bn-BD" sz="1400">
                        <a:solidFill>
                          <a:schemeClr val="bg1"/>
                        </a:solidFill>
                        <a:effectLst/>
                      </a:endParaRPr>
                    </a:p>
                  </a:txBody>
                  <a:tcPr marL="29086" marR="29086" marT="29086" marB="29086"/>
                </a:tc>
                <a:extLst>
                  <a:ext uri="{0D108BD9-81ED-4DB2-BD59-A6C34878D82A}">
                    <a16:rowId xmlns:a16="http://schemas.microsoft.com/office/drawing/2014/main" val="1105517235"/>
                  </a:ext>
                </a:extLst>
              </a:tr>
              <a:tr h="291902">
                <a:tc>
                  <a:txBody>
                    <a:bodyPr/>
                    <a:lstStyle/>
                    <a:p>
                      <a:pPr algn="l" fontAlgn="t"/>
                      <a:r>
                        <a:rPr lang="en-US" sz="1400">
                          <a:effectLst/>
                        </a:rPr>
                        <a:t>unsigned short int</a:t>
                      </a:r>
                      <a:endParaRPr lang="en-US" sz="1400">
                        <a:solidFill>
                          <a:schemeClr val="bg1"/>
                        </a:solidFill>
                        <a:effectLst/>
                      </a:endParaRPr>
                    </a:p>
                  </a:txBody>
                  <a:tcPr marL="29086" marR="29086" marT="29086" marB="29086"/>
                </a:tc>
                <a:tc>
                  <a:txBody>
                    <a:bodyPr/>
                    <a:lstStyle/>
                    <a:p>
                      <a:pPr algn="l" fontAlgn="t"/>
                      <a:r>
                        <a:rPr lang="bn-BD" sz="1400">
                          <a:effectLst/>
                        </a:rPr>
                        <a:t>2 বাইট</a:t>
                      </a:r>
                      <a:endParaRPr lang="bn-BD" sz="1400">
                        <a:solidFill>
                          <a:schemeClr val="bg1"/>
                        </a:solidFill>
                        <a:effectLst/>
                      </a:endParaRPr>
                    </a:p>
                  </a:txBody>
                  <a:tcPr marL="29086" marR="29086" marT="29086" marB="29086"/>
                </a:tc>
                <a:tc>
                  <a:txBody>
                    <a:bodyPr/>
                    <a:lstStyle/>
                    <a:p>
                      <a:pPr algn="l" fontAlgn="t"/>
                      <a:r>
                        <a:rPr lang="bn-BD" sz="1400" dirty="0">
                          <a:effectLst/>
                        </a:rPr>
                        <a:t>0 থেকে 65,535</a:t>
                      </a:r>
                      <a:endParaRPr lang="bn-BD" sz="1400" dirty="0">
                        <a:solidFill>
                          <a:schemeClr val="bg1"/>
                        </a:solidFill>
                        <a:effectLst/>
                      </a:endParaRPr>
                    </a:p>
                  </a:txBody>
                  <a:tcPr marL="29086" marR="29086" marT="29086" marB="29086"/>
                </a:tc>
                <a:extLst>
                  <a:ext uri="{0D108BD9-81ED-4DB2-BD59-A6C34878D82A}">
                    <a16:rowId xmlns:a16="http://schemas.microsoft.com/office/drawing/2014/main" val="3846220791"/>
                  </a:ext>
                </a:extLst>
              </a:tr>
              <a:tr h="406584">
                <a:tc>
                  <a:txBody>
                    <a:bodyPr/>
                    <a:lstStyle/>
                    <a:p>
                      <a:pPr algn="l" fontAlgn="t"/>
                      <a:r>
                        <a:rPr lang="en-US" sz="1400">
                          <a:effectLst/>
                        </a:rPr>
                        <a:t>long int</a:t>
                      </a:r>
                      <a:endParaRPr lang="en-US" sz="1400">
                        <a:solidFill>
                          <a:schemeClr val="bg1"/>
                        </a:solidFill>
                        <a:effectLst/>
                      </a:endParaRPr>
                    </a:p>
                  </a:txBody>
                  <a:tcPr marL="29086" marR="29086" marT="29086" marB="29086"/>
                </a:tc>
                <a:tc>
                  <a:txBody>
                    <a:bodyPr/>
                    <a:lstStyle/>
                    <a:p>
                      <a:pPr algn="l" fontAlgn="t"/>
                      <a:r>
                        <a:rPr lang="bn-BD" sz="1400">
                          <a:effectLst/>
                        </a:rPr>
                        <a:t>4 বাইট</a:t>
                      </a:r>
                      <a:endParaRPr lang="bn-BD" sz="1400">
                        <a:solidFill>
                          <a:schemeClr val="bg1"/>
                        </a:solidFill>
                        <a:effectLst/>
                      </a:endParaRPr>
                    </a:p>
                  </a:txBody>
                  <a:tcPr marL="29086" marR="29086" marT="29086" marB="29086"/>
                </a:tc>
                <a:tc>
                  <a:txBody>
                    <a:bodyPr/>
                    <a:lstStyle/>
                    <a:p>
                      <a:pPr algn="l" fontAlgn="t"/>
                      <a:r>
                        <a:rPr lang="bn-BD" sz="1400" dirty="0">
                          <a:effectLst/>
                        </a:rPr>
                        <a:t>-2,147,483,648 থেকে 2,147,483,647</a:t>
                      </a:r>
                      <a:endParaRPr lang="bn-BD" sz="1400" dirty="0">
                        <a:solidFill>
                          <a:schemeClr val="bg1"/>
                        </a:solidFill>
                        <a:effectLst/>
                      </a:endParaRPr>
                    </a:p>
                  </a:txBody>
                  <a:tcPr marL="29086" marR="29086" marT="29086" marB="29086"/>
                </a:tc>
                <a:extLst>
                  <a:ext uri="{0D108BD9-81ED-4DB2-BD59-A6C34878D82A}">
                    <a16:rowId xmlns:a16="http://schemas.microsoft.com/office/drawing/2014/main" val="1887988372"/>
                  </a:ext>
                </a:extLst>
              </a:tr>
              <a:tr h="406584">
                <a:tc>
                  <a:txBody>
                    <a:bodyPr/>
                    <a:lstStyle/>
                    <a:p>
                      <a:pPr algn="l" fontAlgn="t"/>
                      <a:r>
                        <a:rPr lang="en-US" sz="1400">
                          <a:effectLst/>
                        </a:rPr>
                        <a:t>signed long int</a:t>
                      </a:r>
                      <a:endParaRPr lang="en-US" sz="1400">
                        <a:solidFill>
                          <a:schemeClr val="bg1"/>
                        </a:solidFill>
                        <a:effectLst/>
                      </a:endParaRPr>
                    </a:p>
                  </a:txBody>
                  <a:tcPr marL="29086" marR="29086" marT="29086" marB="29086"/>
                </a:tc>
                <a:tc>
                  <a:txBody>
                    <a:bodyPr/>
                    <a:lstStyle/>
                    <a:p>
                      <a:pPr algn="l" fontAlgn="t"/>
                      <a:r>
                        <a:rPr lang="bn-BD" sz="1400">
                          <a:effectLst/>
                        </a:rPr>
                        <a:t>4 বাইট</a:t>
                      </a:r>
                      <a:endParaRPr lang="bn-BD" sz="1400">
                        <a:solidFill>
                          <a:schemeClr val="bg1"/>
                        </a:solidFill>
                        <a:effectLst/>
                      </a:endParaRPr>
                    </a:p>
                  </a:txBody>
                  <a:tcPr marL="29086" marR="29086" marT="29086" marB="29086"/>
                </a:tc>
                <a:tc>
                  <a:txBody>
                    <a:bodyPr/>
                    <a:lstStyle/>
                    <a:p>
                      <a:pPr algn="l" fontAlgn="t"/>
                      <a:r>
                        <a:rPr lang="bn-BD" sz="1400" dirty="0">
                          <a:effectLst/>
                        </a:rPr>
                        <a:t>-2,147,483,648 থেকে 2,147,483,647</a:t>
                      </a:r>
                      <a:endParaRPr lang="bn-BD" sz="1400" dirty="0">
                        <a:solidFill>
                          <a:schemeClr val="bg1"/>
                        </a:solidFill>
                        <a:effectLst/>
                      </a:endParaRPr>
                    </a:p>
                  </a:txBody>
                  <a:tcPr marL="29086" marR="29086" marT="29086" marB="29086"/>
                </a:tc>
                <a:extLst>
                  <a:ext uri="{0D108BD9-81ED-4DB2-BD59-A6C34878D82A}">
                    <a16:rowId xmlns:a16="http://schemas.microsoft.com/office/drawing/2014/main" val="630883586"/>
                  </a:ext>
                </a:extLst>
              </a:tr>
              <a:tr h="291902">
                <a:tc>
                  <a:txBody>
                    <a:bodyPr/>
                    <a:lstStyle/>
                    <a:p>
                      <a:pPr algn="l" fontAlgn="t"/>
                      <a:r>
                        <a:rPr lang="en-US" sz="1400">
                          <a:effectLst/>
                        </a:rPr>
                        <a:t>unsigned long int</a:t>
                      </a:r>
                      <a:endParaRPr lang="en-US" sz="1400">
                        <a:solidFill>
                          <a:schemeClr val="bg1"/>
                        </a:solidFill>
                        <a:effectLst/>
                      </a:endParaRPr>
                    </a:p>
                  </a:txBody>
                  <a:tcPr marL="29086" marR="29086" marT="29086" marB="29086"/>
                </a:tc>
                <a:tc>
                  <a:txBody>
                    <a:bodyPr/>
                    <a:lstStyle/>
                    <a:p>
                      <a:pPr algn="l" fontAlgn="t"/>
                      <a:r>
                        <a:rPr lang="bn-BD" sz="1400">
                          <a:effectLst/>
                        </a:rPr>
                        <a:t>4 বাইট</a:t>
                      </a:r>
                      <a:endParaRPr lang="bn-BD" sz="1400">
                        <a:solidFill>
                          <a:schemeClr val="bg1"/>
                        </a:solidFill>
                        <a:effectLst/>
                      </a:endParaRPr>
                    </a:p>
                  </a:txBody>
                  <a:tcPr marL="29086" marR="29086" marT="29086" marB="29086"/>
                </a:tc>
                <a:tc>
                  <a:txBody>
                    <a:bodyPr/>
                    <a:lstStyle/>
                    <a:p>
                      <a:pPr algn="l" fontAlgn="t"/>
                      <a:r>
                        <a:rPr lang="bn-BD" sz="1400" dirty="0">
                          <a:effectLst/>
                        </a:rPr>
                        <a:t>0 থেকে 4,294,967,295</a:t>
                      </a:r>
                      <a:endParaRPr lang="bn-BD" sz="1400" dirty="0">
                        <a:solidFill>
                          <a:schemeClr val="bg1"/>
                        </a:solidFill>
                        <a:effectLst/>
                      </a:endParaRPr>
                    </a:p>
                  </a:txBody>
                  <a:tcPr marL="29086" marR="29086" marT="29086" marB="29086"/>
                </a:tc>
                <a:extLst>
                  <a:ext uri="{0D108BD9-81ED-4DB2-BD59-A6C34878D82A}">
                    <a16:rowId xmlns:a16="http://schemas.microsoft.com/office/drawing/2014/main" val="374318767"/>
                  </a:ext>
                </a:extLst>
              </a:tr>
              <a:tr h="177219">
                <a:tc>
                  <a:txBody>
                    <a:bodyPr/>
                    <a:lstStyle/>
                    <a:p>
                      <a:pPr algn="l" fontAlgn="t"/>
                      <a:r>
                        <a:rPr lang="en-US" sz="1400">
                          <a:effectLst/>
                        </a:rPr>
                        <a:t>float</a:t>
                      </a:r>
                      <a:endParaRPr lang="en-US" sz="1400">
                        <a:solidFill>
                          <a:schemeClr val="bg1"/>
                        </a:solidFill>
                        <a:effectLst/>
                      </a:endParaRPr>
                    </a:p>
                  </a:txBody>
                  <a:tcPr marL="29086" marR="29086" marT="29086" marB="29086"/>
                </a:tc>
                <a:tc>
                  <a:txBody>
                    <a:bodyPr/>
                    <a:lstStyle/>
                    <a:p>
                      <a:pPr algn="l" fontAlgn="t"/>
                      <a:r>
                        <a:rPr lang="bn-BD" sz="1400">
                          <a:effectLst/>
                        </a:rPr>
                        <a:t>4 বাইট</a:t>
                      </a:r>
                      <a:endParaRPr lang="bn-BD" sz="1400">
                        <a:solidFill>
                          <a:schemeClr val="bg1"/>
                        </a:solidFill>
                        <a:effectLst/>
                      </a:endParaRPr>
                    </a:p>
                  </a:txBody>
                  <a:tcPr marL="29086" marR="29086" marT="29086" marB="29086"/>
                </a:tc>
                <a:tc>
                  <a:txBody>
                    <a:bodyPr/>
                    <a:lstStyle/>
                    <a:p>
                      <a:pPr algn="l" fontAlgn="t"/>
                      <a:endParaRPr lang="en-US" sz="1400" dirty="0">
                        <a:solidFill>
                          <a:schemeClr val="bg1"/>
                        </a:solidFill>
                        <a:effectLst/>
                      </a:endParaRPr>
                    </a:p>
                  </a:txBody>
                  <a:tcPr marL="29086" marR="29086" marT="29086" marB="29086"/>
                </a:tc>
                <a:extLst>
                  <a:ext uri="{0D108BD9-81ED-4DB2-BD59-A6C34878D82A}">
                    <a16:rowId xmlns:a16="http://schemas.microsoft.com/office/drawing/2014/main" val="2789950155"/>
                  </a:ext>
                </a:extLst>
              </a:tr>
              <a:tr h="177219">
                <a:tc>
                  <a:txBody>
                    <a:bodyPr/>
                    <a:lstStyle/>
                    <a:p>
                      <a:pPr algn="l" fontAlgn="t"/>
                      <a:r>
                        <a:rPr lang="en-US" sz="1400">
                          <a:effectLst/>
                        </a:rPr>
                        <a:t>double</a:t>
                      </a:r>
                      <a:endParaRPr lang="en-US" sz="1400">
                        <a:solidFill>
                          <a:schemeClr val="bg1"/>
                        </a:solidFill>
                        <a:effectLst/>
                      </a:endParaRPr>
                    </a:p>
                  </a:txBody>
                  <a:tcPr marL="29086" marR="29086" marT="29086" marB="29086"/>
                </a:tc>
                <a:tc>
                  <a:txBody>
                    <a:bodyPr/>
                    <a:lstStyle/>
                    <a:p>
                      <a:pPr algn="l" fontAlgn="t"/>
                      <a:r>
                        <a:rPr lang="bn-BD" sz="1400">
                          <a:effectLst/>
                        </a:rPr>
                        <a:t>8 বাইট</a:t>
                      </a:r>
                      <a:endParaRPr lang="bn-BD" sz="1400">
                        <a:solidFill>
                          <a:schemeClr val="bg1"/>
                        </a:solidFill>
                        <a:effectLst/>
                      </a:endParaRPr>
                    </a:p>
                  </a:txBody>
                  <a:tcPr marL="29086" marR="29086" marT="29086" marB="29086"/>
                </a:tc>
                <a:tc>
                  <a:txBody>
                    <a:bodyPr/>
                    <a:lstStyle/>
                    <a:p>
                      <a:pPr algn="l" fontAlgn="t"/>
                      <a:endParaRPr lang="en-US" sz="1400" dirty="0">
                        <a:solidFill>
                          <a:schemeClr val="bg1"/>
                        </a:solidFill>
                        <a:effectLst/>
                      </a:endParaRPr>
                    </a:p>
                  </a:txBody>
                  <a:tcPr marL="29086" marR="29086" marT="29086" marB="29086"/>
                </a:tc>
                <a:extLst>
                  <a:ext uri="{0D108BD9-81ED-4DB2-BD59-A6C34878D82A}">
                    <a16:rowId xmlns:a16="http://schemas.microsoft.com/office/drawing/2014/main" val="268244129"/>
                  </a:ext>
                </a:extLst>
              </a:tr>
              <a:tr h="177219">
                <a:tc>
                  <a:txBody>
                    <a:bodyPr/>
                    <a:lstStyle/>
                    <a:p>
                      <a:pPr algn="l" fontAlgn="t"/>
                      <a:r>
                        <a:rPr lang="en-US" sz="1400" dirty="0">
                          <a:effectLst/>
                        </a:rPr>
                        <a:t>long double</a:t>
                      </a:r>
                      <a:endParaRPr lang="en-US" sz="1400" b="0" i="0" dirty="0">
                        <a:solidFill>
                          <a:schemeClr val="bg1"/>
                        </a:solidFill>
                        <a:effectLst/>
                        <a:latin typeface="Bangla695"/>
                      </a:endParaRPr>
                    </a:p>
                  </a:txBody>
                  <a:tcPr marL="29086" marR="29086" marT="29086" marB="29086"/>
                </a:tc>
                <a:tc>
                  <a:txBody>
                    <a:bodyPr/>
                    <a:lstStyle/>
                    <a:p>
                      <a:pPr algn="l" fontAlgn="t"/>
                      <a:r>
                        <a:rPr lang="bn-BD" sz="1400" dirty="0">
                          <a:effectLst/>
                        </a:rPr>
                        <a:t>10 বাইট</a:t>
                      </a:r>
                      <a:endParaRPr lang="bn-BD" sz="1400" b="0" i="0" dirty="0">
                        <a:solidFill>
                          <a:schemeClr val="bg1"/>
                        </a:solidFill>
                        <a:effectLst/>
                        <a:latin typeface="Bangla695"/>
                      </a:endParaRPr>
                    </a:p>
                  </a:txBody>
                  <a:tcPr marL="29086" marR="29086" marT="29086" marB="29086"/>
                </a:tc>
                <a:tc>
                  <a:txBody>
                    <a:bodyPr/>
                    <a:lstStyle/>
                    <a:p>
                      <a:endParaRPr lang="en-US" sz="1400" dirty="0">
                        <a:solidFill>
                          <a:schemeClr val="bg1"/>
                        </a:solidFill>
                      </a:endParaRPr>
                    </a:p>
                  </a:txBody>
                  <a:tcPr marL="34904" marR="34904" marT="17452" marB="17452"/>
                </a:tc>
                <a:extLst>
                  <a:ext uri="{0D108BD9-81ED-4DB2-BD59-A6C34878D82A}">
                    <a16:rowId xmlns:a16="http://schemas.microsoft.com/office/drawing/2014/main" val="3872868876"/>
                  </a:ext>
                </a:extLst>
              </a:tr>
            </a:tbl>
          </a:graphicData>
        </a:graphic>
      </p:graphicFrame>
      <p:sp>
        <p:nvSpPr>
          <p:cNvPr id="6" name="Rectangle 1"/>
          <p:cNvSpPr>
            <a:spLocks noChangeArrowheads="1"/>
          </p:cNvSpPr>
          <p:nvPr/>
        </p:nvSpPr>
        <p:spPr bwMode="auto">
          <a:xfrm>
            <a:off x="617424" y="195679"/>
            <a:ext cx="98150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chemeClr val="bg1"/>
                </a:solidFill>
                <a:effectLst/>
                <a:latin typeface="Open Sans"/>
                <a:cs typeface="Vrinda"/>
              </a:rPr>
              <a:t>চলুন এক নজরে ডেটা টাইপসমূহ দেখে নিই। এখানে ৩২ বিট আর্কিটেকচারের উপর ভিত্তিকরে ডেটার সাইজ দেওয়া হোল।</a:t>
            </a: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099074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31</a:t>
            </a:fld>
            <a:endParaRPr lang="en-US" noProof="0" dirty="0"/>
          </a:p>
        </p:txBody>
      </p:sp>
      <p:sp>
        <p:nvSpPr>
          <p:cNvPr id="7" name="Rectangle 3"/>
          <p:cNvSpPr>
            <a:spLocks noChangeArrowheads="1"/>
          </p:cNvSpPr>
          <p:nvPr/>
        </p:nvSpPr>
        <p:spPr bwMode="auto">
          <a:xfrm>
            <a:off x="177800" y="631980"/>
            <a:ext cx="11480800" cy="6054171"/>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b="0" i="0" u="none" strike="noStrike" cap="none" normalizeH="0" baseline="0" dirty="0" smtClean="0">
                <a:ln>
                  <a:noFill/>
                </a:ln>
                <a:solidFill>
                  <a:srgbClr val="E8E6E3"/>
                </a:solidFill>
                <a:effectLst/>
                <a:latin typeface="Open Sans"/>
                <a:cs typeface="Vrinda"/>
              </a:rPr>
              <a:t>সি সাইজ মোডিফায়ার</a:t>
            </a:r>
            <a:endParaRPr kumimoji="0" lang="en-US" altLang="en-US"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rgbClr val="E8E6E3"/>
                </a:solidFill>
                <a:effectLst/>
                <a:latin typeface="Open Sans"/>
                <a:cs typeface="Vrinda"/>
              </a:rPr>
              <a:t>সাইজ মোডিফায়ার মৌলিক ডেটা টাইপের সাইজ পরিবর্তন করতে পারে। সি প্রোগ্রামিং এ দুই ধরনের সাইজ মোডিফায়ার আছেঃ</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dirty="0" smtClean="0">
                <a:ln>
                  <a:noFill/>
                </a:ln>
                <a:solidFill>
                  <a:srgbClr val="E8E6E3"/>
                </a:solidFill>
                <a:effectLst/>
                <a:latin typeface="Open Sans"/>
              </a:rPr>
              <a:t>short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100" b="0" i="0" u="none" strike="noStrike" cap="none" normalizeH="0" baseline="0" dirty="0" smtClean="0">
                <a:ln>
                  <a:noFill/>
                </a:ln>
                <a:solidFill>
                  <a:srgbClr val="E8E6E3"/>
                </a:solidFill>
                <a:effectLst/>
                <a:latin typeface="Open Sans"/>
              </a:rPr>
              <a:t>Long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rgbClr val="E8E6E3"/>
                </a:solidFill>
                <a:effectLst/>
                <a:latin typeface="Open Sans"/>
                <a:cs typeface="Vrinda"/>
              </a:rPr>
              <a:t>নিম্নে সাইজ মোডিফায়ারের উদাহরণ দেখানো হলো</a:t>
            </a:r>
            <a:r>
              <a:rPr kumimoji="0" lang="en-US" altLang="en-US" sz="1100" b="0" i="0" u="none" strike="noStrike" cap="none" normalizeH="0" baseline="0" dirty="0" smtClean="0">
                <a:ln>
                  <a:noFill/>
                </a:ln>
                <a:solidFill>
                  <a:srgbClr val="E8E6E3"/>
                </a:solidFill>
                <a:effectLst/>
                <a:latin typeface="Open Sans"/>
                <a:cs typeface="Vrinda"/>
              </a:rPr>
              <a:t>:</a:t>
            </a:r>
            <a:endParaRPr kumimoji="0" lang="en-US" altLang="en-US" sz="1000" b="0" i="0" u="none" strike="noStrike" cap="none" normalizeH="0" baseline="0" dirty="0" smtClean="0">
              <a:ln>
                <a:noFill/>
              </a:ln>
              <a:solidFill>
                <a:srgbClr val="66D9E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66D9EF"/>
                </a:solidFill>
                <a:effectLst/>
                <a:latin typeface="Consolas" panose="020B0609020204030204" pitchFamily="49" charset="0"/>
              </a:rPr>
              <a:t>long</a:t>
            </a:r>
            <a:r>
              <a:rPr kumimoji="0" lang="en-US" altLang="en-US" sz="1000" b="0" i="0" u="none" strike="noStrike" cap="none" normalizeH="0" baseline="0" dirty="0" smtClean="0">
                <a:ln>
                  <a:noFill/>
                </a:ln>
                <a:solidFill>
                  <a:srgbClr val="E8E8D5"/>
                </a:solidFill>
                <a:effectLst/>
                <a:latin typeface="Consolas" panose="020B0609020204030204" pitchFamily="49" charset="0"/>
              </a:rPr>
              <a:t> </a:t>
            </a:r>
            <a:r>
              <a:rPr kumimoji="0" lang="en-US" altLang="en-US" sz="1000" b="0" i="0" u="none" strike="noStrike" cap="none" normalizeH="0" baseline="0" dirty="0" smtClean="0">
                <a:ln>
                  <a:noFill/>
                </a:ln>
                <a:solidFill>
                  <a:srgbClr val="66D9EF"/>
                </a:solidFill>
                <a:effectLst/>
                <a:latin typeface="Consolas" panose="020B0609020204030204" pitchFamily="49" charset="0"/>
              </a:rPr>
              <a:t>double</a:t>
            </a:r>
            <a:r>
              <a:rPr kumimoji="0" lang="en-US" altLang="en-US" sz="1000" b="0" i="0" u="none" strike="noStrike" cap="none" normalizeH="0" baseline="0" dirty="0" smtClean="0">
                <a:ln>
                  <a:noFill/>
                </a:ln>
                <a:solidFill>
                  <a:srgbClr val="E8E8D5"/>
                </a:solidFill>
                <a:effectLst/>
                <a:latin typeface="Consolas" panose="020B0609020204030204" pitchFamily="49" charset="0"/>
              </a:rPr>
              <a:t> </a:t>
            </a:r>
            <a:r>
              <a:rPr kumimoji="0" lang="en-US" altLang="en-US" sz="1000" b="0" i="0" u="none" strike="noStrike" cap="none" normalizeH="0" baseline="0" dirty="0" err="1" smtClean="0">
                <a:ln>
                  <a:noFill/>
                </a:ln>
                <a:solidFill>
                  <a:srgbClr val="E8E8D5"/>
                </a:solidFill>
                <a:effectLst/>
                <a:latin typeface="Consolas" panose="020B0609020204030204" pitchFamily="49" charset="0"/>
              </a:rPr>
              <a:t>i</a:t>
            </a:r>
            <a:r>
              <a:rPr kumimoji="0" lang="en-US" altLang="en-US" sz="1000" b="0" i="0" u="none" strike="noStrike" cap="none" normalizeH="0" baseline="0" dirty="0" smtClean="0">
                <a:ln>
                  <a:noFill/>
                </a:ln>
                <a:solidFill>
                  <a:srgbClr val="E8E8D5"/>
                </a:solidFill>
                <a:effectLst/>
                <a:latin typeface="Consolas" panose="020B0609020204030204" pitchFamily="49" charset="0"/>
              </a:rPr>
              <a:t>;</a:t>
            </a:r>
            <a:r>
              <a:rPr kumimoji="0" lang="en-US" altLang="en-US" sz="1100" b="0" i="0" u="none" strike="noStrike" cap="none" normalizeH="0" baseline="0" dirty="0" smtClean="0">
                <a:ln>
                  <a:noFill/>
                </a:ln>
                <a:solidFill>
                  <a:srgbClr val="E8E8D5"/>
                </a:solidFill>
                <a:effectLst/>
                <a:latin typeface="Consolas" panose="020B0609020204030204" pitchFamily="49" charset="0"/>
              </a:rPr>
              <a:t> </a:t>
            </a:r>
          </a:p>
          <a:p>
            <a:pPr lvl="0"/>
            <a:r>
              <a:rPr lang="bn-IN" altLang="en-US" sz="1200" i="1" dirty="0">
                <a:solidFill>
                  <a:srgbClr val="E8E6E3"/>
                </a:solidFill>
                <a:latin typeface="Open Sans"/>
                <a:cs typeface="Vrinda"/>
              </a:rPr>
              <a:t>ডাবল</a:t>
            </a:r>
            <a:r>
              <a:rPr lang="en-US" altLang="en-US" sz="1200" i="1" dirty="0">
                <a:solidFill>
                  <a:srgbClr val="E8E6E3"/>
                </a:solidFill>
                <a:latin typeface="Open Sans"/>
                <a:cs typeface="Vrinda"/>
              </a:rPr>
              <a:t>(double)</a:t>
            </a:r>
            <a:r>
              <a:rPr lang="en-US" altLang="en-US" sz="1200" dirty="0">
                <a:solidFill>
                  <a:srgbClr val="E8E6E3"/>
                </a:solidFill>
                <a:latin typeface="Open Sans"/>
              </a:rPr>
              <a:t> </a:t>
            </a:r>
            <a:r>
              <a:rPr lang="bn-IN" altLang="en-US" sz="1200" dirty="0">
                <a:solidFill>
                  <a:srgbClr val="E8E6E3"/>
                </a:solidFill>
                <a:latin typeface="Open Sans"/>
                <a:cs typeface="Vrinda"/>
              </a:rPr>
              <a:t>এর সাইজ ৮ বাইট। এর সাথে</a:t>
            </a:r>
            <a:r>
              <a:rPr lang="en-US" altLang="en-US" sz="1200" dirty="0">
                <a:solidFill>
                  <a:srgbClr val="E8E6E3"/>
                </a:solidFill>
                <a:latin typeface="Open Sans"/>
              </a:rPr>
              <a:t> </a:t>
            </a:r>
            <a:r>
              <a:rPr lang="en-US" altLang="en-US" sz="1200" i="1" dirty="0">
                <a:solidFill>
                  <a:srgbClr val="E8E6E3"/>
                </a:solidFill>
                <a:latin typeface="Open Sans"/>
              </a:rPr>
              <a:t>long</a:t>
            </a:r>
            <a:r>
              <a:rPr lang="en-US" altLang="en-US" sz="1200" dirty="0">
                <a:solidFill>
                  <a:srgbClr val="E8E6E3"/>
                </a:solidFill>
                <a:latin typeface="Open Sans"/>
              </a:rPr>
              <a:t> </a:t>
            </a:r>
            <a:r>
              <a:rPr lang="bn-IN" altLang="en-US" sz="1200" dirty="0">
                <a:solidFill>
                  <a:srgbClr val="E8E6E3"/>
                </a:solidFill>
                <a:latin typeface="Open Sans"/>
                <a:cs typeface="Vrinda"/>
              </a:rPr>
              <a:t>কীওয়ার্ড ব্যবহার করলে ভ্যারিয়েবলের সাইজ হয়ে যায় ১০ বাইট।</a:t>
            </a:r>
            <a:endParaRPr lang="en-US" altLang="en-US" sz="1200" dirty="0"/>
          </a:p>
          <a:p>
            <a:pPr lvl="0"/>
            <a:r>
              <a:rPr lang="bn-IN" altLang="en-US" sz="1200" dirty="0">
                <a:solidFill>
                  <a:srgbClr val="E8E6E3"/>
                </a:solidFill>
                <a:latin typeface="Open Sans"/>
                <a:cs typeface="Vrinda"/>
              </a:rPr>
              <a:t>আপনি যদি মনে করেন ভ্যারিয়েবলের ভ্যালু খুব বড় হওয়ার প্রয়োজন নাই তাহলে</a:t>
            </a:r>
            <a:r>
              <a:rPr lang="en-US" altLang="en-US" sz="1200" dirty="0">
                <a:solidFill>
                  <a:srgbClr val="E8E6E3"/>
                </a:solidFill>
                <a:latin typeface="Open Sans"/>
              </a:rPr>
              <a:t> </a:t>
            </a:r>
            <a:r>
              <a:rPr lang="en-US" altLang="en-US" sz="1200" i="1" dirty="0">
                <a:solidFill>
                  <a:srgbClr val="E8E6E3"/>
                </a:solidFill>
                <a:latin typeface="Open Sans"/>
              </a:rPr>
              <a:t>short</a:t>
            </a:r>
            <a:r>
              <a:rPr lang="en-US" altLang="en-US" sz="1200" dirty="0">
                <a:solidFill>
                  <a:srgbClr val="E8E6E3"/>
                </a:solidFill>
                <a:latin typeface="Open Sans"/>
              </a:rPr>
              <a:t> </a:t>
            </a:r>
            <a:r>
              <a:rPr lang="bn-IN" altLang="en-US" sz="1200" dirty="0">
                <a:solidFill>
                  <a:srgbClr val="E8E6E3"/>
                </a:solidFill>
                <a:latin typeface="Open Sans"/>
                <a:cs typeface="Vrinda"/>
              </a:rPr>
              <a:t>কীওয়ার্ড ব্যবহার করতে পারেন। </a:t>
            </a:r>
            <a:endParaRPr lang="en-US" altLang="en-US" sz="1200" dirty="0">
              <a:solidFill>
                <a:srgbClr val="E8E6E3"/>
              </a:solidFill>
              <a:latin typeface="Open Sans"/>
              <a:cs typeface="Vrinda"/>
            </a:endParaRPr>
          </a:p>
          <a:p>
            <a:pPr lvl="0"/>
            <a:r>
              <a:rPr lang="bn-IN" altLang="en-US" sz="1200" dirty="0">
                <a:solidFill>
                  <a:srgbClr val="E8E6E3"/>
                </a:solidFill>
                <a:latin typeface="Open Sans"/>
                <a:cs typeface="Vrinda"/>
              </a:rPr>
              <a:t>উদাহরণস্বরূপঃ</a:t>
            </a:r>
            <a:endParaRPr lang="en-US" altLang="en-US" sz="1200" dirty="0">
              <a:solidFill>
                <a:srgbClr val="66D9EF"/>
              </a:solidFill>
              <a:latin typeface="Consolas" panose="020B0609020204030204" pitchFamily="49" charset="0"/>
            </a:endParaRPr>
          </a:p>
          <a:p>
            <a:pPr lvl="0"/>
            <a:r>
              <a:rPr lang="en-US" altLang="en-US" sz="1200" dirty="0">
                <a:solidFill>
                  <a:srgbClr val="66D9EF"/>
                </a:solidFill>
                <a:latin typeface="Consolas" panose="020B0609020204030204" pitchFamily="49" charset="0"/>
              </a:rPr>
              <a:t>short</a:t>
            </a:r>
            <a:r>
              <a:rPr lang="en-US" altLang="en-US" sz="1200" dirty="0">
                <a:solidFill>
                  <a:srgbClr val="E8E8D5"/>
                </a:solidFill>
                <a:latin typeface="Consolas" panose="020B0609020204030204" pitchFamily="49" charset="0"/>
              </a:rPr>
              <a:t> </a:t>
            </a:r>
            <a:r>
              <a:rPr lang="en-US" altLang="en-US" sz="1200" dirty="0" err="1">
                <a:solidFill>
                  <a:srgbClr val="66D9EF"/>
                </a:solidFill>
                <a:latin typeface="Consolas" panose="020B0609020204030204" pitchFamily="49" charset="0"/>
              </a:rPr>
              <a:t>int</a:t>
            </a:r>
            <a:r>
              <a:rPr lang="en-US" altLang="en-US" sz="1200" dirty="0">
                <a:solidFill>
                  <a:srgbClr val="E8E8D5"/>
                </a:solidFill>
                <a:latin typeface="Consolas" panose="020B0609020204030204" pitchFamily="49" charset="0"/>
              </a:rPr>
              <a:t> a; </a:t>
            </a:r>
            <a:r>
              <a:rPr lang="en-US" altLang="en-US" sz="1200" dirty="0">
                <a:solidFill>
                  <a:srgbClr val="988F81"/>
                </a:solidFill>
                <a:latin typeface="Consolas" panose="020B0609020204030204" pitchFamily="49" charset="0"/>
              </a:rPr>
              <a:t>// </a:t>
            </a:r>
            <a:r>
              <a:rPr lang="bn-IN" altLang="en-US" sz="1200" dirty="0">
                <a:solidFill>
                  <a:srgbClr val="988F81"/>
                </a:solidFill>
                <a:latin typeface="Consolas" panose="020B0609020204030204" pitchFamily="49" charset="0"/>
                <a:cs typeface="Vrinda"/>
              </a:rPr>
              <a:t>সকল অপারেটিং সিস্টেমের জন্য </a:t>
            </a:r>
            <a:r>
              <a:rPr lang="en-US" altLang="en-US" sz="1200" dirty="0">
                <a:solidFill>
                  <a:srgbClr val="988F81"/>
                </a:solidFill>
                <a:latin typeface="Consolas" panose="020B0609020204030204" pitchFamily="49" charset="0"/>
              </a:rPr>
              <a:t>2 bytes </a:t>
            </a:r>
            <a:r>
              <a:rPr lang="bn-IN" altLang="en-US" sz="1200" dirty="0">
                <a:solidFill>
                  <a:srgbClr val="988F81"/>
                </a:solidFill>
                <a:latin typeface="Consolas" panose="020B0609020204030204" pitchFamily="49" charset="0"/>
                <a:cs typeface="Vrinda"/>
              </a:rPr>
              <a:t>মেমোরি স্পেস দখল করে। </a:t>
            </a:r>
            <a:endParaRPr lang="en-US" altLang="en-US" sz="1200" dirty="0" smtClean="0">
              <a:solidFill>
                <a:srgbClr val="988F81"/>
              </a:solidFill>
              <a:latin typeface="Consolas" panose="020B0609020204030204" pitchFamily="49" charset="0"/>
              <a:cs typeface="Vrinda"/>
            </a:endParaRPr>
          </a:p>
          <a:p>
            <a:pPr lvl="0"/>
            <a:endParaRPr lang="en-US" altLang="en-US" sz="1200" dirty="0">
              <a:solidFill>
                <a:srgbClr val="988F81"/>
              </a:solidFill>
              <a:latin typeface="Consolas" panose="020B0609020204030204" pitchFamily="49" charset="0"/>
            </a:endParaRPr>
          </a:p>
          <a:p>
            <a:pPr lvl="0"/>
            <a:r>
              <a:rPr lang="bn-IN" altLang="en-US" dirty="0">
                <a:solidFill>
                  <a:srgbClr val="E8E6E3"/>
                </a:solidFill>
                <a:latin typeface="Open Sans"/>
                <a:cs typeface="Vrinda"/>
              </a:rPr>
              <a:t>সি সাইন মোডিফায়ার</a:t>
            </a:r>
            <a:endParaRPr lang="en-US" altLang="en-US" dirty="0">
              <a:solidFill>
                <a:srgbClr val="E8E6E3"/>
              </a:solidFill>
              <a:latin typeface="Open Sans"/>
            </a:endParaRPr>
          </a:p>
          <a:p>
            <a:pPr lvl="0"/>
            <a:r>
              <a:rPr lang="bn-IN" altLang="en-US" sz="1200" dirty="0">
                <a:solidFill>
                  <a:srgbClr val="E8E6E3"/>
                </a:solidFill>
                <a:latin typeface="Open Sans"/>
                <a:cs typeface="Vrinda"/>
              </a:rPr>
              <a:t>ইন্টেজার এবং ফ্লোটিং পয়েন্ট ভ্যারিয়েবল উভয়েই ধনাত্মক এবং ঋণাত্মক মান গ্রহণ করতে পারে। যাইহোক</a:t>
            </a:r>
            <a:r>
              <a:rPr lang="en-US" altLang="en-US" sz="1200" dirty="0">
                <a:solidFill>
                  <a:srgbClr val="E8E6E3"/>
                </a:solidFill>
                <a:latin typeface="Open Sans"/>
                <a:cs typeface="Vrinda"/>
              </a:rPr>
              <a:t>, </a:t>
            </a:r>
            <a:r>
              <a:rPr lang="bn-IN" altLang="en-US" sz="1200" dirty="0">
                <a:solidFill>
                  <a:srgbClr val="E8E6E3"/>
                </a:solidFill>
                <a:latin typeface="Open Sans"/>
                <a:cs typeface="Vrinda"/>
              </a:rPr>
              <a:t>ভ্যারিয়েবলের ভ্যালু যদি শুধুমাত্র ধনাত্মক রাখতে চান তাহলে</a:t>
            </a:r>
            <a:r>
              <a:rPr lang="en-US" altLang="en-US" sz="1200" dirty="0">
                <a:solidFill>
                  <a:srgbClr val="E8E6E3"/>
                </a:solidFill>
                <a:latin typeface="Open Sans"/>
              </a:rPr>
              <a:t> </a:t>
            </a:r>
            <a:r>
              <a:rPr lang="en-US" altLang="en-US" sz="1200" i="1" dirty="0">
                <a:solidFill>
                  <a:srgbClr val="E8E6E3"/>
                </a:solidFill>
                <a:latin typeface="Open Sans"/>
              </a:rPr>
              <a:t>unsigned</a:t>
            </a:r>
            <a:r>
              <a:rPr lang="en-US" altLang="en-US" sz="1200" dirty="0">
                <a:solidFill>
                  <a:srgbClr val="E8E6E3"/>
                </a:solidFill>
                <a:latin typeface="Open Sans"/>
              </a:rPr>
              <a:t> </a:t>
            </a:r>
            <a:r>
              <a:rPr lang="bn-IN" altLang="en-US" sz="1200" dirty="0">
                <a:solidFill>
                  <a:srgbClr val="E8E6E3"/>
                </a:solidFill>
                <a:latin typeface="Open Sans"/>
                <a:cs typeface="Vrinda"/>
              </a:rPr>
              <a:t>ডেটা টাইপ ব্যবহার করতে হবে।</a:t>
            </a:r>
            <a:endParaRPr lang="en-US" altLang="en-US" sz="1200" dirty="0"/>
          </a:p>
          <a:p>
            <a:pPr lvl="0"/>
            <a:r>
              <a:rPr lang="en-US" altLang="en-US" sz="1050" dirty="0">
                <a:solidFill>
                  <a:srgbClr val="988F81"/>
                </a:solidFill>
                <a:latin typeface="Consolas" panose="020B0609020204030204" pitchFamily="49" charset="0"/>
              </a:rPr>
              <a:t>//unsigned </a:t>
            </a:r>
            <a:r>
              <a:rPr lang="bn-IN" altLang="en-US" sz="1050" dirty="0">
                <a:solidFill>
                  <a:srgbClr val="988F81"/>
                </a:solidFill>
                <a:latin typeface="Consolas" panose="020B0609020204030204" pitchFamily="49" charset="0"/>
                <a:cs typeface="Vrinda"/>
              </a:rPr>
              <a:t>ভ্যারিয়েবলের ঋণাত্মক মান থাকতে পারবে না</a:t>
            </a:r>
            <a:r>
              <a:rPr lang="en-US" altLang="en-US" sz="1050" dirty="0">
                <a:solidFill>
                  <a:srgbClr val="E8E8D5"/>
                </a:solidFill>
                <a:latin typeface="Consolas" panose="020B0609020204030204" pitchFamily="49" charset="0"/>
              </a:rPr>
              <a:t> </a:t>
            </a:r>
            <a:endParaRPr lang="en-US" altLang="en-US" sz="1050" dirty="0" smtClean="0">
              <a:solidFill>
                <a:srgbClr val="E8E8D5"/>
              </a:solidFill>
              <a:latin typeface="Consolas" panose="020B0609020204030204" pitchFamily="49" charset="0"/>
            </a:endParaRPr>
          </a:p>
          <a:p>
            <a:pPr lvl="0"/>
            <a:r>
              <a:rPr lang="en-US" altLang="en-US" sz="1050" dirty="0" smtClean="0">
                <a:solidFill>
                  <a:srgbClr val="66D9EF"/>
                </a:solidFill>
                <a:latin typeface="Consolas" panose="020B0609020204030204" pitchFamily="49" charset="0"/>
              </a:rPr>
              <a:t>unsigned</a:t>
            </a:r>
            <a:r>
              <a:rPr lang="en-US" altLang="en-US" sz="1050" dirty="0" smtClean="0">
                <a:solidFill>
                  <a:srgbClr val="E8E8D5"/>
                </a:solidFill>
                <a:latin typeface="Consolas" panose="020B0609020204030204" pitchFamily="49" charset="0"/>
              </a:rPr>
              <a:t> </a:t>
            </a:r>
            <a:r>
              <a:rPr lang="en-US" altLang="en-US" sz="1050" dirty="0" err="1">
                <a:solidFill>
                  <a:srgbClr val="66D9EF"/>
                </a:solidFill>
                <a:latin typeface="Consolas" panose="020B0609020204030204" pitchFamily="49" charset="0"/>
              </a:rPr>
              <a:t>int</a:t>
            </a:r>
            <a:r>
              <a:rPr lang="en-US" altLang="en-US" sz="1050" dirty="0">
                <a:solidFill>
                  <a:srgbClr val="E8E8D5"/>
                </a:solidFill>
                <a:latin typeface="Consolas" panose="020B0609020204030204" pitchFamily="49" charset="0"/>
              </a:rPr>
              <a:t> </a:t>
            </a:r>
            <a:r>
              <a:rPr lang="en-US" altLang="en-US" sz="1050" dirty="0" err="1">
                <a:solidFill>
                  <a:srgbClr val="E8E8D5"/>
                </a:solidFill>
                <a:latin typeface="Consolas" panose="020B0609020204030204" pitchFamily="49" charset="0"/>
              </a:rPr>
              <a:t>positiveInteger</a:t>
            </a:r>
            <a:r>
              <a:rPr lang="en-US" altLang="en-US" sz="1050" dirty="0">
                <a:solidFill>
                  <a:srgbClr val="E8E8D5"/>
                </a:solidFill>
                <a:latin typeface="Consolas" panose="020B0609020204030204" pitchFamily="49" charset="0"/>
              </a:rPr>
              <a:t>;</a:t>
            </a:r>
            <a:r>
              <a:rPr lang="en-US" altLang="en-US" sz="1200" dirty="0">
                <a:solidFill>
                  <a:srgbClr val="E8E8D5"/>
                </a:solidFill>
                <a:latin typeface="Consolas" panose="020B0609020204030204" pitchFamily="49" charset="0"/>
              </a:rPr>
              <a:t> </a:t>
            </a:r>
            <a:endParaRPr lang="en-US" altLang="en-US" sz="1200" dirty="0" smtClean="0">
              <a:solidFill>
                <a:srgbClr val="E8E8D5"/>
              </a:solidFill>
              <a:latin typeface="Consolas" panose="020B0609020204030204" pitchFamily="49" charset="0"/>
            </a:endParaRPr>
          </a:p>
          <a:p>
            <a:pPr lvl="0"/>
            <a:endParaRPr lang="en-US" altLang="en-US" sz="1200" dirty="0">
              <a:solidFill>
                <a:srgbClr val="E8E8D5"/>
              </a:solidFill>
              <a:latin typeface="Consolas" panose="020B0609020204030204" pitchFamily="49" charset="0"/>
            </a:endParaRPr>
          </a:p>
          <a:p>
            <a:pPr lvl="0"/>
            <a:r>
              <a:rPr lang="bn-IN" altLang="en-US" sz="1200" dirty="0">
                <a:solidFill>
                  <a:srgbClr val="E8E6E3"/>
                </a:solidFill>
                <a:latin typeface="Open Sans"/>
                <a:cs typeface="Vrinda"/>
              </a:rPr>
              <a:t>এছাড়া অন্য একটি মোডিফায়ার</a:t>
            </a:r>
            <a:r>
              <a:rPr lang="en-US" altLang="en-US" sz="1200" dirty="0">
                <a:solidFill>
                  <a:srgbClr val="E8E6E3"/>
                </a:solidFill>
                <a:latin typeface="Open Sans"/>
              </a:rPr>
              <a:t> </a:t>
            </a:r>
            <a:r>
              <a:rPr lang="en-US" altLang="en-US" sz="1200" i="1" dirty="0">
                <a:solidFill>
                  <a:srgbClr val="E8E6E3"/>
                </a:solidFill>
                <a:latin typeface="Open Sans"/>
              </a:rPr>
              <a:t>signed</a:t>
            </a:r>
            <a:r>
              <a:rPr lang="en-US" altLang="en-US" sz="1200" dirty="0">
                <a:solidFill>
                  <a:srgbClr val="E8E6E3"/>
                </a:solidFill>
                <a:latin typeface="Open Sans"/>
              </a:rPr>
              <a:t> </a:t>
            </a:r>
            <a:r>
              <a:rPr lang="bn-IN" altLang="en-US" sz="1200" dirty="0">
                <a:solidFill>
                  <a:srgbClr val="E8E6E3"/>
                </a:solidFill>
                <a:latin typeface="Open Sans"/>
                <a:cs typeface="Vrinda"/>
              </a:rPr>
              <a:t>রয়েছে যার ধনাত্মক এবং ঋণাত্মক উভয় ভ্যালুই থাকতে পারে। কিন্তু ইহা ডিফাইন্ড করার কোনো প্রয়োজন নাই কারণ ভ্যারিয়েবল ডিফল্টভাবেই</a:t>
            </a:r>
            <a:r>
              <a:rPr lang="en-US" altLang="en-US" sz="1200" dirty="0">
                <a:solidFill>
                  <a:srgbClr val="E8E6E3"/>
                </a:solidFill>
                <a:latin typeface="Open Sans"/>
              </a:rPr>
              <a:t> </a:t>
            </a:r>
            <a:r>
              <a:rPr lang="en-US" altLang="en-US" sz="1200" i="1" dirty="0">
                <a:solidFill>
                  <a:srgbClr val="E8E6E3"/>
                </a:solidFill>
                <a:latin typeface="Open Sans"/>
              </a:rPr>
              <a:t>signed</a:t>
            </a:r>
            <a:r>
              <a:rPr lang="en-US" altLang="en-US" sz="1200" dirty="0">
                <a:solidFill>
                  <a:srgbClr val="E8E6E3"/>
                </a:solidFill>
                <a:latin typeface="Open Sans"/>
              </a:rPr>
              <a:t> </a:t>
            </a:r>
            <a:r>
              <a:rPr lang="bn-IN" altLang="en-US" sz="1200" dirty="0">
                <a:solidFill>
                  <a:srgbClr val="E8E6E3"/>
                </a:solidFill>
                <a:latin typeface="Open Sans"/>
                <a:cs typeface="Vrinda"/>
              </a:rPr>
              <a:t>থাকে।</a:t>
            </a:r>
            <a:endParaRPr lang="en-US" altLang="en-US" sz="1200" dirty="0"/>
          </a:p>
          <a:p>
            <a:pPr lvl="0"/>
            <a:r>
              <a:rPr lang="en-US" altLang="en-US" sz="1200" dirty="0">
                <a:solidFill>
                  <a:srgbClr val="E8E6E3"/>
                </a:solidFill>
                <a:latin typeface="Open Sans"/>
              </a:rPr>
              <a:t>4</a:t>
            </a:r>
            <a:r>
              <a:rPr lang="bn-IN" altLang="en-US" sz="1200" dirty="0">
                <a:solidFill>
                  <a:srgbClr val="E8E6E3"/>
                </a:solidFill>
                <a:latin typeface="Open Sans"/>
                <a:cs typeface="Vrinda"/>
              </a:rPr>
              <a:t> বাইটের একটি ইন্টেজার ভ্যারিয়বলের </a:t>
            </a:r>
            <a:r>
              <a:rPr lang="en-US" altLang="en-US" sz="1200" dirty="0">
                <a:solidFill>
                  <a:srgbClr val="E8E6E3"/>
                </a:solidFill>
                <a:latin typeface="Open Sans"/>
              </a:rPr>
              <a:t>-2</a:t>
            </a:r>
            <a:r>
              <a:rPr lang="en-US" altLang="en-US" sz="900" baseline="30000" dirty="0">
                <a:solidFill>
                  <a:srgbClr val="E8E6E3"/>
                </a:solidFill>
                <a:latin typeface="Open Sans"/>
              </a:rPr>
              <a:t>31</a:t>
            </a:r>
            <a:r>
              <a:rPr lang="en-US" altLang="en-US" sz="1200" dirty="0">
                <a:solidFill>
                  <a:srgbClr val="E8E6E3"/>
                </a:solidFill>
                <a:latin typeface="Open Sans"/>
              </a:rPr>
              <a:t> </a:t>
            </a:r>
            <a:r>
              <a:rPr lang="bn-IN" altLang="en-US" sz="1200" dirty="0">
                <a:solidFill>
                  <a:srgbClr val="E8E6E3"/>
                </a:solidFill>
                <a:latin typeface="Open Sans"/>
                <a:cs typeface="Vrinda"/>
              </a:rPr>
              <a:t>থেকে </a:t>
            </a:r>
            <a:r>
              <a:rPr lang="en-US" altLang="en-US" sz="1200" dirty="0">
                <a:solidFill>
                  <a:srgbClr val="E8E6E3"/>
                </a:solidFill>
                <a:latin typeface="Open Sans"/>
                <a:cs typeface="Vrinda"/>
              </a:rPr>
              <a:t>2</a:t>
            </a:r>
            <a:r>
              <a:rPr lang="en-US" altLang="en-US" sz="900" baseline="30000" dirty="0">
                <a:solidFill>
                  <a:srgbClr val="E8E6E3"/>
                </a:solidFill>
                <a:latin typeface="Open Sans"/>
              </a:rPr>
              <a:t>31</a:t>
            </a:r>
            <a:r>
              <a:rPr lang="en-US" altLang="en-US" sz="1200" dirty="0">
                <a:solidFill>
                  <a:srgbClr val="E8E6E3"/>
                </a:solidFill>
                <a:latin typeface="Open Sans"/>
              </a:rPr>
              <a:t>-1</a:t>
            </a:r>
            <a:r>
              <a:rPr lang="bn-IN" altLang="en-US" sz="1200" dirty="0">
                <a:solidFill>
                  <a:srgbClr val="E8E6E3"/>
                </a:solidFill>
                <a:latin typeface="Open Sans"/>
                <a:cs typeface="Vrinda"/>
              </a:rPr>
              <a:t> পর্যন্ত ভ্যালু থাকতে পারে। কিন্তু ভ্যারিয়েবলকে যদি </a:t>
            </a:r>
            <a:r>
              <a:rPr lang="en-US" altLang="en-US" sz="1200" dirty="0">
                <a:solidFill>
                  <a:srgbClr val="E8E6E3"/>
                </a:solidFill>
                <a:latin typeface="Open Sans"/>
              </a:rPr>
              <a:t>unsigned </a:t>
            </a:r>
            <a:r>
              <a:rPr lang="bn-IN" altLang="en-US" sz="1200" dirty="0">
                <a:solidFill>
                  <a:srgbClr val="E8E6E3"/>
                </a:solidFill>
                <a:latin typeface="Open Sans"/>
                <a:cs typeface="Vrinda"/>
              </a:rPr>
              <a:t>হিসাবে ডিফাইন্ড করা হয় তাহলে ইহার </a:t>
            </a:r>
            <a:r>
              <a:rPr lang="en-US" altLang="en-US" sz="1200" dirty="0">
                <a:solidFill>
                  <a:srgbClr val="E8E6E3"/>
                </a:solidFill>
                <a:latin typeface="Open Sans"/>
              </a:rPr>
              <a:t>0</a:t>
            </a:r>
            <a:r>
              <a:rPr lang="bn-IN" altLang="en-US" sz="1200" dirty="0">
                <a:solidFill>
                  <a:srgbClr val="E8E6E3"/>
                </a:solidFill>
                <a:latin typeface="Open Sans"/>
                <a:cs typeface="Vrinda"/>
              </a:rPr>
              <a:t> থেকে </a:t>
            </a:r>
            <a:r>
              <a:rPr lang="en-US" altLang="en-US" sz="1200" dirty="0">
                <a:solidFill>
                  <a:srgbClr val="E8E6E3"/>
                </a:solidFill>
                <a:latin typeface="Open Sans"/>
              </a:rPr>
              <a:t>2</a:t>
            </a:r>
            <a:r>
              <a:rPr lang="en-US" altLang="en-US" sz="900" baseline="30000" dirty="0">
                <a:solidFill>
                  <a:srgbClr val="E8E6E3"/>
                </a:solidFill>
                <a:latin typeface="Open Sans"/>
              </a:rPr>
              <a:t>32</a:t>
            </a:r>
            <a:r>
              <a:rPr lang="en-US" altLang="en-US" sz="1200" dirty="0">
                <a:solidFill>
                  <a:srgbClr val="E8E6E3"/>
                </a:solidFill>
                <a:latin typeface="Open Sans"/>
              </a:rPr>
              <a:t>-1</a:t>
            </a:r>
            <a:r>
              <a:rPr lang="bn-IN" altLang="en-US" sz="1200" dirty="0">
                <a:solidFill>
                  <a:srgbClr val="E8E6E3"/>
                </a:solidFill>
                <a:latin typeface="Open Sans"/>
                <a:cs typeface="Vrinda"/>
              </a:rPr>
              <a:t> পর্যন্ত ভ্যালু থাকতে পারে</a:t>
            </a:r>
            <a:r>
              <a:rPr lang="bn-IN" altLang="en-US" sz="1200" dirty="0" smtClean="0">
                <a:solidFill>
                  <a:srgbClr val="E8E6E3"/>
                </a:solidFill>
                <a:latin typeface="Open Sans"/>
                <a:cs typeface="Vrinda"/>
              </a:rPr>
              <a:t>।মনে </a:t>
            </a:r>
            <a:r>
              <a:rPr lang="bn-IN" altLang="en-US" sz="1200" dirty="0">
                <a:solidFill>
                  <a:srgbClr val="E8E6E3"/>
                </a:solidFill>
                <a:latin typeface="Open Sans"/>
                <a:cs typeface="Vrinda"/>
              </a:rPr>
              <a:t>রাখবেন</a:t>
            </a:r>
            <a:r>
              <a:rPr lang="en-US" altLang="en-US" sz="1200" dirty="0">
                <a:solidFill>
                  <a:srgbClr val="E8E6E3"/>
                </a:solidFill>
                <a:latin typeface="Open Sans"/>
                <a:cs typeface="Vrinda"/>
              </a:rPr>
              <a:t>, </a:t>
            </a:r>
            <a:r>
              <a:rPr lang="bn-IN" altLang="en-US" sz="1200" dirty="0">
                <a:solidFill>
                  <a:srgbClr val="E8E6E3"/>
                </a:solidFill>
                <a:latin typeface="Open Sans"/>
                <a:cs typeface="Vrinda"/>
              </a:rPr>
              <a:t>সাইন মোডিফায়ার শুধুমাত্র</a:t>
            </a:r>
            <a:r>
              <a:rPr lang="en-US" altLang="en-US" sz="1200" dirty="0">
                <a:solidFill>
                  <a:srgbClr val="E8E6E3"/>
                </a:solidFill>
                <a:latin typeface="Open Sans"/>
              </a:rPr>
              <a:t> </a:t>
            </a:r>
            <a:r>
              <a:rPr lang="en-US" altLang="en-US" sz="1200" i="1" dirty="0" err="1">
                <a:solidFill>
                  <a:srgbClr val="E8E6E3"/>
                </a:solidFill>
                <a:latin typeface="Open Sans"/>
              </a:rPr>
              <a:t>int</a:t>
            </a:r>
            <a:r>
              <a:rPr lang="en-US" altLang="en-US" sz="1200" dirty="0">
                <a:solidFill>
                  <a:srgbClr val="E8E6E3"/>
                </a:solidFill>
                <a:latin typeface="Open Sans"/>
              </a:rPr>
              <a:t> </a:t>
            </a:r>
            <a:r>
              <a:rPr lang="bn-IN" altLang="en-US" sz="1200" dirty="0">
                <a:solidFill>
                  <a:srgbClr val="E8E6E3"/>
                </a:solidFill>
                <a:latin typeface="Open Sans"/>
                <a:cs typeface="Vrinda"/>
              </a:rPr>
              <a:t>এবং</a:t>
            </a:r>
            <a:r>
              <a:rPr lang="en-US" altLang="en-US" sz="1200" dirty="0">
                <a:solidFill>
                  <a:srgbClr val="E8E6E3"/>
                </a:solidFill>
                <a:latin typeface="Open Sans"/>
              </a:rPr>
              <a:t> </a:t>
            </a:r>
            <a:r>
              <a:rPr lang="en-US" altLang="en-US" sz="1200" i="1" dirty="0">
                <a:solidFill>
                  <a:srgbClr val="E8E6E3"/>
                </a:solidFill>
                <a:latin typeface="Open Sans"/>
              </a:rPr>
              <a:t>char</a:t>
            </a:r>
            <a:r>
              <a:rPr lang="en-US" altLang="en-US" sz="1200" dirty="0">
                <a:solidFill>
                  <a:srgbClr val="E8E6E3"/>
                </a:solidFill>
                <a:latin typeface="Open Sans"/>
              </a:rPr>
              <a:t> </a:t>
            </a:r>
            <a:r>
              <a:rPr lang="bn-IN" altLang="en-US" sz="1200" dirty="0">
                <a:solidFill>
                  <a:srgbClr val="E8E6E3"/>
                </a:solidFill>
                <a:latin typeface="Open Sans"/>
                <a:cs typeface="Vrinda"/>
              </a:rPr>
              <a:t>ডেটা টাইপের ক্ষেত্রে প্রযোজ্য</a:t>
            </a:r>
            <a:r>
              <a:rPr lang="bn-IN" altLang="en-US" sz="1200" dirty="0" smtClean="0">
                <a:solidFill>
                  <a:srgbClr val="E8E6E3"/>
                </a:solidFill>
                <a:latin typeface="Open Sans"/>
                <a:cs typeface="Vrinda"/>
              </a:rPr>
              <a:t>।</a:t>
            </a:r>
            <a:endParaRPr lang="en-US" altLang="en-US" sz="1200" dirty="0" smtClean="0">
              <a:solidFill>
                <a:srgbClr val="E8E6E3"/>
              </a:solidFill>
              <a:latin typeface="Open Sans"/>
              <a:cs typeface="Vrinda"/>
            </a:endParaRPr>
          </a:p>
          <a:p>
            <a:pPr lvl="0"/>
            <a:endParaRPr lang="en-US" altLang="en-US" sz="2000" dirty="0">
              <a:solidFill>
                <a:srgbClr val="E8E6E3"/>
              </a:solidFill>
              <a:latin typeface="Open Sans"/>
            </a:endParaRPr>
          </a:p>
          <a:p>
            <a:pPr lvl="0"/>
            <a:r>
              <a:rPr lang="bn-IN" altLang="en-US" dirty="0">
                <a:solidFill>
                  <a:srgbClr val="E8E6E3"/>
                </a:solidFill>
                <a:latin typeface="Open Sans"/>
                <a:cs typeface="Vrinda"/>
              </a:rPr>
              <a:t>সি কনস্ট্যান্ট মোডিফায়ার</a:t>
            </a:r>
            <a:endParaRPr lang="en-US" altLang="en-US" dirty="0">
              <a:solidFill>
                <a:srgbClr val="E8E6E3"/>
              </a:solidFill>
              <a:latin typeface="Open Sans"/>
            </a:endParaRPr>
          </a:p>
          <a:p>
            <a:pPr lvl="0"/>
            <a:r>
              <a:rPr lang="bn-IN" altLang="en-US" sz="1200" dirty="0">
                <a:solidFill>
                  <a:srgbClr val="E8E6E3"/>
                </a:solidFill>
                <a:latin typeface="Open Sans"/>
                <a:cs typeface="Vrinda"/>
              </a:rPr>
              <a:t>আইডেন্টিফায়ারকে কনস্ট্যান্ট হিসাবেও ডিক্লেয়ার করা যায়। ইহার জন্য</a:t>
            </a:r>
            <a:r>
              <a:rPr lang="en-US" altLang="en-US" sz="1200" dirty="0">
                <a:solidFill>
                  <a:srgbClr val="E8E6E3"/>
                </a:solidFill>
                <a:latin typeface="Open Sans"/>
              </a:rPr>
              <a:t> </a:t>
            </a:r>
            <a:r>
              <a:rPr lang="en-US" altLang="en-US" sz="1200" i="1" dirty="0" err="1">
                <a:solidFill>
                  <a:srgbClr val="E8E6E3"/>
                </a:solidFill>
                <a:latin typeface="Open Sans"/>
              </a:rPr>
              <a:t>const</a:t>
            </a:r>
            <a:r>
              <a:rPr lang="en-US" altLang="en-US" sz="1200" dirty="0">
                <a:solidFill>
                  <a:srgbClr val="E8E6E3"/>
                </a:solidFill>
                <a:latin typeface="Open Sans"/>
              </a:rPr>
              <a:t> </a:t>
            </a:r>
            <a:r>
              <a:rPr lang="bn-IN" altLang="en-US" sz="1200" dirty="0">
                <a:solidFill>
                  <a:srgbClr val="E8E6E3"/>
                </a:solidFill>
                <a:latin typeface="Open Sans"/>
                <a:cs typeface="Vrinda"/>
              </a:rPr>
              <a:t>কীওয়ার্ড ব্যবহৃত হয়।</a:t>
            </a:r>
            <a:endParaRPr lang="en-US" altLang="en-US" sz="1200" dirty="0"/>
          </a:p>
          <a:p>
            <a:pPr lvl="0"/>
            <a:r>
              <a:rPr lang="en-US" altLang="en-US" sz="1050" dirty="0" err="1">
                <a:solidFill>
                  <a:srgbClr val="66D9EF"/>
                </a:solidFill>
                <a:latin typeface="Consolas" panose="020B0609020204030204" pitchFamily="49" charset="0"/>
              </a:rPr>
              <a:t>const</a:t>
            </a:r>
            <a:r>
              <a:rPr lang="en-US" altLang="en-US" sz="1050" dirty="0">
                <a:solidFill>
                  <a:srgbClr val="E8E8D5"/>
                </a:solidFill>
                <a:latin typeface="Consolas" panose="020B0609020204030204" pitchFamily="49" charset="0"/>
              </a:rPr>
              <a:t> </a:t>
            </a:r>
            <a:r>
              <a:rPr lang="en-US" altLang="en-US" sz="1050" dirty="0" err="1">
                <a:solidFill>
                  <a:srgbClr val="66D9EF"/>
                </a:solidFill>
                <a:latin typeface="Consolas" panose="020B0609020204030204" pitchFamily="49" charset="0"/>
              </a:rPr>
              <a:t>int</a:t>
            </a:r>
            <a:r>
              <a:rPr lang="en-US" altLang="en-US" sz="1050" dirty="0">
                <a:solidFill>
                  <a:srgbClr val="E8E8D5"/>
                </a:solidFill>
                <a:latin typeface="Consolas" panose="020B0609020204030204" pitchFamily="49" charset="0"/>
              </a:rPr>
              <a:t> age = </a:t>
            </a:r>
            <a:r>
              <a:rPr lang="en-US" altLang="en-US" sz="1050" dirty="0">
                <a:solidFill>
                  <a:srgbClr val="A674FF"/>
                </a:solidFill>
                <a:latin typeface="Consolas" panose="020B0609020204030204" pitchFamily="49" charset="0"/>
              </a:rPr>
              <a:t>32</a:t>
            </a:r>
            <a:r>
              <a:rPr lang="en-US" altLang="en-US" sz="1050" dirty="0" smtClean="0">
                <a:solidFill>
                  <a:srgbClr val="E8E8D5"/>
                </a:solidFill>
                <a:latin typeface="Consolas" panose="020B0609020204030204" pitchFamily="49" charset="0"/>
              </a:rPr>
              <a:t>;</a:t>
            </a:r>
            <a:endParaRPr lang="en-US" altLang="en-US" sz="1200" dirty="0" smtClean="0">
              <a:solidFill>
                <a:srgbClr val="E8E8D5"/>
              </a:solidFill>
              <a:latin typeface="Consolas" panose="020B0609020204030204" pitchFamily="49" charset="0"/>
            </a:endParaRPr>
          </a:p>
          <a:p>
            <a:pPr lvl="0"/>
            <a:endParaRPr lang="en-US" altLang="en-US" sz="1200" dirty="0">
              <a:solidFill>
                <a:srgbClr val="E8E6E3"/>
              </a:solidFill>
              <a:latin typeface="Open Sans"/>
              <a:cs typeface="Vrinda"/>
            </a:endParaRPr>
          </a:p>
          <a:p>
            <a:pPr lvl="0"/>
            <a:r>
              <a:rPr lang="bn-IN" altLang="en-US" sz="1200" dirty="0">
                <a:solidFill>
                  <a:srgbClr val="E8E6E3"/>
                </a:solidFill>
                <a:latin typeface="Open Sans"/>
                <a:cs typeface="Vrinda"/>
              </a:rPr>
              <a:t>প্রোগ্রামে</a:t>
            </a:r>
            <a:r>
              <a:rPr lang="en-US" altLang="en-US" sz="1200" dirty="0">
                <a:solidFill>
                  <a:srgbClr val="E8E6E3"/>
                </a:solidFill>
                <a:latin typeface="Open Sans"/>
              </a:rPr>
              <a:t> </a:t>
            </a:r>
            <a:r>
              <a:rPr lang="en-US" altLang="en-US" sz="1200" i="1" dirty="0">
                <a:solidFill>
                  <a:srgbClr val="E8E6E3"/>
                </a:solidFill>
                <a:latin typeface="Open Sans"/>
              </a:rPr>
              <a:t>age</a:t>
            </a:r>
            <a:r>
              <a:rPr lang="en-US" altLang="en-US" sz="1200" dirty="0">
                <a:solidFill>
                  <a:srgbClr val="E8E6E3"/>
                </a:solidFill>
                <a:latin typeface="Open Sans"/>
              </a:rPr>
              <a:t> </a:t>
            </a:r>
            <a:r>
              <a:rPr lang="bn-IN" altLang="en-US" sz="1200" dirty="0">
                <a:solidFill>
                  <a:srgbClr val="E8E6E3"/>
                </a:solidFill>
                <a:latin typeface="Open Sans"/>
                <a:cs typeface="Vrinda"/>
              </a:rPr>
              <a:t>ভ্যারিয়েবলের ভ্যালু পরিবর্তন হবে না।</a:t>
            </a:r>
            <a:endParaRPr lang="en-US" altLang="en-US" sz="2000" dirty="0">
              <a:solidFill>
                <a:srgbClr val="E8E6E3"/>
              </a:solidFill>
              <a:latin typeface="Open Sans"/>
            </a:endParaRPr>
          </a:p>
          <a:p>
            <a:pPr lvl="0"/>
            <a:r>
              <a:rPr lang="bn-IN" altLang="en-US" dirty="0">
                <a:solidFill>
                  <a:srgbClr val="E8E6E3"/>
                </a:solidFill>
                <a:latin typeface="Open Sans"/>
                <a:cs typeface="Vrinda"/>
              </a:rPr>
              <a:t>সি ভোলাটাইল মোডিফায়ার</a:t>
            </a:r>
            <a:endParaRPr lang="en-US" altLang="en-US" dirty="0">
              <a:solidFill>
                <a:srgbClr val="E8E6E3"/>
              </a:solidFill>
              <a:latin typeface="Open Sans"/>
            </a:endParaRPr>
          </a:p>
          <a:p>
            <a:pPr lvl="0"/>
            <a:r>
              <a:rPr lang="bn-IN" altLang="en-US" sz="1200" dirty="0">
                <a:solidFill>
                  <a:srgbClr val="E8E6E3"/>
                </a:solidFill>
                <a:latin typeface="Open Sans"/>
                <a:cs typeface="Vrinda"/>
              </a:rPr>
              <a:t>প্রোগ্রামের বাহিরের কোনো এক্সটার্নাল সোর্সের মাধ্যমে ভ্যারিয়েবলের ভ্যালু পরিবর্তন করতে হলে ভ্যারিয়েবলকে</a:t>
            </a:r>
            <a:r>
              <a:rPr lang="en-US" altLang="en-US" sz="1200" dirty="0">
                <a:solidFill>
                  <a:srgbClr val="E8E6E3"/>
                </a:solidFill>
                <a:latin typeface="Open Sans"/>
              </a:rPr>
              <a:t> </a:t>
            </a:r>
            <a:r>
              <a:rPr lang="en-US" altLang="en-US" sz="1200" i="1" dirty="0">
                <a:solidFill>
                  <a:srgbClr val="E8E6E3"/>
                </a:solidFill>
                <a:latin typeface="Open Sans"/>
              </a:rPr>
              <a:t>volatile</a:t>
            </a:r>
            <a:r>
              <a:rPr lang="en-US" altLang="en-US" sz="1200" dirty="0">
                <a:solidFill>
                  <a:srgbClr val="E8E6E3"/>
                </a:solidFill>
                <a:latin typeface="Open Sans"/>
              </a:rPr>
              <a:t> </a:t>
            </a:r>
            <a:r>
              <a:rPr lang="bn-IN" altLang="en-US" sz="1200" dirty="0">
                <a:solidFill>
                  <a:srgbClr val="E8E6E3"/>
                </a:solidFill>
                <a:latin typeface="Open Sans"/>
                <a:cs typeface="Vrinda"/>
              </a:rPr>
              <a:t>হিসাবে ডিক্লেয়ার করা উচিৎ</a:t>
            </a:r>
            <a:r>
              <a:rPr lang="bn-IN" altLang="en-US" sz="1200" dirty="0" smtClean="0">
                <a:solidFill>
                  <a:srgbClr val="E8E6E3"/>
                </a:solidFill>
                <a:latin typeface="Open Sans"/>
                <a:cs typeface="Vrinda"/>
              </a:rPr>
              <a:t>।</a:t>
            </a:r>
            <a:endParaRPr lang="en-US" altLang="en-US" sz="1200" dirty="0"/>
          </a:p>
        </p:txBody>
      </p:sp>
      <p:sp>
        <p:nvSpPr>
          <p:cNvPr id="12" name="TextBox 11"/>
          <p:cNvSpPr txBox="1"/>
          <p:nvPr/>
        </p:nvSpPr>
        <p:spPr>
          <a:xfrm>
            <a:off x="914400" y="63258"/>
            <a:ext cx="7431843" cy="615553"/>
          </a:xfrm>
          <a:prstGeom prst="rect">
            <a:avLst/>
          </a:prstGeom>
          <a:noFill/>
        </p:spPr>
        <p:txBody>
          <a:bodyPr wrap="none" rtlCol="0">
            <a:spAutoFit/>
          </a:bodyPr>
          <a:lstStyle/>
          <a:p>
            <a:pPr lvl="0" algn="ctr" eaLnBrk="0" fontAlgn="base" hangingPunct="0">
              <a:spcBef>
                <a:spcPct val="0"/>
              </a:spcBef>
              <a:spcAft>
                <a:spcPct val="0"/>
              </a:spcAft>
            </a:pPr>
            <a:r>
              <a:rPr lang="bn-IN" altLang="en-US" sz="2000" dirty="0">
                <a:solidFill>
                  <a:srgbClr val="E8E6E3"/>
                </a:solidFill>
                <a:latin typeface="Open Sans"/>
                <a:cs typeface="Vrinda"/>
              </a:rPr>
              <a:t>সি প্রোগ্রামিং মোডিফায়ার </a:t>
            </a:r>
            <a:r>
              <a:rPr lang="en-US" altLang="en-US" sz="2000" dirty="0">
                <a:solidFill>
                  <a:srgbClr val="E8E6E3"/>
                </a:solidFill>
                <a:latin typeface="Open Sans"/>
                <a:cs typeface="Vrinda"/>
              </a:rPr>
              <a:t>| C Programing Modifiers</a:t>
            </a:r>
            <a:endParaRPr lang="en-US" altLang="en-US" sz="2000" dirty="0">
              <a:latin typeface="Arial" panose="020B0604020202020204" pitchFamily="34" charset="0"/>
            </a:endParaRPr>
          </a:p>
          <a:p>
            <a:pPr lvl="0" algn="ctr" eaLnBrk="0" fontAlgn="base" hangingPunct="0">
              <a:spcBef>
                <a:spcPct val="0"/>
              </a:spcBef>
              <a:spcAft>
                <a:spcPct val="0"/>
              </a:spcAft>
            </a:pPr>
            <a:r>
              <a:rPr lang="bn-IN" altLang="en-US" sz="1400" dirty="0">
                <a:solidFill>
                  <a:srgbClr val="E8E6E3"/>
                </a:solidFill>
                <a:latin typeface="Open Sans"/>
                <a:cs typeface="Vrinda"/>
              </a:rPr>
              <a:t>মোডিফায়ার</a:t>
            </a:r>
            <a:r>
              <a:rPr lang="en-US" altLang="en-US" sz="1400" dirty="0">
                <a:solidFill>
                  <a:srgbClr val="E8E6E3"/>
                </a:solidFill>
                <a:latin typeface="Open Sans"/>
                <a:cs typeface="Vrinda"/>
              </a:rPr>
              <a:t>(modifiers) </a:t>
            </a:r>
            <a:r>
              <a:rPr lang="bn-IN" altLang="en-US" sz="1400" dirty="0">
                <a:solidFill>
                  <a:srgbClr val="E8E6E3"/>
                </a:solidFill>
                <a:latin typeface="Open Sans"/>
                <a:cs typeface="Vrinda"/>
              </a:rPr>
              <a:t>মৌলিক ডেটা টাইপের অর্থ পরিবর্তন করে নতুন ডেটা টাইপ উৎপন্ন করে</a:t>
            </a:r>
            <a:r>
              <a:rPr lang="bn-IN" altLang="en-US" sz="1400" dirty="0" smtClean="0">
                <a:solidFill>
                  <a:srgbClr val="E8E6E3"/>
                </a:solidFill>
                <a:latin typeface="Open Sans"/>
                <a:cs typeface="Vrinda"/>
              </a:rPr>
              <a:t>।</a:t>
            </a:r>
            <a:endParaRPr lang="en-US" altLang="en-US" sz="1400" dirty="0"/>
          </a:p>
        </p:txBody>
      </p:sp>
    </p:spTree>
    <p:extLst>
      <p:ext uri="{BB962C8B-B14F-4D97-AF65-F5344CB8AC3E}">
        <p14:creationId xmlns:p14="http://schemas.microsoft.com/office/powerpoint/2010/main" val="2417447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32</a:t>
            </a:fld>
            <a:endParaRPr 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311880197"/>
              </p:ext>
            </p:extLst>
          </p:nvPr>
        </p:nvGraphicFramePr>
        <p:xfrm>
          <a:off x="2115128" y="639347"/>
          <a:ext cx="7651864" cy="370840"/>
        </p:xfrm>
        <a:graphic>
          <a:graphicData uri="http://schemas.openxmlformats.org/drawingml/2006/table">
            <a:tbl>
              <a:tblPr firstRow="1" bandRow="1">
                <a:tableStyleId>{5C22544A-7EE6-4342-B048-85BDC9FD1C3A}</a:tableStyleId>
              </a:tblPr>
              <a:tblGrid>
                <a:gridCol w="956483">
                  <a:extLst>
                    <a:ext uri="{9D8B030D-6E8A-4147-A177-3AD203B41FA5}">
                      <a16:colId xmlns:a16="http://schemas.microsoft.com/office/drawing/2014/main" val="1173691473"/>
                    </a:ext>
                  </a:extLst>
                </a:gridCol>
                <a:gridCol w="956483">
                  <a:extLst>
                    <a:ext uri="{9D8B030D-6E8A-4147-A177-3AD203B41FA5}">
                      <a16:colId xmlns:a16="http://schemas.microsoft.com/office/drawing/2014/main" val="709789268"/>
                    </a:ext>
                  </a:extLst>
                </a:gridCol>
                <a:gridCol w="956483">
                  <a:extLst>
                    <a:ext uri="{9D8B030D-6E8A-4147-A177-3AD203B41FA5}">
                      <a16:colId xmlns:a16="http://schemas.microsoft.com/office/drawing/2014/main" val="4033431764"/>
                    </a:ext>
                  </a:extLst>
                </a:gridCol>
                <a:gridCol w="956483">
                  <a:extLst>
                    <a:ext uri="{9D8B030D-6E8A-4147-A177-3AD203B41FA5}">
                      <a16:colId xmlns:a16="http://schemas.microsoft.com/office/drawing/2014/main" val="73568007"/>
                    </a:ext>
                  </a:extLst>
                </a:gridCol>
                <a:gridCol w="956483">
                  <a:extLst>
                    <a:ext uri="{9D8B030D-6E8A-4147-A177-3AD203B41FA5}">
                      <a16:colId xmlns:a16="http://schemas.microsoft.com/office/drawing/2014/main" val="2407489488"/>
                    </a:ext>
                  </a:extLst>
                </a:gridCol>
                <a:gridCol w="956483">
                  <a:extLst>
                    <a:ext uri="{9D8B030D-6E8A-4147-A177-3AD203B41FA5}">
                      <a16:colId xmlns:a16="http://schemas.microsoft.com/office/drawing/2014/main" val="4281313667"/>
                    </a:ext>
                  </a:extLst>
                </a:gridCol>
                <a:gridCol w="956483">
                  <a:extLst>
                    <a:ext uri="{9D8B030D-6E8A-4147-A177-3AD203B41FA5}">
                      <a16:colId xmlns:a16="http://schemas.microsoft.com/office/drawing/2014/main" val="3076262188"/>
                    </a:ext>
                  </a:extLst>
                </a:gridCol>
                <a:gridCol w="956483">
                  <a:extLst>
                    <a:ext uri="{9D8B030D-6E8A-4147-A177-3AD203B41FA5}">
                      <a16:colId xmlns:a16="http://schemas.microsoft.com/office/drawing/2014/main" val="2360055678"/>
                    </a:ext>
                  </a:extLst>
                </a:gridCol>
              </a:tblGrid>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29177763"/>
                  </a:ext>
                </a:extLst>
              </a:tr>
            </a:tbl>
          </a:graphicData>
        </a:graphic>
      </p:graphicFrame>
      <p:cxnSp>
        <p:nvCxnSpPr>
          <p:cNvPr id="7" name="Elbow Connector 6"/>
          <p:cNvCxnSpPr/>
          <p:nvPr/>
        </p:nvCxnSpPr>
        <p:spPr>
          <a:xfrm flipH="1">
            <a:off x="1308258" y="824767"/>
            <a:ext cx="864523" cy="615142"/>
          </a:xfrm>
          <a:prstGeom prst="bentConnector3">
            <a:avLst>
              <a:gd name="adj1" fmla="val 4903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23455" y="1255243"/>
            <a:ext cx="684803" cy="369332"/>
          </a:xfrm>
          <a:prstGeom prst="rect">
            <a:avLst/>
          </a:prstGeom>
          <a:noFill/>
        </p:spPr>
        <p:txBody>
          <a:bodyPr wrap="none" rtlCol="0">
            <a:spAutoFit/>
          </a:bodyPr>
          <a:lstStyle/>
          <a:p>
            <a:r>
              <a:rPr lang="en-US" dirty="0" smtClean="0">
                <a:solidFill>
                  <a:schemeClr val="bg1"/>
                </a:solidFill>
              </a:rPr>
              <a:t>MSB</a:t>
            </a:r>
            <a:endParaRPr lang="en-US" dirty="0">
              <a:solidFill>
                <a:schemeClr val="bg1"/>
              </a:solidFill>
            </a:endParaRPr>
          </a:p>
        </p:txBody>
      </p:sp>
      <p:cxnSp>
        <p:nvCxnSpPr>
          <p:cNvPr id="11" name="Elbow Connector 10"/>
          <p:cNvCxnSpPr/>
          <p:nvPr/>
        </p:nvCxnSpPr>
        <p:spPr>
          <a:xfrm rot="10800000" flipH="1" flipV="1">
            <a:off x="9830724" y="829114"/>
            <a:ext cx="864523" cy="615142"/>
          </a:xfrm>
          <a:prstGeom prst="bentConnector3">
            <a:avLst>
              <a:gd name="adj1" fmla="val 4903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695247" y="1255243"/>
            <a:ext cx="620683" cy="369332"/>
          </a:xfrm>
          <a:prstGeom prst="rect">
            <a:avLst/>
          </a:prstGeom>
          <a:noFill/>
        </p:spPr>
        <p:txBody>
          <a:bodyPr wrap="none" rtlCol="0">
            <a:spAutoFit/>
          </a:bodyPr>
          <a:lstStyle/>
          <a:p>
            <a:r>
              <a:rPr lang="en-US" dirty="0" smtClean="0">
                <a:solidFill>
                  <a:schemeClr val="bg1"/>
                </a:solidFill>
              </a:rPr>
              <a:t>LSB</a:t>
            </a:r>
            <a:endParaRPr lang="en-US" dirty="0">
              <a:solidFill>
                <a:schemeClr val="bg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2005445865"/>
              </p:ext>
            </p:extLst>
          </p:nvPr>
        </p:nvGraphicFramePr>
        <p:xfrm>
          <a:off x="2178860" y="3776019"/>
          <a:ext cx="7651864" cy="370840"/>
        </p:xfrm>
        <a:graphic>
          <a:graphicData uri="http://schemas.openxmlformats.org/drawingml/2006/table">
            <a:tbl>
              <a:tblPr firstRow="1" bandRow="1">
                <a:tableStyleId>{5C22544A-7EE6-4342-B048-85BDC9FD1C3A}</a:tableStyleId>
              </a:tblPr>
              <a:tblGrid>
                <a:gridCol w="956483">
                  <a:extLst>
                    <a:ext uri="{9D8B030D-6E8A-4147-A177-3AD203B41FA5}">
                      <a16:colId xmlns:a16="http://schemas.microsoft.com/office/drawing/2014/main" val="1173691473"/>
                    </a:ext>
                  </a:extLst>
                </a:gridCol>
                <a:gridCol w="956483">
                  <a:extLst>
                    <a:ext uri="{9D8B030D-6E8A-4147-A177-3AD203B41FA5}">
                      <a16:colId xmlns:a16="http://schemas.microsoft.com/office/drawing/2014/main" val="709789268"/>
                    </a:ext>
                  </a:extLst>
                </a:gridCol>
                <a:gridCol w="956483">
                  <a:extLst>
                    <a:ext uri="{9D8B030D-6E8A-4147-A177-3AD203B41FA5}">
                      <a16:colId xmlns:a16="http://schemas.microsoft.com/office/drawing/2014/main" val="4033431764"/>
                    </a:ext>
                  </a:extLst>
                </a:gridCol>
                <a:gridCol w="956483">
                  <a:extLst>
                    <a:ext uri="{9D8B030D-6E8A-4147-A177-3AD203B41FA5}">
                      <a16:colId xmlns:a16="http://schemas.microsoft.com/office/drawing/2014/main" val="73568007"/>
                    </a:ext>
                  </a:extLst>
                </a:gridCol>
                <a:gridCol w="956483">
                  <a:extLst>
                    <a:ext uri="{9D8B030D-6E8A-4147-A177-3AD203B41FA5}">
                      <a16:colId xmlns:a16="http://schemas.microsoft.com/office/drawing/2014/main" val="2407489488"/>
                    </a:ext>
                  </a:extLst>
                </a:gridCol>
                <a:gridCol w="956483">
                  <a:extLst>
                    <a:ext uri="{9D8B030D-6E8A-4147-A177-3AD203B41FA5}">
                      <a16:colId xmlns:a16="http://schemas.microsoft.com/office/drawing/2014/main" val="4281313667"/>
                    </a:ext>
                  </a:extLst>
                </a:gridCol>
                <a:gridCol w="956483">
                  <a:extLst>
                    <a:ext uri="{9D8B030D-6E8A-4147-A177-3AD203B41FA5}">
                      <a16:colId xmlns:a16="http://schemas.microsoft.com/office/drawing/2014/main" val="3076262188"/>
                    </a:ext>
                  </a:extLst>
                </a:gridCol>
                <a:gridCol w="956483">
                  <a:extLst>
                    <a:ext uri="{9D8B030D-6E8A-4147-A177-3AD203B41FA5}">
                      <a16:colId xmlns:a16="http://schemas.microsoft.com/office/drawing/2014/main" val="2360055678"/>
                    </a:ext>
                  </a:extLst>
                </a:gridCol>
              </a:tblGrid>
              <a:tr h="370840">
                <a:tc>
                  <a:txBody>
                    <a:bodyPr/>
                    <a:lstStyle/>
                    <a:p>
                      <a:pPr algn="ctr"/>
                      <a:r>
                        <a:rPr lang="en-US" dirty="0" smtClean="0"/>
                        <a:t>1/0</a:t>
                      </a:r>
                      <a:endParaRPr lang="en-US" dirty="0">
                        <a:solidFill>
                          <a:srgbClr val="FF0000"/>
                        </a:solidFill>
                      </a:endParaRPr>
                    </a:p>
                  </a:txBody>
                  <a:tcPr>
                    <a:solidFill>
                      <a:schemeClr val="accent6">
                        <a:lumMod val="60000"/>
                        <a:lumOff val="40000"/>
                      </a:schemeClr>
                    </a:solidFill>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29177763"/>
                  </a:ext>
                </a:extLst>
              </a:tr>
            </a:tbl>
          </a:graphicData>
        </a:graphic>
      </p:graphicFrame>
      <p:cxnSp>
        <p:nvCxnSpPr>
          <p:cNvPr id="14" name="Elbow Connector 13"/>
          <p:cNvCxnSpPr/>
          <p:nvPr/>
        </p:nvCxnSpPr>
        <p:spPr>
          <a:xfrm flipH="1">
            <a:off x="1371990" y="3961439"/>
            <a:ext cx="864523" cy="615142"/>
          </a:xfrm>
          <a:prstGeom prst="bentConnector3">
            <a:avLst>
              <a:gd name="adj1" fmla="val 4903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87187" y="4391915"/>
            <a:ext cx="684803" cy="369332"/>
          </a:xfrm>
          <a:prstGeom prst="rect">
            <a:avLst/>
          </a:prstGeom>
          <a:noFill/>
        </p:spPr>
        <p:txBody>
          <a:bodyPr wrap="none" rtlCol="0">
            <a:spAutoFit/>
          </a:bodyPr>
          <a:lstStyle/>
          <a:p>
            <a:r>
              <a:rPr lang="en-US" dirty="0" smtClean="0">
                <a:solidFill>
                  <a:schemeClr val="bg1"/>
                </a:solidFill>
              </a:rPr>
              <a:t>MSB</a:t>
            </a:r>
            <a:endParaRPr lang="en-US" dirty="0">
              <a:solidFill>
                <a:schemeClr val="bg1"/>
              </a:solidFill>
            </a:endParaRPr>
          </a:p>
        </p:txBody>
      </p:sp>
      <p:cxnSp>
        <p:nvCxnSpPr>
          <p:cNvPr id="16" name="Elbow Connector 15"/>
          <p:cNvCxnSpPr/>
          <p:nvPr/>
        </p:nvCxnSpPr>
        <p:spPr>
          <a:xfrm rot="10800000" flipH="1" flipV="1">
            <a:off x="9894456" y="3965786"/>
            <a:ext cx="864523" cy="615142"/>
          </a:xfrm>
          <a:prstGeom prst="bentConnector3">
            <a:avLst>
              <a:gd name="adj1" fmla="val 4903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758979" y="4391915"/>
            <a:ext cx="620683" cy="369332"/>
          </a:xfrm>
          <a:prstGeom prst="rect">
            <a:avLst/>
          </a:prstGeom>
          <a:noFill/>
        </p:spPr>
        <p:txBody>
          <a:bodyPr wrap="none" rtlCol="0">
            <a:spAutoFit/>
          </a:bodyPr>
          <a:lstStyle/>
          <a:p>
            <a:r>
              <a:rPr lang="en-US" dirty="0" smtClean="0">
                <a:solidFill>
                  <a:schemeClr val="bg1"/>
                </a:solidFill>
              </a:rPr>
              <a:t>LSB</a:t>
            </a:r>
            <a:endParaRPr lang="en-US" dirty="0">
              <a:solidFill>
                <a:schemeClr val="bg1"/>
              </a:solidFill>
            </a:endParaRPr>
          </a:p>
        </p:txBody>
      </p:sp>
      <p:sp>
        <p:nvSpPr>
          <p:cNvPr id="12" name="TextBox 11"/>
          <p:cNvSpPr txBox="1"/>
          <p:nvPr/>
        </p:nvSpPr>
        <p:spPr>
          <a:xfrm>
            <a:off x="2355660" y="2988006"/>
            <a:ext cx="1010995" cy="707886"/>
          </a:xfrm>
          <a:prstGeom prst="rect">
            <a:avLst/>
          </a:prstGeom>
          <a:noFill/>
        </p:spPr>
        <p:txBody>
          <a:bodyPr wrap="square" rtlCol="0">
            <a:spAutoFit/>
          </a:bodyPr>
          <a:lstStyle/>
          <a:p>
            <a:r>
              <a:rPr lang="en-US" sz="2000" b="1" dirty="0" smtClean="0">
                <a:solidFill>
                  <a:schemeClr val="bg1"/>
                </a:solidFill>
              </a:rPr>
              <a:t>+ = 0</a:t>
            </a:r>
          </a:p>
          <a:p>
            <a:r>
              <a:rPr lang="en-US" sz="2000" b="1" dirty="0" smtClean="0">
                <a:solidFill>
                  <a:schemeClr val="bg1"/>
                </a:solidFill>
              </a:rPr>
              <a:t>- = 1</a:t>
            </a:r>
            <a:endParaRPr lang="en-US" sz="2000" b="1" dirty="0">
              <a:solidFill>
                <a:schemeClr val="bg1"/>
              </a:solidFill>
            </a:endParaRPr>
          </a:p>
        </p:txBody>
      </p:sp>
      <p:sp>
        <p:nvSpPr>
          <p:cNvPr id="18" name="TextBox 17"/>
          <p:cNvSpPr txBox="1"/>
          <p:nvPr/>
        </p:nvSpPr>
        <p:spPr>
          <a:xfrm>
            <a:off x="5128953" y="209625"/>
            <a:ext cx="1288472" cy="369332"/>
          </a:xfrm>
          <a:prstGeom prst="rect">
            <a:avLst/>
          </a:prstGeom>
          <a:noFill/>
        </p:spPr>
        <p:txBody>
          <a:bodyPr wrap="square" rtlCol="0">
            <a:spAutoFit/>
          </a:bodyPr>
          <a:lstStyle/>
          <a:p>
            <a:r>
              <a:rPr lang="en-US" dirty="0" smtClean="0">
                <a:solidFill>
                  <a:schemeClr val="bg1"/>
                </a:solidFill>
              </a:rPr>
              <a:t>Unsigned</a:t>
            </a:r>
            <a:endParaRPr lang="en-US" dirty="0">
              <a:solidFill>
                <a:schemeClr val="bg1"/>
              </a:solidFill>
            </a:endParaRPr>
          </a:p>
        </p:txBody>
      </p:sp>
      <p:sp>
        <p:nvSpPr>
          <p:cNvPr id="21" name="TextBox 20"/>
          <p:cNvSpPr txBox="1"/>
          <p:nvPr/>
        </p:nvSpPr>
        <p:spPr>
          <a:xfrm>
            <a:off x="5296824" y="3088603"/>
            <a:ext cx="1288472" cy="369332"/>
          </a:xfrm>
          <a:prstGeom prst="rect">
            <a:avLst/>
          </a:prstGeom>
          <a:noFill/>
        </p:spPr>
        <p:txBody>
          <a:bodyPr wrap="square" rtlCol="0">
            <a:spAutoFit/>
          </a:bodyPr>
          <a:lstStyle/>
          <a:p>
            <a:r>
              <a:rPr lang="en-US" dirty="0">
                <a:solidFill>
                  <a:schemeClr val="bg1"/>
                </a:solidFill>
              </a:rPr>
              <a:t>S</a:t>
            </a:r>
            <a:r>
              <a:rPr lang="en-US" dirty="0" smtClean="0">
                <a:solidFill>
                  <a:schemeClr val="bg1"/>
                </a:solidFill>
              </a:rPr>
              <a:t>igned</a:t>
            </a:r>
            <a:endParaRPr lang="en-US" dirty="0">
              <a:solidFill>
                <a:schemeClr val="bg1"/>
              </a:solidFill>
            </a:endParaRPr>
          </a:p>
        </p:txBody>
      </p:sp>
      <p:sp>
        <p:nvSpPr>
          <p:cNvPr id="20" name="TextBox 19"/>
          <p:cNvSpPr txBox="1"/>
          <p:nvPr/>
        </p:nvSpPr>
        <p:spPr>
          <a:xfrm>
            <a:off x="5265458" y="4464943"/>
            <a:ext cx="2501006" cy="923330"/>
          </a:xfrm>
          <a:prstGeom prst="rect">
            <a:avLst/>
          </a:prstGeom>
          <a:noFill/>
        </p:spPr>
        <p:txBody>
          <a:bodyPr wrap="none" rtlCol="0">
            <a:spAutoFit/>
          </a:bodyPr>
          <a:lstStyle/>
          <a:p>
            <a:r>
              <a:rPr lang="en-US" dirty="0" smtClean="0">
                <a:solidFill>
                  <a:schemeClr val="bg1"/>
                </a:solidFill>
              </a:rPr>
              <a:t>Signed char -&gt; 1 byte</a:t>
            </a:r>
          </a:p>
          <a:p>
            <a:r>
              <a:rPr lang="en-US" dirty="0" smtClean="0">
                <a:solidFill>
                  <a:schemeClr val="bg1"/>
                </a:solidFill>
              </a:rPr>
              <a:t>1 byte = 8 bits</a:t>
            </a:r>
          </a:p>
          <a:p>
            <a:r>
              <a:rPr lang="en-US" dirty="0" smtClean="0">
                <a:solidFill>
                  <a:schemeClr val="bg1"/>
                </a:solidFill>
              </a:rPr>
              <a:t>(-1 to -128) | (0 to 127)</a:t>
            </a:r>
          </a:p>
        </p:txBody>
      </p:sp>
      <p:sp>
        <p:nvSpPr>
          <p:cNvPr id="23" name="TextBox 22"/>
          <p:cNvSpPr txBox="1"/>
          <p:nvPr/>
        </p:nvSpPr>
        <p:spPr>
          <a:xfrm>
            <a:off x="3101036" y="4528906"/>
            <a:ext cx="1627369" cy="646331"/>
          </a:xfrm>
          <a:prstGeom prst="rect">
            <a:avLst/>
          </a:prstGeom>
          <a:noFill/>
        </p:spPr>
        <p:txBody>
          <a:bodyPr wrap="none" rtlCol="0">
            <a:spAutoFit/>
          </a:bodyPr>
          <a:lstStyle/>
          <a:p>
            <a:r>
              <a:rPr lang="en-US" dirty="0" smtClean="0">
                <a:solidFill>
                  <a:schemeClr val="bg1"/>
                </a:solidFill>
              </a:rPr>
              <a:t>1 byte = 8 bits</a:t>
            </a:r>
          </a:p>
          <a:p>
            <a:r>
              <a:rPr lang="en-US" dirty="0" smtClean="0">
                <a:solidFill>
                  <a:schemeClr val="bg1"/>
                </a:solidFill>
              </a:rPr>
              <a:t>2^7 = 128</a:t>
            </a:r>
            <a:endParaRPr lang="en-US" dirty="0">
              <a:solidFill>
                <a:schemeClr val="bg1"/>
              </a:solidFill>
            </a:endParaRPr>
          </a:p>
        </p:txBody>
      </p:sp>
      <p:sp>
        <p:nvSpPr>
          <p:cNvPr id="22" name="TextBox 21"/>
          <p:cNvSpPr txBox="1"/>
          <p:nvPr/>
        </p:nvSpPr>
        <p:spPr>
          <a:xfrm>
            <a:off x="3686703" y="1255243"/>
            <a:ext cx="1672253" cy="2031325"/>
          </a:xfrm>
          <a:prstGeom prst="rect">
            <a:avLst/>
          </a:prstGeom>
          <a:noFill/>
        </p:spPr>
        <p:txBody>
          <a:bodyPr wrap="none" rtlCol="0">
            <a:spAutoFit/>
          </a:bodyPr>
          <a:lstStyle/>
          <a:p>
            <a:r>
              <a:rPr lang="en-US" dirty="0" smtClean="0">
                <a:solidFill>
                  <a:schemeClr val="bg1"/>
                </a:solidFill>
              </a:rPr>
              <a:t>Unsigned char</a:t>
            </a:r>
          </a:p>
          <a:p>
            <a:r>
              <a:rPr lang="en-US" dirty="0" smtClean="0">
                <a:solidFill>
                  <a:schemeClr val="bg1"/>
                </a:solidFill>
              </a:rPr>
              <a:t>0 to 255</a:t>
            </a:r>
          </a:p>
          <a:p>
            <a:r>
              <a:rPr lang="en-US" dirty="0" smtClean="0">
                <a:solidFill>
                  <a:schemeClr val="bg1"/>
                </a:solidFill>
              </a:rPr>
              <a:t>2^8 -1 =256 </a:t>
            </a:r>
          </a:p>
          <a:p>
            <a:r>
              <a:rPr lang="en-US" dirty="0" smtClean="0">
                <a:solidFill>
                  <a:schemeClr val="bg1"/>
                </a:solidFill>
              </a:rPr>
              <a:t>           =255</a:t>
            </a:r>
          </a:p>
          <a:p>
            <a:r>
              <a:rPr lang="en-US" dirty="0" smtClean="0">
                <a:solidFill>
                  <a:schemeClr val="bg1"/>
                </a:solidFill>
              </a:rPr>
              <a:t>00000000 </a:t>
            </a:r>
            <a:r>
              <a:rPr lang="en-US" dirty="0">
                <a:solidFill>
                  <a:schemeClr val="bg1"/>
                </a:solidFill>
              </a:rPr>
              <a:t>=0</a:t>
            </a:r>
          </a:p>
          <a:p>
            <a:r>
              <a:rPr lang="en-US" dirty="0" smtClean="0">
                <a:solidFill>
                  <a:schemeClr val="bg1"/>
                </a:solidFill>
              </a:rPr>
              <a:t>11111111=255</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098772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33</a:t>
            </a:fld>
            <a:endParaRPr lang="en-US" noProof="0" dirty="0"/>
          </a:p>
        </p:txBody>
      </p:sp>
      <p:sp>
        <p:nvSpPr>
          <p:cNvPr id="6" name="TextBox 5"/>
          <p:cNvSpPr txBox="1"/>
          <p:nvPr/>
        </p:nvSpPr>
        <p:spPr>
          <a:xfrm>
            <a:off x="3483033" y="224444"/>
            <a:ext cx="5190845" cy="646331"/>
          </a:xfrm>
          <a:prstGeom prst="rect">
            <a:avLst/>
          </a:prstGeom>
          <a:noFill/>
        </p:spPr>
        <p:txBody>
          <a:bodyPr wrap="none" rtlCol="0">
            <a:spAutoFit/>
          </a:bodyPr>
          <a:lstStyle/>
          <a:p>
            <a:r>
              <a:rPr lang="bn-BD" dirty="0">
                <a:solidFill>
                  <a:schemeClr val="bg1"/>
                </a:solidFill>
              </a:rPr>
              <a:t>সি প্রোগ্রামিং অপারেটর | </a:t>
            </a:r>
            <a:r>
              <a:rPr lang="en-US" dirty="0">
                <a:solidFill>
                  <a:schemeClr val="bg1"/>
                </a:solidFill>
              </a:rPr>
              <a:t>C programming Operator</a:t>
            </a:r>
          </a:p>
          <a:p>
            <a:endParaRPr lang="en-US" dirty="0">
              <a:solidFill>
                <a:schemeClr val="bg1"/>
              </a:solidFill>
            </a:endParaRPr>
          </a:p>
        </p:txBody>
      </p:sp>
      <p:sp>
        <p:nvSpPr>
          <p:cNvPr id="7" name="TextBox 6"/>
          <p:cNvSpPr txBox="1"/>
          <p:nvPr/>
        </p:nvSpPr>
        <p:spPr>
          <a:xfrm>
            <a:off x="955964" y="1172095"/>
            <a:ext cx="10216341" cy="4801314"/>
          </a:xfrm>
          <a:prstGeom prst="rect">
            <a:avLst/>
          </a:prstGeom>
          <a:noFill/>
        </p:spPr>
        <p:txBody>
          <a:bodyPr wrap="square" rtlCol="0">
            <a:spAutoFit/>
          </a:bodyPr>
          <a:lstStyle/>
          <a:p>
            <a:r>
              <a:rPr lang="bn-BD" dirty="0">
                <a:solidFill>
                  <a:schemeClr val="bg1"/>
                </a:solidFill>
              </a:rPr>
              <a:t>প্রোগ্রামিং অপারেটর</a:t>
            </a:r>
          </a:p>
          <a:p>
            <a:r>
              <a:rPr lang="bn-BD" dirty="0">
                <a:solidFill>
                  <a:schemeClr val="bg1"/>
                </a:solidFill>
              </a:rPr>
              <a:t>অপারেটর এক ধরণের প্রতীক(</a:t>
            </a:r>
            <a:r>
              <a:rPr lang="en-US" dirty="0">
                <a:solidFill>
                  <a:schemeClr val="bg1"/>
                </a:solidFill>
              </a:rPr>
              <a:t>symbol) </a:t>
            </a:r>
            <a:r>
              <a:rPr lang="bn-BD" dirty="0">
                <a:solidFill>
                  <a:schemeClr val="bg1"/>
                </a:solidFill>
              </a:rPr>
              <a:t>যা ভ্যালু(</a:t>
            </a:r>
            <a:r>
              <a:rPr lang="en-US" dirty="0">
                <a:solidFill>
                  <a:schemeClr val="bg1"/>
                </a:solidFill>
              </a:rPr>
              <a:t>value) </a:t>
            </a:r>
            <a:r>
              <a:rPr lang="bn-BD" dirty="0">
                <a:solidFill>
                  <a:schemeClr val="bg1"/>
                </a:solidFill>
              </a:rPr>
              <a:t>অথবা ভ্যারিয়েবলকে অপারেট করতে পারে। উদাহরণস্বরূপঃ </a:t>
            </a:r>
            <a:r>
              <a:rPr lang="bn-BD" i="1" dirty="0">
                <a:solidFill>
                  <a:schemeClr val="bg1"/>
                </a:solidFill>
              </a:rPr>
              <a:t>+</a:t>
            </a:r>
            <a:r>
              <a:rPr lang="bn-BD" dirty="0">
                <a:solidFill>
                  <a:schemeClr val="bg1"/>
                </a:solidFill>
              </a:rPr>
              <a:t>(যোগ চিহ্ন) একটি অপারেটর যা যোগের কাজে ব্যবহৃত হয়।</a:t>
            </a:r>
          </a:p>
          <a:p>
            <a:r>
              <a:rPr lang="bn-BD" dirty="0">
                <a:solidFill>
                  <a:schemeClr val="bg1"/>
                </a:solidFill>
              </a:rPr>
              <a:t>বিভিন্ন ধরণের অপারেশন সম্পাদনের জন্য সি প্রোগ্রামিং এ অনেক ধরণের অপারেটর রয়েছে। ভালভাবে বুঝার জন্য অপারেটরসমূহকে নিম্নোক্ত উপায়ে বিভক্ত করা যায়ঃ</a:t>
            </a:r>
          </a:p>
          <a:p>
            <a:endParaRPr lang="en-US" dirty="0" smtClean="0">
              <a:solidFill>
                <a:schemeClr val="bg1"/>
              </a:solidFill>
            </a:endParaRPr>
          </a:p>
          <a:p>
            <a:r>
              <a:rPr lang="bn-BD" dirty="0">
                <a:solidFill>
                  <a:schemeClr val="bg1"/>
                </a:solidFill>
              </a:rPr>
              <a:t>সি প্রোগ্রামিং </a:t>
            </a:r>
            <a:r>
              <a:rPr lang="bn-BD" dirty="0" smtClean="0">
                <a:solidFill>
                  <a:schemeClr val="bg1"/>
                </a:solidFill>
              </a:rPr>
              <a:t>অপারেটর</a:t>
            </a:r>
            <a:endParaRPr lang="en-US" dirty="0" smtClean="0">
              <a:solidFill>
                <a:schemeClr val="bg1"/>
              </a:solidFill>
            </a:endParaRPr>
          </a:p>
          <a:p>
            <a:endParaRPr lang="bn-BD" dirty="0">
              <a:solidFill>
                <a:schemeClr val="bg1"/>
              </a:solidFill>
            </a:endParaRPr>
          </a:p>
          <a:p>
            <a:pPr marL="342900" indent="-342900">
              <a:buFont typeface="+mj-lt"/>
              <a:buAutoNum type="arabicPeriod"/>
            </a:pPr>
            <a:r>
              <a:rPr lang="bn-BD" dirty="0">
                <a:solidFill>
                  <a:schemeClr val="bg1"/>
                </a:solidFill>
              </a:rPr>
              <a:t>সি এরিথমেটিক অপারেটর - </a:t>
            </a:r>
            <a:r>
              <a:rPr lang="en-US" dirty="0">
                <a:solidFill>
                  <a:schemeClr val="bg1"/>
                </a:solidFill>
              </a:rPr>
              <a:t>Arithmetic Operator</a:t>
            </a:r>
          </a:p>
          <a:p>
            <a:pPr marL="342900" indent="-342900">
              <a:buFont typeface="+mj-lt"/>
              <a:buAutoNum type="arabicPeriod"/>
            </a:pPr>
            <a:r>
              <a:rPr lang="bn-BD" dirty="0">
                <a:solidFill>
                  <a:schemeClr val="bg1"/>
                </a:solidFill>
              </a:rPr>
              <a:t>সি ইনক্রিমেন্ট এবং ডিক্রিমেন্ট অপারেটর- </a:t>
            </a:r>
            <a:r>
              <a:rPr lang="en-US" dirty="0">
                <a:solidFill>
                  <a:schemeClr val="bg1"/>
                </a:solidFill>
              </a:rPr>
              <a:t>Increment and Decrement Operator</a:t>
            </a:r>
          </a:p>
          <a:p>
            <a:pPr marL="342900" indent="-342900">
              <a:buFont typeface="+mj-lt"/>
              <a:buAutoNum type="arabicPeriod"/>
            </a:pPr>
            <a:r>
              <a:rPr lang="bn-BD" dirty="0">
                <a:solidFill>
                  <a:schemeClr val="bg1"/>
                </a:solidFill>
              </a:rPr>
              <a:t>সি এসাইনমেন্ট অপারেটর - </a:t>
            </a:r>
            <a:r>
              <a:rPr lang="en-US" dirty="0">
                <a:solidFill>
                  <a:schemeClr val="bg1"/>
                </a:solidFill>
              </a:rPr>
              <a:t>Assignment Operator</a:t>
            </a:r>
          </a:p>
          <a:p>
            <a:pPr marL="342900" indent="-342900">
              <a:buFont typeface="+mj-lt"/>
              <a:buAutoNum type="arabicPeriod"/>
            </a:pPr>
            <a:r>
              <a:rPr lang="bn-BD" dirty="0">
                <a:solidFill>
                  <a:schemeClr val="bg1"/>
                </a:solidFill>
              </a:rPr>
              <a:t>সি রিলেশনাল অপারেটর - </a:t>
            </a:r>
            <a:r>
              <a:rPr lang="en-US" dirty="0">
                <a:solidFill>
                  <a:schemeClr val="bg1"/>
                </a:solidFill>
              </a:rPr>
              <a:t>Relational Operator</a:t>
            </a:r>
          </a:p>
          <a:p>
            <a:pPr marL="342900" indent="-342900">
              <a:buFont typeface="+mj-lt"/>
              <a:buAutoNum type="arabicPeriod"/>
            </a:pPr>
            <a:r>
              <a:rPr lang="bn-BD" dirty="0">
                <a:solidFill>
                  <a:schemeClr val="bg1"/>
                </a:solidFill>
              </a:rPr>
              <a:t>সি লজিকাল অপারেটর - </a:t>
            </a:r>
            <a:r>
              <a:rPr lang="en-US" dirty="0">
                <a:solidFill>
                  <a:schemeClr val="bg1"/>
                </a:solidFill>
              </a:rPr>
              <a:t>Logical Operator</a:t>
            </a:r>
          </a:p>
          <a:p>
            <a:pPr marL="342900" indent="-342900">
              <a:buFont typeface="+mj-lt"/>
              <a:buAutoNum type="arabicPeriod"/>
            </a:pPr>
            <a:r>
              <a:rPr lang="bn-BD" dirty="0">
                <a:solidFill>
                  <a:schemeClr val="bg1"/>
                </a:solidFill>
              </a:rPr>
              <a:t>সি কন্ডিশনাল অপারেটর - </a:t>
            </a:r>
            <a:r>
              <a:rPr lang="en-US" dirty="0">
                <a:solidFill>
                  <a:schemeClr val="bg1"/>
                </a:solidFill>
              </a:rPr>
              <a:t>Conditional Operator</a:t>
            </a:r>
          </a:p>
          <a:p>
            <a:pPr marL="342900" indent="-342900">
              <a:buFont typeface="+mj-lt"/>
              <a:buAutoNum type="arabicPeriod"/>
            </a:pPr>
            <a:r>
              <a:rPr lang="bn-BD" dirty="0">
                <a:solidFill>
                  <a:schemeClr val="bg1"/>
                </a:solidFill>
              </a:rPr>
              <a:t>সি বিটওয়াইজ অপারেটর - </a:t>
            </a:r>
            <a:r>
              <a:rPr lang="en-US" dirty="0">
                <a:solidFill>
                  <a:schemeClr val="bg1"/>
                </a:solidFill>
              </a:rPr>
              <a:t>Bitwise Operator</a:t>
            </a:r>
          </a:p>
          <a:p>
            <a:pPr marL="342900" indent="-342900">
              <a:buFont typeface="+mj-lt"/>
              <a:buAutoNum type="arabicPeriod"/>
            </a:pPr>
            <a:r>
              <a:rPr lang="bn-BD" dirty="0">
                <a:solidFill>
                  <a:schemeClr val="bg1"/>
                </a:solidFill>
              </a:rPr>
              <a:t>সি স্পেশিয়াল অপারেটর - </a:t>
            </a:r>
            <a:r>
              <a:rPr lang="en-US" dirty="0">
                <a:solidFill>
                  <a:schemeClr val="bg1"/>
                </a:solidFill>
              </a:rPr>
              <a:t>Special Operator</a:t>
            </a:r>
          </a:p>
          <a:p>
            <a:endParaRPr lang="en-US" dirty="0">
              <a:solidFill>
                <a:schemeClr val="bg1"/>
              </a:solidFill>
            </a:endParaRPr>
          </a:p>
        </p:txBody>
      </p:sp>
    </p:spTree>
    <p:extLst>
      <p:ext uri="{BB962C8B-B14F-4D97-AF65-F5344CB8AC3E}">
        <p14:creationId xmlns:p14="http://schemas.microsoft.com/office/powerpoint/2010/main" val="1391021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34</a:t>
            </a:fld>
            <a:endParaRPr lang="en-US" noProof="0" dirty="0"/>
          </a:p>
        </p:txBody>
      </p:sp>
      <p:graphicFrame>
        <p:nvGraphicFramePr>
          <p:cNvPr id="2" name="Table 1"/>
          <p:cNvGraphicFramePr>
            <a:graphicFrameLocks noGrp="1"/>
          </p:cNvGraphicFramePr>
          <p:nvPr>
            <p:extLst>
              <p:ext uri="{D42A27DB-BD31-4B8C-83A1-F6EECF244321}">
                <p14:modId xmlns:p14="http://schemas.microsoft.com/office/powerpoint/2010/main" val="4173275641"/>
              </p:ext>
            </p:extLst>
          </p:nvPr>
        </p:nvGraphicFramePr>
        <p:xfrm>
          <a:off x="1151429" y="1544164"/>
          <a:ext cx="8607788" cy="3836099"/>
        </p:xfrm>
        <a:graphic>
          <a:graphicData uri="http://schemas.openxmlformats.org/drawingml/2006/table">
            <a:tbl>
              <a:tblPr/>
              <a:tblGrid>
                <a:gridCol w="1600159">
                  <a:extLst>
                    <a:ext uri="{9D8B030D-6E8A-4147-A177-3AD203B41FA5}">
                      <a16:colId xmlns:a16="http://schemas.microsoft.com/office/drawing/2014/main" val="248627754"/>
                    </a:ext>
                  </a:extLst>
                </a:gridCol>
                <a:gridCol w="3200400">
                  <a:extLst>
                    <a:ext uri="{9D8B030D-6E8A-4147-A177-3AD203B41FA5}">
                      <a16:colId xmlns:a16="http://schemas.microsoft.com/office/drawing/2014/main" val="4133604557"/>
                    </a:ext>
                  </a:extLst>
                </a:gridCol>
                <a:gridCol w="2269375">
                  <a:extLst>
                    <a:ext uri="{9D8B030D-6E8A-4147-A177-3AD203B41FA5}">
                      <a16:colId xmlns:a16="http://schemas.microsoft.com/office/drawing/2014/main" val="2374651174"/>
                    </a:ext>
                  </a:extLst>
                </a:gridCol>
                <a:gridCol w="1537854">
                  <a:extLst>
                    <a:ext uri="{9D8B030D-6E8A-4147-A177-3AD203B41FA5}">
                      <a16:colId xmlns:a16="http://schemas.microsoft.com/office/drawing/2014/main" val="1847613357"/>
                    </a:ext>
                  </a:extLst>
                </a:gridCol>
              </a:tblGrid>
              <a:tr h="517869">
                <a:tc>
                  <a:txBody>
                    <a:bodyPr/>
                    <a:lstStyle/>
                    <a:p>
                      <a:pPr algn="l" fontAlgn="t"/>
                      <a:r>
                        <a:rPr lang="bn-BD" sz="1600" dirty="0">
                          <a:solidFill>
                            <a:schemeClr val="bg1"/>
                          </a:solidFill>
                          <a:effectLst/>
                        </a:rPr>
                        <a:t>অপারেটর</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sz="1600">
                          <a:solidFill>
                            <a:schemeClr val="bg1"/>
                          </a:solidFill>
                          <a:effectLst/>
                        </a:rPr>
                        <a:t>অপারেটেরের অর্থ</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sz="1600">
                          <a:solidFill>
                            <a:schemeClr val="bg1"/>
                          </a:solidFill>
                          <a:effectLst/>
                        </a:rPr>
                        <a:t>উদাহরণ(</a:t>
                      </a:r>
                      <a:r>
                        <a:rPr lang="en-US" sz="1600">
                          <a:solidFill>
                            <a:schemeClr val="bg1"/>
                          </a:solidFill>
                          <a:effectLst/>
                        </a:rPr>
                        <a:t>int a=11, b=5)</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sz="1600" dirty="0">
                          <a:solidFill>
                            <a:schemeClr val="bg1"/>
                          </a:solidFill>
                          <a:effectLst/>
                        </a:rPr>
                        <a:t>ফলাফল</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4066726260"/>
                  </a:ext>
                </a:extLst>
              </a:tr>
              <a:tr h="720515">
                <a:tc>
                  <a:txBody>
                    <a:bodyPr/>
                    <a:lstStyle/>
                    <a:p>
                      <a:pPr algn="l" fontAlgn="t"/>
                      <a:r>
                        <a:rPr lang="en-US" sz="1600" dirty="0">
                          <a:solidFill>
                            <a:schemeClr val="bg1"/>
                          </a:solidFill>
                          <a:effectLst/>
                        </a:rPr>
                        <a:t>+</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sz="1600">
                          <a:solidFill>
                            <a:schemeClr val="bg1"/>
                          </a:solidFill>
                          <a:effectLst/>
                        </a:rPr>
                        <a:t>যোগ বা ইউনারী(</a:t>
                      </a:r>
                      <a:r>
                        <a:rPr lang="en-US" sz="1600">
                          <a:solidFill>
                            <a:schemeClr val="bg1"/>
                          </a:solidFill>
                          <a:effectLst/>
                        </a:rPr>
                        <a:t>unary) </a:t>
                      </a:r>
                      <a:r>
                        <a:rPr lang="bn-BD" sz="1600">
                          <a:solidFill>
                            <a:schemeClr val="bg1"/>
                          </a:solidFill>
                          <a:effectLst/>
                        </a:rPr>
                        <a:t>যোগ</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600">
                          <a:solidFill>
                            <a:schemeClr val="bg1"/>
                          </a:solidFill>
                          <a:effectLst/>
                        </a:rPr>
                        <a:t>a + b</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600" dirty="0">
                          <a:solidFill>
                            <a:schemeClr val="bg1"/>
                          </a:solidFill>
                          <a:effectLst/>
                        </a:rPr>
                        <a:t>16</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1435433109"/>
                  </a:ext>
                </a:extLst>
              </a:tr>
              <a:tr h="720515">
                <a:tc>
                  <a:txBody>
                    <a:bodyPr/>
                    <a:lstStyle/>
                    <a:p>
                      <a:pPr algn="l" fontAlgn="t"/>
                      <a:r>
                        <a:rPr lang="en-US" sz="1600" dirty="0">
                          <a:solidFill>
                            <a:schemeClr val="bg1"/>
                          </a:solidFill>
                          <a:effectLst/>
                        </a:rPr>
                        <a:t>-</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bn-BD" sz="1600">
                          <a:solidFill>
                            <a:schemeClr val="bg1"/>
                          </a:solidFill>
                          <a:effectLst/>
                        </a:rPr>
                        <a:t>বিয়োগ বা ইউনারী বিয়োগ</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600">
                          <a:solidFill>
                            <a:schemeClr val="bg1"/>
                          </a:solidFill>
                          <a:effectLst/>
                        </a:rPr>
                        <a:t>a - b</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600">
                          <a:solidFill>
                            <a:schemeClr val="bg1"/>
                          </a:solidFill>
                          <a:effectLst/>
                        </a:rPr>
                        <a:t>6</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4118856157"/>
                  </a:ext>
                </a:extLst>
              </a:tr>
              <a:tr h="345639">
                <a:tc>
                  <a:txBody>
                    <a:bodyPr/>
                    <a:lstStyle/>
                    <a:p>
                      <a:pPr algn="l" fontAlgn="t"/>
                      <a:r>
                        <a:rPr lang="en-US" sz="1600">
                          <a:solidFill>
                            <a:schemeClr val="bg1"/>
                          </a:solidFill>
                          <a:effectLst/>
                        </a:rPr>
                        <a:t>*</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sz="1600">
                          <a:solidFill>
                            <a:schemeClr val="bg1"/>
                          </a:solidFill>
                          <a:effectLst/>
                        </a:rPr>
                        <a:t>গুন</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600">
                          <a:solidFill>
                            <a:schemeClr val="bg1"/>
                          </a:solidFill>
                          <a:effectLst/>
                        </a:rPr>
                        <a:t>a * b</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sz="1600">
                          <a:solidFill>
                            <a:schemeClr val="bg1"/>
                          </a:solidFill>
                          <a:effectLst/>
                        </a:rPr>
                        <a:t>55</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325004148"/>
                  </a:ext>
                </a:extLst>
              </a:tr>
              <a:tr h="345639">
                <a:tc>
                  <a:txBody>
                    <a:bodyPr/>
                    <a:lstStyle/>
                    <a:p>
                      <a:pPr algn="l" fontAlgn="t"/>
                      <a:r>
                        <a:rPr lang="en-US" sz="1600">
                          <a:solidFill>
                            <a:schemeClr val="bg1"/>
                          </a:solidFill>
                          <a:effectLst/>
                        </a:rPr>
                        <a:t>/</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bn-BD" sz="1600">
                          <a:solidFill>
                            <a:schemeClr val="bg1"/>
                          </a:solidFill>
                          <a:effectLst/>
                        </a:rPr>
                        <a:t>ভাগ</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600">
                          <a:solidFill>
                            <a:schemeClr val="bg1"/>
                          </a:solidFill>
                          <a:effectLst/>
                        </a:rPr>
                        <a:t>a / b</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sz="1600">
                          <a:solidFill>
                            <a:schemeClr val="bg1"/>
                          </a:solidFill>
                          <a:effectLst/>
                        </a:rPr>
                        <a:t>2</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1644699422"/>
                  </a:ext>
                </a:extLst>
              </a:tr>
              <a:tr h="1125804">
                <a:tc>
                  <a:txBody>
                    <a:bodyPr/>
                    <a:lstStyle/>
                    <a:p>
                      <a:pPr algn="l" fontAlgn="t"/>
                      <a:r>
                        <a:rPr lang="en-US" sz="1600">
                          <a:solidFill>
                            <a:schemeClr val="bg1"/>
                          </a:solidFill>
                          <a:effectLst/>
                        </a:rPr>
                        <a:t>%</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181A1B"/>
                    </a:solidFill>
                  </a:tcPr>
                </a:tc>
                <a:tc>
                  <a:txBody>
                    <a:bodyPr/>
                    <a:lstStyle/>
                    <a:p>
                      <a:pPr algn="l" fontAlgn="t"/>
                      <a:r>
                        <a:rPr lang="bn-BD" sz="1600">
                          <a:solidFill>
                            <a:schemeClr val="bg1"/>
                          </a:solidFill>
                          <a:effectLst/>
                        </a:rPr>
                        <a:t>ভাগের পরে ফলাফল ভাগশেষ(মডিউলো অপারেটর)</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181A1B"/>
                    </a:solidFill>
                  </a:tcPr>
                </a:tc>
                <a:tc>
                  <a:txBody>
                    <a:bodyPr/>
                    <a:lstStyle/>
                    <a:p>
                      <a:pPr algn="l" fontAlgn="t"/>
                      <a:r>
                        <a:rPr lang="en-US" sz="1600">
                          <a:solidFill>
                            <a:schemeClr val="bg1"/>
                          </a:solidFill>
                          <a:effectLst/>
                        </a:rPr>
                        <a:t>a % b</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181A1B"/>
                    </a:solidFill>
                  </a:tcPr>
                </a:tc>
                <a:tc>
                  <a:txBody>
                    <a:bodyPr/>
                    <a:lstStyle/>
                    <a:p>
                      <a:pPr algn="l" fontAlgn="t"/>
                      <a:r>
                        <a:rPr lang="en-US" sz="1600" dirty="0">
                          <a:solidFill>
                            <a:schemeClr val="bg1"/>
                          </a:solidFill>
                          <a:effectLst/>
                        </a:rPr>
                        <a:t>1</a:t>
                      </a:r>
                    </a:p>
                  </a:txBody>
                  <a:tcPr marL="65929" marR="65929" marT="65929" marB="65929">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181A1B"/>
                    </a:solidFill>
                  </a:tcPr>
                </a:tc>
                <a:extLst>
                  <a:ext uri="{0D108BD9-81ED-4DB2-BD59-A6C34878D82A}">
                    <a16:rowId xmlns:a16="http://schemas.microsoft.com/office/drawing/2014/main" val="2517317280"/>
                  </a:ext>
                </a:extLst>
              </a:tr>
            </a:tbl>
          </a:graphicData>
        </a:graphic>
      </p:graphicFrame>
      <p:sp>
        <p:nvSpPr>
          <p:cNvPr id="3" name="Rectangle 1"/>
          <p:cNvSpPr>
            <a:spLocks noChangeArrowheads="1"/>
          </p:cNvSpPr>
          <p:nvPr/>
        </p:nvSpPr>
        <p:spPr bwMode="auto">
          <a:xfrm>
            <a:off x="1151429" y="480949"/>
            <a:ext cx="8312150" cy="687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rgbClr val="E8E6E3"/>
                </a:solidFill>
                <a:effectLst/>
                <a:latin typeface="Open Sans"/>
                <a:cs typeface="Vrinda"/>
              </a:rPr>
              <a:t>সি এরিথমেটিক অপারেটর</a:t>
            </a:r>
            <a:endParaRPr kumimoji="0" lang="en-US" altLang="en-US" sz="22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rgbClr val="E8E6E3"/>
                </a:solidFill>
                <a:effectLst/>
                <a:latin typeface="Open Sans"/>
                <a:cs typeface="Vrinda"/>
              </a:rPr>
              <a:t>এরিথমেটিক অপারেটর গাণিতিক হিসাব নিকাশ যেমন</a:t>
            </a:r>
            <a:r>
              <a:rPr kumimoji="0" lang="en-US" altLang="en-US" sz="1100" b="0" i="0" u="none" strike="noStrike" cap="none" normalizeH="0" baseline="0" dirty="0" smtClean="0">
                <a:ln>
                  <a:noFill/>
                </a:ln>
                <a:solidFill>
                  <a:srgbClr val="E8E6E3"/>
                </a:solidFill>
                <a:effectLst/>
                <a:latin typeface="Open Sans"/>
                <a:cs typeface="Vrinda"/>
              </a:rPr>
              <a:t>- </a:t>
            </a:r>
            <a:r>
              <a:rPr kumimoji="0" lang="bn-IN" altLang="en-US" sz="1100" b="0" i="0" u="none" strike="noStrike" cap="none" normalizeH="0" baseline="0" dirty="0" smtClean="0">
                <a:ln>
                  <a:noFill/>
                </a:ln>
                <a:solidFill>
                  <a:srgbClr val="E8E6E3"/>
                </a:solidFill>
                <a:effectLst/>
                <a:latin typeface="Open Sans"/>
                <a:cs typeface="Vrinda"/>
              </a:rPr>
              <a:t>যোগ</a:t>
            </a:r>
            <a:r>
              <a:rPr kumimoji="0" lang="en-US" altLang="en-US" sz="1100" b="0" i="0" u="none" strike="noStrike" cap="none" normalizeH="0" baseline="0" dirty="0" smtClean="0">
                <a:ln>
                  <a:noFill/>
                </a:ln>
                <a:solidFill>
                  <a:srgbClr val="E8E6E3"/>
                </a:solidFill>
                <a:effectLst/>
                <a:latin typeface="Open Sans"/>
                <a:cs typeface="Vrinda"/>
              </a:rPr>
              <a:t>, </a:t>
            </a:r>
            <a:r>
              <a:rPr kumimoji="0" lang="bn-IN" altLang="en-US" sz="1100" b="0" i="0" u="none" strike="noStrike" cap="none" normalizeH="0" baseline="0" dirty="0" smtClean="0">
                <a:ln>
                  <a:noFill/>
                </a:ln>
                <a:solidFill>
                  <a:srgbClr val="E8E6E3"/>
                </a:solidFill>
                <a:effectLst/>
                <a:latin typeface="Open Sans"/>
                <a:cs typeface="Vrinda"/>
              </a:rPr>
              <a:t>বিয়োগ</a:t>
            </a:r>
            <a:r>
              <a:rPr kumimoji="0" lang="en-US" altLang="en-US" sz="1100" b="0" i="0" u="none" strike="noStrike" cap="none" normalizeH="0" baseline="0" dirty="0" smtClean="0">
                <a:ln>
                  <a:noFill/>
                </a:ln>
                <a:solidFill>
                  <a:srgbClr val="E8E6E3"/>
                </a:solidFill>
                <a:effectLst/>
                <a:latin typeface="Open Sans"/>
                <a:cs typeface="Vrinda"/>
              </a:rPr>
              <a:t>, </a:t>
            </a:r>
            <a:r>
              <a:rPr kumimoji="0" lang="bn-IN" altLang="en-US" sz="1100" b="0" i="0" u="none" strike="noStrike" cap="none" normalizeH="0" baseline="0" dirty="0" smtClean="0">
                <a:ln>
                  <a:noFill/>
                </a:ln>
                <a:solidFill>
                  <a:srgbClr val="E8E6E3"/>
                </a:solidFill>
                <a:effectLst/>
                <a:latin typeface="Open Sans"/>
                <a:cs typeface="Vrinda"/>
              </a:rPr>
              <a:t>গুন এবং ভাগ ইত্যাদি কার্য সম্পন্ন করে।</a:t>
            </a:r>
            <a:endParaRPr kumimoji="0" lang="en-US" altLang="en-US" sz="11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09347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35</a:t>
            </a:fld>
            <a:endParaRPr lang="en-US" noProof="0" dirty="0"/>
          </a:p>
        </p:txBody>
      </p:sp>
      <p:sp>
        <p:nvSpPr>
          <p:cNvPr id="2" name="Rectangle 1"/>
          <p:cNvSpPr>
            <a:spLocks noChangeArrowheads="1"/>
          </p:cNvSpPr>
          <p:nvPr/>
        </p:nvSpPr>
        <p:spPr bwMode="auto">
          <a:xfrm>
            <a:off x="1438102" y="275761"/>
            <a:ext cx="8796867" cy="5577117"/>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rgbClr val="E8E6E3"/>
                </a:solidFill>
                <a:effectLst/>
                <a:latin typeface="Open Sans"/>
                <a:cs typeface="Vrinda"/>
              </a:rPr>
              <a:t>সি ইনক্রিমেন্ট এবং ডিক্রিমেন্ট অপারেটর</a:t>
            </a:r>
            <a:endParaRPr kumimoji="0" lang="en-US" altLang="en-US" sz="22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rgbClr val="E8E6E3"/>
                </a:solidFill>
                <a:effectLst/>
                <a:latin typeface="Open Sans"/>
                <a:cs typeface="Vrinda"/>
              </a:rPr>
              <a:t>কনস্ট্যান্ট অথবা ভ্যারিয়েবলের অপারেন্ডেকে ১ করে বৃদ্ধি বা হ্রাসের জন্য সি প্রোগ্রামিং এ যথাক্রমে দুটি অপারেটর আছে একটি হলো ইনক্রিমেন্ট</a:t>
            </a:r>
            <a:r>
              <a:rPr kumimoji="0" lang="en-US" altLang="en-US" sz="1100" b="0" i="0" u="none" strike="noStrike" cap="none" normalizeH="0" baseline="0" dirty="0" smtClean="0">
                <a:ln>
                  <a:noFill/>
                </a:ln>
                <a:solidFill>
                  <a:srgbClr val="E8E6E3"/>
                </a:solidFill>
                <a:effectLst/>
                <a:latin typeface="Open Sans"/>
                <a:cs typeface="Vrinda"/>
              </a:rPr>
              <a:t>(increment) ++ </a:t>
            </a:r>
            <a:r>
              <a:rPr kumimoji="0" lang="bn-IN" altLang="en-US" sz="1100" b="0" i="0" u="none" strike="noStrike" cap="none" normalizeH="0" baseline="0" dirty="0" smtClean="0">
                <a:ln>
                  <a:noFill/>
                </a:ln>
                <a:solidFill>
                  <a:srgbClr val="E8E6E3"/>
                </a:solidFill>
                <a:effectLst/>
                <a:latin typeface="Open Sans"/>
                <a:cs typeface="Vrinda"/>
              </a:rPr>
              <a:t>এবং অপরটি হলো ডিক্রিমেন্ট</a:t>
            </a:r>
            <a:r>
              <a:rPr kumimoji="0" lang="en-US" altLang="en-US" sz="1100" b="0" i="0" u="none" strike="noStrike" cap="none" normalizeH="0" baseline="0" dirty="0" smtClean="0">
                <a:ln>
                  <a:noFill/>
                </a:ln>
                <a:solidFill>
                  <a:srgbClr val="E8E6E3"/>
                </a:solidFill>
                <a:effectLst/>
                <a:latin typeface="Open Sans"/>
                <a:cs typeface="Vrinda"/>
              </a:rPr>
              <a:t>(decrement) --</a:t>
            </a:r>
            <a:r>
              <a:rPr kumimoji="0" lang="hi-IN" altLang="en-US" sz="1100" b="0" i="0" u="none" strike="noStrike" cap="none" normalizeH="0" baseline="0" dirty="0" smtClean="0">
                <a:ln>
                  <a:noFill/>
                </a:ln>
                <a:solidFill>
                  <a:srgbClr val="E8E6E3"/>
                </a:solidFill>
                <a:effectLst/>
                <a:latin typeface="Open Sans"/>
                <a:cs typeface="Vrinda"/>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rgbClr val="E8E6E3"/>
                </a:solidFill>
                <a:effectLst/>
                <a:latin typeface="Open Sans"/>
                <a:cs typeface="Vrinda"/>
              </a:rPr>
              <a:t>ইনক্রিমেন্ট অপারেটর ভ্যারিয়েবলের ভ্যালু এক করে বৃদ্ধি করে পক্ষান্তরে ডিক্রিমেন্ট অপারেটর ভ্যালু এক করে হ্রাস করে। এই দুটি অপারেটরকে ইউনারী</a:t>
            </a:r>
            <a:r>
              <a:rPr kumimoji="0" lang="en-US" altLang="en-US" sz="1100" b="0" i="0" u="none" strike="noStrike" cap="none" normalizeH="0" baseline="0" dirty="0" smtClean="0">
                <a:ln>
                  <a:noFill/>
                </a:ln>
                <a:solidFill>
                  <a:srgbClr val="E8E6E3"/>
                </a:solidFill>
                <a:effectLst/>
                <a:latin typeface="Open Sans"/>
                <a:cs typeface="Vrinda"/>
              </a:rPr>
              <a:t>(unary) </a:t>
            </a:r>
            <a:r>
              <a:rPr kumimoji="0" lang="bn-IN" altLang="en-US" sz="1100" b="0" i="0" u="none" strike="noStrike" cap="none" normalizeH="0" baseline="0" dirty="0" smtClean="0">
                <a:ln>
                  <a:noFill/>
                </a:ln>
                <a:solidFill>
                  <a:srgbClr val="E8E6E3"/>
                </a:solidFill>
                <a:effectLst/>
                <a:latin typeface="Open Sans"/>
                <a:cs typeface="Vrinda"/>
              </a:rPr>
              <a:t>অপারেটর বলা হয় কারণ এরা সিঙ্গেল অপারেন্ডকে অপারেট করতে পারে।</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rgbClr val="E8E6E3"/>
                </a:solidFill>
                <a:effectLst/>
                <a:latin typeface="Open Sans"/>
                <a:cs typeface="Vrinda"/>
              </a:rPr>
              <a:t>উদাহরণঃ সি ইনক্রিমেন্ট এবং ডিক্রিমেন্ট অপারেটর</a:t>
            </a:r>
            <a:endParaRPr kumimoji="0" lang="en-US" altLang="en-US" sz="18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988F81"/>
                </a:solidFill>
                <a:effectLst/>
                <a:latin typeface="Consolas" panose="020B0609020204030204" pitchFamily="49" charset="0"/>
              </a:rPr>
              <a:t>// </a:t>
            </a:r>
            <a:r>
              <a:rPr kumimoji="0" lang="bn-IN" altLang="en-US" sz="1000" b="0" i="0" u="none" strike="noStrike" cap="none" normalizeH="0" baseline="0" dirty="0" smtClean="0">
                <a:ln>
                  <a:noFill/>
                </a:ln>
                <a:solidFill>
                  <a:srgbClr val="988F81"/>
                </a:solidFill>
                <a:effectLst/>
                <a:latin typeface="Consolas" panose="020B0609020204030204" pitchFamily="49" charset="0"/>
                <a:cs typeface="Vrinda"/>
              </a:rPr>
              <a:t>সি প্রোগ্রামে ইনক্রিমেন্ট এবং ডিক্রিমেন্ট অপারেটর কিভাবে কাজ করে এই উদাহরণের সাহায্যে তা দেখানো হলো। </a:t>
            </a:r>
            <a:endParaRPr kumimoji="0" lang="en-US" altLang="en-US" sz="1000" b="0" i="0" u="none" strike="noStrike" cap="none" normalizeH="0" baseline="0" dirty="0" smtClean="0">
              <a:ln>
                <a:noFill/>
              </a:ln>
              <a:solidFill>
                <a:srgbClr val="988F81"/>
              </a:solidFill>
              <a:effectLst/>
              <a:latin typeface="Consolas" panose="020B0609020204030204" pitchFamily="49" charset="0"/>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988F81"/>
              </a:solidFill>
              <a:latin typeface="Consolas" panose="020B0609020204030204" pitchFamily="49" charset="0"/>
              <a:cs typeface="Vrinda"/>
            </a:endParaRPr>
          </a:p>
          <a:p>
            <a:pPr lvl="0"/>
            <a:r>
              <a:rPr lang="bn-BD" altLang="en-US" sz="1000" dirty="0">
                <a:solidFill>
                  <a:srgbClr val="988F81"/>
                </a:solidFill>
                <a:latin typeface="Consolas" panose="020B0609020204030204" pitchFamily="49" charset="0"/>
                <a:cs typeface="Vrinda"/>
              </a:rPr>
              <a:t>// সি প্রোগ্রামে ইনক্রিমেন্ট এবং ডিক্রিমেন্ট অপারেটর কিভাবে কাজ করে এই উদাহরণের সাহায্যে তা দেখানো হলো। </a:t>
            </a:r>
            <a:endParaRPr lang="en-US" altLang="en-US" sz="1000" dirty="0" smtClean="0">
              <a:solidFill>
                <a:srgbClr val="988F81"/>
              </a:solidFill>
              <a:latin typeface="Consolas" panose="020B0609020204030204" pitchFamily="49" charset="0"/>
              <a:cs typeface="Vrinda"/>
            </a:endParaRPr>
          </a:p>
          <a:p>
            <a:pPr lvl="0"/>
            <a:endParaRPr lang="bn-BD" altLang="en-US" sz="1000" dirty="0">
              <a:solidFill>
                <a:srgbClr val="988F81"/>
              </a:solidFill>
              <a:latin typeface="Consolas" panose="020B0609020204030204" pitchFamily="49" charset="0"/>
              <a:cs typeface="Vrinda"/>
            </a:endParaRPr>
          </a:p>
          <a:p>
            <a:pPr lvl="0"/>
            <a:r>
              <a:rPr lang="bn-BD" altLang="en-US" sz="1200" dirty="0">
                <a:solidFill>
                  <a:schemeClr val="bg1"/>
                </a:solidFill>
                <a:latin typeface="Consolas" panose="020B0609020204030204" pitchFamily="49" charset="0"/>
                <a:cs typeface="Vrinda"/>
              </a:rPr>
              <a:t>#</a:t>
            </a:r>
            <a:r>
              <a:rPr lang="en-US" altLang="en-US" sz="1200" dirty="0">
                <a:solidFill>
                  <a:schemeClr val="bg1"/>
                </a:solidFill>
                <a:latin typeface="Consolas" panose="020B0609020204030204" pitchFamily="49" charset="0"/>
                <a:cs typeface="Vrinda"/>
              </a:rPr>
              <a:t>include &lt;</a:t>
            </a:r>
            <a:r>
              <a:rPr lang="en-US" altLang="en-US" sz="1200" dirty="0" err="1">
                <a:solidFill>
                  <a:schemeClr val="bg1"/>
                </a:solidFill>
                <a:latin typeface="Consolas" panose="020B0609020204030204" pitchFamily="49" charset="0"/>
                <a:cs typeface="Vrinda"/>
              </a:rPr>
              <a:t>stdio.h</a:t>
            </a:r>
            <a:r>
              <a:rPr lang="en-US" altLang="en-US" sz="1200" dirty="0">
                <a:solidFill>
                  <a:schemeClr val="bg1"/>
                </a:solidFill>
                <a:latin typeface="Consolas" panose="020B0609020204030204" pitchFamily="49" charset="0"/>
                <a:cs typeface="Vrinda"/>
              </a:rPr>
              <a:t>&gt;</a:t>
            </a:r>
          </a:p>
          <a:p>
            <a:pPr lvl="0"/>
            <a:r>
              <a:rPr lang="en-US" altLang="en-US" sz="1200" dirty="0" err="1">
                <a:solidFill>
                  <a:schemeClr val="bg1"/>
                </a:solidFill>
                <a:latin typeface="Consolas" panose="020B0609020204030204" pitchFamily="49" charset="0"/>
                <a:cs typeface="Vrinda"/>
              </a:rPr>
              <a:t>int</a:t>
            </a:r>
            <a:r>
              <a:rPr lang="en-US" altLang="en-US" sz="1200" dirty="0">
                <a:solidFill>
                  <a:schemeClr val="bg1"/>
                </a:solidFill>
                <a:latin typeface="Consolas" panose="020B0609020204030204" pitchFamily="49" charset="0"/>
                <a:cs typeface="Vrinda"/>
              </a:rPr>
              <a:t> main()</a:t>
            </a:r>
          </a:p>
          <a:p>
            <a:pPr lvl="0"/>
            <a:r>
              <a:rPr lang="en-US" altLang="en-US" sz="1200" dirty="0">
                <a:solidFill>
                  <a:schemeClr val="bg1"/>
                </a:solidFill>
                <a:latin typeface="Consolas" panose="020B0609020204030204" pitchFamily="49" charset="0"/>
                <a:cs typeface="Vrinda"/>
              </a:rPr>
              <a:t>{</a:t>
            </a:r>
          </a:p>
          <a:p>
            <a:pPr lvl="0"/>
            <a:r>
              <a:rPr lang="en-US" altLang="en-US" sz="1200" dirty="0">
                <a:solidFill>
                  <a:schemeClr val="bg1"/>
                </a:solidFill>
                <a:latin typeface="Consolas" panose="020B0609020204030204" pitchFamily="49" charset="0"/>
                <a:cs typeface="Vrinda"/>
              </a:rPr>
              <a:t>    </a:t>
            </a:r>
            <a:r>
              <a:rPr lang="en-US" altLang="en-US" sz="1200" dirty="0" err="1">
                <a:solidFill>
                  <a:schemeClr val="bg1"/>
                </a:solidFill>
                <a:latin typeface="Consolas" panose="020B0609020204030204" pitchFamily="49" charset="0"/>
                <a:cs typeface="Vrinda"/>
              </a:rPr>
              <a:t>int</a:t>
            </a:r>
            <a:r>
              <a:rPr lang="en-US" altLang="en-US" sz="1200" dirty="0">
                <a:solidFill>
                  <a:schemeClr val="bg1"/>
                </a:solidFill>
                <a:latin typeface="Consolas" panose="020B0609020204030204" pitchFamily="49" charset="0"/>
                <a:cs typeface="Vrinda"/>
              </a:rPr>
              <a:t> a = 15, b = 150;</a:t>
            </a:r>
          </a:p>
          <a:p>
            <a:pPr lvl="0"/>
            <a:r>
              <a:rPr lang="en-US" altLang="en-US" sz="1200" dirty="0">
                <a:solidFill>
                  <a:schemeClr val="bg1"/>
                </a:solidFill>
                <a:latin typeface="Consolas" panose="020B0609020204030204" pitchFamily="49" charset="0"/>
                <a:cs typeface="Vrinda"/>
              </a:rPr>
              <a:t>    float c = 50.5, d = 80.5;</a:t>
            </a:r>
          </a:p>
          <a:p>
            <a:pPr lvl="0"/>
            <a:endParaRPr lang="en-US" altLang="en-US" sz="1200" dirty="0">
              <a:solidFill>
                <a:schemeClr val="bg1"/>
              </a:solidFill>
              <a:latin typeface="Consolas" panose="020B0609020204030204" pitchFamily="49" charset="0"/>
              <a:cs typeface="Vrinda"/>
            </a:endParaRPr>
          </a:p>
          <a:p>
            <a:pPr lvl="0"/>
            <a:r>
              <a:rPr lang="en-US" altLang="en-US" sz="1200" dirty="0">
                <a:solidFill>
                  <a:schemeClr val="bg1"/>
                </a:solidFill>
                <a:latin typeface="Consolas" panose="020B0609020204030204" pitchFamily="49" charset="0"/>
                <a:cs typeface="Vrinda"/>
              </a:rPr>
              <a:t>    </a:t>
            </a:r>
            <a:r>
              <a:rPr lang="en-US" altLang="en-US" sz="1200" dirty="0" err="1">
                <a:solidFill>
                  <a:schemeClr val="bg1"/>
                </a:solidFill>
                <a:latin typeface="Consolas" panose="020B0609020204030204" pitchFamily="49" charset="0"/>
                <a:cs typeface="Vrinda"/>
              </a:rPr>
              <a:t>printf</a:t>
            </a:r>
            <a:r>
              <a:rPr lang="en-US" altLang="en-US" sz="1200" dirty="0">
                <a:solidFill>
                  <a:schemeClr val="bg1"/>
                </a:solidFill>
                <a:latin typeface="Consolas" panose="020B0609020204030204" pitchFamily="49" charset="0"/>
                <a:cs typeface="Vrinda"/>
              </a:rPr>
              <a:t>("++a = %d \n", ++a);</a:t>
            </a:r>
          </a:p>
          <a:p>
            <a:pPr lvl="0"/>
            <a:endParaRPr lang="en-US" altLang="en-US" sz="1200" dirty="0">
              <a:solidFill>
                <a:schemeClr val="bg1"/>
              </a:solidFill>
              <a:latin typeface="Consolas" panose="020B0609020204030204" pitchFamily="49" charset="0"/>
              <a:cs typeface="Vrinda"/>
            </a:endParaRPr>
          </a:p>
          <a:p>
            <a:pPr lvl="0"/>
            <a:r>
              <a:rPr lang="en-US" altLang="en-US" sz="1200" dirty="0">
                <a:solidFill>
                  <a:schemeClr val="bg1"/>
                </a:solidFill>
                <a:latin typeface="Consolas" panose="020B0609020204030204" pitchFamily="49" charset="0"/>
                <a:cs typeface="Vrinda"/>
              </a:rPr>
              <a:t>    </a:t>
            </a:r>
            <a:r>
              <a:rPr lang="en-US" altLang="en-US" sz="1200" dirty="0" err="1">
                <a:solidFill>
                  <a:schemeClr val="bg1"/>
                </a:solidFill>
                <a:latin typeface="Consolas" panose="020B0609020204030204" pitchFamily="49" charset="0"/>
                <a:cs typeface="Vrinda"/>
              </a:rPr>
              <a:t>printf</a:t>
            </a:r>
            <a:r>
              <a:rPr lang="en-US" altLang="en-US" sz="1200" dirty="0">
                <a:solidFill>
                  <a:schemeClr val="bg1"/>
                </a:solidFill>
                <a:latin typeface="Consolas" panose="020B0609020204030204" pitchFamily="49" charset="0"/>
                <a:cs typeface="Vrinda"/>
              </a:rPr>
              <a:t>("--b = %d \n", --b);</a:t>
            </a:r>
          </a:p>
          <a:p>
            <a:pPr lvl="0"/>
            <a:endParaRPr lang="en-US" altLang="en-US" sz="1200" dirty="0">
              <a:solidFill>
                <a:schemeClr val="bg1"/>
              </a:solidFill>
              <a:latin typeface="Consolas" panose="020B0609020204030204" pitchFamily="49" charset="0"/>
              <a:cs typeface="Vrinda"/>
            </a:endParaRPr>
          </a:p>
          <a:p>
            <a:pPr lvl="0"/>
            <a:r>
              <a:rPr lang="en-US" altLang="en-US" sz="1200" dirty="0">
                <a:solidFill>
                  <a:schemeClr val="bg1"/>
                </a:solidFill>
                <a:latin typeface="Consolas" panose="020B0609020204030204" pitchFamily="49" charset="0"/>
                <a:cs typeface="Vrinda"/>
              </a:rPr>
              <a:t>    </a:t>
            </a:r>
            <a:r>
              <a:rPr lang="en-US" altLang="en-US" sz="1200" dirty="0" err="1">
                <a:solidFill>
                  <a:schemeClr val="bg1"/>
                </a:solidFill>
                <a:latin typeface="Consolas" panose="020B0609020204030204" pitchFamily="49" charset="0"/>
                <a:cs typeface="Vrinda"/>
              </a:rPr>
              <a:t>printf</a:t>
            </a:r>
            <a:r>
              <a:rPr lang="en-US" altLang="en-US" sz="1200" dirty="0">
                <a:solidFill>
                  <a:schemeClr val="bg1"/>
                </a:solidFill>
                <a:latin typeface="Consolas" panose="020B0609020204030204" pitchFamily="49" charset="0"/>
                <a:cs typeface="Vrinda"/>
              </a:rPr>
              <a:t>("++c = %f \n", ++c);</a:t>
            </a:r>
          </a:p>
          <a:p>
            <a:pPr lvl="0"/>
            <a:endParaRPr lang="en-US" altLang="en-US" sz="1200" dirty="0">
              <a:solidFill>
                <a:schemeClr val="bg1"/>
              </a:solidFill>
              <a:latin typeface="Consolas" panose="020B0609020204030204" pitchFamily="49" charset="0"/>
              <a:cs typeface="Vrinda"/>
            </a:endParaRPr>
          </a:p>
          <a:p>
            <a:pPr lvl="0"/>
            <a:r>
              <a:rPr lang="en-US" altLang="en-US" sz="1200" dirty="0">
                <a:solidFill>
                  <a:schemeClr val="bg1"/>
                </a:solidFill>
                <a:latin typeface="Consolas" panose="020B0609020204030204" pitchFamily="49" charset="0"/>
                <a:cs typeface="Vrinda"/>
              </a:rPr>
              <a:t>    </a:t>
            </a:r>
            <a:r>
              <a:rPr lang="en-US" altLang="en-US" sz="1200" dirty="0" err="1">
                <a:solidFill>
                  <a:schemeClr val="bg1"/>
                </a:solidFill>
                <a:latin typeface="Consolas" panose="020B0609020204030204" pitchFamily="49" charset="0"/>
                <a:cs typeface="Vrinda"/>
              </a:rPr>
              <a:t>printf</a:t>
            </a:r>
            <a:r>
              <a:rPr lang="en-US" altLang="en-US" sz="1200" dirty="0">
                <a:solidFill>
                  <a:schemeClr val="bg1"/>
                </a:solidFill>
                <a:latin typeface="Consolas" panose="020B0609020204030204" pitchFamily="49" charset="0"/>
                <a:cs typeface="Vrinda"/>
              </a:rPr>
              <a:t>("--d = %f \n", --d);</a:t>
            </a:r>
          </a:p>
          <a:p>
            <a:pPr lvl="0"/>
            <a:endParaRPr lang="en-US" altLang="en-US" sz="1200" dirty="0">
              <a:solidFill>
                <a:schemeClr val="bg1"/>
              </a:solidFill>
              <a:latin typeface="Consolas" panose="020B0609020204030204" pitchFamily="49" charset="0"/>
              <a:cs typeface="Vrinda"/>
            </a:endParaRPr>
          </a:p>
          <a:p>
            <a:pPr lvl="0"/>
            <a:r>
              <a:rPr lang="en-US" altLang="en-US" sz="1200" dirty="0">
                <a:solidFill>
                  <a:schemeClr val="bg1"/>
                </a:solidFill>
                <a:latin typeface="Consolas" panose="020B0609020204030204" pitchFamily="49" charset="0"/>
                <a:cs typeface="Vrinda"/>
              </a:rPr>
              <a:t>    return 0;</a:t>
            </a:r>
          </a:p>
          <a:p>
            <a:pPr lvl="0"/>
            <a:r>
              <a:rPr lang="en-US" altLang="en-US" sz="1200" dirty="0">
                <a:solidFill>
                  <a:schemeClr val="bg1"/>
                </a:solidFill>
                <a:latin typeface="Consolas" panose="020B0609020204030204" pitchFamily="49" charset="0"/>
                <a:cs typeface="Vrinda"/>
              </a:rPr>
              <a:t>}</a:t>
            </a:r>
            <a:endParaRPr kumimoji="0" lang="en-US" altLang="en-US" sz="1200" b="0" i="0" u="none" strike="noStrike" cap="none" normalizeH="0" baseline="0" dirty="0" smtClean="0">
              <a:ln>
                <a:noFill/>
              </a:ln>
              <a:solidFill>
                <a:schemeClr val="bg1"/>
              </a:solidFill>
              <a:effectLst/>
              <a:latin typeface="Consolas" panose="020B0609020204030204" pitchFamily="49" charset="0"/>
              <a:cs typeface="Vrinda"/>
            </a:endParaRPr>
          </a:p>
        </p:txBody>
      </p:sp>
      <p:sp>
        <p:nvSpPr>
          <p:cNvPr id="5" name="TextBox 4"/>
          <p:cNvSpPr txBox="1"/>
          <p:nvPr/>
        </p:nvSpPr>
        <p:spPr>
          <a:xfrm>
            <a:off x="10107045" y="556952"/>
            <a:ext cx="1145155" cy="2031325"/>
          </a:xfrm>
          <a:prstGeom prst="rect">
            <a:avLst/>
          </a:prstGeom>
          <a:noFill/>
        </p:spPr>
        <p:txBody>
          <a:bodyPr wrap="square" rtlCol="0">
            <a:spAutoFit/>
          </a:bodyPr>
          <a:lstStyle/>
          <a:p>
            <a:r>
              <a:rPr lang="en-US" b="1" dirty="0" smtClean="0">
                <a:solidFill>
                  <a:schemeClr val="bg1"/>
                </a:solidFill>
              </a:rPr>
              <a:t>Prefix</a:t>
            </a:r>
          </a:p>
          <a:p>
            <a:r>
              <a:rPr lang="en-US" b="1" dirty="0" smtClean="0">
                <a:solidFill>
                  <a:schemeClr val="bg1"/>
                </a:solidFill>
              </a:rPr>
              <a:t>++ a </a:t>
            </a:r>
          </a:p>
          <a:p>
            <a:r>
              <a:rPr lang="en-US" b="1" dirty="0" smtClean="0">
                <a:solidFill>
                  <a:schemeClr val="bg1"/>
                </a:solidFill>
              </a:rPr>
              <a:t>--a</a:t>
            </a:r>
          </a:p>
          <a:p>
            <a:endParaRPr lang="en-US" b="1" dirty="0">
              <a:solidFill>
                <a:schemeClr val="bg1"/>
              </a:solidFill>
            </a:endParaRPr>
          </a:p>
          <a:p>
            <a:r>
              <a:rPr lang="en-US" b="1" dirty="0" smtClean="0">
                <a:solidFill>
                  <a:schemeClr val="bg1"/>
                </a:solidFill>
              </a:rPr>
              <a:t>Postfix</a:t>
            </a:r>
          </a:p>
          <a:p>
            <a:r>
              <a:rPr lang="en-US" b="1" dirty="0">
                <a:solidFill>
                  <a:schemeClr val="bg1"/>
                </a:solidFill>
              </a:rPr>
              <a:t>a</a:t>
            </a:r>
            <a:r>
              <a:rPr lang="en-US" b="1" dirty="0" smtClean="0">
                <a:solidFill>
                  <a:schemeClr val="bg1"/>
                </a:solidFill>
              </a:rPr>
              <a:t>++</a:t>
            </a:r>
          </a:p>
          <a:p>
            <a:r>
              <a:rPr lang="en-US" b="1" dirty="0">
                <a:solidFill>
                  <a:schemeClr val="bg1"/>
                </a:solidFill>
              </a:rPr>
              <a:t>a</a:t>
            </a:r>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815182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36</a:t>
            </a:fld>
            <a:endParaRPr lang="en-US" noProof="0" dirty="0"/>
          </a:p>
        </p:txBody>
      </p:sp>
      <p:graphicFrame>
        <p:nvGraphicFramePr>
          <p:cNvPr id="2" name="Table 1"/>
          <p:cNvGraphicFramePr>
            <a:graphicFrameLocks noGrp="1"/>
          </p:cNvGraphicFramePr>
          <p:nvPr>
            <p:extLst>
              <p:ext uri="{D42A27DB-BD31-4B8C-83A1-F6EECF244321}">
                <p14:modId xmlns:p14="http://schemas.microsoft.com/office/powerpoint/2010/main" val="2317190350"/>
              </p:ext>
            </p:extLst>
          </p:nvPr>
        </p:nvGraphicFramePr>
        <p:xfrm>
          <a:off x="1219201" y="1414650"/>
          <a:ext cx="8836428" cy="2987040"/>
        </p:xfrm>
        <a:graphic>
          <a:graphicData uri="http://schemas.openxmlformats.org/drawingml/2006/table">
            <a:tbl>
              <a:tblPr/>
              <a:tblGrid>
                <a:gridCol w="2209107">
                  <a:extLst>
                    <a:ext uri="{9D8B030D-6E8A-4147-A177-3AD203B41FA5}">
                      <a16:colId xmlns:a16="http://schemas.microsoft.com/office/drawing/2014/main" val="468014333"/>
                    </a:ext>
                  </a:extLst>
                </a:gridCol>
                <a:gridCol w="2903220">
                  <a:extLst>
                    <a:ext uri="{9D8B030D-6E8A-4147-A177-3AD203B41FA5}">
                      <a16:colId xmlns:a16="http://schemas.microsoft.com/office/drawing/2014/main" val="1159874425"/>
                    </a:ext>
                  </a:extLst>
                </a:gridCol>
                <a:gridCol w="1514994">
                  <a:extLst>
                    <a:ext uri="{9D8B030D-6E8A-4147-A177-3AD203B41FA5}">
                      <a16:colId xmlns:a16="http://schemas.microsoft.com/office/drawing/2014/main" val="1301164395"/>
                    </a:ext>
                  </a:extLst>
                </a:gridCol>
                <a:gridCol w="2209107">
                  <a:extLst>
                    <a:ext uri="{9D8B030D-6E8A-4147-A177-3AD203B41FA5}">
                      <a16:colId xmlns:a16="http://schemas.microsoft.com/office/drawing/2014/main" val="4058470567"/>
                    </a:ext>
                  </a:extLst>
                </a:gridCol>
              </a:tblGrid>
              <a:tr h="0">
                <a:tc>
                  <a:txBody>
                    <a:bodyPr/>
                    <a:lstStyle/>
                    <a:p>
                      <a:pPr algn="l" fontAlgn="t"/>
                      <a:r>
                        <a:rPr lang="bn-BD" dirty="0">
                          <a:solidFill>
                            <a:schemeClr val="bg1"/>
                          </a:solidFill>
                          <a:effectLst/>
                        </a:rPr>
                        <a:t>অপারেটর</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dirty="0">
                          <a:solidFill>
                            <a:schemeClr val="bg1"/>
                          </a:solidFill>
                          <a:effectLst/>
                        </a:rPr>
                        <a:t>উদাহরন(</a:t>
                      </a:r>
                      <a:r>
                        <a:rPr lang="en-US" dirty="0" err="1">
                          <a:solidFill>
                            <a:schemeClr val="bg1"/>
                          </a:solidFill>
                          <a:effectLst/>
                        </a:rPr>
                        <a:t>int</a:t>
                      </a:r>
                      <a:r>
                        <a:rPr lang="en-US" dirty="0">
                          <a:solidFill>
                            <a:schemeClr val="bg1"/>
                          </a:solidFill>
                          <a:effectLst/>
                        </a:rPr>
                        <a:t> a=11, b=5)</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a:solidFill>
                            <a:schemeClr val="bg1"/>
                          </a:solidFill>
                          <a:effectLst/>
                        </a:rPr>
                        <a:t>একই রকম</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bn-BD" dirty="0">
                          <a:solidFill>
                            <a:schemeClr val="bg1"/>
                          </a:solidFill>
                          <a:effectLst/>
                        </a:rPr>
                        <a:t>ফলাফল</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3526361087"/>
                  </a:ext>
                </a:extLst>
              </a:tr>
              <a:tr h="0">
                <a:tc>
                  <a:txBody>
                    <a:bodyPr/>
                    <a:lstStyle/>
                    <a:p>
                      <a:pPr algn="l" fontAlgn="t"/>
                      <a:r>
                        <a:rPr lang="en-US">
                          <a:solidFill>
                            <a:schemeClr val="bg1"/>
                          </a:solidFill>
                          <a:effectLst/>
                        </a:rPr>
                        <a: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a = 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a = 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5</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2663556410"/>
                  </a:ext>
                </a:extLst>
              </a:tr>
              <a:tr h="0">
                <a:tc>
                  <a:txBody>
                    <a:bodyPr/>
                    <a:lstStyle/>
                    <a:p>
                      <a:pPr algn="l" fontAlgn="t"/>
                      <a:r>
                        <a:rPr lang="en-US">
                          <a:solidFill>
                            <a:schemeClr val="bg1"/>
                          </a:solidFill>
                          <a:effectLst/>
                        </a:rPr>
                        <a: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a += 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a = a+b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16</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1751333619"/>
                  </a:ext>
                </a:extLst>
              </a:tr>
              <a:tr h="0">
                <a:tc>
                  <a:txBody>
                    <a:bodyPr/>
                    <a:lstStyle/>
                    <a:p>
                      <a:pPr algn="l" fontAlgn="t"/>
                      <a:r>
                        <a:rPr lang="en-US">
                          <a:solidFill>
                            <a:schemeClr val="bg1"/>
                          </a:solidFill>
                          <a:effectLst/>
                        </a:rPr>
                        <a: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a -= 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a = a-b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6</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303643586"/>
                  </a:ext>
                </a:extLst>
              </a:tr>
              <a:tr h="0">
                <a:tc>
                  <a:txBody>
                    <a:bodyPr/>
                    <a:lstStyle/>
                    <a:p>
                      <a:pPr algn="l" fontAlgn="t"/>
                      <a:r>
                        <a:rPr lang="en-US">
                          <a:solidFill>
                            <a:schemeClr val="bg1"/>
                          </a:solidFill>
                          <a:effectLst/>
                        </a:rPr>
                        <a: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a *= 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a = a*b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55</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202324"/>
                    </a:solidFill>
                  </a:tcPr>
                </a:tc>
                <a:extLst>
                  <a:ext uri="{0D108BD9-81ED-4DB2-BD59-A6C34878D82A}">
                    <a16:rowId xmlns:a16="http://schemas.microsoft.com/office/drawing/2014/main" val="2053780588"/>
                  </a:ext>
                </a:extLst>
              </a:tr>
              <a:tr h="0">
                <a:tc>
                  <a:txBody>
                    <a:bodyPr/>
                    <a:lstStyle/>
                    <a:p>
                      <a:pPr algn="l" fontAlgn="t"/>
                      <a:r>
                        <a:rPr lang="en-US">
                          <a:solidFill>
                            <a:schemeClr val="bg1"/>
                          </a:solidFill>
                          <a:effectLst/>
                        </a:rPr>
                        <a: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a /= 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a = a/b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tc>
                  <a:txBody>
                    <a:bodyPr/>
                    <a:lstStyle/>
                    <a:p>
                      <a:pPr algn="l" fontAlgn="t"/>
                      <a:r>
                        <a:rPr lang="en-US">
                          <a:solidFill>
                            <a:schemeClr val="bg1"/>
                          </a:solidFill>
                          <a:effectLst/>
                        </a:rPr>
                        <a:t>2</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E4446"/>
                      </a:solidFill>
                      <a:prstDash val="solid"/>
                      <a:round/>
                      <a:headEnd type="none" w="med" len="med"/>
                      <a:tailEnd type="none" w="med" len="med"/>
                    </a:lnB>
                    <a:solidFill>
                      <a:srgbClr val="181A1B"/>
                    </a:solidFill>
                  </a:tcPr>
                </a:tc>
                <a:extLst>
                  <a:ext uri="{0D108BD9-81ED-4DB2-BD59-A6C34878D82A}">
                    <a16:rowId xmlns:a16="http://schemas.microsoft.com/office/drawing/2014/main" val="1764309963"/>
                  </a:ext>
                </a:extLst>
              </a:tr>
              <a:tr h="0">
                <a:tc>
                  <a:txBody>
                    <a:bodyPr/>
                    <a:lstStyle/>
                    <a:p>
                      <a:pPr algn="l" fontAlgn="t"/>
                      <a:r>
                        <a:rPr lang="en-US">
                          <a:solidFill>
                            <a:schemeClr val="bg1"/>
                          </a:solidFill>
                          <a:effectLst/>
                        </a:rPr>
                        <a:t>%=</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a %= 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tc>
                  <a:txBody>
                    <a:bodyPr/>
                    <a:lstStyle/>
                    <a:p>
                      <a:pPr algn="l" fontAlgn="t"/>
                      <a:r>
                        <a:rPr lang="en-US">
                          <a:solidFill>
                            <a:schemeClr val="bg1"/>
                          </a:solidFill>
                          <a:effectLst/>
                        </a:rPr>
                        <a:t>a = a%b</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tc>
                  <a:txBody>
                    <a:bodyPr/>
                    <a:lstStyle/>
                    <a:p>
                      <a:pPr algn="l" fontAlgn="t"/>
                      <a:r>
                        <a:rPr lang="en-US" dirty="0">
                          <a:solidFill>
                            <a:schemeClr val="bg1"/>
                          </a:solidFill>
                          <a:effectLst/>
                        </a:rPr>
                        <a:t>1</a:t>
                      </a:r>
                    </a:p>
                  </a:txBody>
                  <a:tcPr marL="76200" marR="76200" marT="76200" marB="76200">
                    <a:lnL w="9525" cap="flat" cmpd="sng" algn="ctr">
                      <a:solidFill>
                        <a:srgbClr val="3E4446"/>
                      </a:solidFill>
                      <a:prstDash val="solid"/>
                      <a:round/>
                      <a:headEnd type="none" w="med" len="med"/>
                      <a:tailEnd type="none" w="med" len="med"/>
                    </a:lnL>
                    <a:lnR w="9525" cap="flat" cmpd="sng" algn="ctr">
                      <a:solidFill>
                        <a:srgbClr val="3E4446"/>
                      </a:solidFill>
                      <a:prstDash val="solid"/>
                      <a:round/>
                      <a:headEnd type="none" w="med" len="med"/>
                      <a:tailEnd type="none" w="med" len="med"/>
                    </a:lnR>
                    <a:lnT w="9525" cap="flat" cmpd="sng" algn="ctr">
                      <a:solidFill>
                        <a:srgbClr val="3E4446"/>
                      </a:solidFill>
                      <a:prstDash val="solid"/>
                      <a:round/>
                      <a:headEnd type="none" w="med" len="med"/>
                      <a:tailEnd type="none" w="med" len="med"/>
                    </a:lnT>
                    <a:lnB w="9525" cap="flat" cmpd="sng" algn="ctr">
                      <a:solidFill>
                        <a:srgbClr val="3A3E41"/>
                      </a:solidFill>
                      <a:prstDash val="solid"/>
                      <a:round/>
                      <a:headEnd type="none" w="med" len="med"/>
                      <a:tailEnd type="none" w="med" len="med"/>
                    </a:lnB>
                    <a:solidFill>
                      <a:srgbClr val="202324"/>
                    </a:solidFill>
                  </a:tcPr>
                </a:tc>
                <a:extLst>
                  <a:ext uri="{0D108BD9-81ED-4DB2-BD59-A6C34878D82A}">
                    <a16:rowId xmlns:a16="http://schemas.microsoft.com/office/drawing/2014/main" val="4104232696"/>
                  </a:ext>
                </a:extLst>
              </a:tr>
            </a:tbl>
          </a:graphicData>
        </a:graphic>
      </p:graphicFrame>
      <p:sp>
        <p:nvSpPr>
          <p:cNvPr id="3" name="Rectangle 1"/>
          <p:cNvSpPr>
            <a:spLocks noChangeArrowheads="1"/>
          </p:cNvSpPr>
          <p:nvPr/>
        </p:nvSpPr>
        <p:spPr bwMode="auto">
          <a:xfrm>
            <a:off x="1257704" y="308393"/>
            <a:ext cx="8797925" cy="85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rgbClr val="E8E6E3"/>
                </a:solidFill>
                <a:effectLst/>
                <a:latin typeface="Open Sans"/>
                <a:cs typeface="Vrinda"/>
              </a:rPr>
              <a:t>সি এসাইনমেন্ট অপারেটর</a:t>
            </a:r>
            <a:endParaRPr kumimoji="0" lang="en-US" altLang="en-US" sz="2200" b="0" i="0" u="none" strike="noStrike" cap="none" normalizeH="0" baseline="0" dirty="0" smtClean="0">
              <a:ln>
                <a:noFill/>
              </a:ln>
              <a:solidFill>
                <a:srgbClr val="E8E6E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rgbClr val="E8E6E3"/>
                </a:solidFill>
                <a:effectLst/>
                <a:latin typeface="Open Sans"/>
                <a:cs typeface="Vrinda"/>
              </a:rPr>
              <a:t>ভ্যারিয়েবলে ভ্যালু এসাইন করা বা জমা রাখার জন্য এসাইনমেন্ট</a:t>
            </a:r>
            <a:r>
              <a:rPr kumimoji="0" lang="en-US" altLang="en-US" sz="1100" b="0" i="0" u="none" strike="noStrike" cap="none" normalizeH="0" baseline="0" dirty="0" smtClean="0">
                <a:ln>
                  <a:noFill/>
                </a:ln>
                <a:solidFill>
                  <a:srgbClr val="E8E6E3"/>
                </a:solidFill>
                <a:effectLst/>
                <a:latin typeface="Open Sans"/>
                <a:cs typeface="Vrinda"/>
              </a:rPr>
              <a:t>(assignment) </a:t>
            </a:r>
            <a:r>
              <a:rPr kumimoji="0" lang="bn-IN" altLang="en-US" sz="1100" b="0" i="0" u="none" strike="noStrike" cap="none" normalizeH="0" baseline="0" dirty="0" smtClean="0">
                <a:ln>
                  <a:noFill/>
                </a:ln>
                <a:solidFill>
                  <a:srgbClr val="E8E6E3"/>
                </a:solidFill>
                <a:effectLst/>
                <a:latin typeface="Open Sans"/>
                <a:cs typeface="Vrinda"/>
              </a:rPr>
              <a:t>অপারেটর ব্যবহৃত হয়। সবচেয়ে বেশী ব্যবহৃত এসাইনমেন্ট অপারেটর হলো</a:t>
            </a:r>
            <a:r>
              <a:rPr kumimoji="0" lang="en-US" altLang="en-US" sz="1100" b="0" i="0" u="none" strike="noStrike" cap="none" normalizeH="0" baseline="0" dirty="0" smtClean="0">
                <a:ln>
                  <a:noFill/>
                </a:ln>
                <a:solidFill>
                  <a:srgbClr val="E8E6E3"/>
                </a:solidFill>
                <a:effectLst/>
                <a:latin typeface="Open Sans"/>
              </a:rPr>
              <a:t> </a:t>
            </a:r>
            <a:r>
              <a:rPr kumimoji="0" lang="en-US" altLang="en-US" sz="1100" b="1" i="0" u="none" strike="noStrike" cap="none" normalizeH="0" baseline="0" dirty="0" smtClean="0">
                <a:ln>
                  <a:noFill/>
                </a:ln>
                <a:solidFill>
                  <a:srgbClr val="E8E6E3"/>
                </a:solidFill>
                <a:effectLst/>
                <a:latin typeface="Open Sans"/>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6245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37</a:t>
            </a:fld>
            <a:endParaRPr lang="en-US" noProof="0" dirty="0"/>
          </a:p>
        </p:txBody>
      </p:sp>
      <p:sp>
        <p:nvSpPr>
          <p:cNvPr id="5" name="Rectangle 2"/>
          <p:cNvSpPr>
            <a:spLocks noChangeArrowheads="1"/>
          </p:cNvSpPr>
          <p:nvPr/>
        </p:nvSpPr>
        <p:spPr bwMode="auto">
          <a:xfrm>
            <a:off x="2211185" y="209825"/>
            <a:ext cx="7173884" cy="652692"/>
          </a:xfrm>
          <a:prstGeom prst="rect">
            <a:avLst/>
          </a:prstGeom>
          <a:noFill/>
          <a:ln>
            <a:noFill/>
          </a:ln>
          <a:effec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chemeClr val="bg1"/>
                </a:solidFill>
                <a:effectLst/>
                <a:latin typeface="Open Sans"/>
                <a:cs typeface="Vrinda"/>
              </a:rPr>
              <a:t>উদাহরণঃ সি এসাইনমেন্ট অপারেটর</a:t>
            </a:r>
            <a:endParaRPr kumimoji="0" lang="en-US" altLang="en-US" sz="22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rPr>
              <a:t>// </a:t>
            </a:r>
            <a:r>
              <a:rPr kumimoji="0" lang="bn-IN" altLang="en-US" sz="1000" b="0" i="0" u="none" strike="noStrike" cap="none" normalizeH="0" baseline="0" dirty="0" smtClean="0">
                <a:ln>
                  <a:noFill/>
                </a:ln>
                <a:solidFill>
                  <a:schemeClr val="bg1"/>
                </a:solidFill>
                <a:effectLst/>
                <a:latin typeface="Consolas" panose="020B0609020204030204" pitchFamily="49" charset="0"/>
                <a:cs typeface="Vrinda"/>
              </a:rPr>
              <a:t>সি প্রোগ্রামে এসাইনমেন্ট অপারেটর কিভাবে কাজ করে এই উদাহরণের সাহায্যে তা দেখানো হলো। </a:t>
            </a:r>
            <a:endParaRPr kumimoji="0" lang="en-US" altLang="en-US" sz="1000" b="0" i="0" u="none" strike="noStrike" cap="none" normalizeH="0" baseline="0" dirty="0" smtClean="0">
              <a:ln>
                <a:noFill/>
              </a:ln>
              <a:solidFill>
                <a:schemeClr val="bg1"/>
              </a:solidFill>
              <a:effectLst/>
              <a:latin typeface="Consolas" panose="020B0609020204030204" pitchFamily="49" charset="0"/>
              <a:cs typeface="Vrinda"/>
            </a:endParaRPr>
          </a:p>
        </p:txBody>
      </p:sp>
      <p:pic>
        <p:nvPicPr>
          <p:cNvPr id="6" name="Picture 5"/>
          <p:cNvPicPr>
            <a:picLocks noChangeAspect="1"/>
          </p:cNvPicPr>
          <p:nvPr/>
        </p:nvPicPr>
        <p:blipFill>
          <a:blip r:embed="rId2"/>
          <a:stretch>
            <a:fillRect/>
          </a:stretch>
        </p:blipFill>
        <p:spPr>
          <a:xfrm>
            <a:off x="2211185" y="968519"/>
            <a:ext cx="3581400" cy="5419725"/>
          </a:xfrm>
          <a:prstGeom prst="rect">
            <a:avLst/>
          </a:prstGeom>
        </p:spPr>
      </p:pic>
      <p:pic>
        <p:nvPicPr>
          <p:cNvPr id="7" name="Picture 6"/>
          <p:cNvPicPr>
            <a:picLocks noChangeAspect="1"/>
          </p:cNvPicPr>
          <p:nvPr/>
        </p:nvPicPr>
        <p:blipFill>
          <a:blip r:embed="rId3"/>
          <a:stretch>
            <a:fillRect/>
          </a:stretch>
        </p:blipFill>
        <p:spPr>
          <a:xfrm>
            <a:off x="7208520" y="2386100"/>
            <a:ext cx="2895600" cy="2019300"/>
          </a:xfrm>
          <a:prstGeom prst="rect">
            <a:avLst/>
          </a:prstGeom>
        </p:spPr>
      </p:pic>
    </p:spTree>
    <p:extLst>
      <p:ext uri="{BB962C8B-B14F-4D97-AF65-F5344CB8AC3E}">
        <p14:creationId xmlns:p14="http://schemas.microsoft.com/office/powerpoint/2010/main" val="2062603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38</a:t>
            </a:fld>
            <a:endParaRPr lang="en-US" noProof="0" dirty="0"/>
          </a:p>
        </p:txBody>
      </p:sp>
      <p:graphicFrame>
        <p:nvGraphicFramePr>
          <p:cNvPr id="2" name="Table 1"/>
          <p:cNvGraphicFramePr>
            <a:graphicFrameLocks noGrp="1"/>
          </p:cNvGraphicFramePr>
          <p:nvPr>
            <p:extLst>
              <p:ext uri="{D42A27DB-BD31-4B8C-83A1-F6EECF244321}">
                <p14:modId xmlns:p14="http://schemas.microsoft.com/office/powerpoint/2010/main" val="3235664323"/>
              </p:ext>
            </p:extLst>
          </p:nvPr>
        </p:nvGraphicFramePr>
        <p:xfrm>
          <a:off x="3051008" y="1873560"/>
          <a:ext cx="5516684" cy="4631168"/>
        </p:xfrm>
        <a:graphic>
          <a:graphicData uri="http://schemas.openxmlformats.org/drawingml/2006/table">
            <a:tbl>
              <a:tblPr>
                <a:tableStyleId>{327F97BB-C833-4FB7-BDE5-3F7075034690}</a:tableStyleId>
              </a:tblPr>
              <a:tblGrid>
                <a:gridCol w="1379171">
                  <a:extLst>
                    <a:ext uri="{9D8B030D-6E8A-4147-A177-3AD203B41FA5}">
                      <a16:colId xmlns:a16="http://schemas.microsoft.com/office/drawing/2014/main" val="2173001047"/>
                    </a:ext>
                  </a:extLst>
                </a:gridCol>
                <a:gridCol w="1379171">
                  <a:extLst>
                    <a:ext uri="{9D8B030D-6E8A-4147-A177-3AD203B41FA5}">
                      <a16:colId xmlns:a16="http://schemas.microsoft.com/office/drawing/2014/main" val="1852607367"/>
                    </a:ext>
                  </a:extLst>
                </a:gridCol>
                <a:gridCol w="1379171">
                  <a:extLst>
                    <a:ext uri="{9D8B030D-6E8A-4147-A177-3AD203B41FA5}">
                      <a16:colId xmlns:a16="http://schemas.microsoft.com/office/drawing/2014/main" val="3092385094"/>
                    </a:ext>
                  </a:extLst>
                </a:gridCol>
                <a:gridCol w="1379171">
                  <a:extLst>
                    <a:ext uri="{9D8B030D-6E8A-4147-A177-3AD203B41FA5}">
                      <a16:colId xmlns:a16="http://schemas.microsoft.com/office/drawing/2014/main" val="3094780142"/>
                    </a:ext>
                  </a:extLst>
                </a:gridCol>
              </a:tblGrid>
              <a:tr h="699865">
                <a:tc>
                  <a:txBody>
                    <a:bodyPr/>
                    <a:lstStyle/>
                    <a:p>
                      <a:pPr algn="l" fontAlgn="t"/>
                      <a:r>
                        <a:rPr lang="bn-BD" sz="1800">
                          <a:effectLst/>
                        </a:rPr>
                        <a:t>অপারেটর</a:t>
                      </a:r>
                    </a:p>
                  </a:txBody>
                  <a:tcPr marL="76072" marR="76072" marT="76072" marB="76072"/>
                </a:tc>
                <a:tc>
                  <a:txBody>
                    <a:bodyPr/>
                    <a:lstStyle/>
                    <a:p>
                      <a:pPr algn="l" fontAlgn="t"/>
                      <a:r>
                        <a:rPr lang="bn-BD" sz="1800">
                          <a:effectLst/>
                        </a:rPr>
                        <a:t>অপারেটরের অর্থ</a:t>
                      </a:r>
                    </a:p>
                  </a:txBody>
                  <a:tcPr marL="76072" marR="76072" marT="76072" marB="76072"/>
                </a:tc>
                <a:tc>
                  <a:txBody>
                    <a:bodyPr/>
                    <a:lstStyle/>
                    <a:p>
                      <a:pPr algn="l" fontAlgn="t"/>
                      <a:r>
                        <a:rPr lang="bn-BD" sz="1800">
                          <a:effectLst/>
                        </a:rPr>
                        <a:t>উদাহরণ(</a:t>
                      </a:r>
                      <a:r>
                        <a:rPr lang="en-US" sz="1800">
                          <a:effectLst/>
                        </a:rPr>
                        <a:t>int a=11, b=5)</a:t>
                      </a:r>
                    </a:p>
                  </a:txBody>
                  <a:tcPr marL="76072" marR="76072" marT="76072" marB="76072"/>
                </a:tc>
                <a:tc>
                  <a:txBody>
                    <a:bodyPr/>
                    <a:lstStyle/>
                    <a:p>
                      <a:pPr algn="l" fontAlgn="t"/>
                      <a:r>
                        <a:rPr lang="bn-BD" sz="1800">
                          <a:effectLst/>
                        </a:rPr>
                        <a:t>ফলাফল</a:t>
                      </a:r>
                    </a:p>
                  </a:txBody>
                  <a:tcPr marL="76072" marR="76072" marT="76072" marB="76072"/>
                </a:tc>
                <a:extLst>
                  <a:ext uri="{0D108BD9-81ED-4DB2-BD59-A6C34878D82A}">
                    <a16:rowId xmlns:a16="http://schemas.microsoft.com/office/drawing/2014/main" val="1482224110"/>
                  </a:ext>
                </a:extLst>
              </a:tr>
              <a:tr h="426005">
                <a:tc>
                  <a:txBody>
                    <a:bodyPr/>
                    <a:lstStyle/>
                    <a:p>
                      <a:pPr algn="l" fontAlgn="t"/>
                      <a:r>
                        <a:rPr lang="en-US" sz="1800" dirty="0">
                          <a:effectLst/>
                        </a:rPr>
                        <a:t>==</a:t>
                      </a:r>
                    </a:p>
                  </a:txBody>
                  <a:tcPr marL="76072" marR="76072" marT="76072" marB="76072"/>
                </a:tc>
                <a:tc>
                  <a:txBody>
                    <a:bodyPr/>
                    <a:lstStyle/>
                    <a:p>
                      <a:pPr algn="l" fontAlgn="t"/>
                      <a:r>
                        <a:rPr lang="en-US" sz="1800">
                          <a:effectLst/>
                        </a:rPr>
                        <a:t>Equal to</a:t>
                      </a:r>
                    </a:p>
                  </a:txBody>
                  <a:tcPr marL="76072" marR="76072" marT="76072" marB="76072"/>
                </a:tc>
                <a:tc>
                  <a:txBody>
                    <a:bodyPr/>
                    <a:lstStyle/>
                    <a:p>
                      <a:pPr algn="l" fontAlgn="t"/>
                      <a:r>
                        <a:rPr lang="en-US" sz="1800">
                          <a:effectLst/>
                        </a:rPr>
                        <a:t>a == b</a:t>
                      </a:r>
                    </a:p>
                  </a:txBody>
                  <a:tcPr marL="76072" marR="76072" marT="76072" marB="76072"/>
                </a:tc>
                <a:tc>
                  <a:txBody>
                    <a:bodyPr/>
                    <a:lstStyle/>
                    <a:p>
                      <a:pPr algn="l" fontAlgn="t"/>
                      <a:r>
                        <a:rPr lang="en-US" sz="1800">
                          <a:effectLst/>
                        </a:rPr>
                        <a:t>False</a:t>
                      </a:r>
                    </a:p>
                  </a:txBody>
                  <a:tcPr marL="76072" marR="76072" marT="76072" marB="76072"/>
                </a:tc>
                <a:extLst>
                  <a:ext uri="{0D108BD9-81ED-4DB2-BD59-A6C34878D82A}">
                    <a16:rowId xmlns:a16="http://schemas.microsoft.com/office/drawing/2014/main" val="3773574754"/>
                  </a:ext>
                </a:extLst>
              </a:tr>
              <a:tr h="699865">
                <a:tc>
                  <a:txBody>
                    <a:bodyPr/>
                    <a:lstStyle/>
                    <a:p>
                      <a:pPr algn="l" fontAlgn="t"/>
                      <a:r>
                        <a:rPr lang="en-US" sz="1800" dirty="0">
                          <a:effectLst/>
                        </a:rPr>
                        <a:t>&gt;</a:t>
                      </a:r>
                    </a:p>
                  </a:txBody>
                  <a:tcPr marL="76072" marR="76072" marT="76072" marB="76072"/>
                </a:tc>
                <a:tc>
                  <a:txBody>
                    <a:bodyPr/>
                    <a:lstStyle/>
                    <a:p>
                      <a:pPr algn="l" fontAlgn="t"/>
                      <a:r>
                        <a:rPr lang="en-US" sz="1800">
                          <a:effectLst/>
                        </a:rPr>
                        <a:t>Greater than</a:t>
                      </a:r>
                    </a:p>
                  </a:txBody>
                  <a:tcPr marL="76072" marR="76072" marT="76072" marB="76072"/>
                </a:tc>
                <a:tc>
                  <a:txBody>
                    <a:bodyPr/>
                    <a:lstStyle/>
                    <a:p>
                      <a:pPr algn="l" fontAlgn="t"/>
                      <a:r>
                        <a:rPr lang="en-US" sz="1800">
                          <a:effectLst/>
                        </a:rPr>
                        <a:t>a &gt; b</a:t>
                      </a:r>
                    </a:p>
                  </a:txBody>
                  <a:tcPr marL="76072" marR="76072" marT="76072" marB="76072"/>
                </a:tc>
                <a:tc>
                  <a:txBody>
                    <a:bodyPr/>
                    <a:lstStyle/>
                    <a:p>
                      <a:pPr algn="l" fontAlgn="t"/>
                      <a:r>
                        <a:rPr lang="en-US" sz="1800">
                          <a:effectLst/>
                        </a:rPr>
                        <a:t>True</a:t>
                      </a:r>
                    </a:p>
                  </a:txBody>
                  <a:tcPr marL="76072" marR="76072" marT="76072" marB="76072"/>
                </a:tc>
                <a:extLst>
                  <a:ext uri="{0D108BD9-81ED-4DB2-BD59-A6C34878D82A}">
                    <a16:rowId xmlns:a16="http://schemas.microsoft.com/office/drawing/2014/main" val="2776084268"/>
                  </a:ext>
                </a:extLst>
              </a:tr>
              <a:tr h="426005">
                <a:tc>
                  <a:txBody>
                    <a:bodyPr/>
                    <a:lstStyle/>
                    <a:p>
                      <a:pPr algn="l" fontAlgn="t"/>
                      <a:r>
                        <a:rPr lang="en-US" sz="1800">
                          <a:effectLst/>
                        </a:rPr>
                        <a:t>&lt;</a:t>
                      </a:r>
                    </a:p>
                  </a:txBody>
                  <a:tcPr marL="76072" marR="76072" marT="76072" marB="76072"/>
                </a:tc>
                <a:tc>
                  <a:txBody>
                    <a:bodyPr/>
                    <a:lstStyle/>
                    <a:p>
                      <a:pPr algn="l" fontAlgn="t"/>
                      <a:r>
                        <a:rPr lang="en-US" sz="1800">
                          <a:effectLst/>
                        </a:rPr>
                        <a:t>Less than</a:t>
                      </a:r>
                    </a:p>
                  </a:txBody>
                  <a:tcPr marL="76072" marR="76072" marT="76072" marB="76072"/>
                </a:tc>
                <a:tc>
                  <a:txBody>
                    <a:bodyPr/>
                    <a:lstStyle/>
                    <a:p>
                      <a:pPr algn="l" fontAlgn="t"/>
                      <a:r>
                        <a:rPr lang="en-US" sz="1800">
                          <a:effectLst/>
                        </a:rPr>
                        <a:t>a &lt; b</a:t>
                      </a:r>
                    </a:p>
                  </a:txBody>
                  <a:tcPr marL="76072" marR="76072" marT="76072" marB="76072"/>
                </a:tc>
                <a:tc>
                  <a:txBody>
                    <a:bodyPr/>
                    <a:lstStyle/>
                    <a:p>
                      <a:pPr algn="l" fontAlgn="t"/>
                      <a:r>
                        <a:rPr lang="en-US" sz="1800">
                          <a:effectLst/>
                        </a:rPr>
                        <a:t>False</a:t>
                      </a:r>
                    </a:p>
                  </a:txBody>
                  <a:tcPr marL="76072" marR="76072" marT="76072" marB="76072"/>
                </a:tc>
                <a:extLst>
                  <a:ext uri="{0D108BD9-81ED-4DB2-BD59-A6C34878D82A}">
                    <a16:rowId xmlns:a16="http://schemas.microsoft.com/office/drawing/2014/main" val="245297366"/>
                  </a:ext>
                </a:extLst>
              </a:tr>
              <a:tr h="426005">
                <a:tc>
                  <a:txBody>
                    <a:bodyPr/>
                    <a:lstStyle/>
                    <a:p>
                      <a:pPr algn="l" fontAlgn="t"/>
                      <a:r>
                        <a:rPr lang="en-US" sz="1800">
                          <a:effectLst/>
                        </a:rPr>
                        <a:t>!=</a:t>
                      </a:r>
                    </a:p>
                  </a:txBody>
                  <a:tcPr marL="76072" marR="76072" marT="76072" marB="76072"/>
                </a:tc>
                <a:tc>
                  <a:txBody>
                    <a:bodyPr/>
                    <a:lstStyle/>
                    <a:p>
                      <a:pPr algn="l" fontAlgn="t"/>
                      <a:r>
                        <a:rPr lang="en-US" sz="1800">
                          <a:effectLst/>
                        </a:rPr>
                        <a:t>Not equal to</a:t>
                      </a:r>
                    </a:p>
                  </a:txBody>
                  <a:tcPr marL="76072" marR="76072" marT="76072" marB="76072"/>
                </a:tc>
                <a:tc>
                  <a:txBody>
                    <a:bodyPr/>
                    <a:lstStyle/>
                    <a:p>
                      <a:pPr algn="l" fontAlgn="t"/>
                      <a:r>
                        <a:rPr lang="en-US" sz="1800">
                          <a:effectLst/>
                        </a:rPr>
                        <a:t>a != b</a:t>
                      </a:r>
                    </a:p>
                  </a:txBody>
                  <a:tcPr marL="76072" marR="76072" marT="76072" marB="76072"/>
                </a:tc>
                <a:tc>
                  <a:txBody>
                    <a:bodyPr/>
                    <a:lstStyle/>
                    <a:p>
                      <a:pPr algn="l" fontAlgn="t"/>
                      <a:r>
                        <a:rPr lang="en-US" sz="1800">
                          <a:effectLst/>
                        </a:rPr>
                        <a:t>True</a:t>
                      </a:r>
                    </a:p>
                  </a:txBody>
                  <a:tcPr marL="76072" marR="76072" marT="76072" marB="76072"/>
                </a:tc>
                <a:extLst>
                  <a:ext uri="{0D108BD9-81ED-4DB2-BD59-A6C34878D82A}">
                    <a16:rowId xmlns:a16="http://schemas.microsoft.com/office/drawing/2014/main" val="4194159889"/>
                  </a:ext>
                </a:extLst>
              </a:tr>
              <a:tr h="973726">
                <a:tc>
                  <a:txBody>
                    <a:bodyPr/>
                    <a:lstStyle/>
                    <a:p>
                      <a:pPr algn="l" fontAlgn="t"/>
                      <a:r>
                        <a:rPr lang="en-US" sz="1800">
                          <a:effectLst/>
                        </a:rPr>
                        <a:t>&gt;=</a:t>
                      </a:r>
                    </a:p>
                  </a:txBody>
                  <a:tcPr marL="76072" marR="76072" marT="76072" marB="76072"/>
                </a:tc>
                <a:tc>
                  <a:txBody>
                    <a:bodyPr/>
                    <a:lstStyle/>
                    <a:p>
                      <a:pPr algn="l" fontAlgn="t"/>
                      <a:r>
                        <a:rPr lang="en-US" sz="1800">
                          <a:effectLst/>
                        </a:rPr>
                        <a:t>Greater than or equal to</a:t>
                      </a:r>
                    </a:p>
                  </a:txBody>
                  <a:tcPr marL="76072" marR="76072" marT="76072" marB="76072"/>
                </a:tc>
                <a:tc>
                  <a:txBody>
                    <a:bodyPr/>
                    <a:lstStyle/>
                    <a:p>
                      <a:pPr algn="l" fontAlgn="t"/>
                      <a:r>
                        <a:rPr lang="en-US" sz="1800">
                          <a:effectLst/>
                        </a:rPr>
                        <a:t>a &gt;= b</a:t>
                      </a:r>
                    </a:p>
                  </a:txBody>
                  <a:tcPr marL="76072" marR="76072" marT="76072" marB="76072"/>
                </a:tc>
                <a:tc>
                  <a:txBody>
                    <a:bodyPr/>
                    <a:lstStyle/>
                    <a:p>
                      <a:pPr algn="l" fontAlgn="t"/>
                      <a:r>
                        <a:rPr lang="en-US" sz="1800">
                          <a:effectLst/>
                        </a:rPr>
                        <a:t>True</a:t>
                      </a:r>
                    </a:p>
                  </a:txBody>
                  <a:tcPr marL="76072" marR="76072" marT="76072" marB="76072"/>
                </a:tc>
                <a:extLst>
                  <a:ext uri="{0D108BD9-81ED-4DB2-BD59-A6C34878D82A}">
                    <a16:rowId xmlns:a16="http://schemas.microsoft.com/office/drawing/2014/main" val="3486313135"/>
                  </a:ext>
                </a:extLst>
              </a:tr>
              <a:tr h="699865">
                <a:tc>
                  <a:txBody>
                    <a:bodyPr/>
                    <a:lstStyle/>
                    <a:p>
                      <a:pPr algn="l" fontAlgn="t"/>
                      <a:r>
                        <a:rPr lang="en-US" sz="1800">
                          <a:effectLst/>
                        </a:rPr>
                        <a:t>&lt;=</a:t>
                      </a:r>
                    </a:p>
                  </a:txBody>
                  <a:tcPr marL="76072" marR="76072" marT="76072" marB="76072"/>
                </a:tc>
                <a:tc>
                  <a:txBody>
                    <a:bodyPr/>
                    <a:lstStyle/>
                    <a:p>
                      <a:pPr algn="l" fontAlgn="t"/>
                      <a:r>
                        <a:rPr lang="en-US" sz="1800">
                          <a:effectLst/>
                        </a:rPr>
                        <a:t>Less than or equal to</a:t>
                      </a:r>
                    </a:p>
                  </a:txBody>
                  <a:tcPr marL="76072" marR="76072" marT="76072" marB="76072"/>
                </a:tc>
                <a:tc>
                  <a:txBody>
                    <a:bodyPr/>
                    <a:lstStyle/>
                    <a:p>
                      <a:pPr algn="l" fontAlgn="t"/>
                      <a:r>
                        <a:rPr lang="en-US" sz="1800">
                          <a:effectLst/>
                        </a:rPr>
                        <a:t>a &lt;= b</a:t>
                      </a:r>
                    </a:p>
                  </a:txBody>
                  <a:tcPr marL="76072" marR="76072" marT="76072" marB="76072"/>
                </a:tc>
                <a:tc>
                  <a:txBody>
                    <a:bodyPr/>
                    <a:lstStyle/>
                    <a:p>
                      <a:pPr algn="l" fontAlgn="t"/>
                      <a:r>
                        <a:rPr lang="en-US" sz="1800" dirty="0">
                          <a:effectLst/>
                        </a:rPr>
                        <a:t>False</a:t>
                      </a:r>
                    </a:p>
                  </a:txBody>
                  <a:tcPr marL="76072" marR="76072" marT="76072" marB="76072"/>
                </a:tc>
                <a:extLst>
                  <a:ext uri="{0D108BD9-81ED-4DB2-BD59-A6C34878D82A}">
                    <a16:rowId xmlns:a16="http://schemas.microsoft.com/office/drawing/2014/main" val="1908167478"/>
                  </a:ext>
                </a:extLst>
              </a:tr>
            </a:tbl>
          </a:graphicData>
        </a:graphic>
      </p:graphicFrame>
      <p:sp>
        <p:nvSpPr>
          <p:cNvPr id="3" name="Rectangle 1"/>
          <p:cNvSpPr>
            <a:spLocks noChangeArrowheads="1"/>
          </p:cNvSpPr>
          <p:nvPr/>
        </p:nvSpPr>
        <p:spPr bwMode="auto">
          <a:xfrm>
            <a:off x="1519085" y="195492"/>
            <a:ext cx="8996516" cy="96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chemeClr val="bg1"/>
                </a:solidFill>
                <a:effectLst/>
                <a:latin typeface="Open Sans"/>
                <a:cs typeface="Vrinda"/>
              </a:rPr>
              <a:t>সি রিলেশনাল অপারেটর</a:t>
            </a:r>
            <a:endParaRPr kumimoji="0" lang="en-US" altLang="en-US" sz="18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সি প্রোগ্রামিং এ রিলেশনাল অপারেটর</a:t>
            </a:r>
            <a:r>
              <a:rPr kumimoji="0" lang="en-US" altLang="en-US" sz="1100" b="0" i="0" u="none" strike="noStrike" cap="none" normalizeH="0" baseline="0" dirty="0" smtClean="0">
                <a:ln>
                  <a:noFill/>
                </a:ln>
                <a:solidFill>
                  <a:schemeClr val="bg1"/>
                </a:solidFill>
                <a:effectLst/>
                <a:latin typeface="Open Sans"/>
                <a:cs typeface="Vrinda"/>
              </a:rPr>
              <a:t>(relational operator) </a:t>
            </a:r>
            <a:r>
              <a:rPr kumimoji="0" lang="bn-IN" altLang="en-US" sz="1100" b="0" i="0" u="none" strike="noStrike" cap="none" normalizeH="0" baseline="0" dirty="0" smtClean="0">
                <a:ln>
                  <a:noFill/>
                </a:ln>
                <a:solidFill>
                  <a:schemeClr val="bg1"/>
                </a:solidFill>
                <a:effectLst/>
                <a:latin typeface="Open Sans"/>
                <a:cs typeface="Vrinda"/>
              </a:rPr>
              <a:t>দুটি অপারেন্ডের মধ্যে সম্পর্ক যাচাই করে। রিলেশন সত্যি</a:t>
            </a:r>
            <a:r>
              <a:rPr kumimoji="0" lang="en-US" altLang="en-US" sz="1100" b="0" i="0" u="none" strike="noStrike" cap="none" normalizeH="0" baseline="0" dirty="0" smtClean="0">
                <a:ln>
                  <a:noFill/>
                </a:ln>
                <a:solidFill>
                  <a:schemeClr val="bg1"/>
                </a:solidFill>
                <a:effectLst/>
                <a:latin typeface="Open Sans"/>
                <a:cs typeface="Vrinda"/>
              </a:rPr>
              <a:t>(true) </a:t>
            </a:r>
            <a:r>
              <a:rPr kumimoji="0" lang="bn-IN" altLang="en-US" sz="1100" b="0" i="0" u="none" strike="noStrike" cap="none" normalizeH="0" baseline="0" dirty="0" smtClean="0">
                <a:ln>
                  <a:noFill/>
                </a:ln>
                <a:solidFill>
                  <a:schemeClr val="bg1"/>
                </a:solidFill>
                <a:effectLst/>
                <a:latin typeface="Open Sans"/>
                <a:cs typeface="Vrinda"/>
              </a:rPr>
              <a:t>হলে </a:t>
            </a:r>
            <a:r>
              <a:rPr kumimoji="0" lang="en-US" altLang="en-US" sz="1100" b="0" i="0" u="none" strike="noStrike" cap="none" normalizeH="0" baseline="0" dirty="0" smtClean="0">
                <a:ln>
                  <a:noFill/>
                </a:ln>
                <a:solidFill>
                  <a:schemeClr val="bg1"/>
                </a:solidFill>
                <a:effectLst/>
                <a:latin typeface="Open Sans"/>
                <a:cs typeface="Vrinda"/>
              </a:rPr>
              <a:t>1</a:t>
            </a:r>
            <a:r>
              <a:rPr kumimoji="0" lang="bn-IN" altLang="en-US" sz="1100" b="0" i="0" u="none" strike="noStrike" cap="none" normalizeH="0" baseline="0" dirty="0" smtClean="0">
                <a:ln>
                  <a:noFill/>
                </a:ln>
                <a:solidFill>
                  <a:schemeClr val="bg1"/>
                </a:solidFill>
                <a:effectLst/>
                <a:latin typeface="Open Sans"/>
                <a:cs typeface="Vrinda"/>
              </a:rPr>
              <a:t> রিটার্ন করে</a:t>
            </a:r>
            <a:r>
              <a:rPr kumimoji="0" lang="en-US" altLang="en-US" sz="1100" b="0" i="0" u="none" strike="noStrike" cap="none" normalizeH="0" baseline="0" dirty="0" smtClean="0">
                <a:ln>
                  <a:noFill/>
                </a:ln>
                <a:solidFill>
                  <a:schemeClr val="bg1"/>
                </a:solidFill>
                <a:effectLst/>
                <a:latin typeface="Open Sans"/>
                <a:cs typeface="Vrinda"/>
              </a:rPr>
              <a:t>; </a:t>
            </a:r>
            <a:r>
              <a:rPr kumimoji="0" lang="bn-IN" altLang="en-US" sz="1100" b="0" i="0" u="none" strike="noStrike" cap="none" normalizeH="0" baseline="0" dirty="0" smtClean="0">
                <a:ln>
                  <a:noFill/>
                </a:ln>
                <a:solidFill>
                  <a:schemeClr val="bg1"/>
                </a:solidFill>
                <a:effectLst/>
                <a:latin typeface="Open Sans"/>
                <a:cs typeface="Vrinda"/>
              </a:rPr>
              <a:t>রিলেশন মিথ্যা</a:t>
            </a:r>
            <a:r>
              <a:rPr kumimoji="0" lang="en-US" altLang="en-US" sz="1100" b="0" i="0" u="none" strike="noStrike" cap="none" normalizeH="0" baseline="0" dirty="0" smtClean="0">
                <a:ln>
                  <a:noFill/>
                </a:ln>
                <a:solidFill>
                  <a:schemeClr val="bg1"/>
                </a:solidFill>
                <a:effectLst/>
                <a:latin typeface="Open Sans"/>
                <a:cs typeface="Vrinda"/>
              </a:rPr>
              <a:t>(false) </a:t>
            </a:r>
            <a:r>
              <a:rPr kumimoji="0" lang="bn-IN" altLang="en-US" sz="1100" b="0" i="0" u="none" strike="noStrike" cap="none" normalizeH="0" baseline="0" dirty="0" smtClean="0">
                <a:ln>
                  <a:noFill/>
                </a:ln>
                <a:solidFill>
                  <a:schemeClr val="bg1"/>
                </a:solidFill>
                <a:effectLst/>
                <a:latin typeface="Open Sans"/>
                <a:cs typeface="Vrinda"/>
              </a:rPr>
              <a:t>হলে </a:t>
            </a:r>
            <a:r>
              <a:rPr kumimoji="0" lang="en-US" altLang="en-US" sz="1100" b="0" i="0" u="none" strike="noStrike" cap="none" normalizeH="0" baseline="0" dirty="0" smtClean="0">
                <a:ln>
                  <a:noFill/>
                </a:ln>
                <a:solidFill>
                  <a:schemeClr val="bg1"/>
                </a:solidFill>
                <a:effectLst/>
                <a:latin typeface="Open Sans"/>
                <a:cs typeface="Vrinda"/>
              </a:rPr>
              <a:t>0</a:t>
            </a:r>
            <a:r>
              <a:rPr kumimoji="0" lang="bn-IN" altLang="en-US" sz="1100" b="0" i="0" u="none" strike="noStrike" cap="none" normalizeH="0" baseline="0" dirty="0" smtClean="0">
                <a:ln>
                  <a:noFill/>
                </a:ln>
                <a:solidFill>
                  <a:schemeClr val="bg1"/>
                </a:solidFill>
                <a:effectLst/>
                <a:latin typeface="Open Sans"/>
                <a:cs typeface="Vrinda"/>
              </a:rPr>
              <a:t> রিটার্ন করে।</a:t>
            </a:r>
            <a:endParaRPr kumimoji="0" lang="en-US" alt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সিদ্ধান্ত গ্রহণ</a:t>
            </a:r>
            <a:r>
              <a:rPr kumimoji="0" lang="en-US" altLang="en-US" sz="1100" b="0" i="0" u="none" strike="noStrike" cap="none" normalizeH="0" baseline="0" dirty="0" smtClean="0">
                <a:ln>
                  <a:noFill/>
                </a:ln>
                <a:solidFill>
                  <a:schemeClr val="bg1"/>
                </a:solidFill>
                <a:effectLst/>
                <a:latin typeface="Open Sans"/>
                <a:cs typeface="Vrinda"/>
              </a:rPr>
              <a:t>(decision making)</a:t>
            </a:r>
            <a:r>
              <a:rPr kumimoji="0" lang="en-US" altLang="en-US" sz="1100" b="0" i="0" u="none" strike="noStrike" cap="none" normalizeH="0" baseline="0" dirty="0" smtClean="0">
                <a:ln>
                  <a:noFill/>
                </a:ln>
                <a:solidFill>
                  <a:schemeClr val="bg1"/>
                </a:solidFill>
                <a:effectLst/>
                <a:latin typeface="Open Sans"/>
              </a:rPr>
              <a:t> </a:t>
            </a:r>
            <a:r>
              <a:rPr kumimoji="0" lang="bn-IN" altLang="en-US" sz="1100" b="0" i="0" u="none" strike="noStrike" cap="none" normalizeH="0" baseline="0" dirty="0" smtClean="0">
                <a:ln>
                  <a:noFill/>
                </a:ln>
                <a:solidFill>
                  <a:schemeClr val="bg1"/>
                </a:solidFill>
                <a:effectLst/>
                <a:latin typeface="Open Sans"/>
                <a:cs typeface="Vrinda"/>
              </a:rPr>
              <a:t>এবং</a:t>
            </a:r>
            <a:r>
              <a:rPr kumimoji="0" lang="en-US" altLang="en-US" sz="1100" b="0" i="0" u="none" strike="noStrike" cap="none" normalizeH="0" baseline="0" dirty="0" smtClean="0">
                <a:ln>
                  <a:noFill/>
                </a:ln>
                <a:solidFill>
                  <a:schemeClr val="bg1"/>
                </a:solidFill>
                <a:effectLst/>
                <a:latin typeface="Open Sans"/>
              </a:rPr>
              <a:t> </a:t>
            </a:r>
            <a:r>
              <a:rPr kumimoji="0" lang="bn-IN" altLang="en-US" sz="1100" b="0" i="0" u="none" strike="noStrike" cap="none" normalizeH="0" baseline="0" dirty="0" smtClean="0">
                <a:ln>
                  <a:noFill/>
                </a:ln>
                <a:solidFill>
                  <a:schemeClr val="bg1"/>
                </a:solidFill>
                <a:effectLst/>
                <a:latin typeface="Open Sans"/>
                <a:cs typeface="Vrinda"/>
              </a:rPr>
              <a:t>লুপ</a:t>
            </a:r>
            <a:r>
              <a:rPr kumimoji="0" lang="en-US" altLang="en-US" sz="1100" b="0" i="0" u="none" strike="noStrike" cap="none" normalizeH="0" baseline="0" dirty="0" smtClean="0">
                <a:ln>
                  <a:noFill/>
                </a:ln>
                <a:solidFill>
                  <a:schemeClr val="bg1"/>
                </a:solidFill>
                <a:effectLst/>
                <a:latin typeface="Open Sans"/>
                <a:cs typeface="Vrinda"/>
              </a:rPr>
              <a:t>(loop)</a:t>
            </a:r>
            <a:r>
              <a:rPr kumimoji="0" lang="en-US" altLang="en-US" sz="1100" b="0" i="0" u="none" strike="noStrike" cap="none" normalizeH="0" baseline="0" dirty="0" smtClean="0">
                <a:ln>
                  <a:noFill/>
                </a:ln>
                <a:solidFill>
                  <a:schemeClr val="bg1"/>
                </a:solidFill>
                <a:effectLst/>
                <a:latin typeface="Open Sans"/>
              </a:rPr>
              <a:t> </a:t>
            </a:r>
            <a:r>
              <a:rPr kumimoji="0" lang="bn-IN" altLang="en-US" sz="1100" b="0" i="0" u="none" strike="noStrike" cap="none" normalizeH="0" baseline="0" dirty="0" smtClean="0">
                <a:ln>
                  <a:noFill/>
                </a:ln>
                <a:solidFill>
                  <a:schemeClr val="bg1"/>
                </a:solidFill>
                <a:effectLst/>
                <a:latin typeface="Open Sans"/>
                <a:cs typeface="Vrinda"/>
              </a:rPr>
              <a:t>এ রিলেশনাল অপারেটর ব্যবহৃত হয়।</a:t>
            </a:r>
            <a:endParaRPr kumimoji="0" lang="en-US" altLang="en-US" sz="18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2935530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39</a:t>
            </a:fld>
            <a:endParaRPr lang="en-US" noProof="0" dirty="0"/>
          </a:p>
        </p:txBody>
      </p:sp>
      <p:pic>
        <p:nvPicPr>
          <p:cNvPr id="2" name="Picture 1"/>
          <p:cNvPicPr>
            <a:picLocks noChangeAspect="1"/>
          </p:cNvPicPr>
          <p:nvPr/>
        </p:nvPicPr>
        <p:blipFill>
          <a:blip r:embed="rId2"/>
          <a:stretch>
            <a:fillRect/>
          </a:stretch>
        </p:blipFill>
        <p:spPr>
          <a:xfrm>
            <a:off x="511752" y="357966"/>
            <a:ext cx="6412750" cy="6078535"/>
          </a:xfrm>
          <a:prstGeom prst="rect">
            <a:avLst/>
          </a:prstGeom>
        </p:spPr>
      </p:pic>
      <p:pic>
        <p:nvPicPr>
          <p:cNvPr id="3" name="Picture 2"/>
          <p:cNvPicPr>
            <a:picLocks noChangeAspect="1"/>
          </p:cNvPicPr>
          <p:nvPr/>
        </p:nvPicPr>
        <p:blipFill>
          <a:blip r:embed="rId3"/>
          <a:stretch>
            <a:fillRect/>
          </a:stretch>
        </p:blipFill>
        <p:spPr>
          <a:xfrm>
            <a:off x="7536093" y="2084157"/>
            <a:ext cx="3943783" cy="2930021"/>
          </a:xfrm>
          <a:prstGeom prst="rect">
            <a:avLst/>
          </a:prstGeom>
        </p:spPr>
      </p:pic>
    </p:spTree>
    <p:extLst>
      <p:ext uri="{BB962C8B-B14F-4D97-AF65-F5344CB8AC3E}">
        <p14:creationId xmlns:p14="http://schemas.microsoft.com/office/powerpoint/2010/main" val="1759598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Box 6"/>
          <p:cNvSpPr txBox="1"/>
          <p:nvPr/>
        </p:nvSpPr>
        <p:spPr>
          <a:xfrm>
            <a:off x="723207" y="58189"/>
            <a:ext cx="10602884" cy="5909310"/>
          </a:xfrm>
          <a:prstGeom prst="rect">
            <a:avLst/>
          </a:prstGeom>
          <a:noFill/>
        </p:spPr>
        <p:txBody>
          <a:bodyPr wrap="square" rtlCol="0">
            <a:spAutoFit/>
          </a:bodyPr>
          <a:lstStyle/>
          <a:p>
            <a:r>
              <a:rPr lang="bn-BD" b="1" dirty="0">
                <a:solidFill>
                  <a:schemeClr val="bg1"/>
                </a:solidFill>
              </a:rPr>
              <a:t>মডিউলার(</a:t>
            </a:r>
            <a:r>
              <a:rPr lang="en-US" b="1" dirty="0">
                <a:solidFill>
                  <a:schemeClr val="bg1"/>
                </a:solidFill>
              </a:rPr>
              <a:t>Modular)-</a:t>
            </a:r>
            <a:r>
              <a:rPr lang="bn-BD" b="1" dirty="0">
                <a:solidFill>
                  <a:schemeClr val="bg1"/>
                </a:solidFill>
              </a:rPr>
              <a:t>এর ব্যবহার</a:t>
            </a:r>
            <a:endParaRPr lang="bn-BD" dirty="0">
              <a:solidFill>
                <a:schemeClr val="bg1"/>
              </a:solidFill>
            </a:endParaRPr>
          </a:p>
          <a:p>
            <a:r>
              <a:rPr lang="bn-BD" dirty="0">
                <a:solidFill>
                  <a:schemeClr val="bg1"/>
                </a:solidFill>
              </a:rPr>
              <a:t>আপনি সি প্রোগ্রামকে ভিন্ন ভিন্ন সেকশন বা ফাংশনে ভাগ করে লাইব্রেরীর মধ্যে রাখতে পারেন। প্রোগ্রামিং এর এই ধারনা মডিউলারিটি(</a:t>
            </a:r>
            <a:r>
              <a:rPr lang="en-US" dirty="0">
                <a:solidFill>
                  <a:schemeClr val="bg1"/>
                </a:solidFill>
              </a:rPr>
              <a:t>modularity) </a:t>
            </a:r>
            <a:r>
              <a:rPr lang="bn-BD" dirty="0">
                <a:solidFill>
                  <a:schemeClr val="bg1"/>
                </a:solidFill>
              </a:rPr>
              <a:t>নামে পরিচিত।</a:t>
            </a:r>
          </a:p>
          <a:p>
            <a:r>
              <a:rPr lang="bn-BD" dirty="0">
                <a:solidFill>
                  <a:schemeClr val="bg1"/>
                </a:solidFill>
              </a:rPr>
              <a:t>সি নিজে নিজে খুবই ছোট্ট একটি ভাষা। কিন্তু সি এর আসল শক্তি হলো এর বিশাল লাইব্রেরী আছে। সি এর কিছু স্টান্ডার্ড লাইব্রেরী আছে যা দিয়ে সাধারণ সমস্যাসমূহ সমাধান করা যায়। ধরুন, আপনি স্ক্রিনে কিছু প্রদর্শন করাতে চাচ্ছেন, তাহলে আপনি আপনার প্রোগ্রামে “</a:t>
            </a:r>
            <a:r>
              <a:rPr lang="en-US" dirty="0" err="1">
                <a:solidFill>
                  <a:schemeClr val="bg1"/>
                </a:solidFill>
              </a:rPr>
              <a:t>stdio.h</a:t>
            </a:r>
            <a:r>
              <a:rPr lang="en-US" dirty="0">
                <a:solidFill>
                  <a:schemeClr val="bg1"/>
                </a:solidFill>
              </a:rPr>
              <a:t>” </a:t>
            </a:r>
            <a:r>
              <a:rPr lang="bn-BD" dirty="0">
                <a:solidFill>
                  <a:schemeClr val="bg1"/>
                </a:solidFill>
              </a:rPr>
              <a:t>লাইব্রেরী সংযোগ করতে পারেন যা আপনাকে স্ক্রিনে কিছু প্রদর্শনের জন্য </a:t>
            </a:r>
            <a:r>
              <a:rPr lang="en-US" dirty="0" err="1">
                <a:solidFill>
                  <a:schemeClr val="bg1"/>
                </a:solidFill>
              </a:rPr>
              <a:t>printf</a:t>
            </a:r>
            <a:r>
              <a:rPr lang="en-US" dirty="0">
                <a:solidFill>
                  <a:schemeClr val="bg1"/>
                </a:solidFill>
              </a:rPr>
              <a:t>() </a:t>
            </a:r>
            <a:r>
              <a:rPr lang="bn-BD" dirty="0">
                <a:solidFill>
                  <a:schemeClr val="bg1"/>
                </a:solidFill>
              </a:rPr>
              <a:t>ফাংশন ব্যবহারের অনুমতি দেয়। </a:t>
            </a:r>
          </a:p>
          <a:p>
            <a:r>
              <a:rPr lang="bn-BD" dirty="0">
                <a:solidFill>
                  <a:schemeClr val="bg1"/>
                </a:solidFill>
              </a:rPr>
              <a:t/>
            </a:r>
            <a:br>
              <a:rPr lang="bn-BD" dirty="0">
                <a:solidFill>
                  <a:schemeClr val="bg1"/>
                </a:solidFill>
              </a:rPr>
            </a:br>
            <a:r>
              <a:rPr lang="bn-BD" b="1" dirty="0">
                <a:solidFill>
                  <a:schemeClr val="bg1"/>
                </a:solidFill>
              </a:rPr>
              <a:t>স্টাটিক্যালি টাইপ ল্যাঙ্গুয়েজ</a:t>
            </a:r>
            <a:endParaRPr lang="bn-BD" dirty="0">
              <a:solidFill>
                <a:schemeClr val="bg1"/>
              </a:solidFill>
            </a:endParaRPr>
          </a:p>
          <a:p>
            <a:r>
              <a:rPr lang="bn-BD" dirty="0">
                <a:solidFill>
                  <a:schemeClr val="bg1"/>
                </a:solidFill>
              </a:rPr>
              <a:t>সি একটি স্টাটিক্যালি টাইপ ল্যাঙ্গুয়েজ(</a:t>
            </a:r>
            <a:r>
              <a:rPr lang="en-US" dirty="0">
                <a:solidFill>
                  <a:schemeClr val="bg1"/>
                </a:solidFill>
              </a:rPr>
              <a:t>statically typed language)। </a:t>
            </a:r>
            <a:r>
              <a:rPr lang="bn-BD" dirty="0">
                <a:solidFill>
                  <a:schemeClr val="bg1"/>
                </a:solidFill>
              </a:rPr>
              <a:t>এর অর্থ হলো, ভ্যারিয়েবলের টাইপ রান টাইমে নয় বরং কম্পাইল টাইমে চেক হয়। ইহা সফটওয়্যার ডেভেলপমেন্ট সাইকেলের সময় </a:t>
            </a:r>
            <a:r>
              <a:rPr lang="en-US" dirty="0">
                <a:solidFill>
                  <a:schemeClr val="bg1"/>
                </a:solidFill>
              </a:rPr>
              <a:t>error </a:t>
            </a:r>
            <a:r>
              <a:rPr lang="bn-BD" dirty="0">
                <a:solidFill>
                  <a:schemeClr val="bg1"/>
                </a:solidFill>
              </a:rPr>
              <a:t>খুঁজতে সহায়তা করে। এছাড়া ডাইনামিক্যালি টাইপ ল্যাঙ্গুয়েজের তুলনায় স্টাটিক্যালি টাইপ ল্যাঙ্গুয়েজ সাধারণত দ্রুততর হয়।</a:t>
            </a:r>
          </a:p>
          <a:p>
            <a:r>
              <a:rPr lang="bn-BD" dirty="0">
                <a:solidFill>
                  <a:schemeClr val="bg1"/>
                </a:solidFill>
              </a:rPr>
              <a:t/>
            </a:r>
            <a:br>
              <a:rPr lang="bn-BD" dirty="0">
                <a:solidFill>
                  <a:schemeClr val="bg1"/>
                </a:solidFill>
              </a:rPr>
            </a:br>
            <a:r>
              <a:rPr lang="bn-BD" b="1" dirty="0">
                <a:solidFill>
                  <a:schemeClr val="bg1"/>
                </a:solidFill>
              </a:rPr>
              <a:t>সাধারণ উদ্দেশ্যে(</a:t>
            </a:r>
            <a:r>
              <a:rPr lang="en-US" b="1" dirty="0">
                <a:solidFill>
                  <a:schemeClr val="bg1"/>
                </a:solidFill>
              </a:rPr>
              <a:t>General purpose)</a:t>
            </a:r>
            <a:endParaRPr lang="en-US" dirty="0">
              <a:solidFill>
                <a:schemeClr val="bg1"/>
              </a:solidFill>
            </a:endParaRPr>
          </a:p>
          <a:p>
            <a:r>
              <a:rPr lang="bn-BD" dirty="0">
                <a:solidFill>
                  <a:schemeClr val="bg1"/>
                </a:solidFill>
              </a:rPr>
              <a:t>পূর্ববর্তী বিষয়সমূহ ছাড়াও বিভিন্ন ধরণের এপ্লিকেশন যেমন- সিস্টেম সফটওয়্যার থেকে শুরু করে ফটো এডিটিং সফটওয়ারেও সি ল্যাঙ্গুয়েজ ব্যবহৃত হয়। সি ল্যাঙ্গুয়েজ ব্যবহৃত কিছু এপ্লিকেশন নিম্নে তুলে ধরা হলোঃ</a:t>
            </a:r>
          </a:p>
          <a:p>
            <a:r>
              <a:rPr lang="bn-BD" b="1" dirty="0">
                <a:solidFill>
                  <a:schemeClr val="bg1"/>
                </a:solidFill>
              </a:rPr>
              <a:t>এমবেডেড সিস্টেম(</a:t>
            </a:r>
            <a:r>
              <a:rPr lang="en-US" b="1" dirty="0">
                <a:solidFill>
                  <a:schemeClr val="bg1"/>
                </a:solidFill>
              </a:rPr>
              <a:t>Embedded System)</a:t>
            </a:r>
            <a:endParaRPr lang="en-US" dirty="0">
              <a:solidFill>
                <a:schemeClr val="bg1"/>
              </a:solidFill>
            </a:endParaRPr>
          </a:p>
          <a:p>
            <a:r>
              <a:rPr lang="bn-BD" b="1" dirty="0">
                <a:solidFill>
                  <a:schemeClr val="bg1"/>
                </a:solidFill>
              </a:rPr>
              <a:t>অপারেটিং সিস্টেম</a:t>
            </a:r>
            <a:r>
              <a:rPr lang="bn-BD" dirty="0">
                <a:solidFill>
                  <a:schemeClr val="bg1"/>
                </a:solidFill>
              </a:rPr>
              <a:t> - উইন্ডোজ, লিন্যাক্স, ওএস এক্স, এন্ড্রোয়েড, আইওএস</a:t>
            </a:r>
          </a:p>
          <a:p>
            <a:r>
              <a:rPr lang="bn-BD" b="1" dirty="0">
                <a:solidFill>
                  <a:schemeClr val="bg1"/>
                </a:solidFill>
              </a:rPr>
              <a:t>ডাটাবেজ</a:t>
            </a:r>
            <a:r>
              <a:rPr lang="bn-BD" dirty="0">
                <a:solidFill>
                  <a:schemeClr val="bg1"/>
                </a:solidFill>
              </a:rPr>
              <a:t> - মাইএসকিউএল, অরাকল, এমএস এসকিউএল সার্ভার, পোস্টগ্রিএসকিউউএল</a:t>
            </a:r>
          </a:p>
          <a:p>
            <a:r>
              <a:rPr lang="bn-BD" b="1" dirty="0">
                <a:solidFill>
                  <a:schemeClr val="bg1"/>
                </a:solidFill>
              </a:rPr>
              <a:t>অন্যান্য ব্যবহার</a:t>
            </a:r>
            <a:r>
              <a:rPr lang="bn-BD" dirty="0">
                <a:solidFill>
                  <a:schemeClr val="bg1"/>
                </a:solidFill>
              </a:rPr>
              <a:t> -নেটওয়ার্ক ড্রাইভার, কম্পাইলার, প্রিন্ট স্পুলা</a:t>
            </a:r>
          </a:p>
        </p:txBody>
      </p:sp>
    </p:spTree>
    <p:extLst>
      <p:ext uri="{BB962C8B-B14F-4D97-AF65-F5344CB8AC3E}">
        <p14:creationId xmlns:p14="http://schemas.microsoft.com/office/powerpoint/2010/main" val="123086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40</a:t>
            </a:fld>
            <a:endParaRPr lang="en-US" noProof="0" dirty="0"/>
          </a:p>
        </p:txBody>
      </p:sp>
      <p:graphicFrame>
        <p:nvGraphicFramePr>
          <p:cNvPr id="36" name="Table 35"/>
          <p:cNvGraphicFramePr>
            <a:graphicFrameLocks noGrp="1"/>
          </p:cNvGraphicFramePr>
          <p:nvPr>
            <p:extLst>
              <p:ext uri="{D42A27DB-BD31-4B8C-83A1-F6EECF244321}">
                <p14:modId xmlns:p14="http://schemas.microsoft.com/office/powerpoint/2010/main" val="1567348891"/>
              </p:ext>
            </p:extLst>
          </p:nvPr>
        </p:nvGraphicFramePr>
        <p:xfrm>
          <a:off x="1098521" y="1554889"/>
          <a:ext cx="9202948" cy="2529840"/>
        </p:xfrm>
        <a:graphic>
          <a:graphicData uri="http://schemas.openxmlformats.org/drawingml/2006/table">
            <a:tbl>
              <a:tblPr>
                <a:tableStyleId>{327F97BB-C833-4FB7-BDE5-3F7075034690}</a:tableStyleId>
              </a:tblPr>
              <a:tblGrid>
                <a:gridCol w="1519988">
                  <a:extLst>
                    <a:ext uri="{9D8B030D-6E8A-4147-A177-3AD203B41FA5}">
                      <a16:colId xmlns:a16="http://schemas.microsoft.com/office/drawing/2014/main" val="1569246433"/>
                    </a:ext>
                  </a:extLst>
                </a:gridCol>
                <a:gridCol w="3175462">
                  <a:extLst>
                    <a:ext uri="{9D8B030D-6E8A-4147-A177-3AD203B41FA5}">
                      <a16:colId xmlns:a16="http://schemas.microsoft.com/office/drawing/2014/main" val="2061416788"/>
                    </a:ext>
                  </a:extLst>
                </a:gridCol>
                <a:gridCol w="3167149">
                  <a:extLst>
                    <a:ext uri="{9D8B030D-6E8A-4147-A177-3AD203B41FA5}">
                      <a16:colId xmlns:a16="http://schemas.microsoft.com/office/drawing/2014/main" val="865390395"/>
                    </a:ext>
                  </a:extLst>
                </a:gridCol>
                <a:gridCol w="1340349">
                  <a:extLst>
                    <a:ext uri="{9D8B030D-6E8A-4147-A177-3AD203B41FA5}">
                      <a16:colId xmlns:a16="http://schemas.microsoft.com/office/drawing/2014/main" val="3454225404"/>
                    </a:ext>
                  </a:extLst>
                </a:gridCol>
              </a:tblGrid>
              <a:tr h="0">
                <a:tc>
                  <a:txBody>
                    <a:bodyPr/>
                    <a:lstStyle/>
                    <a:p>
                      <a:pPr algn="l" fontAlgn="t"/>
                      <a:r>
                        <a:rPr lang="bn-BD">
                          <a:effectLst/>
                        </a:rPr>
                        <a:t>অপারেটর</a:t>
                      </a:r>
                    </a:p>
                  </a:txBody>
                  <a:tcPr marL="76200" marR="76200" marT="76200" marB="76200"/>
                </a:tc>
                <a:tc>
                  <a:txBody>
                    <a:bodyPr/>
                    <a:lstStyle/>
                    <a:p>
                      <a:pPr algn="l" fontAlgn="t"/>
                      <a:r>
                        <a:rPr lang="bn-BD">
                          <a:effectLst/>
                        </a:rPr>
                        <a:t>অপারেটরের অর্থ</a:t>
                      </a:r>
                    </a:p>
                  </a:txBody>
                  <a:tcPr marL="76200" marR="76200" marT="76200" marB="76200"/>
                </a:tc>
                <a:tc>
                  <a:txBody>
                    <a:bodyPr/>
                    <a:lstStyle/>
                    <a:p>
                      <a:pPr algn="l" fontAlgn="t"/>
                      <a:r>
                        <a:rPr lang="en-US">
                          <a:effectLst/>
                        </a:rPr>
                        <a:t>উদাহরণ(int a=11, b=5, c =15)</a:t>
                      </a:r>
                    </a:p>
                  </a:txBody>
                  <a:tcPr marL="76200" marR="76200" marT="76200" marB="76200"/>
                </a:tc>
                <a:tc>
                  <a:txBody>
                    <a:bodyPr/>
                    <a:lstStyle/>
                    <a:p>
                      <a:pPr algn="l" fontAlgn="t"/>
                      <a:r>
                        <a:rPr lang="bn-BD">
                          <a:effectLst/>
                        </a:rPr>
                        <a:t>ফলাফল</a:t>
                      </a:r>
                    </a:p>
                  </a:txBody>
                  <a:tcPr marL="76200" marR="76200" marT="76200" marB="76200"/>
                </a:tc>
                <a:extLst>
                  <a:ext uri="{0D108BD9-81ED-4DB2-BD59-A6C34878D82A}">
                    <a16:rowId xmlns:a16="http://schemas.microsoft.com/office/drawing/2014/main" val="3186187378"/>
                  </a:ext>
                </a:extLst>
              </a:tr>
              <a:tr h="0">
                <a:tc>
                  <a:txBody>
                    <a:bodyPr/>
                    <a:lstStyle/>
                    <a:p>
                      <a:pPr algn="l" fontAlgn="t"/>
                      <a:r>
                        <a:rPr lang="en-US">
                          <a:effectLst/>
                        </a:rPr>
                        <a:t>&amp;&amp;</a:t>
                      </a:r>
                    </a:p>
                  </a:txBody>
                  <a:tcPr marL="76200" marR="76200" marT="76200" marB="76200"/>
                </a:tc>
                <a:tc>
                  <a:txBody>
                    <a:bodyPr/>
                    <a:lstStyle/>
                    <a:p>
                      <a:pPr algn="l" fontAlgn="t"/>
                      <a:r>
                        <a:rPr lang="en-US">
                          <a:effectLst/>
                        </a:rPr>
                        <a:t>Logial AND - </a:t>
                      </a:r>
                      <a:r>
                        <a:rPr lang="bn-BD">
                          <a:effectLst/>
                        </a:rPr>
                        <a:t>উভয় অপারেন্ড </a:t>
                      </a:r>
                      <a:r>
                        <a:rPr lang="en-US">
                          <a:effectLst/>
                        </a:rPr>
                        <a:t>true </a:t>
                      </a:r>
                      <a:r>
                        <a:rPr lang="bn-BD">
                          <a:effectLst/>
                        </a:rPr>
                        <a:t>হলে </a:t>
                      </a:r>
                      <a:r>
                        <a:rPr lang="en-US">
                          <a:effectLst/>
                        </a:rPr>
                        <a:t>True </a:t>
                      </a:r>
                    </a:p>
                  </a:txBody>
                  <a:tcPr marL="76200" marR="76200" marT="76200" marB="76200"/>
                </a:tc>
                <a:tc>
                  <a:txBody>
                    <a:bodyPr/>
                    <a:lstStyle/>
                    <a:p>
                      <a:pPr algn="l" fontAlgn="t"/>
                      <a:r>
                        <a:rPr lang="en-US">
                          <a:effectLst/>
                        </a:rPr>
                        <a:t>(a==b) &amp;&amp; (b&gt;c)</a:t>
                      </a:r>
                    </a:p>
                  </a:txBody>
                  <a:tcPr marL="76200" marR="76200" marT="76200" marB="76200"/>
                </a:tc>
                <a:tc>
                  <a:txBody>
                    <a:bodyPr/>
                    <a:lstStyle/>
                    <a:p>
                      <a:pPr algn="l" fontAlgn="t"/>
                      <a:r>
                        <a:rPr lang="en-US">
                          <a:effectLst/>
                        </a:rPr>
                        <a:t>True</a:t>
                      </a:r>
                    </a:p>
                  </a:txBody>
                  <a:tcPr marL="76200" marR="76200" marT="76200" marB="76200"/>
                </a:tc>
                <a:extLst>
                  <a:ext uri="{0D108BD9-81ED-4DB2-BD59-A6C34878D82A}">
                    <a16:rowId xmlns:a16="http://schemas.microsoft.com/office/drawing/2014/main" val="994533355"/>
                  </a:ext>
                </a:extLst>
              </a:tr>
              <a:tr h="0">
                <a:tc>
                  <a:txBody>
                    <a:bodyPr/>
                    <a:lstStyle/>
                    <a:p>
                      <a:pPr algn="l" fontAlgn="t"/>
                      <a:r>
                        <a:rPr lang="en-US">
                          <a:effectLst/>
                        </a:rPr>
                        <a:t>||</a:t>
                      </a:r>
                    </a:p>
                  </a:txBody>
                  <a:tcPr marL="76200" marR="76200" marT="76200" marB="76200"/>
                </a:tc>
                <a:tc>
                  <a:txBody>
                    <a:bodyPr/>
                    <a:lstStyle/>
                    <a:p>
                      <a:pPr algn="l" fontAlgn="t"/>
                      <a:r>
                        <a:rPr lang="en-US">
                          <a:effectLst/>
                        </a:rPr>
                        <a:t>Logical OR - </a:t>
                      </a:r>
                      <a:r>
                        <a:rPr lang="bn-BD">
                          <a:effectLst/>
                        </a:rPr>
                        <a:t>যেকোনো একটি অপারেন্ড </a:t>
                      </a:r>
                      <a:r>
                        <a:rPr lang="en-US">
                          <a:effectLst/>
                        </a:rPr>
                        <a:t>true </a:t>
                      </a:r>
                      <a:r>
                        <a:rPr lang="bn-BD">
                          <a:effectLst/>
                        </a:rPr>
                        <a:t>হলে </a:t>
                      </a:r>
                      <a:r>
                        <a:rPr lang="en-US">
                          <a:effectLst/>
                        </a:rPr>
                        <a:t>True</a:t>
                      </a:r>
                    </a:p>
                  </a:txBody>
                  <a:tcPr marL="76200" marR="76200" marT="76200" marB="76200"/>
                </a:tc>
                <a:tc>
                  <a:txBody>
                    <a:bodyPr/>
                    <a:lstStyle/>
                    <a:p>
                      <a:pPr algn="l" fontAlgn="t"/>
                      <a:r>
                        <a:rPr lang="en-US">
                          <a:effectLst/>
                        </a:rPr>
                        <a:t>(b==c) || (a&gt;c)</a:t>
                      </a:r>
                    </a:p>
                  </a:txBody>
                  <a:tcPr marL="76200" marR="76200" marT="76200" marB="76200"/>
                </a:tc>
                <a:tc>
                  <a:txBody>
                    <a:bodyPr/>
                    <a:lstStyle/>
                    <a:p>
                      <a:pPr algn="l" fontAlgn="t"/>
                      <a:r>
                        <a:rPr lang="en-US" dirty="0">
                          <a:effectLst/>
                        </a:rPr>
                        <a:t>False</a:t>
                      </a:r>
                    </a:p>
                  </a:txBody>
                  <a:tcPr marL="76200" marR="76200" marT="76200" marB="76200"/>
                </a:tc>
                <a:extLst>
                  <a:ext uri="{0D108BD9-81ED-4DB2-BD59-A6C34878D82A}">
                    <a16:rowId xmlns:a16="http://schemas.microsoft.com/office/drawing/2014/main" val="1214749421"/>
                  </a:ext>
                </a:extLst>
              </a:tr>
              <a:tr h="0">
                <a:tc>
                  <a:txBody>
                    <a:bodyPr/>
                    <a:lstStyle/>
                    <a:p>
                      <a:pPr algn="l" fontAlgn="t"/>
                      <a:r>
                        <a:rPr lang="en-US">
                          <a:effectLst/>
                        </a:rPr>
                        <a:t>!</a:t>
                      </a:r>
                    </a:p>
                  </a:txBody>
                  <a:tcPr marL="76200" marR="76200" marT="76200" marB="76200"/>
                </a:tc>
                <a:tc>
                  <a:txBody>
                    <a:bodyPr/>
                    <a:lstStyle/>
                    <a:p>
                      <a:pPr algn="l" fontAlgn="t"/>
                      <a:r>
                        <a:rPr lang="en-US" dirty="0">
                          <a:effectLst/>
                        </a:rPr>
                        <a:t>Logical NOT - </a:t>
                      </a:r>
                      <a:r>
                        <a:rPr lang="bn-BD" dirty="0">
                          <a:effectLst/>
                        </a:rPr>
                        <a:t>অপারেন্ড </a:t>
                      </a:r>
                      <a:r>
                        <a:rPr lang="en-US" dirty="0">
                          <a:effectLst/>
                        </a:rPr>
                        <a:t>false </a:t>
                      </a:r>
                      <a:r>
                        <a:rPr lang="bn-BD" dirty="0">
                          <a:effectLst/>
                        </a:rPr>
                        <a:t>হলে </a:t>
                      </a:r>
                      <a:r>
                        <a:rPr lang="en-US" dirty="0">
                          <a:effectLst/>
                        </a:rPr>
                        <a:t>True</a:t>
                      </a:r>
                    </a:p>
                  </a:txBody>
                  <a:tcPr marL="76200" marR="76200" marT="76200" marB="76200"/>
                </a:tc>
                <a:tc>
                  <a:txBody>
                    <a:bodyPr/>
                    <a:lstStyle/>
                    <a:p>
                      <a:pPr algn="l" fontAlgn="t"/>
                      <a:r>
                        <a:rPr lang="en-US">
                          <a:effectLst/>
                        </a:rPr>
                        <a:t>!(b==c)</a:t>
                      </a:r>
                    </a:p>
                  </a:txBody>
                  <a:tcPr marL="76200" marR="76200" marT="76200" marB="76200"/>
                </a:tc>
                <a:tc>
                  <a:txBody>
                    <a:bodyPr/>
                    <a:lstStyle/>
                    <a:p>
                      <a:pPr algn="l" fontAlgn="t"/>
                      <a:r>
                        <a:rPr lang="en-US" dirty="0">
                          <a:effectLst/>
                        </a:rPr>
                        <a:t>True</a:t>
                      </a:r>
                    </a:p>
                  </a:txBody>
                  <a:tcPr marL="76200" marR="76200" marT="76200" marB="76200"/>
                </a:tc>
                <a:extLst>
                  <a:ext uri="{0D108BD9-81ED-4DB2-BD59-A6C34878D82A}">
                    <a16:rowId xmlns:a16="http://schemas.microsoft.com/office/drawing/2014/main" val="1313943049"/>
                  </a:ext>
                </a:extLst>
              </a:tr>
            </a:tbl>
          </a:graphicData>
        </a:graphic>
      </p:graphicFrame>
      <p:sp>
        <p:nvSpPr>
          <p:cNvPr id="37" name="Rectangle 30"/>
          <p:cNvSpPr>
            <a:spLocks noChangeArrowheads="1"/>
          </p:cNvSpPr>
          <p:nvPr/>
        </p:nvSpPr>
        <p:spPr bwMode="auto">
          <a:xfrm>
            <a:off x="722130" y="350409"/>
            <a:ext cx="9579340" cy="795033"/>
          </a:xfrm>
          <a:prstGeom prst="rect">
            <a:avLst/>
          </a:prstGeom>
          <a:no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chemeClr val="bg1"/>
                </a:solidFill>
                <a:effectLst/>
                <a:latin typeface="Open Sans"/>
                <a:cs typeface="Vrinda"/>
              </a:rPr>
              <a:t>সি লজিক্যাল অপারেটর</a:t>
            </a:r>
            <a:endParaRPr kumimoji="0" lang="en-US" altLang="en-US" sz="18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সি প্রোগ্রামিং এ </a:t>
            </a:r>
            <a:r>
              <a:rPr kumimoji="0" lang="en-US" altLang="en-US" sz="1100" b="0" i="0" u="none" strike="noStrike" cap="none" normalizeH="0" baseline="0" dirty="0" smtClean="0">
                <a:ln>
                  <a:noFill/>
                </a:ln>
                <a:solidFill>
                  <a:schemeClr val="bg1"/>
                </a:solidFill>
                <a:effectLst/>
                <a:latin typeface="Open Sans"/>
                <a:cs typeface="Vrinda"/>
              </a:rPr>
              <a:t>&amp;&amp;, || </a:t>
            </a:r>
            <a:r>
              <a:rPr kumimoji="0" lang="bn-IN" altLang="en-US" sz="1100" b="0" i="0" u="none" strike="noStrike" cap="none" normalizeH="0" baseline="0" dirty="0" smtClean="0">
                <a:ln>
                  <a:noFill/>
                </a:ln>
                <a:solidFill>
                  <a:schemeClr val="bg1"/>
                </a:solidFill>
                <a:effectLst/>
                <a:latin typeface="Open Sans"/>
                <a:cs typeface="Vrinda"/>
              </a:rPr>
              <a:t>এবং </a:t>
            </a:r>
            <a:r>
              <a:rPr kumimoji="0" lang="en-US" altLang="en-US" sz="1100" b="0" i="0" u="none" strike="noStrike" cap="none" normalizeH="0" baseline="0" dirty="0" smtClean="0">
                <a:ln>
                  <a:noFill/>
                </a:ln>
                <a:solidFill>
                  <a:schemeClr val="bg1"/>
                </a:solidFill>
                <a:effectLst/>
                <a:latin typeface="Open Sans"/>
                <a:cs typeface="Vrinda"/>
              </a:rPr>
              <a:t>! </a:t>
            </a:r>
            <a:r>
              <a:rPr kumimoji="0" lang="bn-IN" altLang="en-US" sz="1100" b="0" i="0" u="none" strike="noStrike" cap="none" normalizeH="0" baseline="0" dirty="0" smtClean="0">
                <a:ln>
                  <a:noFill/>
                </a:ln>
                <a:solidFill>
                  <a:schemeClr val="bg1"/>
                </a:solidFill>
                <a:effectLst/>
                <a:latin typeface="Open Sans"/>
                <a:cs typeface="Vrinda"/>
              </a:rPr>
              <a:t>অপারেটরসমূহকে লজিক্যাল</a:t>
            </a:r>
            <a:r>
              <a:rPr kumimoji="0" lang="en-US" altLang="en-US" sz="1100" b="0" i="0" u="none" strike="noStrike" cap="none" normalizeH="0" baseline="0" dirty="0" smtClean="0">
                <a:ln>
                  <a:noFill/>
                </a:ln>
                <a:solidFill>
                  <a:schemeClr val="bg1"/>
                </a:solidFill>
                <a:effectLst/>
                <a:latin typeface="Open Sans"/>
                <a:cs typeface="Vrinda"/>
              </a:rPr>
              <a:t>(</a:t>
            </a:r>
            <a:r>
              <a:rPr kumimoji="0" lang="en-US" altLang="en-US" sz="1100" b="0" i="0" u="none" strike="noStrike" cap="none" normalizeH="0" baseline="0" dirty="0" err="1" smtClean="0">
                <a:ln>
                  <a:noFill/>
                </a:ln>
                <a:solidFill>
                  <a:schemeClr val="bg1"/>
                </a:solidFill>
                <a:effectLst/>
                <a:latin typeface="Open Sans"/>
                <a:cs typeface="Vrinda"/>
              </a:rPr>
              <a:t>Logial</a:t>
            </a:r>
            <a:r>
              <a:rPr kumimoji="0" lang="en-US" altLang="en-US" sz="1100" b="0" i="0" u="none" strike="noStrike" cap="none" normalizeH="0" baseline="0" dirty="0" smtClean="0">
                <a:ln>
                  <a:noFill/>
                </a:ln>
                <a:solidFill>
                  <a:schemeClr val="bg1"/>
                </a:solidFill>
                <a:effectLst/>
                <a:latin typeface="Open Sans"/>
                <a:cs typeface="Vrinda"/>
              </a:rPr>
              <a:t>) </a:t>
            </a:r>
            <a:r>
              <a:rPr kumimoji="0" lang="bn-IN" altLang="en-US" sz="1100" b="0" i="0" u="none" strike="noStrike" cap="none" normalizeH="0" baseline="0" dirty="0" smtClean="0">
                <a:ln>
                  <a:noFill/>
                </a:ln>
                <a:solidFill>
                  <a:schemeClr val="bg1"/>
                </a:solidFill>
                <a:effectLst/>
                <a:latin typeface="Open Sans"/>
                <a:cs typeface="Vrinda"/>
              </a:rPr>
              <a:t>অপারেটর বলা হয়। সি প্রোগ্রামিং এ</a:t>
            </a:r>
            <a:r>
              <a:rPr kumimoji="0" lang="en-US" altLang="en-US" sz="1100" b="0" i="0" u="none" strike="noStrike" cap="none" normalizeH="0" baseline="0" dirty="0" smtClean="0">
                <a:ln>
                  <a:noFill/>
                </a:ln>
                <a:solidFill>
                  <a:schemeClr val="bg1"/>
                </a:solidFill>
                <a:effectLst/>
                <a:latin typeface="Open Sans"/>
              </a:rPr>
              <a:t> </a:t>
            </a:r>
            <a:r>
              <a:rPr kumimoji="0" lang="bn-IN" altLang="en-US" sz="1100" b="0" i="0" u="none" strike="noStrike" cap="none" normalizeH="0" baseline="0" dirty="0" smtClean="0">
                <a:ln>
                  <a:noFill/>
                </a:ln>
                <a:solidFill>
                  <a:schemeClr val="bg1"/>
                </a:solidFill>
                <a:effectLst/>
                <a:latin typeface="Open Sans"/>
                <a:cs typeface="Vrinda"/>
                <a:hlinkClick r:id="rId2" tooltip="C if else"/>
              </a:rPr>
              <a:t>সিদ্ধান্ত গ্রহণে</a:t>
            </a:r>
            <a:r>
              <a:rPr kumimoji="0" lang="en-US" altLang="en-US" sz="1100" b="0" i="0" u="none" strike="noStrike" cap="none" normalizeH="0" baseline="0" dirty="0" smtClean="0">
                <a:ln>
                  <a:noFill/>
                </a:ln>
                <a:solidFill>
                  <a:schemeClr val="bg1"/>
                </a:solidFill>
                <a:effectLst/>
                <a:latin typeface="Open Sans"/>
                <a:cs typeface="Vrinda"/>
                <a:hlinkClick r:id="rId2" tooltip="C if else"/>
              </a:rPr>
              <a:t>(in decision making )</a:t>
            </a:r>
            <a:r>
              <a:rPr kumimoji="0" lang="en-US" altLang="en-US" sz="1100" b="0" i="0" u="none" strike="noStrike" cap="none" normalizeH="0" baseline="0" dirty="0" smtClean="0">
                <a:ln>
                  <a:noFill/>
                </a:ln>
                <a:solidFill>
                  <a:schemeClr val="bg1"/>
                </a:solidFill>
                <a:effectLst/>
                <a:latin typeface="Open Sans"/>
              </a:rPr>
              <a:t> </a:t>
            </a:r>
            <a:r>
              <a:rPr kumimoji="0" lang="bn-IN" altLang="en-US" sz="1100" b="0" i="0" u="none" strike="noStrike" cap="none" normalizeH="0" baseline="0" dirty="0" smtClean="0">
                <a:ln>
                  <a:noFill/>
                </a:ln>
                <a:solidFill>
                  <a:schemeClr val="bg1"/>
                </a:solidFill>
                <a:effectLst/>
                <a:latin typeface="Open Sans"/>
                <a:cs typeface="Vrinda"/>
              </a:rPr>
              <a:t>সচারচর লজিক্যাল অপারেটর ব্যবহৃত হয়।</a:t>
            </a:r>
            <a:endParaRPr kumimoji="0" lang="en-US" altLang="en-US" sz="11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40023542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41</a:t>
            </a:fld>
            <a:endParaRPr lang="en-US" noProof="0" dirty="0"/>
          </a:p>
        </p:txBody>
      </p:sp>
      <p:pic>
        <p:nvPicPr>
          <p:cNvPr id="2" name="Picture 1"/>
          <p:cNvPicPr>
            <a:picLocks noChangeAspect="1"/>
          </p:cNvPicPr>
          <p:nvPr/>
        </p:nvPicPr>
        <p:blipFill>
          <a:blip r:embed="rId2"/>
          <a:stretch>
            <a:fillRect/>
          </a:stretch>
        </p:blipFill>
        <p:spPr>
          <a:xfrm>
            <a:off x="704157" y="666404"/>
            <a:ext cx="6447006" cy="5393574"/>
          </a:xfrm>
          <a:prstGeom prst="rect">
            <a:avLst/>
          </a:prstGeom>
        </p:spPr>
      </p:pic>
      <p:pic>
        <p:nvPicPr>
          <p:cNvPr id="3" name="Picture 2"/>
          <p:cNvPicPr>
            <a:picLocks noChangeAspect="1"/>
          </p:cNvPicPr>
          <p:nvPr/>
        </p:nvPicPr>
        <p:blipFill>
          <a:blip r:embed="rId3"/>
          <a:stretch>
            <a:fillRect/>
          </a:stretch>
        </p:blipFill>
        <p:spPr>
          <a:xfrm>
            <a:off x="7754923" y="2529666"/>
            <a:ext cx="3903677" cy="1477067"/>
          </a:xfrm>
          <a:prstGeom prst="rect">
            <a:avLst/>
          </a:prstGeom>
        </p:spPr>
      </p:pic>
    </p:spTree>
    <p:extLst>
      <p:ext uri="{BB962C8B-B14F-4D97-AF65-F5344CB8AC3E}">
        <p14:creationId xmlns:p14="http://schemas.microsoft.com/office/powerpoint/2010/main" val="11534847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42</a:t>
            </a:fld>
            <a:endParaRPr lang="en-US" noProof="0" dirty="0"/>
          </a:p>
        </p:txBody>
      </p:sp>
      <p:sp>
        <p:nvSpPr>
          <p:cNvPr id="5" name="Rectangle 1"/>
          <p:cNvSpPr>
            <a:spLocks noChangeArrowheads="1"/>
          </p:cNvSpPr>
          <p:nvPr/>
        </p:nvSpPr>
        <p:spPr bwMode="auto">
          <a:xfrm>
            <a:off x="906089" y="682688"/>
            <a:ext cx="10440784" cy="2766051"/>
          </a:xfrm>
          <a:prstGeom prst="rect">
            <a:avLst/>
          </a:prstGeom>
          <a:noFill/>
          <a:ln>
            <a:noFill/>
          </a:ln>
          <a:effectLst/>
        </p:spPr>
        <p:txBody>
          <a:bodyPr vert="horz" wrap="square" lIns="0" tIns="0" rIns="91440" bIns="2856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b="1" i="0" u="none" strike="noStrike" cap="none" normalizeH="0" baseline="0" dirty="0" smtClean="0">
                <a:ln>
                  <a:noFill/>
                </a:ln>
                <a:solidFill>
                  <a:schemeClr val="bg1"/>
                </a:solidFill>
                <a:effectLst/>
                <a:latin typeface="Open Sans"/>
                <a:cs typeface="Vrinda"/>
              </a:rPr>
              <a:t>উপরের উদাহরণের ব্যাখ্যা</a:t>
            </a:r>
            <a:endParaRPr kumimoji="0" lang="en-US" altLang="en-US" b="1" i="0" u="none" strike="noStrike" cap="none" normalizeH="0" baseline="0" dirty="0" smtClean="0">
              <a:ln>
                <a:noFill/>
              </a:ln>
              <a:solidFill>
                <a:schemeClr val="bg1"/>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এবং</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(c &gt;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উভয় অপারেন্ড </a:t>
            </a:r>
            <a:r>
              <a:rPr kumimoji="0" lang="en-US" altLang="en-US" sz="1600" b="0" i="0" u="none" strike="noStrike" cap="none" normalizeH="0" baseline="0" dirty="0" smtClean="0">
                <a:ln>
                  <a:noFill/>
                </a:ln>
                <a:solidFill>
                  <a:schemeClr val="bg1"/>
                </a:solidFill>
                <a:effectLst/>
                <a:latin typeface="Open Sans"/>
                <a:cs typeface="Vrinda"/>
              </a:rPr>
              <a:t>true </a:t>
            </a:r>
            <a:r>
              <a:rPr kumimoji="0" lang="bn-IN" altLang="en-US" sz="1600" b="0" i="0" u="none" strike="noStrike" cap="none" normalizeH="0" baseline="0" dirty="0" smtClean="0">
                <a:ln>
                  <a:noFill/>
                </a:ln>
                <a:solidFill>
                  <a:schemeClr val="bg1"/>
                </a:solidFill>
                <a:effectLst/>
                <a:latin typeface="Open Sans"/>
                <a:cs typeface="Vrinda"/>
              </a:rPr>
              <a:t>হওয়ায়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 &amp;&amp; (c &gt; 5)</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ফলাফল </a:t>
            </a:r>
            <a:r>
              <a:rPr kumimoji="0" lang="en-US" altLang="en-US" sz="1600" b="0" i="0" u="none" strike="noStrike" cap="none" normalizeH="0" baseline="0" dirty="0" smtClean="0">
                <a:ln>
                  <a:noFill/>
                </a:ln>
                <a:solidFill>
                  <a:schemeClr val="bg1"/>
                </a:solidFill>
                <a:effectLst/>
                <a:latin typeface="Open Sans"/>
                <a:cs typeface="Vrinda"/>
              </a:rPr>
              <a:t>1</a:t>
            </a:r>
            <a:r>
              <a:rPr kumimoji="0" lang="bn-IN" altLang="en-US" sz="1600" b="0" i="0" u="none" strike="noStrike" cap="none" normalizeH="0" baseline="0" dirty="0" smtClean="0">
                <a:ln>
                  <a:noFill/>
                </a:ln>
                <a:solidFill>
                  <a:schemeClr val="bg1"/>
                </a:solidFill>
                <a:effectLst/>
                <a:latin typeface="Open Sans"/>
                <a:cs typeface="Vrinda"/>
              </a:rPr>
              <a:t> হয়েছে।</a:t>
            </a:r>
            <a:endParaRPr kumimoji="0" lang="en-US" altLang="en-US" sz="16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অপারেন্ড</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(c &lt;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ভ্যালু </a:t>
            </a:r>
            <a:r>
              <a:rPr kumimoji="0" lang="en-US" altLang="en-US" sz="1600" b="0" i="0" u="none" strike="noStrike" cap="none" normalizeH="0" baseline="0" dirty="0" smtClean="0">
                <a:ln>
                  <a:noFill/>
                </a:ln>
                <a:solidFill>
                  <a:schemeClr val="bg1"/>
                </a:solidFill>
                <a:effectLst/>
                <a:latin typeface="Open Sans"/>
                <a:cs typeface="Vrinda"/>
              </a:rPr>
              <a:t>false </a:t>
            </a:r>
            <a:r>
              <a:rPr kumimoji="0" lang="bn-IN" altLang="en-US" sz="1600" b="0" i="0" u="none" strike="noStrike" cap="none" normalizeH="0" baseline="0" dirty="0" smtClean="0">
                <a:ln>
                  <a:noFill/>
                </a:ln>
                <a:solidFill>
                  <a:schemeClr val="bg1"/>
                </a:solidFill>
                <a:effectLst/>
                <a:latin typeface="Open Sans"/>
                <a:cs typeface="Vrinda"/>
              </a:rPr>
              <a:t>হওয়ায়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 &amp;&amp; (c &lt;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ফলাফল </a:t>
            </a:r>
            <a:r>
              <a:rPr kumimoji="0" lang="en-US" altLang="en-US" sz="1600" b="0" i="0" u="none" strike="noStrike" cap="none" normalizeH="0" baseline="0" dirty="0" smtClean="0">
                <a:ln>
                  <a:noFill/>
                </a:ln>
                <a:solidFill>
                  <a:schemeClr val="bg1"/>
                </a:solidFill>
                <a:effectLst/>
                <a:latin typeface="Open Sans"/>
                <a:cs typeface="Vrinda"/>
              </a:rPr>
              <a:t>0</a:t>
            </a:r>
            <a:r>
              <a:rPr kumimoji="0" lang="bn-IN" altLang="en-US" sz="1600" b="0" i="0" u="none" strike="noStrike" cap="none" normalizeH="0" baseline="0" dirty="0" smtClean="0">
                <a:ln>
                  <a:noFill/>
                </a:ln>
                <a:solidFill>
                  <a:schemeClr val="bg1"/>
                </a:solidFill>
                <a:effectLst/>
                <a:latin typeface="Open Sans"/>
                <a:cs typeface="Vrinda"/>
              </a:rPr>
              <a:t> হয়েছে।</a:t>
            </a:r>
            <a:endParaRPr kumimoji="0" lang="en-US" altLang="en-US" sz="16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অপারেন্ড</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ভ্যালু </a:t>
            </a:r>
            <a:r>
              <a:rPr kumimoji="0" lang="en-US" altLang="en-US" sz="1600" b="0" i="0" u="none" strike="noStrike" cap="none" normalizeH="0" baseline="0" dirty="0" smtClean="0">
                <a:ln>
                  <a:noFill/>
                </a:ln>
                <a:solidFill>
                  <a:schemeClr val="bg1"/>
                </a:solidFill>
                <a:effectLst/>
                <a:latin typeface="Open Sans"/>
                <a:cs typeface="Vrinda"/>
              </a:rPr>
              <a:t>true </a:t>
            </a:r>
            <a:r>
              <a:rPr kumimoji="0" lang="bn-IN" altLang="en-US" sz="1600" b="0" i="0" u="none" strike="noStrike" cap="none" normalizeH="0" baseline="0" dirty="0" smtClean="0">
                <a:ln>
                  <a:noFill/>
                </a:ln>
                <a:solidFill>
                  <a:schemeClr val="bg1"/>
                </a:solidFill>
                <a:effectLst/>
                <a:latin typeface="Open Sans"/>
                <a:cs typeface="Vrinda"/>
              </a:rPr>
              <a:t>হওয়ায়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 || (c &lt;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ফলাফল </a:t>
            </a:r>
            <a:r>
              <a:rPr kumimoji="0" lang="en-US" altLang="en-US" sz="1600" b="0" i="0" u="none" strike="noStrike" cap="none" normalizeH="0" baseline="0" dirty="0" smtClean="0">
                <a:ln>
                  <a:noFill/>
                </a:ln>
                <a:solidFill>
                  <a:schemeClr val="bg1"/>
                </a:solidFill>
                <a:effectLst/>
                <a:latin typeface="Open Sans"/>
                <a:cs typeface="Vrinda"/>
              </a:rPr>
              <a:t>1</a:t>
            </a:r>
            <a:r>
              <a:rPr kumimoji="0" lang="bn-IN" altLang="en-US" sz="1600" b="0" i="0" u="none" strike="noStrike" cap="none" normalizeH="0" baseline="0" dirty="0" smtClean="0">
                <a:ln>
                  <a:noFill/>
                </a:ln>
                <a:solidFill>
                  <a:schemeClr val="bg1"/>
                </a:solidFill>
                <a:effectLst/>
                <a:latin typeface="Open Sans"/>
                <a:cs typeface="Vrinda"/>
              </a:rPr>
              <a:t> হয়েছে।</a:t>
            </a:r>
            <a:endParaRPr kumimoji="0" lang="en-US" altLang="en-US" sz="16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এবং</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(c &lt;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উভয় অপারেন্ড </a:t>
            </a:r>
            <a:r>
              <a:rPr kumimoji="0" lang="en-US" altLang="en-US" sz="1600" b="0" i="0" u="none" strike="noStrike" cap="none" normalizeH="0" baseline="0" dirty="0" smtClean="0">
                <a:ln>
                  <a:noFill/>
                </a:ln>
                <a:solidFill>
                  <a:schemeClr val="bg1"/>
                </a:solidFill>
                <a:effectLst/>
                <a:latin typeface="Open Sans"/>
                <a:cs typeface="Vrinda"/>
              </a:rPr>
              <a:t>false </a:t>
            </a:r>
            <a:r>
              <a:rPr kumimoji="0" lang="bn-IN" altLang="en-US" sz="1600" b="0" i="0" u="none" strike="noStrike" cap="none" normalizeH="0" baseline="0" dirty="0" smtClean="0">
                <a:ln>
                  <a:noFill/>
                </a:ln>
                <a:solidFill>
                  <a:schemeClr val="bg1"/>
                </a:solidFill>
                <a:effectLst/>
                <a:latin typeface="Open Sans"/>
                <a:cs typeface="Vrinda"/>
              </a:rPr>
              <a:t>হওয়ায়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 || (c &lt;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ফলাফল </a:t>
            </a:r>
            <a:r>
              <a:rPr kumimoji="0" lang="en-US" altLang="en-US" sz="1600" b="0" i="0" u="none" strike="noStrike" cap="none" normalizeH="0" baseline="0" dirty="0" smtClean="0">
                <a:ln>
                  <a:noFill/>
                </a:ln>
                <a:solidFill>
                  <a:schemeClr val="bg1"/>
                </a:solidFill>
                <a:effectLst/>
                <a:latin typeface="Open Sans"/>
                <a:cs typeface="Vrinda"/>
              </a:rPr>
              <a:t>0</a:t>
            </a:r>
            <a:r>
              <a:rPr kumimoji="0" lang="bn-IN" altLang="en-US" sz="1600" b="0" i="0" u="none" strike="noStrike" cap="none" normalizeH="0" baseline="0" dirty="0" smtClean="0">
                <a:ln>
                  <a:noFill/>
                </a:ln>
                <a:solidFill>
                  <a:schemeClr val="bg1"/>
                </a:solidFill>
                <a:effectLst/>
                <a:latin typeface="Open Sans"/>
                <a:cs typeface="Vrinda"/>
              </a:rPr>
              <a:t> হয়েছে।</a:t>
            </a:r>
            <a:endParaRPr kumimoji="0" lang="en-US" altLang="en-US" sz="16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bn-IN" altLang="en-US" sz="1600" b="0" i="0" u="none" strike="noStrike" cap="none" normalizeH="0" baseline="0" dirty="0" smtClean="0">
                <a:ln>
                  <a:noFill/>
                </a:ln>
                <a:solidFill>
                  <a:schemeClr val="bg1"/>
                </a:solidFill>
                <a:effectLst/>
                <a:latin typeface="Open Sans"/>
                <a:cs typeface="Vrinda"/>
              </a:rPr>
              <a:t>অপারেন্ড</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ভ্যালু </a:t>
            </a:r>
            <a:r>
              <a:rPr kumimoji="0" lang="en-US" altLang="en-US" sz="1600" b="0" i="0" u="none" strike="noStrike" cap="none" normalizeH="0" baseline="0" dirty="0" smtClean="0">
                <a:ln>
                  <a:noFill/>
                </a:ln>
                <a:solidFill>
                  <a:schemeClr val="bg1"/>
                </a:solidFill>
                <a:effectLst/>
                <a:latin typeface="Open Sans"/>
                <a:cs typeface="Vrinda"/>
              </a:rPr>
              <a:t>false </a:t>
            </a:r>
            <a:r>
              <a:rPr kumimoji="0" lang="bn-IN" altLang="en-US" sz="1600" b="0" i="0" u="none" strike="noStrike" cap="none" normalizeH="0" baseline="0" dirty="0" smtClean="0">
                <a:ln>
                  <a:noFill/>
                </a:ln>
                <a:solidFill>
                  <a:schemeClr val="bg1"/>
                </a:solidFill>
                <a:effectLst/>
                <a:latin typeface="Open Sans"/>
                <a:cs typeface="Vrinda"/>
              </a:rPr>
              <a:t>হওয়ায়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ফলাফল </a:t>
            </a:r>
            <a:r>
              <a:rPr kumimoji="0" lang="en-US" altLang="en-US" sz="1600" b="0" i="0" u="none" strike="noStrike" cap="none" normalizeH="0" baseline="0" dirty="0" smtClean="0">
                <a:ln>
                  <a:noFill/>
                </a:ln>
                <a:solidFill>
                  <a:schemeClr val="bg1"/>
                </a:solidFill>
                <a:effectLst/>
                <a:latin typeface="Open Sans"/>
                <a:cs typeface="Vrinda"/>
              </a:rPr>
              <a:t>1</a:t>
            </a:r>
            <a:r>
              <a:rPr kumimoji="0" lang="bn-IN" altLang="en-US" sz="1600" b="0" i="0" u="none" strike="noStrike" cap="none" normalizeH="0" baseline="0" dirty="0" smtClean="0">
                <a:ln>
                  <a:noFill/>
                </a:ln>
                <a:solidFill>
                  <a:schemeClr val="bg1"/>
                </a:solidFill>
                <a:effectLst/>
                <a:latin typeface="Open Sans"/>
                <a:cs typeface="Vrinda"/>
              </a:rPr>
              <a:t> হয়েছে। কারণ </a:t>
            </a:r>
            <a:r>
              <a:rPr kumimoji="0" lang="en-US" altLang="en-US" sz="1600" b="0" i="0" u="none" strike="noStrike" cap="none" normalizeH="0" baseline="0" dirty="0" smtClean="0">
                <a:ln>
                  <a:noFill/>
                </a:ln>
                <a:solidFill>
                  <a:schemeClr val="bg1"/>
                </a:solidFill>
                <a:effectLst/>
                <a:latin typeface="Open Sans"/>
                <a:cs typeface="Vrinda"/>
              </a:rPr>
              <a:t>!(a != b) </a:t>
            </a:r>
            <a:r>
              <a:rPr kumimoji="0" lang="bn-IN" altLang="en-US" sz="1600" b="0" i="0" u="none" strike="noStrike" cap="none" normalizeH="0" baseline="0" dirty="0" smtClean="0">
                <a:ln>
                  <a:noFill/>
                </a:ln>
                <a:solidFill>
                  <a:schemeClr val="bg1"/>
                </a:solidFill>
                <a:effectLst/>
                <a:latin typeface="Open Sans"/>
                <a:cs typeface="Vrinda"/>
              </a:rPr>
              <a:t>এর ভ্যালু </a:t>
            </a:r>
            <a:r>
              <a:rPr kumimoji="0" lang="en-US" altLang="en-US" sz="1600" b="0" i="0" u="none" strike="noStrike" cap="none" normalizeH="0" baseline="0" dirty="0" smtClean="0">
                <a:ln>
                  <a:noFill/>
                </a:ln>
                <a:solidFill>
                  <a:schemeClr val="bg1"/>
                </a:solidFill>
                <a:effectLst/>
                <a:latin typeface="Open Sans"/>
                <a:cs typeface="Vrinda"/>
              </a:rPr>
              <a:t>true</a:t>
            </a:r>
            <a:r>
              <a:rPr kumimoji="0" lang="hi-IN" altLang="en-US" sz="1600" b="0" i="0" u="none" strike="noStrike" cap="none" normalizeH="0" baseline="0" dirty="0" smtClean="0">
                <a:ln>
                  <a:noFill/>
                </a:ln>
                <a:solidFill>
                  <a:schemeClr val="bg1"/>
                </a:solidFill>
                <a:effectLst/>
                <a:latin typeface="Open Sans"/>
                <a:cs typeface="Vrinda"/>
              </a:rPr>
              <a:t>।</a:t>
            </a:r>
            <a:endParaRPr kumimoji="0" lang="en-US" altLang="en-US" sz="16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অপারেন্ড</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ভ্যালু </a:t>
            </a:r>
            <a:r>
              <a:rPr kumimoji="0" lang="en-US" altLang="en-US" sz="1600" b="0" i="0" u="none" strike="noStrike" cap="none" normalizeH="0" baseline="0" dirty="0" smtClean="0">
                <a:ln>
                  <a:noFill/>
                </a:ln>
                <a:solidFill>
                  <a:schemeClr val="bg1"/>
                </a:solidFill>
                <a:effectLst/>
                <a:latin typeface="Open Sans"/>
                <a:cs typeface="Vrinda"/>
              </a:rPr>
              <a:t>true </a:t>
            </a:r>
            <a:r>
              <a:rPr kumimoji="0" lang="bn-IN" altLang="en-US" sz="1600" b="0" i="0" u="none" strike="noStrike" cap="none" normalizeH="0" baseline="0" dirty="0" smtClean="0">
                <a:ln>
                  <a:noFill/>
                </a:ln>
                <a:solidFill>
                  <a:schemeClr val="bg1"/>
                </a:solidFill>
                <a:effectLst/>
                <a:latin typeface="Open Sans"/>
                <a:cs typeface="Vrinda"/>
              </a:rPr>
              <a:t>হওয়ায়</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ফলাফল </a:t>
            </a:r>
            <a:r>
              <a:rPr kumimoji="0" lang="en-US" altLang="en-US" sz="1600" b="0" i="0" u="none" strike="noStrike" cap="none" normalizeH="0" baseline="0" dirty="0" smtClean="0">
                <a:ln>
                  <a:noFill/>
                </a:ln>
                <a:solidFill>
                  <a:schemeClr val="bg1"/>
                </a:solidFill>
                <a:effectLst/>
                <a:latin typeface="Open Sans"/>
                <a:cs typeface="Vrinda"/>
              </a:rPr>
              <a:t>0</a:t>
            </a:r>
            <a:r>
              <a:rPr kumimoji="0" lang="bn-IN" altLang="en-US" sz="1600" b="0" i="0" u="none" strike="noStrike" cap="none" normalizeH="0" baseline="0" dirty="0" smtClean="0">
                <a:ln>
                  <a:noFill/>
                </a:ln>
                <a:solidFill>
                  <a:schemeClr val="bg1"/>
                </a:solidFill>
                <a:effectLst/>
                <a:latin typeface="Open Sans"/>
                <a:cs typeface="Vrinda"/>
              </a:rPr>
              <a:t> হয়েছে। কারণ</a:t>
            </a:r>
            <a:r>
              <a:rPr kumimoji="0" lang="en-US" altLang="en-US" sz="1600" b="0" i="0" u="none" strike="noStrike" cap="none" normalizeH="0" baseline="0" dirty="0" smtClean="0">
                <a:ln>
                  <a:noFill/>
                </a:ln>
                <a:solidFill>
                  <a:schemeClr val="bg1"/>
                </a:solidFill>
                <a:effectLst/>
                <a:latin typeface="Open Sans"/>
              </a:rPr>
              <a:t> </a:t>
            </a:r>
            <a:r>
              <a:rPr kumimoji="0" lang="en-US" altLang="en-US" sz="1600" b="0"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 == b)</a:t>
            </a:r>
            <a:r>
              <a:rPr kumimoji="0" lang="en-US" altLang="en-US" sz="1600" b="0" i="0" u="none" strike="noStrike" cap="none" normalizeH="0" baseline="0" dirty="0" smtClean="0">
                <a:ln>
                  <a:noFill/>
                </a:ln>
                <a:solidFill>
                  <a:schemeClr val="bg1"/>
                </a:solidFill>
                <a:effectLst/>
                <a:latin typeface="Open Sans"/>
              </a:rPr>
              <a:t> </a:t>
            </a:r>
            <a:r>
              <a:rPr kumimoji="0" lang="bn-IN" altLang="en-US" sz="1600" b="0" i="0" u="none" strike="noStrike" cap="none" normalizeH="0" baseline="0" dirty="0" smtClean="0">
                <a:ln>
                  <a:noFill/>
                </a:ln>
                <a:solidFill>
                  <a:schemeClr val="bg1"/>
                </a:solidFill>
                <a:effectLst/>
                <a:latin typeface="Open Sans"/>
                <a:cs typeface="Vrinda"/>
              </a:rPr>
              <a:t>এর ভ্যালু </a:t>
            </a:r>
            <a:r>
              <a:rPr kumimoji="0" lang="en-US" altLang="en-US" sz="1600" b="0" i="0" u="none" strike="noStrike" cap="none" normalizeH="0" baseline="0" dirty="0" smtClean="0">
                <a:ln>
                  <a:noFill/>
                </a:ln>
                <a:solidFill>
                  <a:schemeClr val="bg1"/>
                </a:solidFill>
                <a:effectLst/>
                <a:latin typeface="Open Sans"/>
                <a:cs typeface="Vrinda"/>
              </a:rPr>
              <a:t>false</a:t>
            </a:r>
            <a:r>
              <a:rPr kumimoji="0" lang="hi-IN" altLang="en-US" sz="1600" b="0" i="0" u="none" strike="noStrike" cap="none" normalizeH="0" baseline="0" dirty="0" smtClean="0">
                <a:ln>
                  <a:noFill/>
                </a:ln>
                <a:solidFill>
                  <a:schemeClr val="bg1"/>
                </a:solidFill>
                <a:effectLst/>
                <a:latin typeface="Open Sans"/>
                <a:cs typeface="Vrinda"/>
              </a:rPr>
              <a:t>।</a:t>
            </a:r>
            <a:endParaRPr kumimoji="0" lang="en-US" altLang="en-US" sz="16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bg1"/>
                </a:solidFill>
                <a:effectLst/>
              </a:rPr>
              <a:t/>
            </a:r>
            <a:br>
              <a:rPr kumimoji="0" lang="en-US" altLang="en-US" sz="1100" b="0" i="0" u="none" strike="noStrike" cap="none" normalizeH="0" baseline="0" dirty="0" smtClean="0">
                <a:ln>
                  <a:noFill/>
                </a:ln>
                <a:solidFill>
                  <a:schemeClr val="bg1"/>
                </a:solidFill>
                <a:effectLst/>
              </a:rPr>
            </a:b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3720672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43</a:t>
            </a:fld>
            <a:endParaRPr 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1346285187"/>
              </p:ext>
            </p:extLst>
          </p:nvPr>
        </p:nvGraphicFramePr>
        <p:xfrm>
          <a:off x="1945178" y="1955377"/>
          <a:ext cx="7764086" cy="4351340"/>
        </p:xfrm>
        <a:graphic>
          <a:graphicData uri="http://schemas.openxmlformats.org/drawingml/2006/table">
            <a:tbl>
              <a:tblPr>
                <a:tableStyleId>{D113A9D2-9D6B-4929-AA2D-F23B5EE8CBE7}</a:tableStyleId>
              </a:tblPr>
              <a:tblGrid>
                <a:gridCol w="1428194">
                  <a:extLst>
                    <a:ext uri="{9D8B030D-6E8A-4147-A177-3AD203B41FA5}">
                      <a16:colId xmlns:a16="http://schemas.microsoft.com/office/drawing/2014/main" val="3797719803"/>
                    </a:ext>
                  </a:extLst>
                </a:gridCol>
                <a:gridCol w="2453849">
                  <a:extLst>
                    <a:ext uri="{9D8B030D-6E8A-4147-A177-3AD203B41FA5}">
                      <a16:colId xmlns:a16="http://schemas.microsoft.com/office/drawing/2014/main" val="1897986897"/>
                    </a:ext>
                  </a:extLst>
                </a:gridCol>
                <a:gridCol w="2398347">
                  <a:extLst>
                    <a:ext uri="{9D8B030D-6E8A-4147-A177-3AD203B41FA5}">
                      <a16:colId xmlns:a16="http://schemas.microsoft.com/office/drawing/2014/main" val="1974255025"/>
                    </a:ext>
                  </a:extLst>
                </a:gridCol>
                <a:gridCol w="1483696">
                  <a:extLst>
                    <a:ext uri="{9D8B030D-6E8A-4147-A177-3AD203B41FA5}">
                      <a16:colId xmlns:a16="http://schemas.microsoft.com/office/drawing/2014/main" val="3300937837"/>
                    </a:ext>
                  </a:extLst>
                </a:gridCol>
              </a:tblGrid>
              <a:tr h="621620">
                <a:tc>
                  <a:txBody>
                    <a:bodyPr/>
                    <a:lstStyle/>
                    <a:p>
                      <a:pPr algn="l" fontAlgn="t"/>
                      <a:r>
                        <a:rPr lang="bn-BD" sz="1600">
                          <a:effectLst/>
                        </a:rPr>
                        <a:t>অপারেটর</a:t>
                      </a:r>
                    </a:p>
                  </a:txBody>
                  <a:tcPr marL="67567" marR="67567" marT="67567" marB="67567"/>
                </a:tc>
                <a:tc>
                  <a:txBody>
                    <a:bodyPr/>
                    <a:lstStyle/>
                    <a:p>
                      <a:pPr algn="l" fontAlgn="t"/>
                      <a:r>
                        <a:rPr lang="bn-BD" sz="1600">
                          <a:effectLst/>
                        </a:rPr>
                        <a:t>অপারেটরের অর্থ</a:t>
                      </a:r>
                    </a:p>
                  </a:txBody>
                  <a:tcPr marL="67567" marR="67567" marT="67567" marB="67567"/>
                </a:tc>
                <a:tc>
                  <a:txBody>
                    <a:bodyPr/>
                    <a:lstStyle/>
                    <a:p>
                      <a:pPr algn="l" fontAlgn="t"/>
                      <a:r>
                        <a:rPr lang="bn-BD" sz="1600">
                          <a:effectLst/>
                        </a:rPr>
                        <a:t>উদাহরণ(</a:t>
                      </a:r>
                      <a:r>
                        <a:rPr lang="en-US" sz="1600">
                          <a:effectLst/>
                        </a:rPr>
                        <a:t>x=10 </a:t>
                      </a:r>
                      <a:r>
                        <a:rPr lang="bn-BD" sz="1600">
                          <a:effectLst/>
                        </a:rPr>
                        <a:t>এবং </a:t>
                      </a:r>
                      <a:r>
                        <a:rPr lang="en-US" sz="1600">
                          <a:effectLst/>
                        </a:rPr>
                        <a:t>y=4)</a:t>
                      </a:r>
                    </a:p>
                  </a:txBody>
                  <a:tcPr marL="67567" marR="67567" marT="67567" marB="67567"/>
                </a:tc>
                <a:tc>
                  <a:txBody>
                    <a:bodyPr/>
                    <a:lstStyle/>
                    <a:p>
                      <a:pPr algn="l" fontAlgn="t"/>
                      <a:r>
                        <a:rPr lang="bn-BD" sz="1600">
                          <a:effectLst/>
                        </a:rPr>
                        <a:t>ফলাফল</a:t>
                      </a:r>
                    </a:p>
                  </a:txBody>
                  <a:tcPr marL="67567" marR="67567" marT="67567" marB="67567"/>
                </a:tc>
                <a:extLst>
                  <a:ext uri="{0D108BD9-81ED-4DB2-BD59-A6C34878D82A}">
                    <a16:rowId xmlns:a16="http://schemas.microsoft.com/office/drawing/2014/main" val="2129838075"/>
                  </a:ext>
                </a:extLst>
              </a:tr>
              <a:tr h="621620">
                <a:tc>
                  <a:txBody>
                    <a:bodyPr/>
                    <a:lstStyle/>
                    <a:p>
                      <a:pPr algn="l" fontAlgn="t"/>
                      <a:r>
                        <a:rPr lang="en-US" sz="1600">
                          <a:effectLst/>
                        </a:rPr>
                        <a:t>&amp;</a:t>
                      </a:r>
                    </a:p>
                  </a:txBody>
                  <a:tcPr marL="67567" marR="67567" marT="67567" marB="67567"/>
                </a:tc>
                <a:tc>
                  <a:txBody>
                    <a:bodyPr/>
                    <a:lstStyle/>
                    <a:p>
                      <a:pPr algn="l" fontAlgn="t"/>
                      <a:r>
                        <a:rPr lang="en-US" sz="1600">
                          <a:effectLst/>
                        </a:rPr>
                        <a:t>Bitwise AND</a:t>
                      </a:r>
                    </a:p>
                  </a:txBody>
                  <a:tcPr marL="67567" marR="67567" marT="67567" marB="67567"/>
                </a:tc>
                <a:tc>
                  <a:txBody>
                    <a:bodyPr/>
                    <a:lstStyle/>
                    <a:p>
                      <a:pPr algn="l" fontAlgn="t"/>
                      <a:r>
                        <a:rPr lang="es-ES" sz="1600">
                          <a:effectLst/>
                        </a:rPr>
                        <a:t>x&amp; y = 0 (0000 0000)</a:t>
                      </a:r>
                    </a:p>
                  </a:txBody>
                  <a:tcPr marL="67567" marR="67567" marT="67567" marB="67567"/>
                </a:tc>
                <a:tc>
                  <a:txBody>
                    <a:bodyPr/>
                    <a:lstStyle/>
                    <a:p>
                      <a:pPr algn="l" fontAlgn="t"/>
                      <a:r>
                        <a:rPr lang="en-US" sz="1600">
                          <a:effectLst/>
                        </a:rPr>
                        <a:t>0</a:t>
                      </a:r>
                    </a:p>
                  </a:txBody>
                  <a:tcPr marL="67567" marR="67567" marT="67567" marB="67567"/>
                </a:tc>
                <a:extLst>
                  <a:ext uri="{0D108BD9-81ED-4DB2-BD59-A6C34878D82A}">
                    <a16:rowId xmlns:a16="http://schemas.microsoft.com/office/drawing/2014/main" val="3112105406"/>
                  </a:ext>
                </a:extLst>
              </a:tr>
              <a:tr h="621620">
                <a:tc>
                  <a:txBody>
                    <a:bodyPr/>
                    <a:lstStyle/>
                    <a:p>
                      <a:pPr algn="l" fontAlgn="t"/>
                      <a:r>
                        <a:rPr lang="en-US" sz="1600">
                          <a:effectLst/>
                        </a:rPr>
                        <a:t>|</a:t>
                      </a:r>
                    </a:p>
                  </a:txBody>
                  <a:tcPr marL="67567" marR="67567" marT="67567" marB="67567"/>
                </a:tc>
                <a:tc>
                  <a:txBody>
                    <a:bodyPr/>
                    <a:lstStyle/>
                    <a:p>
                      <a:pPr algn="l" fontAlgn="t"/>
                      <a:r>
                        <a:rPr lang="en-US" sz="1600" dirty="0">
                          <a:effectLst/>
                        </a:rPr>
                        <a:t>Bitwise OR</a:t>
                      </a:r>
                    </a:p>
                  </a:txBody>
                  <a:tcPr marL="67567" marR="67567" marT="67567" marB="67567"/>
                </a:tc>
                <a:tc>
                  <a:txBody>
                    <a:bodyPr/>
                    <a:lstStyle/>
                    <a:p>
                      <a:pPr algn="l" fontAlgn="t"/>
                      <a:r>
                        <a:rPr lang="es-ES" sz="1600">
                          <a:effectLst/>
                        </a:rPr>
                        <a:t>x | y = 14 (0000 1110)</a:t>
                      </a:r>
                    </a:p>
                  </a:txBody>
                  <a:tcPr marL="67567" marR="67567" marT="67567" marB="67567"/>
                </a:tc>
                <a:tc>
                  <a:txBody>
                    <a:bodyPr/>
                    <a:lstStyle/>
                    <a:p>
                      <a:pPr algn="l" fontAlgn="t"/>
                      <a:r>
                        <a:rPr lang="en-US" sz="1600">
                          <a:effectLst/>
                        </a:rPr>
                        <a:t>14</a:t>
                      </a:r>
                    </a:p>
                  </a:txBody>
                  <a:tcPr marL="67567" marR="67567" marT="67567" marB="67567"/>
                </a:tc>
                <a:extLst>
                  <a:ext uri="{0D108BD9-81ED-4DB2-BD59-A6C34878D82A}">
                    <a16:rowId xmlns:a16="http://schemas.microsoft.com/office/drawing/2014/main" val="2074593641"/>
                  </a:ext>
                </a:extLst>
              </a:tr>
              <a:tr h="621620">
                <a:tc>
                  <a:txBody>
                    <a:bodyPr/>
                    <a:lstStyle/>
                    <a:p>
                      <a:pPr algn="l" fontAlgn="t"/>
                      <a:r>
                        <a:rPr lang="en-US" sz="1600">
                          <a:effectLst/>
                        </a:rPr>
                        <a:t>^</a:t>
                      </a:r>
                    </a:p>
                  </a:txBody>
                  <a:tcPr marL="67567" marR="67567" marT="67567" marB="67567"/>
                </a:tc>
                <a:tc>
                  <a:txBody>
                    <a:bodyPr/>
                    <a:lstStyle/>
                    <a:p>
                      <a:pPr algn="l" fontAlgn="t"/>
                      <a:r>
                        <a:rPr lang="en-US" sz="1600">
                          <a:effectLst/>
                        </a:rPr>
                        <a:t>Bitwise exclusive OR</a:t>
                      </a:r>
                    </a:p>
                  </a:txBody>
                  <a:tcPr marL="67567" marR="67567" marT="67567" marB="67567"/>
                </a:tc>
                <a:tc>
                  <a:txBody>
                    <a:bodyPr/>
                    <a:lstStyle/>
                    <a:p>
                      <a:pPr algn="l" fontAlgn="t"/>
                      <a:r>
                        <a:rPr lang="es-ES" sz="1600">
                          <a:effectLst/>
                        </a:rPr>
                        <a:t>x ^ y = 14 (0000 1110)</a:t>
                      </a:r>
                    </a:p>
                  </a:txBody>
                  <a:tcPr marL="67567" marR="67567" marT="67567" marB="67567"/>
                </a:tc>
                <a:tc>
                  <a:txBody>
                    <a:bodyPr/>
                    <a:lstStyle/>
                    <a:p>
                      <a:pPr algn="l" fontAlgn="t"/>
                      <a:r>
                        <a:rPr lang="en-US" sz="1600">
                          <a:effectLst/>
                        </a:rPr>
                        <a:t>14</a:t>
                      </a:r>
                    </a:p>
                  </a:txBody>
                  <a:tcPr marL="67567" marR="67567" marT="67567" marB="67567"/>
                </a:tc>
                <a:extLst>
                  <a:ext uri="{0D108BD9-81ED-4DB2-BD59-A6C34878D82A}">
                    <a16:rowId xmlns:a16="http://schemas.microsoft.com/office/drawing/2014/main" val="819856315"/>
                  </a:ext>
                </a:extLst>
              </a:tr>
              <a:tr h="621620">
                <a:tc>
                  <a:txBody>
                    <a:bodyPr/>
                    <a:lstStyle/>
                    <a:p>
                      <a:pPr algn="l" fontAlgn="t"/>
                      <a:r>
                        <a:rPr lang="en-US" sz="1600">
                          <a:effectLst/>
                        </a:rPr>
                        <a:t>~</a:t>
                      </a:r>
                    </a:p>
                  </a:txBody>
                  <a:tcPr marL="67567" marR="67567" marT="67567" marB="67567"/>
                </a:tc>
                <a:tc>
                  <a:txBody>
                    <a:bodyPr/>
                    <a:lstStyle/>
                    <a:p>
                      <a:pPr algn="l" fontAlgn="t"/>
                      <a:r>
                        <a:rPr lang="en-US" sz="1600">
                          <a:effectLst/>
                        </a:rPr>
                        <a:t>Bitwise complement</a:t>
                      </a:r>
                    </a:p>
                  </a:txBody>
                  <a:tcPr marL="67567" marR="67567" marT="67567" marB="67567"/>
                </a:tc>
                <a:tc>
                  <a:txBody>
                    <a:bodyPr/>
                    <a:lstStyle/>
                    <a:p>
                      <a:pPr algn="l" fontAlgn="t"/>
                      <a:r>
                        <a:rPr lang="en-US" sz="1600">
                          <a:effectLst/>
                        </a:rPr>
                        <a:t>~x = -11 (1111 0101)</a:t>
                      </a:r>
                    </a:p>
                  </a:txBody>
                  <a:tcPr marL="67567" marR="67567" marT="67567" marB="67567"/>
                </a:tc>
                <a:tc>
                  <a:txBody>
                    <a:bodyPr/>
                    <a:lstStyle/>
                    <a:p>
                      <a:pPr algn="l" fontAlgn="t"/>
                      <a:r>
                        <a:rPr lang="en-US" sz="1600">
                          <a:effectLst/>
                        </a:rPr>
                        <a:t>-11</a:t>
                      </a:r>
                    </a:p>
                  </a:txBody>
                  <a:tcPr marL="67567" marR="67567" marT="67567" marB="67567"/>
                </a:tc>
                <a:extLst>
                  <a:ext uri="{0D108BD9-81ED-4DB2-BD59-A6C34878D82A}">
                    <a16:rowId xmlns:a16="http://schemas.microsoft.com/office/drawing/2014/main" val="1318050995"/>
                  </a:ext>
                </a:extLst>
              </a:tr>
              <a:tr h="621620">
                <a:tc>
                  <a:txBody>
                    <a:bodyPr/>
                    <a:lstStyle/>
                    <a:p>
                      <a:pPr algn="l" fontAlgn="t"/>
                      <a:r>
                        <a:rPr lang="en-US" sz="1600">
                          <a:effectLst/>
                        </a:rPr>
                        <a:t>&lt;&lt;</a:t>
                      </a:r>
                    </a:p>
                  </a:txBody>
                  <a:tcPr marL="67567" marR="67567" marT="67567" marB="67567"/>
                </a:tc>
                <a:tc>
                  <a:txBody>
                    <a:bodyPr/>
                    <a:lstStyle/>
                    <a:p>
                      <a:pPr algn="l" fontAlgn="t"/>
                      <a:r>
                        <a:rPr lang="en-US" sz="1600">
                          <a:effectLst/>
                        </a:rPr>
                        <a:t>Shift left</a:t>
                      </a:r>
                    </a:p>
                  </a:txBody>
                  <a:tcPr marL="67567" marR="67567" marT="67567" marB="67567"/>
                </a:tc>
                <a:tc>
                  <a:txBody>
                    <a:bodyPr/>
                    <a:lstStyle/>
                    <a:p>
                      <a:pPr algn="l" fontAlgn="t"/>
                      <a:r>
                        <a:rPr lang="en-US" sz="1600">
                          <a:effectLst/>
                        </a:rPr>
                        <a:t>x&lt;&lt; 2 = 42 (0010 1000)</a:t>
                      </a:r>
                    </a:p>
                  </a:txBody>
                  <a:tcPr marL="67567" marR="67567" marT="67567" marB="67567"/>
                </a:tc>
                <a:tc>
                  <a:txBody>
                    <a:bodyPr/>
                    <a:lstStyle/>
                    <a:p>
                      <a:pPr algn="l" fontAlgn="t"/>
                      <a:r>
                        <a:rPr lang="en-US" sz="1600">
                          <a:effectLst/>
                        </a:rPr>
                        <a:t>42</a:t>
                      </a:r>
                    </a:p>
                  </a:txBody>
                  <a:tcPr marL="67567" marR="67567" marT="67567" marB="67567"/>
                </a:tc>
                <a:extLst>
                  <a:ext uri="{0D108BD9-81ED-4DB2-BD59-A6C34878D82A}">
                    <a16:rowId xmlns:a16="http://schemas.microsoft.com/office/drawing/2014/main" val="3033707876"/>
                  </a:ext>
                </a:extLst>
              </a:tr>
              <a:tr h="621620">
                <a:tc>
                  <a:txBody>
                    <a:bodyPr/>
                    <a:lstStyle/>
                    <a:p>
                      <a:pPr algn="l" fontAlgn="t"/>
                      <a:r>
                        <a:rPr lang="en-US" sz="1600">
                          <a:effectLst/>
                        </a:rPr>
                        <a:t>&gt;&gt;</a:t>
                      </a:r>
                    </a:p>
                  </a:txBody>
                  <a:tcPr marL="67567" marR="67567" marT="67567" marB="67567"/>
                </a:tc>
                <a:tc>
                  <a:txBody>
                    <a:bodyPr/>
                    <a:lstStyle/>
                    <a:p>
                      <a:pPr algn="l" fontAlgn="t"/>
                      <a:r>
                        <a:rPr lang="en-US" sz="1600">
                          <a:effectLst/>
                        </a:rPr>
                        <a:t>Shift right</a:t>
                      </a:r>
                    </a:p>
                  </a:txBody>
                  <a:tcPr marL="67567" marR="67567" marT="67567" marB="67567"/>
                </a:tc>
                <a:tc>
                  <a:txBody>
                    <a:bodyPr/>
                    <a:lstStyle/>
                    <a:p>
                      <a:pPr algn="l" fontAlgn="t"/>
                      <a:r>
                        <a:rPr lang="en-US" sz="1600">
                          <a:effectLst/>
                        </a:rPr>
                        <a:t>x&gt;&gt; 2 = 2 (0000 0010)</a:t>
                      </a:r>
                    </a:p>
                  </a:txBody>
                  <a:tcPr marL="67567" marR="67567" marT="67567" marB="67567"/>
                </a:tc>
                <a:tc>
                  <a:txBody>
                    <a:bodyPr/>
                    <a:lstStyle/>
                    <a:p>
                      <a:pPr algn="l" fontAlgn="t"/>
                      <a:r>
                        <a:rPr lang="en-US" sz="1600" dirty="0">
                          <a:effectLst/>
                        </a:rPr>
                        <a:t>2</a:t>
                      </a:r>
                    </a:p>
                  </a:txBody>
                  <a:tcPr marL="67567" marR="67567" marT="67567" marB="67567"/>
                </a:tc>
                <a:extLst>
                  <a:ext uri="{0D108BD9-81ED-4DB2-BD59-A6C34878D82A}">
                    <a16:rowId xmlns:a16="http://schemas.microsoft.com/office/drawing/2014/main" val="735782279"/>
                  </a:ext>
                </a:extLst>
              </a:tr>
            </a:tbl>
          </a:graphicData>
        </a:graphic>
      </p:graphicFrame>
      <p:sp>
        <p:nvSpPr>
          <p:cNvPr id="6" name="Rectangle 1"/>
          <p:cNvSpPr>
            <a:spLocks noChangeArrowheads="1"/>
          </p:cNvSpPr>
          <p:nvPr/>
        </p:nvSpPr>
        <p:spPr bwMode="auto">
          <a:xfrm>
            <a:off x="1620982" y="-36291"/>
            <a:ext cx="9385069" cy="1810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chemeClr val="bg1"/>
                </a:solidFill>
                <a:effectLst/>
                <a:latin typeface="Open Sans"/>
                <a:cs typeface="Vrinda"/>
              </a:rPr>
              <a:t>সি বিটওয়াইজ অপারেটর</a:t>
            </a:r>
            <a:endParaRPr kumimoji="0" lang="en-US" altLang="en-US" sz="1800" b="0" i="0" u="none" strike="noStrike" cap="none" normalizeH="0" baseline="0" dirty="0" smtClean="0">
              <a:ln>
                <a:noFill/>
              </a:ln>
              <a:solidFill>
                <a:schemeClr val="bg1"/>
              </a:solidFill>
              <a:effectLst/>
              <a:latin typeface="Open Sans"/>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chemeClr val="bg1"/>
                </a:solidFill>
                <a:effectLst/>
                <a:latin typeface="Open Sans"/>
                <a:cs typeface="Vrinda"/>
              </a:rPr>
              <a:t>হিসাব নিকাশের সময় গাণিতিক অপারেশন যেমন</a:t>
            </a:r>
            <a:r>
              <a:rPr kumimoji="0" lang="en-US" altLang="en-US" sz="1400" b="0" i="0" u="none" strike="noStrike" cap="none" normalizeH="0" baseline="0" dirty="0" smtClean="0">
                <a:ln>
                  <a:noFill/>
                </a:ln>
                <a:solidFill>
                  <a:schemeClr val="bg1"/>
                </a:solidFill>
                <a:effectLst/>
                <a:latin typeface="Open Sans"/>
                <a:cs typeface="Vrinda"/>
              </a:rPr>
              <a:t>- </a:t>
            </a:r>
            <a:r>
              <a:rPr kumimoji="0" lang="bn-IN" altLang="en-US" sz="1400" b="0" i="0" u="none" strike="noStrike" cap="none" normalizeH="0" baseline="0" dirty="0" smtClean="0">
                <a:ln>
                  <a:noFill/>
                </a:ln>
                <a:solidFill>
                  <a:schemeClr val="bg1"/>
                </a:solidFill>
                <a:effectLst/>
                <a:latin typeface="Open Sans"/>
                <a:cs typeface="Vrinda"/>
              </a:rPr>
              <a:t>যোগ</a:t>
            </a:r>
            <a:r>
              <a:rPr kumimoji="0" lang="en-US" altLang="en-US" sz="1400" b="0" i="0" u="none" strike="noStrike" cap="none" normalizeH="0" baseline="0" dirty="0" smtClean="0">
                <a:ln>
                  <a:noFill/>
                </a:ln>
                <a:solidFill>
                  <a:schemeClr val="bg1"/>
                </a:solidFill>
                <a:effectLst/>
                <a:latin typeface="Open Sans"/>
                <a:cs typeface="Vrinda"/>
              </a:rPr>
              <a:t>, </a:t>
            </a:r>
            <a:r>
              <a:rPr kumimoji="0" lang="bn-IN" altLang="en-US" sz="1400" b="0" i="0" u="none" strike="noStrike" cap="none" normalizeH="0" baseline="0" dirty="0" smtClean="0">
                <a:ln>
                  <a:noFill/>
                </a:ln>
                <a:solidFill>
                  <a:schemeClr val="bg1"/>
                </a:solidFill>
                <a:effectLst/>
                <a:latin typeface="Open Sans"/>
                <a:cs typeface="Vrinda"/>
              </a:rPr>
              <a:t>বিয়োগ</a:t>
            </a:r>
            <a:r>
              <a:rPr kumimoji="0" lang="en-US" altLang="en-US" sz="1400" b="0" i="0" u="none" strike="noStrike" cap="none" normalizeH="0" baseline="0" dirty="0" smtClean="0">
                <a:ln>
                  <a:noFill/>
                </a:ln>
                <a:solidFill>
                  <a:schemeClr val="bg1"/>
                </a:solidFill>
                <a:effectLst/>
                <a:latin typeface="Open Sans"/>
                <a:cs typeface="Vrinda"/>
              </a:rPr>
              <a:t>, </a:t>
            </a:r>
            <a:r>
              <a:rPr kumimoji="0" lang="bn-IN" altLang="en-US" sz="1400" b="0" i="0" u="none" strike="noStrike" cap="none" normalizeH="0" baseline="0" dirty="0" smtClean="0">
                <a:ln>
                  <a:noFill/>
                </a:ln>
                <a:solidFill>
                  <a:schemeClr val="bg1"/>
                </a:solidFill>
                <a:effectLst/>
                <a:latin typeface="Open Sans"/>
                <a:cs typeface="Vrinda"/>
              </a:rPr>
              <a:t>গুণ এবং ভাগ বিট</a:t>
            </a:r>
            <a:r>
              <a:rPr kumimoji="0" lang="en-US" altLang="en-US" sz="1400" b="0" i="0" u="none" strike="noStrike" cap="none" normalizeH="0" baseline="0" dirty="0" smtClean="0">
                <a:ln>
                  <a:noFill/>
                </a:ln>
                <a:solidFill>
                  <a:schemeClr val="bg1"/>
                </a:solidFill>
                <a:effectLst/>
                <a:latin typeface="Open Sans"/>
                <a:cs typeface="Vrinda"/>
              </a:rPr>
              <a:t>-</a:t>
            </a:r>
            <a:r>
              <a:rPr kumimoji="0" lang="bn-IN" altLang="en-US" sz="1400" b="0" i="0" u="none" strike="noStrike" cap="none" normalizeH="0" baseline="0" dirty="0" smtClean="0">
                <a:ln>
                  <a:noFill/>
                </a:ln>
                <a:solidFill>
                  <a:schemeClr val="bg1"/>
                </a:solidFill>
                <a:effectLst/>
                <a:latin typeface="Open Sans"/>
                <a:cs typeface="Vrinda"/>
              </a:rPr>
              <a:t>লেভেলে রূপান্তরিত হলে দ্রুত প্রোসেসিং হয় এবং শক্তি</a:t>
            </a:r>
            <a:r>
              <a:rPr kumimoji="0" lang="en-US" altLang="en-US" sz="1400" b="0" i="0" u="none" strike="noStrike" cap="none" normalizeH="0" baseline="0" dirty="0" smtClean="0">
                <a:ln>
                  <a:noFill/>
                </a:ln>
                <a:solidFill>
                  <a:schemeClr val="bg1"/>
                </a:solidFill>
                <a:effectLst/>
                <a:latin typeface="Open Sans"/>
                <a:cs typeface="Vrinda"/>
              </a:rPr>
              <a:t>(power) </a:t>
            </a:r>
            <a:r>
              <a:rPr kumimoji="0" lang="bn-IN" altLang="en-US" sz="1400" b="0" i="0" u="none" strike="noStrike" cap="none" normalizeH="0" baseline="0" dirty="0" smtClean="0">
                <a:ln>
                  <a:noFill/>
                </a:ln>
                <a:solidFill>
                  <a:schemeClr val="bg1"/>
                </a:solidFill>
                <a:effectLst/>
                <a:latin typeface="Open Sans"/>
                <a:cs typeface="Vrinda"/>
              </a:rPr>
              <a:t>সংরক্ষিত হয়।</a:t>
            </a:r>
            <a:endParaRPr kumimoji="0" lang="en-US" altLang="en-US" sz="1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chemeClr val="bg1"/>
                </a:solidFill>
                <a:effectLst/>
                <a:latin typeface="Open Sans"/>
                <a:cs typeface="Vrinda"/>
              </a:rPr>
              <a:t>সি প্রোগ্রামিং এ বিট</a:t>
            </a:r>
            <a:r>
              <a:rPr kumimoji="0" lang="en-US" altLang="en-US" sz="1400" b="0" i="0" u="none" strike="noStrike" cap="none" normalizeH="0" baseline="0" dirty="0" smtClean="0">
                <a:ln>
                  <a:noFill/>
                </a:ln>
                <a:solidFill>
                  <a:schemeClr val="bg1"/>
                </a:solidFill>
                <a:effectLst/>
                <a:latin typeface="Open Sans"/>
                <a:cs typeface="Vrinda"/>
              </a:rPr>
              <a:t>-</a:t>
            </a:r>
            <a:r>
              <a:rPr kumimoji="0" lang="bn-IN" altLang="en-US" sz="1400" b="0" i="0" u="none" strike="noStrike" cap="none" normalizeH="0" baseline="0" dirty="0" smtClean="0">
                <a:ln>
                  <a:noFill/>
                </a:ln>
                <a:solidFill>
                  <a:schemeClr val="bg1"/>
                </a:solidFill>
                <a:effectLst/>
                <a:latin typeface="Open Sans"/>
                <a:cs typeface="Vrinda"/>
              </a:rPr>
              <a:t>লেভেল অপারেশন সম্পন্ন করার জন্য বিটওয়াইজ</a:t>
            </a:r>
            <a:r>
              <a:rPr kumimoji="0" lang="en-US" altLang="en-US" sz="1400" b="0" i="0" u="none" strike="noStrike" cap="none" normalizeH="0" baseline="0" dirty="0" smtClean="0">
                <a:ln>
                  <a:noFill/>
                </a:ln>
                <a:solidFill>
                  <a:schemeClr val="bg1"/>
                </a:solidFill>
                <a:effectLst/>
                <a:latin typeface="Open Sans"/>
                <a:cs typeface="Vrinda"/>
              </a:rPr>
              <a:t>(Bitwise) </a:t>
            </a:r>
            <a:r>
              <a:rPr kumimoji="0" lang="bn-IN" altLang="en-US" sz="1400" b="0" i="0" u="none" strike="noStrike" cap="none" normalizeH="0" baseline="0" dirty="0" smtClean="0">
                <a:ln>
                  <a:noFill/>
                </a:ln>
                <a:solidFill>
                  <a:schemeClr val="bg1"/>
                </a:solidFill>
                <a:effectLst/>
                <a:latin typeface="Open Sans"/>
                <a:cs typeface="Vrinda"/>
              </a:rPr>
              <a:t>অপারেটর ব্যবহৃত হয়।</a:t>
            </a:r>
            <a:endParaRPr kumimoji="0" lang="en-US" altLang="en-US" sz="1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chemeClr val="bg1"/>
                </a:solidFill>
                <a:effectLst/>
                <a:latin typeface="Open Sans"/>
                <a:cs typeface="Vrinda"/>
              </a:rPr>
              <a:t>মনেকরি</a:t>
            </a:r>
            <a:r>
              <a:rPr kumimoji="0" lang="en-US" altLang="en-US" sz="1400" b="0" i="0" u="none" strike="noStrike" cap="none" normalizeH="0" baseline="0" dirty="0" smtClean="0">
                <a:ln>
                  <a:noFill/>
                </a:ln>
                <a:solidFill>
                  <a:schemeClr val="bg1"/>
                </a:solidFill>
                <a:effectLst/>
                <a:latin typeface="Open Sans"/>
                <a:cs typeface="Vrinda"/>
              </a:rPr>
              <a:t>, </a:t>
            </a:r>
            <a:r>
              <a:rPr kumimoji="0" lang="bn-IN" altLang="en-US" sz="1400" b="0" i="0" u="none" strike="noStrike" cap="none" normalizeH="0" baseline="0" dirty="0" smtClean="0">
                <a:ln>
                  <a:noFill/>
                </a:ln>
                <a:solidFill>
                  <a:schemeClr val="bg1"/>
                </a:solidFill>
                <a:effectLst/>
                <a:latin typeface="Open Sans"/>
                <a:cs typeface="Vrinda"/>
              </a:rPr>
              <a:t>নিচের টেবিলে </a:t>
            </a:r>
            <a:r>
              <a:rPr kumimoji="0" lang="en-US" altLang="en-US" sz="1400" b="0" i="0" u="none" strike="noStrike" cap="none" normalizeH="0" baseline="0" dirty="0" smtClean="0">
                <a:ln>
                  <a:noFill/>
                </a:ln>
                <a:solidFill>
                  <a:schemeClr val="bg1"/>
                </a:solidFill>
                <a:effectLst/>
                <a:latin typeface="Open Sans"/>
                <a:cs typeface="Vrinda"/>
              </a:rPr>
              <a:t>x = 10 (</a:t>
            </a:r>
            <a:r>
              <a:rPr kumimoji="0" lang="bn-IN" altLang="en-US" sz="1400" b="0" i="0" u="none" strike="noStrike" cap="none" normalizeH="0" baseline="0" dirty="0" smtClean="0">
                <a:ln>
                  <a:noFill/>
                </a:ln>
                <a:solidFill>
                  <a:schemeClr val="bg1"/>
                </a:solidFill>
                <a:effectLst/>
                <a:latin typeface="Open Sans"/>
                <a:cs typeface="Vrinda"/>
              </a:rPr>
              <a:t>বাইনারিতে </a:t>
            </a:r>
            <a:r>
              <a:rPr kumimoji="0" lang="en-US" altLang="en-US" sz="1400" b="0" i="0" u="none" strike="noStrike" cap="none" normalizeH="0" baseline="0" dirty="0" smtClean="0">
                <a:ln>
                  <a:noFill/>
                </a:ln>
                <a:solidFill>
                  <a:schemeClr val="bg1"/>
                </a:solidFill>
                <a:effectLst/>
                <a:latin typeface="Open Sans"/>
                <a:cs typeface="Vrinda"/>
              </a:rPr>
              <a:t>0000 1010) </a:t>
            </a:r>
            <a:r>
              <a:rPr kumimoji="0" lang="bn-IN" altLang="en-US" sz="1400" b="0" i="0" u="none" strike="noStrike" cap="none" normalizeH="0" baseline="0" dirty="0" smtClean="0">
                <a:ln>
                  <a:noFill/>
                </a:ln>
                <a:solidFill>
                  <a:schemeClr val="bg1"/>
                </a:solidFill>
                <a:effectLst/>
                <a:latin typeface="Open Sans"/>
                <a:cs typeface="Vrinda"/>
              </a:rPr>
              <a:t>এবং </a:t>
            </a:r>
            <a:r>
              <a:rPr kumimoji="0" lang="en-US" altLang="en-US" sz="1400" b="0" i="0" u="none" strike="noStrike" cap="none" normalizeH="0" baseline="0" dirty="0" smtClean="0">
                <a:ln>
                  <a:noFill/>
                </a:ln>
                <a:solidFill>
                  <a:schemeClr val="bg1"/>
                </a:solidFill>
                <a:effectLst/>
                <a:latin typeface="Open Sans"/>
                <a:cs typeface="Vrinda"/>
              </a:rPr>
              <a:t>y = 4 (</a:t>
            </a:r>
            <a:r>
              <a:rPr kumimoji="0" lang="bn-IN" altLang="en-US" sz="1400" b="0" i="0" u="none" strike="noStrike" cap="none" normalizeH="0" baseline="0" dirty="0" smtClean="0">
                <a:ln>
                  <a:noFill/>
                </a:ln>
                <a:solidFill>
                  <a:schemeClr val="bg1"/>
                </a:solidFill>
                <a:effectLst/>
                <a:latin typeface="Open Sans"/>
                <a:cs typeface="Vrinda"/>
              </a:rPr>
              <a:t>বাইনারিতে </a:t>
            </a:r>
            <a:r>
              <a:rPr kumimoji="0" lang="en-US" altLang="en-US" sz="1400" b="0" i="0" u="none" strike="noStrike" cap="none" normalizeH="0" baseline="0" dirty="0" smtClean="0">
                <a:ln>
                  <a:noFill/>
                </a:ln>
                <a:solidFill>
                  <a:schemeClr val="bg1"/>
                </a:solidFill>
                <a:effectLst/>
                <a:latin typeface="Open Sans"/>
                <a:cs typeface="Vrinda"/>
              </a:rPr>
              <a:t>0000 0100)</a:t>
            </a:r>
            <a:endParaRPr kumimoji="0" lang="en-US" altLang="en-US" sz="1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400" b="0" i="0" u="none" strike="noStrike" cap="none" normalizeH="0" baseline="0" dirty="0" smtClean="0">
                <a:ln>
                  <a:noFill/>
                </a:ln>
                <a:solidFill>
                  <a:schemeClr val="bg1"/>
                </a:solidFill>
                <a:effectLst/>
                <a:latin typeface="Open Sans"/>
                <a:cs typeface="Vrinda"/>
              </a:rPr>
              <a:t>বিটওয়াইজ অপারেটর সম্মন্ধে আরোও জানতে আমাদের</a:t>
            </a:r>
            <a:r>
              <a:rPr kumimoji="0" lang="en-US" altLang="en-US" sz="1400" b="0" i="0" u="none" strike="noStrike" cap="none" normalizeH="0" baseline="0" dirty="0" smtClean="0">
                <a:ln>
                  <a:noFill/>
                </a:ln>
                <a:solidFill>
                  <a:schemeClr val="bg1"/>
                </a:solidFill>
                <a:effectLst/>
                <a:latin typeface="Open Sans"/>
              </a:rPr>
              <a:t> </a:t>
            </a:r>
            <a:r>
              <a:rPr kumimoji="0" lang="bn-IN" altLang="en-US" sz="1400" b="0" i="0" u="none" strike="noStrike" cap="none" normalizeH="0" baseline="0" dirty="0" smtClean="0">
                <a:ln>
                  <a:noFill/>
                </a:ln>
                <a:solidFill>
                  <a:schemeClr val="bg1"/>
                </a:solidFill>
                <a:effectLst/>
                <a:latin typeface="Open Sans"/>
                <a:cs typeface="Vrinda"/>
                <a:hlinkClick r:id="rId2" tooltip="C bitwise operators"/>
              </a:rPr>
              <a:t>সি বিটওয়াইজ অপারেটর</a:t>
            </a:r>
            <a:r>
              <a:rPr kumimoji="0" lang="en-US" altLang="en-US" sz="1400" b="0" i="0" u="none" strike="noStrike" cap="none" normalizeH="0" baseline="0" dirty="0" smtClean="0">
                <a:ln>
                  <a:noFill/>
                </a:ln>
                <a:solidFill>
                  <a:schemeClr val="bg1"/>
                </a:solidFill>
                <a:effectLst/>
                <a:latin typeface="Open Sans"/>
              </a:rPr>
              <a:t> </a:t>
            </a:r>
            <a:r>
              <a:rPr kumimoji="0" lang="bn-IN" altLang="en-US" sz="1400" b="0" i="0" u="none" strike="noStrike" cap="none" normalizeH="0" baseline="0" dirty="0" smtClean="0">
                <a:ln>
                  <a:noFill/>
                </a:ln>
                <a:solidFill>
                  <a:schemeClr val="bg1"/>
                </a:solidFill>
                <a:effectLst/>
                <a:latin typeface="Open Sans"/>
                <a:cs typeface="Vrinda"/>
              </a:rPr>
              <a:t>অধ্যায় ভিজিট করুন</a:t>
            </a:r>
            <a:endParaRPr kumimoji="0" lang="en-US" altLang="en-US" sz="14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29972179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44</a:t>
            </a:fld>
            <a:endParaRPr lang="en-US" noProof="0" dirty="0"/>
          </a:p>
        </p:txBody>
      </p:sp>
      <p:sp>
        <p:nvSpPr>
          <p:cNvPr id="2" name="Rectangle 1"/>
          <p:cNvSpPr>
            <a:spLocks noChangeArrowheads="1"/>
          </p:cNvSpPr>
          <p:nvPr/>
        </p:nvSpPr>
        <p:spPr bwMode="auto">
          <a:xfrm>
            <a:off x="410095" y="242963"/>
            <a:ext cx="9889375" cy="1822243"/>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chemeClr val="bg1"/>
                </a:solidFill>
                <a:effectLst/>
                <a:latin typeface="Open Sans"/>
                <a:cs typeface="Vrinda"/>
              </a:rPr>
              <a:t>অন্যান্য অপারেটর</a:t>
            </a:r>
            <a:endParaRPr kumimoji="0" lang="en-US" altLang="en-US" sz="22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bg1"/>
                </a:solidFill>
                <a:effectLst/>
              </a:rPr>
              <a:t/>
            </a:r>
            <a:br>
              <a:rPr kumimoji="0" lang="en-US" altLang="en-US" sz="1100" b="0" i="0" u="none" strike="noStrike" cap="none" normalizeH="0" baseline="0" dirty="0" smtClean="0">
                <a:ln>
                  <a:noFill/>
                </a:ln>
                <a:solidFill>
                  <a:schemeClr val="bg1"/>
                </a:solidFill>
                <a:effectLst/>
              </a:rPr>
            </a:br>
            <a:endParaRPr kumimoji="0" lang="en-US" altLang="en-US" sz="18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chemeClr val="bg1"/>
                </a:solidFill>
                <a:effectLst/>
                <a:latin typeface="Open Sans"/>
                <a:cs typeface="Vrinda"/>
              </a:rPr>
              <a:t>সি কমা অপারেটর</a:t>
            </a:r>
            <a:endParaRPr kumimoji="0" lang="en-US" altLang="en-US" sz="18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সম্পর্কযুক্ত এক্সপ্রেশনসমূহকে একইসঙ্গে ডিক্লেয়ার</a:t>
            </a:r>
            <a:r>
              <a:rPr kumimoji="0" lang="en-US" altLang="en-US" sz="1100" b="0" i="0" u="none" strike="noStrike" cap="none" normalizeH="0" baseline="0" dirty="0" smtClean="0">
                <a:ln>
                  <a:noFill/>
                </a:ln>
                <a:solidFill>
                  <a:schemeClr val="bg1"/>
                </a:solidFill>
                <a:effectLst/>
                <a:latin typeface="Open Sans"/>
                <a:cs typeface="Vrinda"/>
              </a:rPr>
              <a:t>(declare) </a:t>
            </a:r>
            <a:r>
              <a:rPr kumimoji="0" lang="bn-IN" altLang="en-US" sz="1100" b="0" i="0" u="none" strike="noStrike" cap="none" normalizeH="0" baseline="0" dirty="0" smtClean="0">
                <a:ln>
                  <a:noFill/>
                </a:ln>
                <a:solidFill>
                  <a:schemeClr val="bg1"/>
                </a:solidFill>
                <a:effectLst/>
                <a:latin typeface="Open Sans"/>
                <a:cs typeface="Vrinda"/>
              </a:rPr>
              <a:t>করার জন্য কমা</a:t>
            </a:r>
            <a:r>
              <a:rPr kumimoji="0" lang="en-US" altLang="en-US" sz="1100" b="0" i="0" u="none" strike="noStrike" cap="none" normalizeH="0" baseline="0" dirty="0" smtClean="0">
                <a:ln>
                  <a:noFill/>
                </a:ln>
                <a:solidFill>
                  <a:schemeClr val="bg1"/>
                </a:solidFill>
                <a:effectLst/>
                <a:latin typeface="Open Sans"/>
                <a:cs typeface="Vrinda"/>
              </a:rPr>
              <a:t>(comma) </a:t>
            </a:r>
            <a:r>
              <a:rPr kumimoji="0" lang="bn-IN" altLang="en-US" sz="1100" b="0" i="0" u="none" strike="noStrike" cap="none" normalizeH="0" baseline="0" dirty="0" smtClean="0">
                <a:ln>
                  <a:noFill/>
                </a:ln>
                <a:solidFill>
                  <a:schemeClr val="bg1"/>
                </a:solidFill>
                <a:effectLst/>
                <a:latin typeface="Open Sans"/>
                <a:cs typeface="Vrinda"/>
              </a:rPr>
              <a:t>অপারেটর ব্যবহৃত হয়। উদাহরনস্বরুপঃ</a:t>
            </a:r>
            <a:endParaRPr kumimoji="0" lang="en-US" alt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chemeClr val="bg1"/>
                </a:solidFill>
                <a:effectLst/>
                <a:latin typeface="Consolas" panose="020B0609020204030204" pitchFamily="49" charset="0"/>
              </a:rPr>
              <a:t>int</a:t>
            </a:r>
            <a:r>
              <a:rPr kumimoji="0" lang="en-US" altLang="en-US" sz="1000" b="0" i="0" u="none" strike="noStrike" cap="none" normalizeH="0" baseline="0" dirty="0" smtClean="0">
                <a:ln>
                  <a:noFill/>
                </a:ln>
                <a:solidFill>
                  <a:schemeClr val="bg1"/>
                </a:solidFill>
                <a:effectLst/>
                <a:latin typeface="Consolas" panose="020B0609020204030204" pitchFamily="49" charset="0"/>
              </a:rPr>
              <a:t> a, b = 10, c = 5, d;</a:t>
            </a:r>
            <a:endParaRPr kumimoji="0" lang="en-US" altLang="en-US" sz="1100" b="0" i="0" u="none" strike="noStrike" cap="none" normalizeH="0" baseline="0" dirty="0" smtClean="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410095" y="1795136"/>
            <a:ext cx="6580909" cy="1391356"/>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chemeClr val="bg1"/>
                </a:solidFill>
                <a:effectLst/>
                <a:latin typeface="Open Sans"/>
                <a:cs typeface="Vrinda"/>
              </a:rPr>
              <a:t>সি </a:t>
            </a:r>
            <a:r>
              <a:rPr kumimoji="0" lang="en-US" altLang="en-US" sz="1800" b="0" i="0" u="none" strike="noStrike" cap="none" normalizeH="0" baseline="0" dirty="0" err="1" smtClean="0">
                <a:ln>
                  <a:noFill/>
                </a:ln>
                <a:solidFill>
                  <a:schemeClr val="bg1"/>
                </a:solidFill>
                <a:effectLst/>
                <a:latin typeface="Open Sans"/>
              </a:rPr>
              <a:t>sizeof</a:t>
            </a:r>
            <a:r>
              <a:rPr kumimoji="0" lang="en-US" altLang="en-US" sz="1800" b="0" i="0" u="none" strike="noStrike" cap="none" normalizeH="0" baseline="0" dirty="0" smtClean="0">
                <a:ln>
                  <a:noFill/>
                </a:ln>
                <a:solidFill>
                  <a:schemeClr val="bg1"/>
                </a:solidFill>
                <a:effectLst/>
                <a:latin typeface="Open Sans"/>
              </a:rPr>
              <a:t> </a:t>
            </a:r>
            <a:r>
              <a:rPr kumimoji="0" lang="bn-IN" altLang="en-US" sz="1800" b="0" i="0" u="none" strike="noStrike" cap="none" normalizeH="0" baseline="0" dirty="0" smtClean="0">
                <a:ln>
                  <a:noFill/>
                </a:ln>
                <a:solidFill>
                  <a:schemeClr val="bg1"/>
                </a:solidFill>
                <a:effectLst/>
                <a:latin typeface="Open Sans"/>
                <a:cs typeface="Vrinda"/>
              </a:rPr>
              <a:t>অপারেটর</a:t>
            </a:r>
            <a:endParaRPr kumimoji="0" lang="en-US" altLang="en-US" sz="18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chemeClr val="bg1"/>
                </a:solidFill>
                <a:effectLst/>
                <a:latin typeface="Courier New" panose="02070309020205020404" pitchFamily="49" charset="0"/>
                <a:cs typeface="Courier New" panose="02070309020205020404" pitchFamily="49" charset="0"/>
              </a:rPr>
              <a:t>sizeof</a:t>
            </a:r>
            <a:r>
              <a:rPr kumimoji="0" lang="en-US" altLang="en-US" sz="1100" b="0" i="0" u="none" strike="noStrike" cap="none" normalizeH="0" baseline="0" dirty="0" smtClean="0">
                <a:ln>
                  <a:noFill/>
                </a:ln>
                <a:solidFill>
                  <a:schemeClr val="bg1"/>
                </a:solidFill>
                <a:effectLst/>
                <a:latin typeface="Open Sans"/>
              </a:rPr>
              <a:t> </a:t>
            </a:r>
            <a:r>
              <a:rPr kumimoji="0" lang="bn-IN" altLang="en-US" sz="1100" b="0" i="0" u="none" strike="noStrike" cap="none" normalizeH="0" baseline="0" dirty="0" smtClean="0">
                <a:ln>
                  <a:noFill/>
                </a:ln>
                <a:solidFill>
                  <a:schemeClr val="bg1"/>
                </a:solidFill>
                <a:effectLst/>
                <a:latin typeface="Open Sans"/>
                <a:cs typeface="Vrinda"/>
              </a:rPr>
              <a:t>অপারেটর হলো ইউনারী অপারেটর যা ডেটা যেমন</a:t>
            </a:r>
            <a:r>
              <a:rPr kumimoji="0" lang="en-US" altLang="en-US" sz="1100" b="0" i="0" u="none" strike="noStrike" cap="none" normalizeH="0" baseline="0" dirty="0" smtClean="0">
                <a:ln>
                  <a:noFill/>
                </a:ln>
                <a:solidFill>
                  <a:schemeClr val="bg1"/>
                </a:solidFill>
                <a:effectLst/>
                <a:latin typeface="Open Sans"/>
                <a:cs typeface="Vrinda"/>
              </a:rPr>
              <a:t>- </a:t>
            </a:r>
            <a:r>
              <a:rPr kumimoji="0" lang="bn-IN" altLang="en-US" sz="1100" b="0" i="0" u="none" strike="noStrike" cap="none" normalizeH="0" baseline="0" dirty="0" smtClean="0">
                <a:ln>
                  <a:noFill/>
                </a:ln>
                <a:solidFill>
                  <a:schemeClr val="bg1"/>
                </a:solidFill>
                <a:effectLst/>
                <a:latin typeface="Open Sans"/>
                <a:cs typeface="Vrinda"/>
              </a:rPr>
              <a:t>কনস্ট্যান্ট</a:t>
            </a:r>
            <a:r>
              <a:rPr kumimoji="0" lang="en-US" altLang="en-US" sz="1100" b="0" i="0" u="none" strike="noStrike" cap="none" normalizeH="0" baseline="0" dirty="0" smtClean="0">
                <a:ln>
                  <a:noFill/>
                </a:ln>
                <a:solidFill>
                  <a:schemeClr val="bg1"/>
                </a:solidFill>
                <a:effectLst/>
                <a:latin typeface="Open Sans"/>
                <a:cs typeface="Vrinda"/>
              </a:rPr>
              <a:t>, </a:t>
            </a:r>
            <a:r>
              <a:rPr kumimoji="0" lang="bn-IN" altLang="en-US" sz="1100" b="0" i="0" u="none" strike="noStrike" cap="none" normalizeH="0" baseline="0" dirty="0" smtClean="0">
                <a:ln>
                  <a:noFill/>
                </a:ln>
                <a:solidFill>
                  <a:schemeClr val="bg1"/>
                </a:solidFill>
                <a:effectLst/>
                <a:latin typeface="Open Sans"/>
                <a:cs typeface="Vrinda"/>
              </a:rPr>
              <a:t>ভ্যারিয়েবল</a:t>
            </a:r>
            <a:r>
              <a:rPr kumimoji="0" lang="en-US" altLang="en-US" sz="1100" b="0" i="0" u="none" strike="noStrike" cap="none" normalizeH="0" baseline="0" dirty="0" smtClean="0">
                <a:ln>
                  <a:noFill/>
                </a:ln>
                <a:solidFill>
                  <a:schemeClr val="bg1"/>
                </a:solidFill>
                <a:effectLst/>
                <a:latin typeface="Open Sans"/>
                <a:cs typeface="Vrinda"/>
              </a:rPr>
              <a:t>, </a:t>
            </a:r>
            <a:r>
              <a:rPr kumimoji="0" lang="bn-IN" altLang="en-US" sz="1100" b="0" i="0" u="none" strike="noStrike" cap="none" normalizeH="0" baseline="0" dirty="0" smtClean="0">
                <a:ln>
                  <a:noFill/>
                </a:ln>
                <a:solidFill>
                  <a:schemeClr val="bg1"/>
                </a:solidFill>
                <a:effectLst/>
                <a:latin typeface="Open Sans"/>
                <a:cs typeface="Vrinda"/>
              </a:rPr>
              <a:t>অ্যারে</a:t>
            </a:r>
            <a:r>
              <a:rPr kumimoji="0" lang="en-US" altLang="en-US" sz="1100" b="0" i="0" u="none" strike="noStrike" cap="none" normalizeH="0" baseline="0" dirty="0" smtClean="0">
                <a:ln>
                  <a:noFill/>
                </a:ln>
                <a:solidFill>
                  <a:schemeClr val="bg1"/>
                </a:solidFill>
                <a:effectLst/>
                <a:latin typeface="Open Sans"/>
                <a:cs typeface="Vrinda"/>
              </a:rPr>
              <a:t>, </a:t>
            </a:r>
            <a:r>
              <a:rPr kumimoji="0" lang="bn-IN" altLang="en-US" sz="1100" b="0" i="0" u="none" strike="noStrike" cap="none" normalizeH="0" baseline="0" dirty="0" smtClean="0">
                <a:ln>
                  <a:noFill/>
                </a:ln>
                <a:solidFill>
                  <a:schemeClr val="bg1"/>
                </a:solidFill>
                <a:effectLst/>
                <a:latin typeface="Open Sans"/>
                <a:cs typeface="Vrinda"/>
              </a:rPr>
              <a:t>স্ট্রাকচার ইত্যাদির সাইজ রিটার্ন করে</a:t>
            </a:r>
            <a:endParaRPr kumimoji="0" lang="en-US" alt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500" b="0" i="0" u="none" strike="noStrike" cap="none" normalizeH="0" baseline="0" dirty="0" smtClean="0">
                <a:ln>
                  <a:noFill/>
                </a:ln>
                <a:solidFill>
                  <a:schemeClr val="bg1"/>
                </a:solidFill>
                <a:effectLst/>
                <a:latin typeface="Open Sans"/>
                <a:cs typeface="Vrinda"/>
              </a:rPr>
              <a:t>সিনট্যাক্স</a:t>
            </a:r>
            <a:endParaRPr kumimoji="0" lang="en-US" altLang="en-US" sz="15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chemeClr val="bg1"/>
                </a:solidFill>
                <a:effectLst/>
                <a:latin typeface="Consolas" panose="020B0609020204030204" pitchFamily="49" charset="0"/>
              </a:rPr>
              <a:t>sizeof</a:t>
            </a:r>
            <a:r>
              <a:rPr kumimoji="0" lang="en-US" altLang="en-US" sz="1000" b="0" i="0" u="none" strike="noStrike" cap="none" normalizeH="0" baseline="0" dirty="0" smtClean="0">
                <a:ln>
                  <a:noFill/>
                </a:ln>
                <a:solidFill>
                  <a:schemeClr val="bg1"/>
                </a:solidFill>
                <a:effectLst/>
                <a:latin typeface="Consolas" panose="020B0609020204030204" pitchFamily="49" charset="0"/>
              </a:rPr>
              <a:t>(variable)</a:t>
            </a:r>
            <a:endParaRPr kumimoji="0" lang="en-US" altLang="en-US" sz="1100" b="0" i="0" u="none" strike="noStrike" cap="none" normalizeH="0" baseline="0" dirty="0" smtClean="0">
              <a:ln>
                <a:noFill/>
              </a:ln>
              <a:solidFill>
                <a:schemeClr val="bg1"/>
              </a:solidFill>
              <a:effectLst/>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5773956" y="2490814"/>
            <a:ext cx="5478244" cy="4319385"/>
          </a:xfrm>
          <a:prstGeom prst="rect">
            <a:avLst/>
          </a:prstGeom>
        </p:spPr>
      </p:pic>
    </p:spTree>
    <p:extLst>
      <p:ext uri="{BB962C8B-B14F-4D97-AF65-F5344CB8AC3E}">
        <p14:creationId xmlns:p14="http://schemas.microsoft.com/office/powerpoint/2010/main" val="31307820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45</a:t>
            </a:fld>
            <a:endParaRPr lang="en-US" noProof="0" dirty="0"/>
          </a:p>
        </p:txBody>
      </p:sp>
      <p:sp>
        <p:nvSpPr>
          <p:cNvPr id="2" name="Rectangle 1"/>
          <p:cNvSpPr>
            <a:spLocks noChangeArrowheads="1"/>
          </p:cNvSpPr>
          <p:nvPr/>
        </p:nvSpPr>
        <p:spPr bwMode="auto">
          <a:xfrm>
            <a:off x="468899" y="203431"/>
            <a:ext cx="5582766" cy="4303686"/>
          </a:xfrm>
          <a:prstGeom prst="rect">
            <a:avLst/>
          </a:prstGeom>
          <a:noFill/>
          <a:ln>
            <a:noFill/>
          </a:ln>
          <a:effec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800" b="0" i="0" u="none" strike="noStrike" cap="none" normalizeH="0" baseline="0" dirty="0" smtClean="0">
                <a:ln>
                  <a:noFill/>
                </a:ln>
                <a:solidFill>
                  <a:schemeClr val="bg1"/>
                </a:solidFill>
                <a:effectLst/>
                <a:latin typeface="Open Sans"/>
                <a:cs typeface="Vrinda"/>
              </a:rPr>
              <a:t>সি</a:t>
            </a:r>
            <a:r>
              <a:rPr kumimoji="0" lang="en-US" altLang="en-US" sz="1800" b="0" i="0" u="none" strike="noStrike" cap="none" normalizeH="0" baseline="0" dirty="0" smtClean="0">
                <a:ln>
                  <a:noFill/>
                </a:ln>
                <a:solidFill>
                  <a:schemeClr val="bg1"/>
                </a:solidFill>
                <a:effectLst/>
                <a:latin typeface="Open Sans"/>
                <a:cs typeface="Vrinda"/>
              </a:rPr>
              <a:t> </a:t>
            </a:r>
            <a:r>
              <a:rPr kumimoji="0" lang="bn-IN" altLang="en-US" sz="1800" b="0" i="0" u="none" strike="noStrike" cap="none" normalizeH="0" baseline="0" dirty="0" smtClean="0">
                <a:ln>
                  <a:noFill/>
                </a:ln>
                <a:solidFill>
                  <a:schemeClr val="bg1"/>
                </a:solidFill>
                <a:effectLst/>
                <a:latin typeface="Open Sans"/>
                <a:cs typeface="Vrinda"/>
              </a:rPr>
              <a:t>টারনারী অপারেটর </a:t>
            </a:r>
            <a:r>
              <a:rPr kumimoji="0" lang="en-US" altLang="en-US" sz="1800" b="0" i="0" u="none" strike="noStrike" cap="none" normalizeH="0" baseline="0" dirty="0" smtClean="0">
                <a:ln>
                  <a:noFill/>
                </a:ln>
                <a:solidFill>
                  <a:schemeClr val="bg1"/>
                </a:solidFill>
                <a:effectLst/>
                <a:latin typeface="Open Sans"/>
                <a:cs typeface="Vrinda"/>
              </a:rPr>
              <a:t>(?:)</a:t>
            </a:r>
            <a:endParaRPr kumimoji="0" lang="en-US" altLang="en-US" sz="18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যখন কোনো অপারেটর তিনটি অপারেন্ড</a:t>
            </a:r>
            <a:r>
              <a:rPr kumimoji="0" lang="en-US" altLang="en-US" sz="1100" b="0" i="0" u="none" strike="noStrike" cap="none" normalizeH="0" baseline="0" dirty="0" smtClean="0">
                <a:ln>
                  <a:noFill/>
                </a:ln>
                <a:solidFill>
                  <a:schemeClr val="bg1"/>
                </a:solidFill>
                <a:effectLst/>
                <a:latin typeface="Open Sans"/>
                <a:cs typeface="Vrinda"/>
              </a:rPr>
              <a:t>(</a:t>
            </a:r>
            <a:r>
              <a:rPr kumimoji="0" lang="en-US" altLang="en-US" sz="1100" b="0" i="0" u="none" strike="noStrike" cap="none" normalizeH="0" baseline="0" dirty="0" err="1" smtClean="0">
                <a:ln>
                  <a:noFill/>
                </a:ln>
                <a:solidFill>
                  <a:schemeClr val="bg1"/>
                </a:solidFill>
                <a:effectLst/>
                <a:latin typeface="Open Sans"/>
                <a:cs typeface="Vrinda"/>
              </a:rPr>
              <a:t>oparend</a:t>
            </a:r>
            <a:r>
              <a:rPr kumimoji="0" lang="en-US" altLang="en-US" sz="1100" b="0" i="0" u="none" strike="noStrike" cap="none" normalizeH="0" baseline="0" dirty="0" smtClean="0">
                <a:ln>
                  <a:noFill/>
                </a:ln>
                <a:solidFill>
                  <a:schemeClr val="bg1"/>
                </a:solidFill>
                <a:effectLst/>
                <a:latin typeface="Open Sans"/>
                <a:cs typeface="Vrinda"/>
              </a:rPr>
              <a:t>) </a:t>
            </a:r>
            <a:r>
              <a:rPr kumimoji="0" lang="bn-IN" altLang="en-US" sz="1100" b="0" i="0" u="none" strike="noStrike" cap="none" normalizeH="0" baseline="0" dirty="0" smtClean="0">
                <a:ln>
                  <a:noFill/>
                </a:ln>
                <a:solidFill>
                  <a:schemeClr val="bg1"/>
                </a:solidFill>
                <a:effectLst/>
                <a:latin typeface="Open Sans"/>
                <a:cs typeface="Vrinda"/>
              </a:rPr>
              <a:t>নিয়ে কাজ করে তাকে টারনারী</a:t>
            </a:r>
            <a:r>
              <a:rPr kumimoji="0" lang="en-US" altLang="en-US" sz="1100" b="0" i="0" u="none" strike="noStrike" cap="none" normalizeH="0" baseline="0" dirty="0" smtClean="0">
                <a:ln>
                  <a:noFill/>
                </a:ln>
                <a:solidFill>
                  <a:schemeClr val="bg1"/>
                </a:solidFill>
                <a:effectLst/>
                <a:latin typeface="Open Sans"/>
                <a:cs typeface="Vrinda"/>
              </a:rPr>
              <a:t>(ternary) </a:t>
            </a:r>
            <a:r>
              <a:rPr kumimoji="0" lang="bn-IN" altLang="en-US" sz="1100" b="0" i="0" u="none" strike="noStrike" cap="none" normalizeH="0" baseline="0" dirty="0" smtClean="0">
                <a:ln>
                  <a:noFill/>
                </a:ln>
                <a:solidFill>
                  <a:schemeClr val="bg1"/>
                </a:solidFill>
                <a:effectLst/>
                <a:latin typeface="Open Sans"/>
                <a:cs typeface="Vrinda"/>
              </a:rPr>
              <a:t>অপারেটর বলে। টারনারী অপারেটর দেখতে</a:t>
            </a:r>
            <a:r>
              <a:rPr kumimoji="0" lang="en-US" altLang="en-US" sz="1100" b="0" i="0" u="none" strike="noStrike" cap="none" normalizeH="0" baseline="0" dirty="0" smtClean="0">
                <a:ln>
                  <a:noFill/>
                </a:ln>
                <a:solidFill>
                  <a:schemeClr val="bg1"/>
                </a:solidFill>
                <a:effectLst/>
                <a:latin typeface="Open Sans"/>
              </a:rPr>
              <a:t> </a:t>
            </a:r>
            <a:r>
              <a:rPr kumimoji="0" lang="en-US" altLang="en-US" sz="1000" b="1"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chemeClr val="bg1"/>
                </a:solidFill>
                <a:effectLst/>
                <a:latin typeface="Open Sans"/>
              </a:rPr>
              <a:t> </a:t>
            </a:r>
            <a:r>
              <a:rPr kumimoji="0" lang="bn-IN" altLang="en-US" sz="1100" b="0" i="0" u="none" strike="noStrike" cap="none" normalizeH="0" baseline="0" dirty="0" smtClean="0">
                <a:ln>
                  <a:noFill/>
                </a:ln>
                <a:solidFill>
                  <a:schemeClr val="bg1"/>
                </a:solidFill>
                <a:effectLst/>
                <a:latin typeface="Open Sans"/>
                <a:cs typeface="Vrinda"/>
              </a:rPr>
              <a:t>এমন। টারনারী অপারেটরকে কন্ডিশনাল অপারেটরও বলা হয়।</a:t>
            </a:r>
            <a:endParaRPr kumimoji="0" lang="en-US" alt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bg1"/>
                </a:solidFill>
                <a:effectLst/>
              </a:rPr>
              <a:t/>
            </a:r>
            <a:br>
              <a:rPr kumimoji="0" lang="en-US" altLang="en-US" sz="1800" b="0" i="0" u="none" strike="noStrike" cap="none" normalizeH="0" baseline="0" dirty="0" smtClean="0">
                <a:ln>
                  <a:noFill/>
                </a:ln>
                <a:solidFill>
                  <a:schemeClr val="bg1"/>
                </a:solidFill>
                <a:effectLst/>
              </a:rPr>
            </a:br>
            <a:endParaRPr kumimoji="0" lang="en-US" altLang="en-US" sz="15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500" b="0" i="0" u="none" strike="noStrike" cap="none" normalizeH="0" baseline="0" dirty="0" smtClean="0">
                <a:ln>
                  <a:noFill/>
                </a:ln>
                <a:solidFill>
                  <a:schemeClr val="bg1"/>
                </a:solidFill>
                <a:effectLst/>
                <a:latin typeface="Open Sans"/>
                <a:cs typeface="Vrinda"/>
              </a:rPr>
              <a:t>কন্ডিশনাল অপারেটর সিনট্যাক্স</a:t>
            </a:r>
            <a:endParaRPr kumimoji="0" lang="en-US" altLang="en-US" sz="15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bg1"/>
                </a:solidFill>
                <a:effectLst/>
              </a:rPr>
              <a:t>  </a:t>
            </a:r>
            <a:r>
              <a:rPr kumimoji="0" lang="en-US" altLang="en-US" sz="8900" b="0" i="0" u="none" strike="noStrike" cap="none" normalizeH="0" baseline="0" dirty="0" smtClean="0">
                <a:ln>
                  <a:noFill/>
                </a:ln>
                <a:solidFill>
                  <a:schemeClr val="bg1"/>
                </a:solidFill>
                <a:effectLst/>
              </a:rPr>
              <a:t> </a:t>
            </a:r>
            <a:r>
              <a:rPr kumimoji="0" lang="en-US" altLang="en-US" sz="1100" b="0" i="0" u="none" strike="noStrike" cap="none" normalizeH="0" baseline="0" dirty="0" smtClean="0">
                <a:ln>
                  <a:noFill/>
                </a:ln>
                <a:solidFill>
                  <a:schemeClr val="bg1"/>
                </a:solidFill>
                <a:effectLst/>
              </a:rPr>
              <a:t>                                                                                                                     </a:t>
            </a:r>
            <a:r>
              <a:rPr kumimoji="0" lang="en-US" altLang="en-US" sz="1800" b="0" i="0" u="none" strike="noStrike" cap="none" normalizeH="0" baseline="0" dirty="0" smtClean="0">
                <a:ln>
                  <a:noFill/>
                </a:ln>
                <a:solidFill>
                  <a:schemeClr val="bg1"/>
                </a:solidFill>
                <a:effectLst/>
                <a:latin typeface="Arial" panose="020B0604020202020204" pitchFamily="34" charset="0"/>
              </a:rPr>
              <a:t/>
            </a:r>
            <a:br>
              <a:rPr kumimoji="0" lang="en-US" altLang="en-US" sz="1800" b="0" i="0" u="none" strike="noStrike" cap="none" normalizeH="0" baseline="0" dirty="0" smtClean="0">
                <a:ln>
                  <a:noFill/>
                </a:ln>
                <a:solidFill>
                  <a:schemeClr val="bg1"/>
                </a:solidFill>
                <a:effectLst/>
                <a:latin typeface="Arial" panose="020B0604020202020204" pitchFamily="34" charset="0"/>
              </a:rPr>
            </a:br>
            <a:r>
              <a:rPr kumimoji="0" lang="en-US" altLang="en-US" sz="1800" b="0" i="0" u="none" strike="noStrike" cap="none" normalizeH="0" baseline="0" dirty="0" smtClean="0">
                <a:ln>
                  <a:noFill/>
                </a:ln>
                <a:solidFill>
                  <a:schemeClr val="bg1"/>
                </a:solidFill>
                <a:effectLst/>
                <a:latin typeface="Arial" panose="020B0604020202020204" pitchFamily="34" charset="0"/>
              </a:rPr>
              <a:t/>
            </a:r>
            <a:br>
              <a:rPr kumimoji="0" lang="en-US" altLang="en-US" sz="1800" b="0" i="0" u="none" strike="noStrike" cap="none" normalizeH="0" baseline="0" dirty="0" smtClean="0">
                <a:ln>
                  <a:noFill/>
                </a:ln>
                <a:solidFill>
                  <a:schemeClr val="bg1"/>
                </a:solidFill>
                <a:effectLst/>
                <a:latin typeface="Arial" panose="020B0604020202020204" pitchFamily="34" charset="0"/>
              </a:rPr>
            </a:br>
            <a:endParaRPr kumimoji="0" lang="en-US" altLang="en-US" sz="1800" b="0" i="0" u="none" strike="noStrike" cap="none" normalizeH="0" baseline="0" dirty="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কন্ডিশনাল অপারেটরের কাজের ধাপ নিম্নে বর্ণনা করা হলোঃ</a:t>
            </a:r>
            <a:endParaRPr kumimoji="0" lang="en-US" alt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উপরের সিনট্যাক্সে বুলিয়ান এক্সপ্রেশন হলো কন্ডিশন এবং </a:t>
            </a:r>
            <a:r>
              <a:rPr kumimoji="0" lang="en-US" altLang="en-US" sz="1100" b="0" i="0" u="none" strike="noStrike" cap="none" normalizeH="0" baseline="0" dirty="0" smtClean="0">
                <a:ln>
                  <a:noFill/>
                </a:ln>
                <a:solidFill>
                  <a:schemeClr val="bg1"/>
                </a:solidFill>
                <a:effectLst/>
                <a:latin typeface="Open Sans"/>
                <a:cs typeface="Vrinda"/>
              </a:rPr>
              <a:t>true part </a:t>
            </a:r>
            <a:r>
              <a:rPr kumimoji="0" lang="bn-IN" altLang="en-US" sz="1100" b="0" i="0" u="none" strike="noStrike" cap="none" normalizeH="0" baseline="0" dirty="0" smtClean="0">
                <a:ln>
                  <a:noFill/>
                </a:ln>
                <a:solidFill>
                  <a:schemeClr val="bg1"/>
                </a:solidFill>
                <a:effectLst/>
                <a:latin typeface="Open Sans"/>
                <a:cs typeface="Vrinda"/>
              </a:rPr>
              <a:t>ও </a:t>
            </a:r>
            <a:r>
              <a:rPr kumimoji="0" lang="en-US" altLang="en-US" sz="1100" b="0" i="0" u="none" strike="noStrike" cap="none" normalizeH="0" baseline="0" dirty="0" smtClean="0">
                <a:ln>
                  <a:noFill/>
                </a:ln>
                <a:solidFill>
                  <a:schemeClr val="bg1"/>
                </a:solidFill>
                <a:effectLst/>
                <a:latin typeface="Open Sans"/>
                <a:cs typeface="Vrinda"/>
              </a:rPr>
              <a:t>false part </a:t>
            </a:r>
            <a:r>
              <a:rPr kumimoji="0" lang="bn-IN" altLang="en-US" sz="1100" b="0" i="0" u="none" strike="noStrike" cap="none" normalizeH="0" baseline="0" dirty="0" smtClean="0">
                <a:ln>
                  <a:noFill/>
                </a:ln>
                <a:solidFill>
                  <a:schemeClr val="bg1"/>
                </a:solidFill>
                <a:effectLst/>
                <a:latin typeface="Open Sans"/>
                <a:cs typeface="Vrinda"/>
              </a:rPr>
              <a:t>হয় ভ্যালু অথবা ভ্যারিয়েবল অথবা স্টেটমেন্ট অথবা যেকোনো গাণিতিক এক্সপ্রেশন হতে পারে। কন্ডিশন </a:t>
            </a:r>
            <a:r>
              <a:rPr kumimoji="0" lang="en-US" altLang="en-US" sz="1100" b="0" i="0" u="none" strike="noStrike" cap="none" normalizeH="0" baseline="0" dirty="0" smtClean="0">
                <a:ln>
                  <a:noFill/>
                </a:ln>
                <a:solidFill>
                  <a:schemeClr val="bg1"/>
                </a:solidFill>
                <a:effectLst/>
                <a:latin typeface="Open Sans"/>
                <a:cs typeface="Vrinda"/>
              </a:rPr>
              <a:t>True </a:t>
            </a:r>
            <a:r>
              <a:rPr kumimoji="0" lang="bn-IN" altLang="en-US" sz="1100" b="0" i="0" u="none" strike="noStrike" cap="none" normalizeH="0" baseline="0" dirty="0" smtClean="0">
                <a:ln>
                  <a:noFill/>
                </a:ln>
                <a:solidFill>
                  <a:schemeClr val="bg1"/>
                </a:solidFill>
                <a:effectLst/>
                <a:latin typeface="Open Sans"/>
                <a:cs typeface="Vrinda"/>
              </a:rPr>
              <a:t>হলে </a:t>
            </a:r>
            <a:r>
              <a:rPr kumimoji="0" lang="en-US" altLang="en-US" sz="1100" b="0" i="0" u="none" strike="noStrike" cap="none" normalizeH="0" baseline="0" dirty="0" smtClean="0">
                <a:ln>
                  <a:noFill/>
                </a:ln>
                <a:solidFill>
                  <a:schemeClr val="bg1"/>
                </a:solidFill>
                <a:effectLst/>
                <a:latin typeface="Open Sans"/>
                <a:cs typeface="Vrinda"/>
              </a:rPr>
              <a:t>True part </a:t>
            </a:r>
            <a:r>
              <a:rPr kumimoji="0" lang="bn-IN" altLang="en-US" sz="1100" b="0" i="0" u="none" strike="noStrike" cap="none" normalizeH="0" baseline="0" dirty="0" smtClean="0">
                <a:ln>
                  <a:noFill/>
                </a:ln>
                <a:solidFill>
                  <a:schemeClr val="bg1"/>
                </a:solidFill>
                <a:effectLst/>
                <a:latin typeface="Open Sans"/>
                <a:cs typeface="Vrinda"/>
              </a:rPr>
              <a:t>সম্পাদিত হয় অন্যথায় </a:t>
            </a:r>
            <a:r>
              <a:rPr kumimoji="0" lang="en-US" altLang="en-US" sz="1100" b="0" i="0" u="none" strike="noStrike" cap="none" normalizeH="0" baseline="0" dirty="0" smtClean="0">
                <a:ln>
                  <a:noFill/>
                </a:ln>
                <a:solidFill>
                  <a:schemeClr val="bg1"/>
                </a:solidFill>
                <a:effectLst/>
                <a:latin typeface="Open Sans"/>
                <a:cs typeface="Vrinda"/>
              </a:rPr>
              <a:t>false part </a:t>
            </a:r>
            <a:r>
              <a:rPr kumimoji="0" lang="bn-IN" altLang="en-US" sz="1100" b="0" i="0" u="none" strike="noStrike" cap="none" normalizeH="0" baseline="0" dirty="0" smtClean="0">
                <a:ln>
                  <a:noFill/>
                </a:ln>
                <a:solidFill>
                  <a:schemeClr val="bg1"/>
                </a:solidFill>
                <a:effectLst/>
                <a:latin typeface="Open Sans"/>
                <a:cs typeface="Vrinda"/>
              </a:rPr>
              <a:t>সম্পাদিত হয়।</a:t>
            </a:r>
            <a:endParaRPr kumimoji="0" lang="en-US" altLang="en-US" sz="1800" b="0" i="0" u="none" strike="noStrike" cap="none" normalizeH="0" baseline="0" dirty="0" smtClean="0">
              <a:ln>
                <a:noFill/>
              </a:ln>
              <a:solidFill>
                <a:schemeClr val="bg1"/>
              </a:solidFill>
              <a:effectLst/>
            </a:endParaRPr>
          </a:p>
        </p:txBody>
      </p:sp>
      <p:pic>
        <p:nvPicPr>
          <p:cNvPr id="27650" name="Picture 2" descr="https://www.sattacademy.com/lib/images/c_programming/ternary%20_operato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37" y="1937241"/>
            <a:ext cx="3718401" cy="141922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6114703" y="419360"/>
            <a:ext cx="5867400" cy="3990975"/>
          </a:xfrm>
          <a:prstGeom prst="rect">
            <a:avLst/>
          </a:prstGeom>
        </p:spPr>
      </p:pic>
    </p:spTree>
    <p:extLst>
      <p:ext uri="{BB962C8B-B14F-4D97-AF65-F5344CB8AC3E}">
        <p14:creationId xmlns:p14="http://schemas.microsoft.com/office/powerpoint/2010/main" val="21852821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46</a:t>
            </a:fld>
            <a:endParaRPr lang="en-US" noProof="0" dirty="0"/>
          </a:p>
        </p:txBody>
      </p:sp>
      <p:sp>
        <p:nvSpPr>
          <p:cNvPr id="2" name="TextBox 1"/>
          <p:cNvSpPr txBox="1"/>
          <p:nvPr/>
        </p:nvSpPr>
        <p:spPr>
          <a:xfrm>
            <a:off x="3640974" y="274320"/>
            <a:ext cx="5094664" cy="369332"/>
          </a:xfrm>
          <a:prstGeom prst="rect">
            <a:avLst/>
          </a:prstGeom>
          <a:noFill/>
        </p:spPr>
        <p:txBody>
          <a:bodyPr wrap="none" rtlCol="0">
            <a:spAutoFit/>
          </a:bodyPr>
          <a:lstStyle/>
          <a:p>
            <a:r>
              <a:rPr lang="bn-BD" dirty="0">
                <a:solidFill>
                  <a:schemeClr val="bg1"/>
                </a:solidFill>
              </a:rPr>
              <a:t>সি প্রোগ্রামিং কমেন্টে | </a:t>
            </a:r>
            <a:r>
              <a:rPr lang="en-US" dirty="0">
                <a:solidFill>
                  <a:schemeClr val="bg1"/>
                </a:solidFill>
              </a:rPr>
              <a:t>C Programming </a:t>
            </a:r>
            <a:r>
              <a:rPr lang="en-US" dirty="0" smtClean="0">
                <a:solidFill>
                  <a:schemeClr val="bg1"/>
                </a:solidFill>
              </a:rPr>
              <a:t>Comment</a:t>
            </a:r>
            <a:endParaRPr lang="en-US" dirty="0">
              <a:solidFill>
                <a:schemeClr val="bg1"/>
              </a:solidFill>
            </a:endParaRPr>
          </a:p>
        </p:txBody>
      </p:sp>
      <p:sp>
        <p:nvSpPr>
          <p:cNvPr id="3" name="TextBox 2"/>
          <p:cNvSpPr txBox="1"/>
          <p:nvPr/>
        </p:nvSpPr>
        <p:spPr>
          <a:xfrm>
            <a:off x="2344189" y="1072342"/>
            <a:ext cx="7090757" cy="4462760"/>
          </a:xfrm>
          <a:prstGeom prst="rect">
            <a:avLst/>
          </a:prstGeom>
          <a:noFill/>
        </p:spPr>
        <p:txBody>
          <a:bodyPr wrap="square" rtlCol="0">
            <a:spAutoFit/>
          </a:bodyPr>
          <a:lstStyle/>
          <a:p>
            <a:r>
              <a:rPr lang="bn-BD" dirty="0">
                <a:solidFill>
                  <a:schemeClr val="bg1"/>
                </a:solidFill>
              </a:rPr>
              <a:t>কমেন্টের </a:t>
            </a:r>
            <a:r>
              <a:rPr lang="bn-BD" dirty="0" smtClean="0">
                <a:solidFill>
                  <a:schemeClr val="bg1"/>
                </a:solidFill>
              </a:rPr>
              <a:t>প্রকারভেদ</a:t>
            </a:r>
            <a:endParaRPr lang="en-US" dirty="0" smtClean="0">
              <a:solidFill>
                <a:schemeClr val="bg1"/>
              </a:solidFill>
            </a:endParaRPr>
          </a:p>
          <a:p>
            <a:endParaRPr lang="bn-BD" dirty="0">
              <a:solidFill>
                <a:schemeClr val="bg1"/>
              </a:solidFill>
            </a:endParaRPr>
          </a:p>
          <a:p>
            <a:r>
              <a:rPr lang="bn-BD" dirty="0">
                <a:solidFill>
                  <a:schemeClr val="bg1"/>
                </a:solidFill>
              </a:rPr>
              <a:t>সি প্রোগ্রামে দুই ধরনের কমেন্ট রয়েছেঃ</a:t>
            </a:r>
          </a:p>
          <a:p>
            <a:r>
              <a:rPr lang="bn-BD" sz="1600" dirty="0">
                <a:solidFill>
                  <a:schemeClr val="bg1"/>
                </a:solidFill>
              </a:rPr>
              <a:t>এক লাইনের কমেন্ট(</a:t>
            </a:r>
            <a:r>
              <a:rPr lang="en-US" sz="1600" dirty="0">
                <a:solidFill>
                  <a:schemeClr val="bg1"/>
                </a:solidFill>
              </a:rPr>
              <a:t>Single Line Comments )</a:t>
            </a:r>
          </a:p>
          <a:p>
            <a:r>
              <a:rPr lang="bn-BD" sz="1600" dirty="0">
                <a:solidFill>
                  <a:schemeClr val="bg1"/>
                </a:solidFill>
              </a:rPr>
              <a:t>একের অধিক লাইনের কমেন্ট(</a:t>
            </a:r>
            <a:r>
              <a:rPr lang="en-US" sz="1600" dirty="0">
                <a:solidFill>
                  <a:schemeClr val="bg1"/>
                </a:solidFill>
              </a:rPr>
              <a:t>Multi Line Comments )</a:t>
            </a:r>
          </a:p>
          <a:p>
            <a:r>
              <a:rPr lang="en-US" dirty="0">
                <a:solidFill>
                  <a:schemeClr val="bg1"/>
                </a:solidFill>
              </a:rPr>
              <a:t/>
            </a:r>
            <a:br>
              <a:rPr lang="en-US" dirty="0">
                <a:solidFill>
                  <a:schemeClr val="bg1"/>
                </a:solidFill>
              </a:rPr>
            </a:br>
            <a:r>
              <a:rPr lang="bn-BD" dirty="0">
                <a:solidFill>
                  <a:schemeClr val="bg1"/>
                </a:solidFill>
              </a:rPr>
              <a:t>এক লাইনের </a:t>
            </a:r>
            <a:r>
              <a:rPr lang="bn-BD" dirty="0" smtClean="0">
                <a:solidFill>
                  <a:schemeClr val="bg1"/>
                </a:solidFill>
              </a:rPr>
              <a:t>কমেন্ট</a:t>
            </a:r>
            <a:endParaRPr lang="en-US" dirty="0" smtClean="0">
              <a:solidFill>
                <a:schemeClr val="bg1"/>
              </a:solidFill>
            </a:endParaRPr>
          </a:p>
          <a:p>
            <a:endParaRPr lang="bn-BD" dirty="0">
              <a:solidFill>
                <a:schemeClr val="bg1"/>
              </a:solidFill>
            </a:endParaRPr>
          </a:p>
          <a:p>
            <a:r>
              <a:rPr lang="bn-BD" sz="1600" dirty="0">
                <a:solidFill>
                  <a:schemeClr val="bg1"/>
                </a:solidFill>
              </a:rPr>
              <a:t>এক লাইনের কমেন্ট // দিয়ে শুরু হয়।</a:t>
            </a:r>
          </a:p>
          <a:p>
            <a:r>
              <a:rPr lang="bn-BD" sz="1600" dirty="0">
                <a:solidFill>
                  <a:schemeClr val="bg1"/>
                </a:solidFill>
              </a:rPr>
              <a:t>// এর পরে যেকোন ধরণের টেক্সটকে সি কম্পাইলার এড়িয়ে চলে।</a:t>
            </a:r>
          </a:p>
          <a:p>
            <a:endParaRPr lang="en-US" dirty="0" smtClean="0">
              <a:solidFill>
                <a:schemeClr val="bg1"/>
              </a:solidFill>
            </a:endParaRPr>
          </a:p>
          <a:p>
            <a:r>
              <a:rPr lang="bn-BD" dirty="0">
                <a:solidFill>
                  <a:schemeClr val="bg1"/>
                </a:solidFill>
              </a:rPr>
              <a:t>একের অধিক লাইনের </a:t>
            </a:r>
            <a:r>
              <a:rPr lang="bn-BD" dirty="0" smtClean="0">
                <a:solidFill>
                  <a:schemeClr val="bg1"/>
                </a:solidFill>
              </a:rPr>
              <a:t>কমেন্ট</a:t>
            </a:r>
            <a:endParaRPr lang="en-US" dirty="0" smtClean="0">
              <a:solidFill>
                <a:schemeClr val="bg1"/>
              </a:solidFill>
            </a:endParaRPr>
          </a:p>
          <a:p>
            <a:endParaRPr lang="bn-BD" dirty="0">
              <a:solidFill>
                <a:schemeClr val="bg1"/>
              </a:solidFill>
            </a:endParaRPr>
          </a:p>
          <a:p>
            <a:r>
              <a:rPr lang="bn-BD" sz="1600" dirty="0">
                <a:solidFill>
                  <a:schemeClr val="bg1"/>
                </a:solidFill>
              </a:rPr>
              <a:t>একের অধিক লাইনের কমেন্ট /* দিয়ে শুরু হয় এবং */ দিয়ে শেষ হয়।</a:t>
            </a:r>
          </a:p>
          <a:p>
            <a:r>
              <a:rPr lang="bn-BD" sz="1600" dirty="0">
                <a:solidFill>
                  <a:schemeClr val="bg1"/>
                </a:solidFill>
              </a:rPr>
              <a:t>/* এবং */ এর মধ্যে যেকোন ধরণের টেক্সটকে সি কম্পাইলার এড়িয়ে চলে।</a:t>
            </a:r>
          </a:p>
          <a:p>
            <a:endParaRPr lang="en-US" dirty="0">
              <a:solidFill>
                <a:schemeClr val="bg1"/>
              </a:solidFill>
            </a:endParaRPr>
          </a:p>
        </p:txBody>
      </p:sp>
    </p:spTree>
    <p:extLst>
      <p:ext uri="{BB962C8B-B14F-4D97-AF65-F5344CB8AC3E}">
        <p14:creationId xmlns:p14="http://schemas.microsoft.com/office/powerpoint/2010/main" val="27866848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63D6C4-4840-40CC-AC84-17E24B3B7BDE}" type="slidenum">
              <a:rPr lang="en-US" noProof="0" smtClean="0"/>
              <a:pPr/>
              <a:t>47</a:t>
            </a:fld>
            <a:endParaRPr lang="en-US" noProof="0" dirty="0"/>
          </a:p>
        </p:txBody>
      </p:sp>
      <p:sp>
        <p:nvSpPr>
          <p:cNvPr id="2" name="Rectangle 1"/>
          <p:cNvSpPr>
            <a:spLocks noChangeArrowheads="1"/>
          </p:cNvSpPr>
          <p:nvPr/>
        </p:nvSpPr>
        <p:spPr bwMode="auto">
          <a:xfrm>
            <a:off x="673331" y="440865"/>
            <a:ext cx="9541933" cy="1437523"/>
          </a:xfrm>
          <a:prstGeom prst="rect">
            <a:avLst/>
          </a:prstGeom>
          <a:noFill/>
          <a:ln>
            <a:noFill/>
          </a:ln>
          <a:effec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2200" b="0" i="0" u="none" strike="noStrike" cap="none" normalizeH="0" baseline="0" dirty="0" smtClean="0">
                <a:ln>
                  <a:noFill/>
                </a:ln>
                <a:solidFill>
                  <a:schemeClr val="bg1"/>
                </a:solidFill>
                <a:effectLst/>
                <a:latin typeface="Open Sans"/>
                <a:cs typeface="Vrinda"/>
              </a:rPr>
              <a:t>সি প্রোগ্রামিং অপারেটর অগ্রাধিকার</a:t>
            </a:r>
            <a:endParaRPr kumimoji="0" lang="en-US" altLang="en-US" sz="2200" b="0" i="0" u="none" strike="noStrike" cap="none" normalizeH="0" baseline="0" dirty="0" smtClean="0">
              <a:ln>
                <a:noFill/>
              </a:ln>
              <a:solidFill>
                <a:schemeClr val="bg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অপারেটর অগ্রাধিকার</a:t>
            </a:r>
            <a:r>
              <a:rPr kumimoji="0" lang="en-US" altLang="en-US" sz="1100" b="0" i="0" u="none" strike="noStrike" cap="none" normalizeH="0" baseline="0" dirty="0" smtClean="0">
                <a:ln>
                  <a:noFill/>
                </a:ln>
                <a:solidFill>
                  <a:schemeClr val="bg1"/>
                </a:solidFill>
                <a:effectLst/>
                <a:latin typeface="Open Sans"/>
                <a:cs typeface="Vrinda"/>
              </a:rPr>
              <a:t>(precedence) </a:t>
            </a:r>
            <a:r>
              <a:rPr kumimoji="0" lang="bn-IN" altLang="en-US" sz="1100" b="0" i="0" u="none" strike="noStrike" cap="none" normalizeH="0" baseline="0" dirty="0" smtClean="0">
                <a:ln>
                  <a:noFill/>
                </a:ln>
                <a:solidFill>
                  <a:schemeClr val="bg1"/>
                </a:solidFill>
                <a:effectLst/>
                <a:latin typeface="Open Sans"/>
                <a:cs typeface="Vrinda"/>
              </a:rPr>
              <a:t>সি প্রোগ্রামে কোন অপারেটর আগে এবং কোন অপারেটর পরে কাজ করবে সেই ক্রম নির্দেশ করে। এসোসিয়েটিভিটি</a:t>
            </a:r>
            <a:r>
              <a:rPr kumimoji="0" lang="en-US" altLang="en-US" sz="1100" b="0" i="0" u="none" strike="noStrike" cap="none" normalizeH="0" baseline="0" dirty="0" smtClean="0">
                <a:ln>
                  <a:noFill/>
                </a:ln>
                <a:solidFill>
                  <a:schemeClr val="bg1"/>
                </a:solidFill>
                <a:effectLst/>
                <a:latin typeface="Open Sans"/>
                <a:cs typeface="Vrinda"/>
              </a:rPr>
              <a:t>(associativity) </a:t>
            </a:r>
            <a:r>
              <a:rPr kumimoji="0" lang="bn-IN" altLang="en-US" sz="1100" b="0" i="0" u="none" strike="noStrike" cap="none" normalizeH="0" baseline="0" dirty="0" smtClean="0">
                <a:ln>
                  <a:noFill/>
                </a:ln>
                <a:solidFill>
                  <a:schemeClr val="bg1"/>
                </a:solidFill>
                <a:effectLst/>
                <a:latin typeface="Open Sans"/>
                <a:cs typeface="Vrinda"/>
              </a:rPr>
              <a:t>অপারেটরসমূহ নির্ণয়ের দিক নির্দেশ করে। ইহা বাম থেকে ডানে অথবা ডান থেকে বামে হতে পারে।</a:t>
            </a:r>
            <a:endParaRPr kumimoji="0" lang="en-US" alt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চলুন নিচের উদাহরণের সাহায্যে অপারেটর অগ্রাধিকার</a:t>
            </a:r>
            <a:r>
              <a:rPr kumimoji="0" lang="en-US" altLang="en-US" sz="1100" b="0" i="0" u="none" strike="noStrike" cap="none" normalizeH="0" baseline="0" dirty="0" smtClean="0">
                <a:ln>
                  <a:noFill/>
                </a:ln>
                <a:solidFill>
                  <a:schemeClr val="bg1"/>
                </a:solidFill>
                <a:effectLst/>
                <a:latin typeface="Open Sans"/>
                <a:cs typeface="Vrinda"/>
              </a:rPr>
              <a:t>(precedence) </a:t>
            </a:r>
            <a:r>
              <a:rPr kumimoji="0" lang="bn-IN" altLang="en-US" sz="1100" b="0" i="0" u="none" strike="noStrike" cap="none" normalizeH="0" baseline="0" dirty="0" smtClean="0">
                <a:ln>
                  <a:noFill/>
                </a:ln>
                <a:solidFill>
                  <a:schemeClr val="bg1"/>
                </a:solidFill>
                <a:effectLst/>
                <a:latin typeface="Open Sans"/>
                <a:cs typeface="Vrinda"/>
              </a:rPr>
              <a:t>বুঝার চেষ্টা করিঃ</a:t>
            </a:r>
            <a:endParaRPr kumimoji="0" lang="en-US" altLang="en-US" sz="1000" b="0" i="0" u="none" strike="noStrike" cap="none" normalizeH="0" baseline="0" dirty="0" smtClean="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chemeClr val="bg1"/>
                </a:solidFill>
                <a:effectLst/>
                <a:latin typeface="Consolas" panose="020B0609020204030204" pitchFamily="49" charset="0"/>
              </a:rPr>
              <a:t>int</a:t>
            </a:r>
            <a:r>
              <a:rPr kumimoji="0" lang="en-US" altLang="en-US" sz="1000" b="0" i="0" u="none" strike="noStrike" cap="none" normalizeH="0" baseline="0" dirty="0" smtClean="0">
                <a:ln>
                  <a:noFill/>
                </a:ln>
                <a:solidFill>
                  <a:schemeClr val="bg1"/>
                </a:solidFill>
                <a:effectLst/>
                <a:latin typeface="Consolas" panose="020B0609020204030204" pitchFamily="49" charset="0"/>
              </a:rPr>
              <a:t> count=20+20*10;</a:t>
            </a:r>
            <a:endParaRPr kumimoji="0" lang="en-US" altLang="en-US" sz="1100" b="0" i="0" u="none" strike="noStrike" cap="none" normalizeH="0" baseline="0" dirty="0" smtClean="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
        <p:nvSpPr>
          <p:cNvPr id="3" name="Rectangle 2"/>
          <p:cNvSpPr>
            <a:spLocks noChangeArrowheads="1"/>
          </p:cNvSpPr>
          <p:nvPr/>
        </p:nvSpPr>
        <p:spPr bwMode="auto">
          <a:xfrm>
            <a:off x="590204" y="1684409"/>
            <a:ext cx="7898592" cy="6001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এখানে</a:t>
            </a:r>
            <a:r>
              <a:rPr kumimoji="0" lang="en-US" altLang="en-US" sz="1100" b="0" i="0" u="none" strike="noStrike" cap="none" normalizeH="0" baseline="0" dirty="0" smtClean="0">
                <a:ln>
                  <a:noFill/>
                </a:ln>
                <a:solidFill>
                  <a:schemeClr val="bg1"/>
                </a:solidFill>
                <a:effectLst/>
                <a:latin typeface="Open Sans"/>
              </a:rPr>
              <a:t> </a:t>
            </a:r>
            <a:r>
              <a:rPr kumimoji="0" lang="en-US" altLang="en-US" sz="1100" b="0" i="1" u="none" strike="noStrike" cap="none" normalizeH="0" baseline="0" dirty="0" smtClean="0">
                <a:ln>
                  <a:noFill/>
                </a:ln>
                <a:solidFill>
                  <a:schemeClr val="bg1"/>
                </a:solidFill>
                <a:effectLst/>
                <a:latin typeface="Open Sans"/>
              </a:rPr>
              <a:t>count</a:t>
            </a:r>
            <a:r>
              <a:rPr kumimoji="0" lang="en-US" altLang="en-US" sz="1100" b="0" i="0" u="none" strike="noStrike" cap="none" normalizeH="0" baseline="0" dirty="0" smtClean="0">
                <a:ln>
                  <a:noFill/>
                </a:ln>
                <a:solidFill>
                  <a:schemeClr val="bg1"/>
                </a:solidFill>
                <a:effectLst/>
                <a:latin typeface="Open Sans"/>
              </a:rPr>
              <a:t> </a:t>
            </a:r>
            <a:r>
              <a:rPr kumimoji="0" lang="bn-IN" altLang="en-US" sz="1100" b="0" i="0" u="none" strike="noStrike" cap="none" normalizeH="0" baseline="0" dirty="0" smtClean="0">
                <a:ln>
                  <a:noFill/>
                </a:ln>
                <a:solidFill>
                  <a:schemeClr val="bg1"/>
                </a:solidFill>
                <a:effectLst/>
                <a:latin typeface="Open Sans"/>
                <a:cs typeface="Vrinda"/>
              </a:rPr>
              <a:t>ভ্যারিয়েবলের ভ্যালু </a:t>
            </a:r>
            <a:r>
              <a:rPr kumimoji="0" lang="en-US" altLang="en-US" sz="1100" b="0" i="0" u="none" strike="noStrike" cap="none" normalizeH="0" baseline="0" dirty="0" smtClean="0">
                <a:ln>
                  <a:noFill/>
                </a:ln>
                <a:solidFill>
                  <a:schemeClr val="bg1"/>
                </a:solidFill>
                <a:effectLst/>
                <a:latin typeface="Open Sans"/>
                <a:cs typeface="Vrinda"/>
              </a:rPr>
              <a:t>220</a:t>
            </a:r>
            <a:r>
              <a:rPr kumimoji="0" lang="bn-IN" altLang="en-US" sz="1100" b="0" i="0" u="none" strike="noStrike" cap="none" normalizeH="0" baseline="0" dirty="0" smtClean="0">
                <a:ln>
                  <a:noFill/>
                </a:ln>
                <a:solidFill>
                  <a:schemeClr val="bg1"/>
                </a:solidFill>
                <a:effectLst/>
                <a:latin typeface="Open Sans"/>
                <a:cs typeface="Vrinda"/>
              </a:rPr>
              <a:t> কারণ</a:t>
            </a:r>
            <a:r>
              <a:rPr kumimoji="0" lang="en-US" altLang="en-US" sz="1100" b="0" i="0" u="none" strike="noStrike" cap="none" normalizeH="0" baseline="0" dirty="0" smtClean="0">
                <a:ln>
                  <a:noFill/>
                </a:ln>
                <a:solidFill>
                  <a:schemeClr val="bg1"/>
                </a:solidFill>
                <a:effectLst/>
                <a:latin typeface="Open Sans"/>
                <a:cs typeface="Vrinda"/>
              </a:rPr>
              <a:t/>
            </a:r>
            <a:br>
              <a:rPr kumimoji="0" lang="en-US" altLang="en-US" sz="1100" b="0" i="0" u="none" strike="noStrike" cap="none" normalizeH="0" baseline="0" dirty="0" smtClean="0">
                <a:ln>
                  <a:noFill/>
                </a:ln>
                <a:solidFill>
                  <a:schemeClr val="bg1"/>
                </a:solidFill>
                <a:effectLst/>
                <a:latin typeface="Open Sans"/>
                <a:cs typeface="Vrinda"/>
              </a:rPr>
            </a:br>
            <a:r>
              <a:rPr kumimoji="0" lang="en-US" altLang="en-US" sz="1100" b="1" i="1" u="none" strike="noStrike" cap="none" normalizeH="0" baseline="0" dirty="0" smtClean="0">
                <a:ln>
                  <a:noFill/>
                </a:ln>
                <a:solidFill>
                  <a:schemeClr val="bg1"/>
                </a:solidFill>
                <a:effectLst/>
                <a:latin typeface="Open Sans"/>
              </a:rPr>
              <a:t>count</a:t>
            </a:r>
            <a:r>
              <a:rPr kumimoji="0" lang="en-US" altLang="en-US" sz="1100" b="1" i="0" u="none" strike="noStrike" cap="none" normalizeH="0" baseline="0" dirty="0" smtClean="0">
                <a:ln>
                  <a:noFill/>
                </a:ln>
                <a:solidFill>
                  <a:schemeClr val="bg1"/>
                </a:solidFill>
                <a:effectLst/>
                <a:latin typeface="Open Sans"/>
              </a:rPr>
              <a:t> = </a:t>
            </a:r>
            <a:r>
              <a:rPr kumimoji="0" lang="bn-IN" altLang="en-US" sz="1100" b="1" i="0" u="none" strike="noStrike" cap="none" normalizeH="0" baseline="0" dirty="0" smtClean="0">
                <a:ln>
                  <a:noFill/>
                </a:ln>
                <a:solidFill>
                  <a:schemeClr val="bg1"/>
                </a:solidFill>
                <a:effectLst/>
                <a:latin typeface="Open Sans"/>
                <a:cs typeface="Vrinda"/>
              </a:rPr>
              <a:t>গুণন অপারেটর</a:t>
            </a:r>
            <a:r>
              <a:rPr kumimoji="0" lang="en-US" altLang="en-US" sz="1100" b="1" i="0" u="none" strike="noStrike" cap="none" normalizeH="0" baseline="0" dirty="0" smtClean="0">
                <a:ln>
                  <a:noFill/>
                </a:ln>
                <a:solidFill>
                  <a:schemeClr val="bg1"/>
                </a:solidFill>
                <a:effectLst/>
                <a:latin typeface="Open Sans"/>
              </a:rPr>
              <a:t>(20*10) </a:t>
            </a:r>
            <a:r>
              <a:rPr kumimoji="0" lang="bn-IN" altLang="en-US" sz="1100" b="1" i="0" u="none" strike="noStrike" cap="none" normalizeH="0" baseline="0" dirty="0" smtClean="0">
                <a:ln>
                  <a:noFill/>
                </a:ln>
                <a:solidFill>
                  <a:schemeClr val="bg1"/>
                </a:solidFill>
                <a:effectLst/>
                <a:latin typeface="Open Sans"/>
                <a:cs typeface="Vrinda"/>
              </a:rPr>
              <a:t>আগে নির্ণয় হয় </a:t>
            </a:r>
            <a:r>
              <a:rPr kumimoji="0" lang="en-US" altLang="en-US" sz="1100" b="1" i="0" u="none" strike="noStrike" cap="none" normalizeH="0" baseline="0" dirty="0" smtClean="0">
                <a:ln>
                  <a:noFill/>
                </a:ln>
                <a:solidFill>
                  <a:schemeClr val="bg1"/>
                </a:solidFill>
                <a:effectLst/>
                <a:latin typeface="Open Sans"/>
              </a:rPr>
              <a:t>+ </a:t>
            </a:r>
            <a:r>
              <a:rPr kumimoji="0" lang="bn-IN" altLang="en-US" sz="1100" b="1" i="0" u="none" strike="noStrike" cap="none" normalizeH="0" baseline="0" dirty="0" smtClean="0">
                <a:ln>
                  <a:noFill/>
                </a:ln>
                <a:solidFill>
                  <a:schemeClr val="bg1"/>
                </a:solidFill>
                <a:effectLst/>
                <a:latin typeface="Open Sans"/>
                <a:cs typeface="Vrinda"/>
              </a:rPr>
              <a:t>যোগ অপারেটর</a:t>
            </a:r>
            <a:endParaRPr kumimoji="0" lang="en-US" altLang="en-US" sz="11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bn-IN" altLang="en-US" sz="1100" b="0" i="0" u="none" strike="noStrike" cap="none" normalizeH="0" baseline="0" dirty="0" smtClean="0">
                <a:ln>
                  <a:noFill/>
                </a:ln>
                <a:solidFill>
                  <a:schemeClr val="bg1"/>
                </a:solidFill>
                <a:effectLst/>
                <a:latin typeface="Open Sans"/>
                <a:cs typeface="Vrinda"/>
              </a:rPr>
              <a:t>সি প্রোগ্রামিং এ প্রিসিডেন্স</a:t>
            </a:r>
            <a:r>
              <a:rPr kumimoji="0" lang="en-US" altLang="en-US" sz="1100" b="0" i="0" u="none" strike="noStrike" cap="none" normalizeH="0" baseline="0" dirty="0" smtClean="0">
                <a:ln>
                  <a:noFill/>
                </a:ln>
                <a:solidFill>
                  <a:schemeClr val="bg1"/>
                </a:solidFill>
                <a:effectLst/>
                <a:latin typeface="Open Sans"/>
                <a:cs typeface="Vrinda"/>
              </a:rPr>
              <a:t>(precedence) </a:t>
            </a:r>
            <a:r>
              <a:rPr kumimoji="0" lang="bn-IN" altLang="en-US" sz="1100" b="0" i="0" u="none" strike="noStrike" cap="none" normalizeH="0" baseline="0" dirty="0" smtClean="0">
                <a:ln>
                  <a:noFill/>
                </a:ln>
                <a:solidFill>
                  <a:schemeClr val="bg1"/>
                </a:solidFill>
                <a:effectLst/>
                <a:latin typeface="Open Sans"/>
                <a:cs typeface="Vrinda"/>
              </a:rPr>
              <a:t>এবং এসোসিয়েটিভিটি</a:t>
            </a:r>
            <a:r>
              <a:rPr kumimoji="0" lang="en-US" altLang="en-US" sz="1100" b="0" i="0" u="none" strike="noStrike" cap="none" normalizeH="0" baseline="0" dirty="0" smtClean="0">
                <a:ln>
                  <a:noFill/>
                </a:ln>
                <a:solidFill>
                  <a:schemeClr val="bg1"/>
                </a:solidFill>
                <a:effectLst/>
                <a:latin typeface="Open Sans"/>
                <a:cs typeface="Vrinda"/>
              </a:rPr>
              <a:t>(associativity) </a:t>
            </a:r>
            <a:r>
              <a:rPr kumimoji="0" lang="bn-IN" altLang="en-US" sz="1100" b="0" i="0" u="none" strike="noStrike" cap="none" normalizeH="0" baseline="0" dirty="0" smtClean="0">
                <a:ln>
                  <a:noFill/>
                </a:ln>
                <a:solidFill>
                  <a:schemeClr val="bg1"/>
                </a:solidFill>
                <a:effectLst/>
                <a:latin typeface="Open Sans"/>
                <a:cs typeface="Vrinda"/>
              </a:rPr>
              <a:t>নিম্নের টেবিলে তুলে ধরা হলোঃ</a:t>
            </a:r>
            <a:endParaRPr kumimoji="0" lang="en-US" altLang="en-US" sz="1800" b="0" i="0" u="none" strike="noStrike" cap="none" normalizeH="0" baseline="0" dirty="0" smtClean="0">
              <a:ln>
                <a:noFill/>
              </a:ln>
              <a:solidFill>
                <a:schemeClr val="bg1"/>
              </a:solidFill>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740367462"/>
              </p:ext>
            </p:extLst>
          </p:nvPr>
        </p:nvGraphicFramePr>
        <p:xfrm>
          <a:off x="773835" y="2377439"/>
          <a:ext cx="6533052" cy="4383098"/>
        </p:xfrm>
        <a:graphic>
          <a:graphicData uri="http://schemas.openxmlformats.org/drawingml/2006/table">
            <a:tbl>
              <a:tblPr/>
              <a:tblGrid>
                <a:gridCol w="2177684">
                  <a:extLst>
                    <a:ext uri="{9D8B030D-6E8A-4147-A177-3AD203B41FA5}">
                      <a16:colId xmlns:a16="http://schemas.microsoft.com/office/drawing/2014/main" val="1529997561"/>
                    </a:ext>
                  </a:extLst>
                </a:gridCol>
                <a:gridCol w="2485005">
                  <a:extLst>
                    <a:ext uri="{9D8B030D-6E8A-4147-A177-3AD203B41FA5}">
                      <a16:colId xmlns:a16="http://schemas.microsoft.com/office/drawing/2014/main" val="97732914"/>
                    </a:ext>
                  </a:extLst>
                </a:gridCol>
                <a:gridCol w="1870363">
                  <a:extLst>
                    <a:ext uri="{9D8B030D-6E8A-4147-A177-3AD203B41FA5}">
                      <a16:colId xmlns:a16="http://schemas.microsoft.com/office/drawing/2014/main" val="451482063"/>
                    </a:ext>
                  </a:extLst>
                </a:gridCol>
              </a:tblGrid>
              <a:tr h="236005">
                <a:tc>
                  <a:txBody>
                    <a:bodyPr/>
                    <a:lstStyle/>
                    <a:p>
                      <a:pPr algn="l" fontAlgn="t"/>
                      <a:r>
                        <a:rPr lang="bn-BD" sz="1100">
                          <a:effectLst/>
                        </a:rPr>
                        <a:t>ক্যাটাগরি</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অপারেটর</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এসোসিয়েটিভিটি</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00460698"/>
                  </a:ext>
                </a:extLst>
              </a:tr>
              <a:tr h="236005">
                <a:tc>
                  <a:txBody>
                    <a:bodyPr/>
                    <a:lstStyle/>
                    <a:p>
                      <a:pPr algn="l" fontAlgn="t"/>
                      <a:r>
                        <a:rPr lang="en-US" sz="1100">
                          <a:effectLst/>
                        </a:rPr>
                        <a:t>Postfix</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 [] -&gt; . ++ - -</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489501847"/>
                  </a:ext>
                </a:extLst>
              </a:tr>
              <a:tr h="388741">
                <a:tc>
                  <a:txBody>
                    <a:bodyPr/>
                    <a:lstStyle/>
                    <a:p>
                      <a:pPr algn="l" fontAlgn="t"/>
                      <a:r>
                        <a:rPr lang="en-US" sz="1100" dirty="0">
                          <a:effectLst/>
                        </a:rPr>
                        <a:t>Unary</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 - ! ~ ++ - - (type)* &amp; sizeof</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ডান থেকে বামে</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46209779"/>
                  </a:ext>
                </a:extLst>
              </a:tr>
              <a:tr h="236005">
                <a:tc>
                  <a:txBody>
                    <a:bodyPr/>
                    <a:lstStyle/>
                    <a:p>
                      <a:pPr algn="l" fontAlgn="t"/>
                      <a:r>
                        <a:rPr lang="en-US" sz="1100" dirty="0">
                          <a:effectLst/>
                        </a:rPr>
                        <a:t>Multiplicative</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 / %</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667954282"/>
                  </a:ext>
                </a:extLst>
              </a:tr>
              <a:tr h="236005">
                <a:tc>
                  <a:txBody>
                    <a:bodyPr/>
                    <a:lstStyle/>
                    <a:p>
                      <a:pPr algn="l" fontAlgn="t"/>
                      <a:r>
                        <a:rPr lang="en-US" sz="1100">
                          <a:effectLst/>
                        </a:rPr>
                        <a:t>Additive</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 -</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17975470"/>
                  </a:ext>
                </a:extLst>
              </a:tr>
              <a:tr h="236005">
                <a:tc>
                  <a:txBody>
                    <a:bodyPr/>
                    <a:lstStyle/>
                    <a:p>
                      <a:pPr algn="l" fontAlgn="t"/>
                      <a:r>
                        <a:rPr lang="en-US" sz="1100">
                          <a:effectLst/>
                        </a:rPr>
                        <a:t>Shift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&lt;&lt; &gt;&gt;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056416212"/>
                  </a:ext>
                </a:extLst>
              </a:tr>
              <a:tr h="236005">
                <a:tc>
                  <a:txBody>
                    <a:bodyPr/>
                    <a:lstStyle/>
                    <a:p>
                      <a:pPr algn="l" fontAlgn="t"/>
                      <a:r>
                        <a:rPr lang="en-US" sz="1100">
                          <a:effectLst/>
                        </a:rPr>
                        <a:t>Relational</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&lt; &lt;= &gt; &gt;=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88257096"/>
                  </a:ext>
                </a:extLst>
              </a:tr>
              <a:tr h="236005">
                <a:tc>
                  <a:txBody>
                    <a:bodyPr/>
                    <a:lstStyle/>
                    <a:p>
                      <a:pPr algn="l" fontAlgn="t"/>
                      <a:r>
                        <a:rPr lang="en-US" sz="1100">
                          <a:effectLst/>
                        </a:rPr>
                        <a:t>Equality</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 !=</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908894810"/>
                  </a:ext>
                </a:extLst>
              </a:tr>
              <a:tr h="236005">
                <a:tc>
                  <a:txBody>
                    <a:bodyPr/>
                    <a:lstStyle/>
                    <a:p>
                      <a:pPr algn="l" fontAlgn="t"/>
                      <a:r>
                        <a:rPr lang="en-US" sz="1100">
                          <a:effectLst/>
                        </a:rPr>
                        <a:t>Bitwise AND</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&amp;</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96107387"/>
                  </a:ext>
                </a:extLst>
              </a:tr>
              <a:tr h="236005">
                <a:tc>
                  <a:txBody>
                    <a:bodyPr/>
                    <a:lstStyle/>
                    <a:p>
                      <a:pPr algn="l" fontAlgn="t"/>
                      <a:r>
                        <a:rPr lang="en-US" sz="1100">
                          <a:effectLst/>
                        </a:rPr>
                        <a:t>Bitwise XOR</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6114168"/>
                  </a:ext>
                </a:extLst>
              </a:tr>
              <a:tr h="236005">
                <a:tc>
                  <a:txBody>
                    <a:bodyPr/>
                    <a:lstStyle/>
                    <a:p>
                      <a:pPr algn="l" fontAlgn="t"/>
                      <a:r>
                        <a:rPr lang="en-US" sz="1100">
                          <a:effectLst/>
                        </a:rPr>
                        <a:t>Bitwise OR</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53954281"/>
                  </a:ext>
                </a:extLst>
              </a:tr>
              <a:tr h="236005">
                <a:tc>
                  <a:txBody>
                    <a:bodyPr/>
                    <a:lstStyle/>
                    <a:p>
                      <a:pPr algn="l" fontAlgn="t"/>
                      <a:r>
                        <a:rPr lang="en-US" sz="1100">
                          <a:effectLst/>
                        </a:rPr>
                        <a:t>Logical AND</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&amp;&amp;</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98165045"/>
                  </a:ext>
                </a:extLst>
              </a:tr>
              <a:tr h="236005">
                <a:tc>
                  <a:txBody>
                    <a:bodyPr/>
                    <a:lstStyle/>
                    <a:p>
                      <a:pPr algn="l" fontAlgn="t"/>
                      <a:r>
                        <a:rPr lang="en-US" sz="1100">
                          <a:effectLst/>
                        </a:rPr>
                        <a:t>Logical OR</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42088702"/>
                  </a:ext>
                </a:extLst>
              </a:tr>
              <a:tr h="236005">
                <a:tc>
                  <a:txBody>
                    <a:bodyPr/>
                    <a:lstStyle/>
                    <a:p>
                      <a:pPr algn="l" fontAlgn="t"/>
                      <a:r>
                        <a:rPr lang="en-US" sz="1100">
                          <a:effectLst/>
                        </a:rPr>
                        <a:t>Conditional</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100">
                          <a:effectLst/>
                        </a:rPr>
                        <a: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bn-BD" sz="1100">
                          <a:effectLst/>
                        </a:rPr>
                        <a:t>ডান থেকে বামে</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280083264"/>
                  </a:ext>
                </a:extLst>
              </a:tr>
              <a:tr h="388741">
                <a:tc>
                  <a:txBody>
                    <a:bodyPr/>
                    <a:lstStyle/>
                    <a:p>
                      <a:pPr algn="l" fontAlgn="t"/>
                      <a:r>
                        <a:rPr lang="en-US" sz="1100">
                          <a:effectLst/>
                        </a:rPr>
                        <a:t>Assignment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100">
                          <a:effectLst/>
                        </a:rPr>
                        <a:t>= += -= *= /= %=&gt;&gt;= &lt;&lt;= &amp;= ^= |=</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bn-BD" sz="1100">
                          <a:effectLst/>
                        </a:rPr>
                        <a:t>ডান থেকে বামে</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88064472"/>
                  </a:ext>
                </a:extLst>
              </a:tr>
              <a:tr h="236005">
                <a:tc>
                  <a:txBody>
                    <a:bodyPr/>
                    <a:lstStyle/>
                    <a:p>
                      <a:pPr algn="l" fontAlgn="t"/>
                      <a:r>
                        <a:rPr lang="en-US" sz="1100">
                          <a:effectLst/>
                        </a:rPr>
                        <a:t>Comma</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100">
                          <a:effectLst/>
                        </a:rPr>
                        <a:t>,</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bn-BD" sz="1100" dirty="0">
                          <a:effectLst/>
                        </a:rPr>
                        <a:t>বাম থেকে ডানে</a:t>
                      </a:r>
                    </a:p>
                  </a:txBody>
                  <a:tcPr marL="44952" marR="44952" marT="44952" marB="4495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555530386"/>
                  </a:ext>
                </a:extLst>
              </a:tr>
            </a:tbl>
          </a:graphicData>
        </a:graphic>
      </p:graphicFrame>
    </p:spTree>
    <p:extLst>
      <p:ext uri="{BB962C8B-B14F-4D97-AF65-F5344CB8AC3E}">
        <p14:creationId xmlns:p14="http://schemas.microsoft.com/office/powerpoint/2010/main" val="12523692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48</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49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Box 6"/>
          <p:cNvSpPr txBox="1"/>
          <p:nvPr/>
        </p:nvSpPr>
        <p:spPr>
          <a:xfrm>
            <a:off x="852516" y="1064029"/>
            <a:ext cx="10602884" cy="4524315"/>
          </a:xfrm>
          <a:prstGeom prst="rect">
            <a:avLst/>
          </a:prstGeom>
          <a:noFill/>
        </p:spPr>
        <p:txBody>
          <a:bodyPr wrap="square" rtlCol="0">
            <a:spAutoFit/>
          </a:bodyPr>
          <a:lstStyle/>
          <a:p>
            <a:r>
              <a:rPr lang="bn-BD" dirty="0">
                <a:solidFill>
                  <a:schemeClr val="bg1"/>
                </a:solidFill>
              </a:rPr>
              <a:t>আনসি(</a:t>
            </a:r>
            <a:r>
              <a:rPr lang="en-US" dirty="0">
                <a:solidFill>
                  <a:schemeClr val="bg1"/>
                </a:solidFill>
              </a:rPr>
              <a:t>ANSI) </a:t>
            </a:r>
            <a:r>
              <a:rPr lang="bn-BD" dirty="0">
                <a:solidFill>
                  <a:schemeClr val="bg1"/>
                </a:solidFill>
              </a:rPr>
              <a:t>সি</a:t>
            </a:r>
          </a:p>
          <a:p>
            <a:r>
              <a:rPr lang="bn-BD" dirty="0">
                <a:solidFill>
                  <a:schemeClr val="bg1"/>
                </a:solidFill>
              </a:rPr>
              <a:t>সি ল্যাঙ্গুয়েজ কয়েক বছরের মধ্যেই দ্রুত বৃদ্ধি পাওয়ায় ভাষাটির জন্য কিছু নিয়ম(</a:t>
            </a:r>
            <a:r>
              <a:rPr lang="en-US" dirty="0">
                <a:solidFill>
                  <a:schemeClr val="bg1"/>
                </a:solidFill>
              </a:rPr>
              <a:t>standard) </a:t>
            </a:r>
            <a:r>
              <a:rPr lang="bn-BD" dirty="0">
                <a:solidFill>
                  <a:schemeClr val="bg1"/>
                </a:solidFill>
              </a:rPr>
              <a:t>ঠিক করে দেওয়ার প্রয়োজন হয়েছিল।</a:t>
            </a:r>
          </a:p>
          <a:p>
            <a:r>
              <a:rPr lang="bn-BD" dirty="0">
                <a:solidFill>
                  <a:schemeClr val="bg1"/>
                </a:solidFill>
              </a:rPr>
              <a:t/>
            </a:r>
            <a:br>
              <a:rPr lang="bn-BD" dirty="0">
                <a:solidFill>
                  <a:schemeClr val="bg1"/>
                </a:solidFill>
              </a:rPr>
            </a:br>
            <a:r>
              <a:rPr lang="en-US" b="1" dirty="0">
                <a:solidFill>
                  <a:schemeClr val="bg1"/>
                </a:solidFill>
              </a:rPr>
              <a:t>C89:</a:t>
            </a:r>
            <a:r>
              <a:rPr lang="en-US" dirty="0">
                <a:solidFill>
                  <a:schemeClr val="bg1"/>
                </a:solidFill>
              </a:rPr>
              <a:t> </a:t>
            </a:r>
            <a:r>
              <a:rPr lang="bn-BD" dirty="0">
                <a:solidFill>
                  <a:schemeClr val="bg1"/>
                </a:solidFill>
              </a:rPr>
              <a:t>১৯৮৯ সালে আমেরিকান ন্যাশন্যাল স্টান্ডার্ড ইন্সটিটিউট(</a:t>
            </a:r>
            <a:r>
              <a:rPr lang="en-US" dirty="0">
                <a:solidFill>
                  <a:schemeClr val="bg1"/>
                </a:solidFill>
              </a:rPr>
              <a:t>ANSI) </a:t>
            </a:r>
            <a:r>
              <a:rPr lang="bn-BD" dirty="0">
                <a:solidFill>
                  <a:schemeClr val="bg1"/>
                </a:solidFill>
              </a:rPr>
              <a:t>কর্তৃক সি এর প্রথম স্টান্ডার্ড প্রকাশিত হয়েছিল। সি এর এই ভার্সনটি প্রোগ্রামারদের কাছে </a:t>
            </a:r>
            <a:r>
              <a:rPr lang="en-US" dirty="0">
                <a:solidFill>
                  <a:schemeClr val="bg1"/>
                </a:solidFill>
              </a:rPr>
              <a:t>C89 </a:t>
            </a:r>
            <a:r>
              <a:rPr lang="bn-BD" dirty="0">
                <a:solidFill>
                  <a:schemeClr val="bg1"/>
                </a:solidFill>
              </a:rPr>
              <a:t>নামে জনপ্রিয় ছিল। </a:t>
            </a:r>
          </a:p>
          <a:p>
            <a:r>
              <a:rPr lang="bn-BD" dirty="0">
                <a:solidFill>
                  <a:schemeClr val="bg1"/>
                </a:solidFill>
              </a:rPr>
              <a:t/>
            </a:r>
            <a:br>
              <a:rPr lang="bn-BD" dirty="0">
                <a:solidFill>
                  <a:schemeClr val="bg1"/>
                </a:solidFill>
              </a:rPr>
            </a:br>
            <a:r>
              <a:rPr lang="en-US" b="1" dirty="0">
                <a:solidFill>
                  <a:schemeClr val="bg1"/>
                </a:solidFill>
              </a:rPr>
              <a:t>C99:</a:t>
            </a:r>
            <a:r>
              <a:rPr lang="en-US" dirty="0">
                <a:solidFill>
                  <a:schemeClr val="bg1"/>
                </a:solidFill>
              </a:rPr>
              <a:t>   </a:t>
            </a:r>
            <a:r>
              <a:rPr lang="bn-BD" dirty="0">
                <a:solidFill>
                  <a:schemeClr val="bg1"/>
                </a:solidFill>
              </a:rPr>
              <a:t>১৯৯৯ সালে সি স্টান্ডার্ডে আরো নতুন কিছু বৈশিষ্ট্য যেমন- নতুন ইনলাইন ফাংশন, নতুন ডাটাটাইপ ইত্যাদি সংযুক্ত করা হয়েছিল। ইহা প্রোগ্রামারদের কাছে </a:t>
            </a:r>
            <a:r>
              <a:rPr lang="en-US" dirty="0">
                <a:solidFill>
                  <a:schemeClr val="bg1"/>
                </a:solidFill>
              </a:rPr>
              <a:t>C99 </a:t>
            </a:r>
            <a:r>
              <a:rPr lang="bn-BD" dirty="0">
                <a:solidFill>
                  <a:schemeClr val="bg1"/>
                </a:solidFill>
              </a:rPr>
              <a:t>নামে পরিচিত ছিল।  </a:t>
            </a:r>
          </a:p>
          <a:p>
            <a:r>
              <a:rPr lang="bn-BD" dirty="0">
                <a:solidFill>
                  <a:schemeClr val="bg1"/>
                </a:solidFill>
              </a:rPr>
              <a:t/>
            </a:r>
            <a:br>
              <a:rPr lang="bn-BD" dirty="0">
                <a:solidFill>
                  <a:schemeClr val="bg1"/>
                </a:solidFill>
              </a:rPr>
            </a:br>
            <a:r>
              <a:rPr lang="en-US" b="1" dirty="0">
                <a:solidFill>
                  <a:schemeClr val="bg1"/>
                </a:solidFill>
              </a:rPr>
              <a:t>C11:</a:t>
            </a:r>
            <a:r>
              <a:rPr lang="en-US" dirty="0">
                <a:solidFill>
                  <a:schemeClr val="bg1"/>
                </a:solidFill>
              </a:rPr>
              <a:t> C11 </a:t>
            </a:r>
            <a:r>
              <a:rPr lang="bn-BD" dirty="0">
                <a:solidFill>
                  <a:schemeClr val="bg1"/>
                </a:solidFill>
              </a:rPr>
              <a:t>এ নতুন কিছু বৈশিষ্ট্য যেমন- টাইপ জেনেরিক ম্যাক্রো,অটোমিক অপারেশন এবং এনোনিমাস স্ট্রাকচার যোগ করা হয়েছে যেগুলো </a:t>
            </a:r>
            <a:r>
              <a:rPr lang="en-US" dirty="0">
                <a:solidFill>
                  <a:schemeClr val="bg1"/>
                </a:solidFill>
              </a:rPr>
              <a:t>C99 </a:t>
            </a:r>
            <a:r>
              <a:rPr lang="bn-BD" dirty="0">
                <a:solidFill>
                  <a:schemeClr val="bg1"/>
                </a:solidFill>
              </a:rPr>
              <a:t>এ ছিল না।</a:t>
            </a:r>
          </a:p>
          <a:p>
            <a:r>
              <a:rPr lang="bn-BD" dirty="0">
                <a:solidFill>
                  <a:schemeClr val="bg1"/>
                </a:solidFill>
              </a:rPr>
              <a:t>এই সবগুলো স্টান্ডার্ড আনসি সি নামেও পরিচিত</a:t>
            </a:r>
            <a:r>
              <a:rPr lang="bn-BD" dirty="0" smtClean="0">
                <a:solidFill>
                  <a:schemeClr val="bg1"/>
                </a:solidFill>
              </a:rPr>
              <a:t>।</a:t>
            </a:r>
            <a:endParaRPr lang="en-US" dirty="0" smtClean="0">
              <a:solidFill>
                <a:schemeClr val="bg1"/>
              </a:solidFill>
            </a:endParaRPr>
          </a:p>
          <a:p>
            <a:endParaRPr lang="bn-BD" dirty="0">
              <a:solidFill>
                <a:schemeClr val="bg1"/>
              </a:solidFill>
            </a:endParaRPr>
          </a:p>
          <a:p>
            <a:r>
              <a:rPr lang="bn-BD" b="1" dirty="0">
                <a:solidFill>
                  <a:schemeClr val="bg1"/>
                </a:solidFill>
              </a:rPr>
              <a:t>“স্টান্ডার্ড সি প্রোগ্রাম বহযোগ্য”</a:t>
            </a:r>
            <a:r>
              <a:rPr lang="bn-BD" dirty="0">
                <a:solidFill>
                  <a:schemeClr val="bg1"/>
                </a:solidFill>
              </a:rPr>
              <a:t>. ইহার অর্থ হচ্ছে, আনসি সি অনুসরণ করে লেখা প্রোগ্রাম অপারেটিং সিস্টেম গুলোর মধ্যে স্থানান্তরযোগ্য। </a:t>
            </a:r>
          </a:p>
        </p:txBody>
      </p:sp>
    </p:spTree>
    <p:extLst>
      <p:ext uri="{BB962C8B-B14F-4D97-AF65-F5344CB8AC3E}">
        <p14:creationId xmlns:p14="http://schemas.microsoft.com/office/powerpoint/2010/main" val="21125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t>
            </a:r>
            <a:r>
              <a:rPr lang="en-US" sz="2400" smtClean="0"/>
              <a:t>Abul </a:t>
            </a:r>
            <a:r>
              <a:rPr lang="en-US" sz="2400" dirty="0" err="1" smtClean="0"/>
              <a:t>Hasnat</a:t>
            </a:r>
            <a:r>
              <a:rPr lang="en-US" sz="2400" dirty="0" smtClean="0"/>
              <a:t> Tanvir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50</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Box 6"/>
          <p:cNvSpPr txBox="1"/>
          <p:nvPr/>
        </p:nvSpPr>
        <p:spPr>
          <a:xfrm>
            <a:off x="290945" y="257695"/>
            <a:ext cx="11546379" cy="3693319"/>
          </a:xfrm>
          <a:prstGeom prst="rect">
            <a:avLst/>
          </a:prstGeom>
          <a:noFill/>
        </p:spPr>
        <p:txBody>
          <a:bodyPr wrap="square" rtlCol="0">
            <a:spAutoFit/>
          </a:bodyPr>
          <a:lstStyle/>
          <a:p>
            <a:r>
              <a:rPr lang="en-US" b="1" dirty="0">
                <a:solidFill>
                  <a:schemeClr val="bg1"/>
                </a:solidFill>
              </a:rPr>
              <a:t>Where is C used? Key Applications</a:t>
            </a:r>
          </a:p>
          <a:p>
            <a:pPr marL="742950" lvl="1" indent="-285750">
              <a:buFont typeface="Wingdings" panose="05000000000000000000" pitchFamily="2" charset="2"/>
              <a:buChar char="§"/>
            </a:pPr>
            <a:r>
              <a:rPr lang="en-US" dirty="0">
                <a:solidFill>
                  <a:schemeClr val="bg1"/>
                </a:solidFill>
              </a:rPr>
              <a:t>‘C’ language is widely used in embedded systems.</a:t>
            </a:r>
          </a:p>
          <a:p>
            <a:pPr marL="742950" lvl="1" indent="-285750">
              <a:buFont typeface="Wingdings" panose="05000000000000000000" pitchFamily="2" charset="2"/>
              <a:buChar char="§"/>
            </a:pPr>
            <a:r>
              <a:rPr lang="en-US" dirty="0">
                <a:solidFill>
                  <a:schemeClr val="bg1"/>
                </a:solidFill>
              </a:rPr>
              <a:t>It is used for developing system applications.</a:t>
            </a:r>
          </a:p>
          <a:p>
            <a:pPr marL="742950" lvl="1" indent="-285750">
              <a:buFont typeface="Wingdings" panose="05000000000000000000" pitchFamily="2" charset="2"/>
              <a:buChar char="§"/>
            </a:pPr>
            <a:r>
              <a:rPr lang="en-US" dirty="0">
                <a:solidFill>
                  <a:schemeClr val="bg1"/>
                </a:solidFill>
              </a:rPr>
              <a:t>It is widely used for developing desktop applications.</a:t>
            </a:r>
          </a:p>
          <a:p>
            <a:pPr marL="742950" lvl="1" indent="-285750">
              <a:buFont typeface="Wingdings" panose="05000000000000000000" pitchFamily="2" charset="2"/>
              <a:buChar char="§"/>
            </a:pPr>
            <a:r>
              <a:rPr lang="en-US" dirty="0">
                <a:solidFill>
                  <a:schemeClr val="bg1"/>
                </a:solidFill>
              </a:rPr>
              <a:t>Most of the applications by Adobe are developed using ‘C’ programming language.</a:t>
            </a:r>
          </a:p>
          <a:p>
            <a:pPr marL="742950" lvl="1" indent="-285750">
              <a:buFont typeface="Wingdings" panose="05000000000000000000" pitchFamily="2" charset="2"/>
              <a:buChar char="§"/>
            </a:pPr>
            <a:r>
              <a:rPr lang="en-US" dirty="0">
                <a:solidFill>
                  <a:schemeClr val="bg1"/>
                </a:solidFill>
              </a:rPr>
              <a:t>It is used for developing browsers and their extensions. Google’s Chromium is built using ‘C’ programming language.</a:t>
            </a:r>
          </a:p>
          <a:p>
            <a:pPr marL="742950" lvl="1" indent="-285750">
              <a:buFont typeface="Wingdings" panose="05000000000000000000" pitchFamily="2" charset="2"/>
              <a:buChar char="§"/>
            </a:pPr>
            <a:r>
              <a:rPr lang="en-US" dirty="0">
                <a:solidFill>
                  <a:schemeClr val="bg1"/>
                </a:solidFill>
              </a:rPr>
              <a:t>It is used to develop databases. MySQL is the most popular database software which is built using ‘C’.</a:t>
            </a:r>
          </a:p>
          <a:p>
            <a:pPr marL="742950" lvl="1" indent="-285750">
              <a:buFont typeface="Wingdings" panose="05000000000000000000" pitchFamily="2" charset="2"/>
              <a:buChar char="§"/>
            </a:pPr>
            <a:r>
              <a:rPr lang="en-US" dirty="0">
                <a:solidFill>
                  <a:schemeClr val="bg1"/>
                </a:solidFill>
              </a:rPr>
              <a:t>It is used in developing an operating system. Operating systems such as Apple’s OS X, Microsoft’s Windows, and Symbian are developed using ‘C’ language. It is used for developing desktop as well as mobile phone’s operating system.</a:t>
            </a:r>
          </a:p>
          <a:p>
            <a:pPr marL="742950" lvl="1" indent="-285750">
              <a:buFont typeface="Wingdings" panose="05000000000000000000" pitchFamily="2" charset="2"/>
              <a:buChar char="§"/>
            </a:pPr>
            <a:r>
              <a:rPr lang="en-US" dirty="0">
                <a:solidFill>
                  <a:schemeClr val="bg1"/>
                </a:solidFill>
              </a:rPr>
              <a:t>It is used for compiler production.</a:t>
            </a:r>
          </a:p>
          <a:p>
            <a:pPr marL="742950" lvl="1" indent="-285750">
              <a:buFont typeface="Wingdings" panose="05000000000000000000" pitchFamily="2" charset="2"/>
              <a:buChar char="§"/>
            </a:pPr>
            <a:r>
              <a:rPr lang="en-US" dirty="0">
                <a:solidFill>
                  <a:schemeClr val="bg1"/>
                </a:solidFill>
              </a:rPr>
              <a:t>It is widely used in IOT applications.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447" y="3312948"/>
            <a:ext cx="3532911" cy="34414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4073" y="257695"/>
            <a:ext cx="11430000" cy="1138773"/>
          </a:xfrm>
          <a:prstGeom prst="rect">
            <a:avLst/>
          </a:prstGeom>
          <a:noFill/>
        </p:spPr>
        <p:txBody>
          <a:bodyPr wrap="square" rtlCol="0">
            <a:spAutoFit/>
          </a:bodyPr>
          <a:lstStyle/>
          <a:p>
            <a:r>
              <a:rPr lang="bn-BD" dirty="0">
                <a:solidFill>
                  <a:schemeClr val="bg1"/>
                </a:solidFill>
              </a:rPr>
              <a:t>সি প্রোগ্রামিং </a:t>
            </a:r>
            <a:r>
              <a:rPr lang="bn-BD" dirty="0" smtClean="0">
                <a:solidFill>
                  <a:schemeClr val="bg1"/>
                </a:solidFill>
              </a:rPr>
              <a:t>কম্পাইলার</a:t>
            </a:r>
            <a:endParaRPr lang="en-US" dirty="0" smtClean="0">
              <a:solidFill>
                <a:schemeClr val="bg1"/>
              </a:solidFill>
            </a:endParaRPr>
          </a:p>
          <a:p>
            <a:endParaRPr lang="bn-BD" dirty="0">
              <a:solidFill>
                <a:schemeClr val="bg1"/>
              </a:solidFill>
            </a:endParaRPr>
          </a:p>
          <a:p>
            <a:r>
              <a:rPr lang="bn-BD" sz="1600" dirty="0">
                <a:solidFill>
                  <a:schemeClr val="bg1"/>
                </a:solidFill>
              </a:rPr>
              <a:t>কম্পাইলার হলো কম্পিউটার প্রোগ্রাম বা প্রোগ্রাম-সমষ্টি যা কোনো প্রোগ্রামিং ভাষাকে অপর একটি প্রোগ্রামিং ভাষায় রূপান্তরিত করে। বেশীর ভাগ ক্ষেত্রে কোনো প্রোগ্রামের সোর্স কোডকে মেশিনকোডে রূপান্তরের জন্য কম্পাইলার ব্যবহৃত হয়।</a:t>
            </a:r>
            <a:endParaRPr lang="en-US" sz="1600" dirty="0">
              <a:solidFill>
                <a:schemeClr val="bg1"/>
              </a:solidFill>
            </a:endParaRPr>
          </a:p>
        </p:txBody>
      </p:sp>
      <p:pic>
        <p:nvPicPr>
          <p:cNvPr id="4" name="Picture 3"/>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331574" y="3759022"/>
            <a:ext cx="9528852" cy="2448915"/>
          </a:xfrm>
          <a:prstGeom prst="rect">
            <a:avLst/>
          </a:prstGeom>
        </p:spPr>
      </p:pic>
      <p:sp>
        <p:nvSpPr>
          <p:cNvPr id="9" name="TextBox 8"/>
          <p:cNvSpPr txBox="1"/>
          <p:nvPr/>
        </p:nvSpPr>
        <p:spPr>
          <a:xfrm>
            <a:off x="374073" y="1657004"/>
            <a:ext cx="11430000" cy="1477328"/>
          </a:xfrm>
          <a:prstGeom prst="rect">
            <a:avLst/>
          </a:prstGeom>
          <a:noFill/>
        </p:spPr>
        <p:txBody>
          <a:bodyPr wrap="square" rtlCol="0">
            <a:spAutoFit/>
          </a:bodyPr>
          <a:lstStyle/>
          <a:p>
            <a:r>
              <a:rPr lang="en-US" dirty="0">
                <a:solidFill>
                  <a:schemeClr val="bg1"/>
                </a:solidFill>
              </a:rPr>
              <a:t>What is C compiler</a:t>
            </a:r>
            <a:r>
              <a:rPr lang="en-US" dirty="0" smtClean="0">
                <a:solidFill>
                  <a:schemeClr val="bg1"/>
                </a:solidFill>
              </a:rPr>
              <a:t>?</a:t>
            </a:r>
          </a:p>
          <a:p>
            <a:endParaRPr lang="bn-BD" dirty="0">
              <a:solidFill>
                <a:schemeClr val="bg1"/>
              </a:solidFill>
            </a:endParaRPr>
          </a:p>
          <a:p>
            <a:r>
              <a:rPr lang="en-US" dirty="0">
                <a:solidFill>
                  <a:schemeClr val="bg1"/>
                </a:solidFill>
              </a:rPr>
              <a:t>A compiler is a program. A compiler takes the recipe (code) for a new program (written in a high level language) and transforms this Code into a new language (Machine Language) that can be understood by the computer itself.</a:t>
            </a:r>
            <a:endParaRPr lang="en-US" sz="1600" dirty="0">
              <a:solidFill>
                <a:schemeClr val="bg1"/>
              </a:solidFill>
            </a:endParaRPr>
          </a:p>
        </p:txBody>
      </p:sp>
    </p:spTree>
    <p:extLst>
      <p:ext uri="{BB962C8B-B14F-4D97-AF65-F5344CB8AC3E}">
        <p14:creationId xmlns:p14="http://schemas.microsoft.com/office/powerpoint/2010/main" val="313478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28059" y="182879"/>
            <a:ext cx="7572894" cy="646331"/>
          </a:xfrm>
          <a:prstGeom prst="rect">
            <a:avLst/>
          </a:prstGeom>
          <a:noFill/>
        </p:spPr>
        <p:txBody>
          <a:bodyPr wrap="square" rtlCol="0">
            <a:spAutoFit/>
          </a:bodyPr>
          <a:lstStyle/>
          <a:p>
            <a:pPr algn="ctr"/>
            <a:r>
              <a:rPr lang="bn-BD" sz="2000" dirty="0">
                <a:solidFill>
                  <a:schemeClr val="bg1"/>
                </a:solidFill>
              </a:rPr>
              <a:t>সি প্রোগ্রাম </a:t>
            </a:r>
            <a:r>
              <a:rPr lang="bn-BD" sz="2000" dirty="0" smtClean="0">
                <a:solidFill>
                  <a:schemeClr val="bg1"/>
                </a:solidFill>
              </a:rPr>
              <a:t>ফ্লো</a:t>
            </a:r>
            <a:endParaRPr lang="en-US" sz="2000" dirty="0" smtClean="0">
              <a:solidFill>
                <a:schemeClr val="bg1"/>
              </a:solidFill>
            </a:endParaRPr>
          </a:p>
          <a:p>
            <a:pPr algn="ctr"/>
            <a:r>
              <a:rPr lang="bn-BD" sz="1600" dirty="0">
                <a:solidFill>
                  <a:schemeClr val="bg1"/>
                </a:solidFill>
              </a:rPr>
              <a:t>সি প্রোগ্রাম এক্সিকিউশনের সময় অনেকগুলো স্টেপ অনুসরণ করে</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480" y="1699825"/>
            <a:ext cx="4740051" cy="2926334"/>
          </a:xfrm>
          <a:prstGeom prst="rect">
            <a:avLst/>
          </a:prstGeom>
        </p:spPr>
      </p:pic>
    </p:spTree>
    <p:extLst>
      <p:ext uri="{BB962C8B-B14F-4D97-AF65-F5344CB8AC3E}">
        <p14:creationId xmlns:p14="http://schemas.microsoft.com/office/powerpoint/2010/main" val="642258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0945"/>
            <a:ext cx="11296996" cy="3970318"/>
          </a:xfrm>
          <a:prstGeom prst="rect">
            <a:avLst/>
          </a:prstGeom>
          <a:noFill/>
        </p:spPr>
        <p:txBody>
          <a:bodyPr wrap="square" rtlCol="0">
            <a:spAutoFit/>
          </a:bodyPr>
          <a:lstStyle/>
          <a:p>
            <a:pPr marL="342900" indent="-342900">
              <a:buFont typeface="Wingdings" panose="05000000000000000000" pitchFamily="2" charset="2"/>
              <a:buChar char="v"/>
            </a:pPr>
            <a:r>
              <a:rPr lang="bn-BD" dirty="0">
                <a:solidFill>
                  <a:schemeClr val="bg1"/>
                </a:solidFill>
              </a:rPr>
              <a:t>সি প্রোগ্রাম(সোর্স কোড) কে প্রথমে প্রিপ্রসেসরের কাছে পাঠানো হয়। প্রিপ্রোসেসর এক্সপান্ডেড সোর্স কোডে রূপান্তরিত করে</a:t>
            </a:r>
            <a:r>
              <a:rPr lang="bn-BD" dirty="0" smtClean="0">
                <a:solidFill>
                  <a:schemeClr val="bg1"/>
                </a:solidFill>
              </a:rPr>
              <a:t>।</a:t>
            </a:r>
            <a:endParaRPr lang="en-US" dirty="0" smtClean="0">
              <a:solidFill>
                <a:schemeClr val="bg1"/>
              </a:solidFill>
            </a:endParaRPr>
          </a:p>
          <a:p>
            <a:endParaRPr lang="bn-BD" dirty="0">
              <a:solidFill>
                <a:schemeClr val="bg1"/>
              </a:solidFill>
            </a:endParaRPr>
          </a:p>
          <a:p>
            <a:pPr marL="342900" indent="-342900">
              <a:buFont typeface="Wingdings" panose="05000000000000000000" pitchFamily="2" charset="2"/>
              <a:buChar char="v"/>
            </a:pPr>
            <a:r>
              <a:rPr lang="bn-BD" dirty="0">
                <a:solidFill>
                  <a:schemeClr val="bg1"/>
                </a:solidFill>
              </a:rPr>
              <a:t>এক্সপান্ডেড সোর্স কোড কম্পাইলারের কাছে পাঠানো হয় যা কোড কম্পাইল করে এসেম্বলি কোডে রূপান্তরিত করে</a:t>
            </a:r>
            <a:r>
              <a:rPr lang="bn-BD" dirty="0" smtClean="0">
                <a:solidFill>
                  <a:schemeClr val="bg1"/>
                </a:solidFill>
              </a:rPr>
              <a:t>।</a:t>
            </a:r>
            <a:endParaRPr lang="en-US" dirty="0" smtClean="0">
              <a:solidFill>
                <a:schemeClr val="bg1"/>
              </a:solidFill>
            </a:endParaRPr>
          </a:p>
          <a:p>
            <a:endParaRPr lang="bn-BD" dirty="0">
              <a:solidFill>
                <a:schemeClr val="bg1"/>
              </a:solidFill>
            </a:endParaRPr>
          </a:p>
          <a:p>
            <a:pPr marL="342900" indent="-342900">
              <a:buFont typeface="Wingdings" panose="05000000000000000000" pitchFamily="2" charset="2"/>
              <a:buChar char="v"/>
            </a:pPr>
            <a:r>
              <a:rPr lang="bn-BD" dirty="0">
                <a:solidFill>
                  <a:schemeClr val="bg1"/>
                </a:solidFill>
              </a:rPr>
              <a:t>এসেম্বলি কোড এসেম্বলারের কাছে পাঠানো হয় যা কোড এসেম্বলি করে এবং অবজেক্ট কোডে রূপান্তরিত করে</a:t>
            </a:r>
            <a:r>
              <a:rPr lang="bn-BD" dirty="0" smtClean="0">
                <a:solidFill>
                  <a:schemeClr val="bg1"/>
                </a:solidFill>
              </a:rPr>
              <a:t>।</a:t>
            </a:r>
            <a:endParaRPr lang="en-US" dirty="0" smtClean="0">
              <a:solidFill>
                <a:schemeClr val="bg1"/>
              </a:solidFill>
            </a:endParaRPr>
          </a:p>
          <a:p>
            <a:endParaRPr lang="bn-BD" dirty="0">
              <a:solidFill>
                <a:schemeClr val="bg1"/>
              </a:solidFill>
            </a:endParaRPr>
          </a:p>
          <a:p>
            <a:pPr marL="342900" indent="-342900">
              <a:buFont typeface="Wingdings" panose="05000000000000000000" pitchFamily="2" charset="2"/>
              <a:buChar char="v"/>
            </a:pPr>
            <a:r>
              <a:rPr lang="bn-BD" dirty="0">
                <a:solidFill>
                  <a:schemeClr val="bg1"/>
                </a:solidFill>
              </a:rPr>
              <a:t>অবজেক্ট কোড লিংকারের কাছে পাঠানো হয় যা লাইব্রেরী যেমন- হেডার ফাইলের সাথে লিংক করে। তারপরে ইহা এক্সিকিউটেবল কোডে রূপান্তরিত হয়</a:t>
            </a:r>
            <a:r>
              <a:rPr lang="bn-BD" dirty="0" smtClean="0">
                <a:solidFill>
                  <a:schemeClr val="bg1"/>
                </a:solidFill>
              </a:rPr>
              <a:t>।</a:t>
            </a:r>
            <a:endParaRPr lang="en-US" dirty="0" smtClean="0">
              <a:solidFill>
                <a:schemeClr val="bg1"/>
              </a:solidFill>
            </a:endParaRPr>
          </a:p>
          <a:p>
            <a:pPr marL="342900" indent="-342900">
              <a:buFont typeface="Wingdings" panose="05000000000000000000" pitchFamily="2" charset="2"/>
              <a:buChar char="v"/>
            </a:pPr>
            <a:endParaRPr lang="bn-BD" dirty="0">
              <a:solidFill>
                <a:schemeClr val="bg1"/>
              </a:solidFill>
            </a:endParaRPr>
          </a:p>
          <a:p>
            <a:pPr marL="342900" indent="-342900">
              <a:buFont typeface="Wingdings" panose="05000000000000000000" pitchFamily="2" charset="2"/>
              <a:buChar char="v"/>
            </a:pPr>
            <a:r>
              <a:rPr lang="bn-BD" dirty="0">
                <a:solidFill>
                  <a:schemeClr val="bg1"/>
                </a:solidFill>
              </a:rPr>
              <a:t>এক্সিকিউটেবল কোড লোডারের কাছে পাঠানো হয় যা মেমোরিতে লোড করে এবং কোড এক্সিকিউশন হয়। এক্সিকিউশন শেষে কনসোলে আউটপুট দেখায়।</a:t>
            </a:r>
          </a:p>
          <a:p>
            <a:endParaRPr lang="en-US" dirty="0">
              <a:solidFill>
                <a:schemeClr val="bg1"/>
              </a:solidFill>
            </a:endParaRPr>
          </a:p>
        </p:txBody>
      </p:sp>
    </p:spTree>
    <p:extLst>
      <p:ext uri="{BB962C8B-B14F-4D97-AF65-F5344CB8AC3E}">
        <p14:creationId xmlns:p14="http://schemas.microsoft.com/office/powerpoint/2010/main" val="1803225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3557</Words>
  <Application>Microsoft Office PowerPoint</Application>
  <PresentationFormat>Widescreen</PresentationFormat>
  <Paragraphs>888</Paragraphs>
  <Slides>51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51</vt:i4>
      </vt:variant>
    </vt:vector>
  </HeadingPairs>
  <TitlesOfParts>
    <vt:vector size="66" baseType="lpstr">
      <vt:lpstr>Arial</vt:lpstr>
      <vt:lpstr>Bangla695</vt:lpstr>
      <vt:lpstr>Calibri</vt:lpstr>
      <vt:lpstr>Consolas</vt:lpstr>
      <vt:lpstr>Courier New</vt:lpstr>
      <vt:lpstr>Mangal</vt:lpstr>
      <vt:lpstr>Monotype Corsiva</vt:lpstr>
      <vt:lpstr>Open Sans</vt:lpstr>
      <vt:lpstr>Tahoma</vt:lpstr>
      <vt:lpstr>Times New Roman</vt:lpstr>
      <vt:lpstr>Trade Gothic LT Pro</vt:lpstr>
      <vt:lpstr>Trebuchet MS</vt:lpstr>
      <vt:lpstr>Vrinda</vt:lpstr>
      <vt:lpstr>Wingdings</vt:lpstr>
      <vt:lpstr>Office Theme</vt:lpstr>
      <vt:lpstr>C Programming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 Title</vt:lpstr>
      <vt:lpstr>Table</vt:lpstr>
      <vt:lpstr>Quote appears here  Lorem ipsum dolor sit amet, consectetuer adipiscing elit.”  - Abul Hasnat Tanvir</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2022-03-10T04:54:11Z</dcterms:created>
  <dcterms:modified xsi:type="dcterms:W3CDTF">2022-03-17T14:08:51Z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