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25" r:id="rId6"/>
    <p:sldId id="326" r:id="rId7"/>
    <p:sldId id="327" r:id="rId8"/>
    <p:sldId id="328" r:id="rId9"/>
    <p:sldId id="330" r:id="rId10"/>
    <p:sldId id="331" r:id="rId11"/>
    <p:sldId id="332" r:id="rId12"/>
    <p:sldId id="333" r:id="rId13"/>
    <p:sldId id="329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262" r:id="rId22"/>
    <p:sldId id="266" r:id="rId23"/>
    <p:sldId id="267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ttacademy.com/cprogramming/string-handling-functions.php#strrev" TargetMode="External"/><Relationship Id="rId3" Type="http://schemas.openxmlformats.org/officeDocument/2006/relationships/hyperlink" Target="https://www.sattacademy.com/cprogramming/string-handling-functions.php#strcpy" TargetMode="External"/><Relationship Id="rId7" Type="http://schemas.openxmlformats.org/officeDocument/2006/relationships/hyperlink" Target="https://www.sattacademy.com/cprogramming/string-handling-functions.php#strupr" TargetMode="External"/><Relationship Id="rId2" Type="http://schemas.openxmlformats.org/officeDocument/2006/relationships/hyperlink" Target="https://www.sattacademy.com/cprogramming/string-handling-functions.php#strle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attacademy.com/cprogramming/string-handling-functions.php#strlwr" TargetMode="External"/><Relationship Id="rId5" Type="http://schemas.openxmlformats.org/officeDocument/2006/relationships/hyperlink" Target="https://www.sattacademy.com/cprogramming/string-handling-functions.php#strcmp" TargetMode="External"/><Relationship Id="rId4" Type="http://schemas.openxmlformats.org/officeDocument/2006/relationships/hyperlink" Target="https://www.sattacademy.com/cprogramming/string-handling-functions.php#strcat" TargetMode="External"/><Relationship Id="rId9" Type="http://schemas.openxmlformats.org/officeDocument/2006/relationships/hyperlink" Target="https://www.sattacademy.com/cprogramming/string-handling-functions.php#strst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28886" y="226814"/>
            <a:ext cx="45352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লাইব্রেরী ফাংশন ব্যবহার করে স্ট্রিং পরিচালনা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22867" y="787768"/>
            <a:ext cx="10329333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এই অধ্যায়ে আপনি লাইব্রেরী ফাংশন যেমন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,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ইত্যাদি ফাংশন ব্যবহার করে সি প্রোগ্রামিং এ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(manipulate)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শিখবেন। এছাড়া আপনি ইউজার থেকে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গ্রহণ করে স্ট্রিং এর উপর বিভিন্ন অপারেশন চালাতে শিখবেন।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922867" y="1710634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লাইব্রেরী ফাংশন- স্ট্রিং পরিচালনা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22867" y="2044866"/>
            <a:ext cx="10922000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সমস্যার ধরন অনুযায়ী আপনাকে প্রায়ই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করতে হতে পারে। আপনি যদি ম্যানুয়ালি নিখুঁতভাবে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(manipulation)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চান তাহলে ইহা অনেক জটিল হতে পারে এং বেশীরভাগ সময়েই আপনাকে সমস্যায় পড়তে হতে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তাই আমরা আপনাকে এই সমস্যা থেকে উত্তরণের জন্য সি লাইব্রেরী ফাংশন ব্যবহারের জন্য সুপারিশ করছি।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স্টান্ডার্ড লাইব্রেরী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অধীনে স্ট্রিং পরিচালনার জন্য অসংখ্য ফাংশন রয়েছে।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076820"/>
              </p:ext>
            </p:extLst>
          </p:nvPr>
        </p:nvGraphicFramePr>
        <p:xfrm>
          <a:off x="1076291" y="3624766"/>
          <a:ext cx="7187176" cy="3055434"/>
        </p:xfrm>
        <a:graphic>
          <a:graphicData uri="http://schemas.openxmlformats.org/drawingml/2006/table">
            <a:tbl>
              <a:tblPr/>
              <a:tblGrid>
                <a:gridCol w="1202496">
                  <a:extLst>
                    <a:ext uri="{9D8B030D-6E8A-4147-A177-3AD203B41FA5}">
                      <a16:colId xmlns:a16="http://schemas.microsoft.com/office/drawing/2014/main" val="4027332197"/>
                    </a:ext>
                  </a:extLst>
                </a:gridCol>
                <a:gridCol w="5984680">
                  <a:extLst>
                    <a:ext uri="{9D8B030D-6E8A-4147-A177-3AD203B41FA5}">
                      <a16:colId xmlns:a16="http://schemas.microsoft.com/office/drawing/2014/main" val="466828837"/>
                    </a:ext>
                  </a:extLst>
                </a:gridCol>
              </a:tblGrid>
              <a:tr h="312483"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ফাংশন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ফাংশনের কাজ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658779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2"/>
                        </a:rPr>
                        <a:t>strlen()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স্ট্রিং(</a:t>
                      </a:r>
                      <a:r>
                        <a:rPr lang="en-US" sz="1400" dirty="0">
                          <a:effectLst/>
                        </a:rPr>
                        <a:t>string) </a:t>
                      </a:r>
                      <a:r>
                        <a:rPr lang="bn-BD" sz="1400" dirty="0">
                          <a:effectLst/>
                        </a:rPr>
                        <a:t>এর দৈর্ঘ্য নির্ণয়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62398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3" tooltip="Strcpy()"/>
                        </a:rPr>
                        <a:t>strcpy()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এক স্ট্রিং(</a:t>
                      </a:r>
                      <a:r>
                        <a:rPr lang="en-US" sz="1400" dirty="0">
                          <a:effectLst/>
                        </a:rPr>
                        <a:t>string) </a:t>
                      </a:r>
                      <a:r>
                        <a:rPr lang="bn-BD" sz="1400" dirty="0">
                          <a:effectLst/>
                        </a:rPr>
                        <a:t>কে অন্য স্ট্রিং এর মধ্যে কপি(</a:t>
                      </a:r>
                      <a:r>
                        <a:rPr lang="en-US" sz="1400" dirty="0">
                          <a:effectLst/>
                        </a:rPr>
                        <a:t>Copy) </a:t>
                      </a:r>
                      <a:r>
                        <a:rPr lang="bn-BD" sz="1400" dirty="0">
                          <a:effectLst/>
                        </a:rPr>
                        <a:t>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074142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4" tooltip="Strcat()"/>
                        </a:rPr>
                        <a:t>strcat()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দুটি স্ট্রিং এর সংযোগ(</a:t>
                      </a:r>
                      <a:r>
                        <a:rPr lang="en-US" sz="1400">
                          <a:effectLst/>
                        </a:rPr>
                        <a:t>Concatenation) </a:t>
                      </a:r>
                      <a:r>
                        <a:rPr lang="bn-BD" sz="1400">
                          <a:effectLst/>
                        </a:rPr>
                        <a:t>ঘটায়।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315570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5" tooltip="Strcmp()"/>
                        </a:rPr>
                        <a:t>strcmp()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দুটি স্ট্রিং এর মধ্যে তুলনা(</a:t>
                      </a:r>
                      <a:r>
                        <a:rPr lang="en-US" sz="1400">
                          <a:effectLst/>
                        </a:rPr>
                        <a:t>compare) </a:t>
                      </a:r>
                      <a:r>
                        <a:rPr lang="bn-BD" sz="1400">
                          <a:effectLst/>
                        </a:rPr>
                        <a:t>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756209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6" tooltip="Strlwr()"/>
                        </a:rPr>
                        <a:t>strlwr()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ছোট হাতের বর্ণে(</a:t>
                      </a:r>
                      <a:r>
                        <a:rPr lang="en-US" sz="1400">
                          <a:effectLst/>
                        </a:rPr>
                        <a:t>lowercase) </a:t>
                      </a:r>
                      <a:r>
                        <a:rPr lang="bn-BD" sz="1400">
                          <a:effectLst/>
                        </a:rPr>
                        <a:t>রূপান্তর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565264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7" tooltip="Strupr()"/>
                        </a:rPr>
                        <a:t>strupr()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বড় হাতের বর্ণে(</a:t>
                      </a:r>
                      <a:r>
                        <a:rPr lang="en-US" sz="1400">
                          <a:effectLst/>
                        </a:rPr>
                        <a:t>uppercase) </a:t>
                      </a:r>
                      <a:r>
                        <a:rPr lang="bn-BD" sz="1400">
                          <a:effectLst/>
                        </a:rPr>
                        <a:t>রূপান্তর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778476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8" tooltip="Strrev()"/>
                        </a:rPr>
                        <a:t>strrev()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>
                          <a:effectLst/>
                        </a:rPr>
                        <a:t>স্ট্রিংকে বিপরীত(</a:t>
                      </a:r>
                      <a:r>
                        <a:rPr lang="en-US" sz="1400">
                          <a:effectLst/>
                        </a:rPr>
                        <a:t>reverse) </a:t>
                      </a:r>
                      <a:r>
                        <a:rPr lang="bn-BD" sz="1400">
                          <a:effectLst/>
                        </a:rPr>
                        <a:t>ক্রমে সাজায়।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195025"/>
                  </a:ext>
                </a:extLst>
              </a:tr>
              <a:tr h="341524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>
                          <a:solidFill>
                            <a:srgbClr val="0099AA"/>
                          </a:solidFill>
                          <a:effectLst/>
                          <a:hlinkClick r:id="rId9" tooltip="Strstr()"/>
                        </a:rPr>
                        <a:t>strstr()</a:t>
                      </a:r>
                      <a:endParaRPr lang="en-US" sz="1400">
                        <a:effectLst/>
                      </a:endParaRP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400" dirty="0">
                          <a:effectLst/>
                        </a:rPr>
                        <a:t>স্ট্রিং থেকে উপস্ট্রিং খুজে বের করে।</a:t>
                      </a:r>
                    </a:p>
                  </a:txBody>
                  <a:tcPr marL="54941" marR="54941" marT="54941" marB="54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92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87400" y="757478"/>
            <a:ext cx="10464800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পরিচালনার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(handling)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"string.h"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ফাইলের অধীনে ডিফাইন্ড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(defined)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আছে।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সুতরাং স্ট্রিং পরিচালনার 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 আপনার প্রোগ্রামে রান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(run) 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করানোর জন্য নিম্নোক্ত কোড যোগ করতে হবে।</a:t>
            </a:r>
            <a:endParaRPr kumimoji="0" lang="en-US" altLang="en-US" sz="16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89000" y="1413897"/>
            <a:ext cx="6290733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#include 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89000" y="1892012"/>
            <a:ext cx="8271933" cy="6411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gets()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puts()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প্রোগ্রমামিং এ স্ট্রিং গ্রহণ এবং প্রদর্শনীর জন্য যথাক্রমে লাইব্রেরী ফাংশন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করা হয়।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599838"/>
            <a:ext cx="4421717" cy="2457652"/>
          </a:xfrm>
          <a:prstGeom prst="rect">
            <a:avLst/>
          </a:prstGeom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87400" y="5630391"/>
            <a:ext cx="10464800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নোটঃ</a:t>
            </a:r>
            <a:r>
              <a:rPr kumimoji="0" lang="en-US" altLang="en-US" sz="1600" b="1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পরিচালনার জন্য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puts()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উভয় ফাংশন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"stdio.h"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 ডিফাইন্ড করা আছে।</a:t>
            </a:r>
            <a:r>
              <a:rPr kumimoji="0" lang="en-US" altLang="en-US" sz="1600" b="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223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143000" y="443028"/>
            <a:ext cx="9118600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strlen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 এর দৈর্ঘ রিটার্ন করে। ইহা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ক্যারেক্টার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('\0')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গণনা করে না।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উদাহরণঃ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উদাহরণে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মাধ্যমে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[30]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দৈর্ঘ্য নির্ণয় করে দেখানো হলোঃ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53505"/>
            <a:ext cx="7797800" cy="1784886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0" y="3299947"/>
            <a:ext cx="9118600" cy="9489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strcpy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(destination, source)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source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থেকে স্ট্রিংকে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destination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 কপি করে।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উদাহরণঃ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নিচের উদাহরণে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strcpy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মাধ্যমে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ch1[30]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স্ট্রিংকে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ch2[30]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মধ্যে কপি করে দেখানো হলোঃ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99" y="4390335"/>
            <a:ext cx="7797801" cy="21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5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05933" y="180562"/>
            <a:ext cx="10879667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strcat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second_string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দুটি স্ট্রিংকে একসঙ্গে যোগ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concatination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করে প্রথম স্ট্রিং হিসাবে রিটার্ন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33" y="1191039"/>
            <a:ext cx="5588000" cy="2304882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05933" y="3816494"/>
            <a:ext cx="6290734" cy="137980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strcmp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first_string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second_string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দুটি স্ট্রিং এর মধ্যে তুলনা করে এবং উভয় স্ট্রিং সমান হলে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0(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শূণ্য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রিটার্ন করে।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কনসোল থেকে স্ট্রিং পাঠ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(read)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জন্য এখানে আমরা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gets()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করেছি।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8934" y="2496638"/>
            <a:ext cx="4949224" cy="350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30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562794" y="420051"/>
            <a:ext cx="7664334" cy="7642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strlwr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strlwr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ছোট হাতের বর্ণে রুপান্তর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794" y="1184306"/>
            <a:ext cx="4538748" cy="275075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04605" y="4200298"/>
            <a:ext cx="1986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strupr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04605" y="4550172"/>
            <a:ext cx="6010100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strupr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বড় হাতের বর্ণে রুপান্তর করে।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899" y="3739973"/>
            <a:ext cx="4402541" cy="248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9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04851" y="405005"/>
            <a:ext cx="10432473" cy="10104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</a:t>
            </a:r>
            <a:r>
              <a:rPr kumimoji="0" lang="en-US" altLang="en-US" sz="22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strrev</a:t>
            </a:r>
            <a:r>
              <a:rPr kumimoji="0" lang="en-US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() </a:t>
            </a: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strrev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(string)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একটি স্ট্রিংকে উল্টিয়ে ফেলে। অর্থাৎ স্ট্রিং এর প্রথম ক্যারেক্টারগুলো শেষে এবং শেষ ক্যারেক্টারগুলো প্রথমে আসে</a:t>
            </a:r>
            <a:r>
              <a:rPr kumimoji="0" lang="bn-IN" altLang="en-US" sz="11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851" y="1415482"/>
            <a:ext cx="4896196" cy="28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5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402080" y="548470"/>
            <a:ext cx="934627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strstr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</a:t>
            </a:r>
          </a:p>
          <a:p>
            <a:r>
              <a:rPr lang="en-US" sz="1600" dirty="0" err="1">
                <a:solidFill>
                  <a:schemeClr val="bg1"/>
                </a:solidFill>
                <a:latin typeface="Open Sans"/>
              </a:rPr>
              <a:t>Strstr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 প্রদত্ত স্ট্রিং এর মধ্যে মিলিত স্ট্রিং এর প্রথম সংঘটনের পয়েন্টার রিটার্ন করে। এটি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substring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মিলিত প্রথম অক্ষর থেকে সর্বশেষ অক্ষর পর্যন্ত রিটার্ন করে</a:t>
            </a:r>
            <a:r>
              <a:rPr lang="bn-BD" sz="1600" dirty="0" smtClean="0">
                <a:solidFill>
                  <a:schemeClr val="bg1"/>
                </a:solidFill>
                <a:latin typeface="Open Sans"/>
              </a:rPr>
              <a:t>।</a:t>
            </a:r>
            <a:endParaRPr lang="bn-BD" sz="16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02080" y="1515287"/>
            <a:ext cx="1111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>
                <a:solidFill>
                  <a:schemeClr val="bg1"/>
                </a:solidFill>
                <a:latin typeface="Open Sans"/>
              </a:rPr>
              <a:t>সিনট্যাক্স: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496290" y="1959331"/>
            <a:ext cx="7040880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 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strstr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*string,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*match)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96290" y="2623835"/>
            <a:ext cx="852054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b="1" dirty="0">
                <a:solidFill>
                  <a:schemeClr val="bg1"/>
                </a:solidFill>
                <a:latin typeface="Open Sans"/>
              </a:rPr>
              <a:t>সিনট্যাক্সের ব্যাখ্যাঃ</a:t>
            </a:r>
            <a:endParaRPr lang="bn-BD" dirty="0">
              <a:solidFill>
                <a:schemeClr val="bg1"/>
              </a:solidFill>
              <a:latin typeface="Open Sans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Open Sans"/>
              </a:rPr>
              <a:t>string: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ইহা দ্বারা স্ট্রিং এর সম্পূর্ণ অংশকে বুঝায়। যেখান থেকে 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substring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সার্স করা হবে।</a:t>
            </a:r>
          </a:p>
          <a:p>
            <a:r>
              <a:rPr lang="en-US" sz="1600" b="1" dirty="0">
                <a:solidFill>
                  <a:schemeClr val="bg1"/>
                </a:solidFill>
                <a:latin typeface="Open Sans"/>
              </a:rPr>
              <a:t>match: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ইহা হচ্ছে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submatch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যা সম্পূর্ণ স্ট্রিং থেকে সার্স করা হবে।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927" y="3670761"/>
            <a:ext cx="5005128" cy="29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12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30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68677" y="110436"/>
            <a:ext cx="4323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স্ট্রিং | 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C Programming String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86690" y="778409"/>
            <a:ext cx="102108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এই অধ্যায়ে আপনি সি প্রোগ্রামিং স্ট্রিং(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string)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এর বিভিন্ন অপারেশন সম্মন্ধে জানবেন। এছাড়া আপনি স্ট্রিং ডিক্লেয়ার(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declare)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করা,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এবং বিভিন্ন ইনপুট/আউটপুট অপারেশনে এদের ব্যবহার সম্মন্ধেও জানবেন।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002608" y="1786378"/>
            <a:ext cx="10249592" cy="20069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স্ট্রিং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ক্যারেক্টারে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(character)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স্ট্রিং বলা হয়।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ক্যারেক্টারের মাধ্যমে স্ট্রিং এর সমাপ্তি ঘটে। উদাহরনস্বরুপঃ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"c string tutorial"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এখানে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"c string tutorial"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কম্পাইলার যখন স্ট্রিং কে কম্পাইল করে তখন স্ট্রিং এর শেষে একটি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ক্যারেক্টার যুক্ত করে দেয়।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                                              </a:t>
            </a:r>
          </a:p>
        </p:txBody>
      </p:sp>
      <p:pic>
        <p:nvPicPr>
          <p:cNvPr id="1026" name="Picture 2" descr="সি প্রোগ্রামিং এ মেমোরি ডায়াগ্রা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7" y="4039671"/>
            <a:ext cx="7966825" cy="69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7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64524" y="822361"/>
            <a:ext cx="9892145" cy="208769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22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স্ট্রিং ডিক্লেয়ারেশন</a:t>
            </a: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নিয়ে কাজ করার পূর্বে প্রথমে তাদেরকে ডিক্লেয়ার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হবে।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যে পদ্ধতিতে ডিক্লেয়ার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(declared)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হয় ঠিক একই পদ্ধতিতে স্ট্রিংও ডিক্লেয়ার করা হয়। শুধু পার্থক্য হলো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</a:t>
            </a:r>
            <a:r>
              <a:rPr kumimoji="0" lang="hi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Mangal"/>
              </a:rPr>
              <a:t>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Mang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bg1"/>
              </a:solidFill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Char s[5];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2051" name="Picture 3" descr="সি প্রোগ্রমিং এ স্ট্রিং ইনিশিয়ালাইজেশন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524" y="3145944"/>
            <a:ext cx="3499658" cy="86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64524" y="4080879"/>
            <a:ext cx="4813070" cy="12066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pointer </a:t>
            </a: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করেঃ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pointer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করেও স্ট্রিং ডিক্লেয়ার করা যেতে পারেঃ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char *p;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747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1505" y="831103"/>
            <a:ext cx="972866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স্ট্রিং </a:t>
            </a:r>
            <a:r>
              <a:rPr lang="bn-BD" dirty="0" smtClean="0">
                <a:solidFill>
                  <a:schemeClr val="bg1"/>
                </a:solidFill>
                <a:latin typeface="Open Sans"/>
              </a:rPr>
              <a:t>ইনিশিয়ালাইজেশন</a:t>
            </a:r>
            <a:endParaRPr lang="en-US" dirty="0" smtClean="0">
              <a:solidFill>
                <a:schemeClr val="bg1"/>
              </a:solidFill>
              <a:latin typeface="Open Sans"/>
            </a:endParaRPr>
          </a:p>
          <a:p>
            <a:endParaRPr lang="bn-BD" sz="1600" dirty="0">
              <a:solidFill>
                <a:schemeClr val="bg1"/>
              </a:solidFill>
              <a:latin typeface="Open Sans"/>
            </a:endParaRP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প্রোগ্রামিং এ বিভিন্ন পদ্ধতিতে স্ট্রিং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যেতে পারে।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সহজ ও সুবিধার জন্য ইনিশিয়ালাইজেশন(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initialization)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ডিক্লেয়ারেশন(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declaration)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উভয় কাজ একই ধাপে করা হয়।</a:t>
            </a:r>
          </a:p>
          <a:p>
            <a:r>
              <a:rPr lang="en-US" dirty="0">
                <a:solidFill>
                  <a:schemeClr val="bg1"/>
                </a:solidFill>
                <a:latin typeface="Open Sans"/>
              </a:rPr>
              <a:t>array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ব্যবহার করেঃ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00" y="2535641"/>
            <a:ext cx="2886075" cy="2085975"/>
          </a:xfrm>
          <a:prstGeom prst="rect">
            <a:avLst/>
          </a:prstGeom>
        </p:spPr>
      </p:pic>
      <p:pic>
        <p:nvPicPr>
          <p:cNvPr id="3074" name="Picture 2" descr="সি প্রোগ্রামিং এ স্ট্রিং ইনিশিয়ালাইজেশ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99" y="4974040"/>
            <a:ext cx="2886075" cy="713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026429" y="3668981"/>
            <a:ext cx="54309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pointer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ব্যবহার করেঃ</a:t>
            </a:r>
          </a:p>
          <a:p>
            <a:r>
              <a:rPr lang="en-US" sz="1600" dirty="0">
                <a:solidFill>
                  <a:schemeClr val="bg1"/>
                </a:solidFill>
                <a:latin typeface="Open Sans"/>
              </a:rPr>
              <a:t>pointer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ব্যবহার করেও স্ট্রিংকে নিম্নের ন্যায় ইনিশিয়ালাইজ(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initialized)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করা যেতে পারেঃ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145578" y="4598347"/>
            <a:ext cx="1911927" cy="375693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char *c = "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abcd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";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05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4295" y="886252"/>
            <a:ext cx="9729123" cy="119514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থেকে স্ট্রিং পাঠ করা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অন্য সকল ডাটা টাইপের মতই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আপনি স্ট্রিং পাঠ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(read)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করতে পারেন।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যাইহোক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প্রবেশকৃত শব্দ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সমূহের শুধুমাত্র প্রথম শব্দকে গ্রহণ করে। হোয়াইট স্পেস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(white space)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বা শুধুমাত্র স্পেসের দেখা পাওয়া মাত্র এই ফাংশনের সমাপ্তি ঘটে।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9481" y="2163679"/>
            <a:ext cx="3413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ইউজার থেকে শব্দ পাঠ/গ্রহণ করা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94295" y="2533011"/>
            <a:ext cx="1840345" cy="652692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char c[20];       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("%s", c);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9481" y="3302523"/>
            <a:ext cx="53222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dirty="0" err="1">
                <a:solidFill>
                  <a:schemeClr val="bg1"/>
                </a:solidFill>
                <a:latin typeface="Open Sans"/>
              </a:rPr>
              <a:t>scanf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ফাংশন ব্যবহার করে স্ট্রিং পাঠ করা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95" y="3754139"/>
            <a:ext cx="6756340" cy="2272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95" y="6145707"/>
            <a:ext cx="2276475" cy="495300"/>
          </a:xfrm>
          <a:prstGeom prst="rect">
            <a:avLst/>
          </a:prstGeom>
        </p:spPr>
      </p:pic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387149" y="6131747"/>
            <a:ext cx="695388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প্রোগ্রামে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Rahman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 অবজ্ঞা করা হয়েছে কারণ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স্পেসের পূর্ববর্তী একটি মাত্র শব্দকে গ্রহণ করে।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243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69818" y="722899"/>
            <a:ext cx="10027919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Open Sans"/>
              </a:rPr>
              <a:t>text </a:t>
            </a:r>
            <a:r>
              <a:rPr lang="bn-BD" dirty="0">
                <a:solidFill>
                  <a:schemeClr val="bg1"/>
                </a:solidFill>
                <a:latin typeface="Open Sans"/>
              </a:rPr>
              <a:t>এর একটি সারিকে পাঠ করা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টেক্সট এর একটি সম্পূর্ণ সারিকে পাঠ/গ্রহণ করার জন্য প্রত্যেক ক্যারেক্টারকে একটি একটি করে পাঠ করা হয়।</a:t>
            </a:r>
          </a:p>
        </p:txBody>
      </p:sp>
      <p:sp>
        <p:nvSpPr>
          <p:cNvPr id="4" name="Rectangle 3"/>
          <p:cNvSpPr/>
          <p:nvPr/>
        </p:nvSpPr>
        <p:spPr>
          <a:xfrm>
            <a:off x="969818" y="1426664"/>
            <a:ext cx="840693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উদাহরনঃ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getchar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ফাংশন ব্যবহার করে টেক্সট(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text)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এর একটি সারিকে পাঠ করা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250" y="1915217"/>
            <a:ext cx="7687801" cy="3542127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82835" y="5582239"/>
            <a:ext cx="10472565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 প্রোগ্রামে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ব্যবহার করে প্রতিবার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থেকে একটি করে অক্ষর গ্রহণ করে।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ইউজার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enter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বাটনে ক্লিক না করা পর্যন্ত এই প্রক্রিয়া চলতেই থাকে। পরিশেষে ইহাকে স্ট্রিং তৈরি করার জন্য শেষে একটি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null character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যুক্ত করা হয়।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গ্রহণের জন্য ইহা একটি বিরক্তিকর পদ্ধতি।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97181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47651" y="114476"/>
            <a:ext cx="8528858" cy="490000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লাইব্রেরী ফাংশন ব্যবহার করে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স্ট্রিং গ্রহণ এবং প্রদর্শনীর জন্য আরোও সহজ পদ্ধতিঃ পূর্বনির্ধারিত লাইব্রেরী ফাংশন যথাক্রমে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gets()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এবং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ব্যবহার করতে পারেন।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উদাহরনঃ স্টান্ডার্ড লাইব্রেরী ফাংশন ব্যবহার করে এক সারি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(line)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টেক্সটকে পাঠ করা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//gets()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এবং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puts()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ব্যবহার করে এক লাইন টেক্সট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(text)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পাঠ করার জন্য সি প্রোগ্রাম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name[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"Enter name: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gets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ইউজার থেকে স্ট্রিং পাঠ করার জন্য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"Name: 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puts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(name);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708090"/>
                </a:solidFill>
                <a:effectLst/>
                <a:latin typeface="Consolas" panose="020B0609020204030204" pitchFamily="49" charset="0"/>
                <a:cs typeface="Vrinda"/>
              </a:rPr>
              <a:t>স্ট্রিং প্রদর্শনীর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7651" y="5130595"/>
            <a:ext cx="8528858" cy="89891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উভয় প্রোগ্রাম নিচের ন্যায় একই আউটপুট দেয়ঃ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আউটপুট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Enter name: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Azizur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Rahman Name: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Azizur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Rahman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146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31025" y="922319"/>
            <a:ext cx="9800706" cy="14721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 দিয়ে স্ট্রিং অতিক্রম করানো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  <a:cs typeface="Vrind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স্ট্রিং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মতই। সুতরাং এদেরকে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মত একই পদ্ধতিতে ফাংশনের মধ্য দিয়ে অতিক্রম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(pass)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 যেতে পারে।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আরোও জানতে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ফাংশনের মধ্য দিয়ে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array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অতিক্রম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অধ্যায় ভিজিট করুন।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2469053"/>
            <a:ext cx="5877099" cy="3169893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7892" y="5902122"/>
            <a:ext cx="1022804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উপরের প্রোগ্রামে স্ট্রিং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(string)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 থেকে ইউজার ডিফাইন্ড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(user-defined)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ফাংশন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displayString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এর মধ্য দিয়ে অতিক্রম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(pass) 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করানো হয়েছে। ফাংশন ডিক্লেয়ারেশনে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হলো ফরম্যাল আর্গুমেন্ট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(formal argument)</a:t>
            </a:r>
            <a:r>
              <a:rPr kumimoji="0" lang="hi-IN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।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7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77335" y="929630"/>
            <a:ext cx="9364132" cy="19338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স্ট্রিং পরিচালনার ফাংশন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এ অনেক ধরণের স্ট্রিং অপারেশন রয়েছে যেগুলো আপনি ম্যানুয়ালি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(manually)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সম্পাদন করতে পারেন। যেমন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এর দৈর্ঘ্য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(length)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নির্ণয়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স্ট্রিং কপি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(copy)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দুটি স্ট্রিং এর সংযোগ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(concatenation)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ইত্যাদি।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কিন্তু প্রোগ্রামারদেরকে সহজ করে দেওয়ার জন্য এধরনের অনেক লাইব্রেরী ফাংশন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হেডার ফাইলের অধীনে ইতোমধ্যেই ডিফাইন্ড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(defined)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 আছে।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আরোও জানতে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প্রোগ্রামিং স্ট্রিং পরিচালনা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অধ্যায় ভিজিট করুন।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2753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openxmlformats.org/package/2006/metadata/core-properties"/>
    <ds:schemaRef ds:uri="http://schemas.microsoft.com/office/2006/documentManagement/types"/>
    <ds:schemaRef ds:uri="71af3243-3dd4-4a8d-8c0d-dd76da1f02a5"/>
    <ds:schemaRef ds:uri="http://schemas.microsoft.com/office/2006/metadata/properties"/>
    <ds:schemaRef ds:uri="http://purl.org/dc/terms/"/>
    <ds:schemaRef ds:uri="http://www.w3.org/XML/1998/namespace"/>
    <ds:schemaRef ds:uri="http://schemas.microsoft.com/office/infopath/2007/PartnerControls"/>
    <ds:schemaRef ds:uri="http://purl.org/dc/elements/1.1/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710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4" baseType="lpstr">
      <vt:lpstr>Arial</vt:lpstr>
      <vt:lpstr>Calibri</vt:lpstr>
      <vt:lpstr>Consolas</vt:lpstr>
      <vt:lpstr>Courier New</vt:lpstr>
      <vt:lpstr>Mangal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2022-03-30T10:05:03Z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