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25" r:id="rId6"/>
    <p:sldId id="326" r:id="rId7"/>
    <p:sldId id="327" r:id="rId8"/>
    <p:sldId id="328" r:id="rId9"/>
    <p:sldId id="330" r:id="rId10"/>
    <p:sldId id="331" r:id="rId11"/>
    <p:sldId id="332" r:id="rId12"/>
    <p:sldId id="333" r:id="rId13"/>
    <p:sldId id="329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62" r:id="rId22"/>
    <p:sldId id="266" r:id="rId23"/>
    <p:sldId id="26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ttacademy.com/cprogramming/string-handling-functions.php#strrev" TargetMode="External"/><Relationship Id="rId3" Type="http://schemas.openxmlformats.org/officeDocument/2006/relationships/hyperlink" Target="https://www.sattacademy.com/cprogramming/string-handling-functions.php#strcpy" TargetMode="External"/><Relationship Id="rId7" Type="http://schemas.openxmlformats.org/officeDocument/2006/relationships/hyperlink" Target="https://www.sattacademy.com/cprogramming/string-handling-functions.php#strupr" TargetMode="External"/><Relationship Id="rId2" Type="http://schemas.openxmlformats.org/officeDocument/2006/relationships/hyperlink" Target="https://www.sattacademy.com/cprogramming/string-handling-functions.php#strl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ttacademy.com/cprogramming/string-handling-functions.php#strlwr" TargetMode="External"/><Relationship Id="rId5" Type="http://schemas.openxmlformats.org/officeDocument/2006/relationships/hyperlink" Target="https://www.sattacademy.com/cprogramming/string-handling-functions.php#strcmp" TargetMode="External"/><Relationship Id="rId4" Type="http://schemas.openxmlformats.org/officeDocument/2006/relationships/hyperlink" Target="https://www.sattacademy.com/cprogramming/string-handling-functions.php#strcat" TargetMode="External"/><Relationship Id="rId9" Type="http://schemas.openxmlformats.org/officeDocument/2006/relationships/hyperlink" Target="https://www.sattacademy.com/cprogramming/string-handling-functions.php#strst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8886" y="226814"/>
            <a:ext cx="45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লাইব্রেরী ফাংশন ব্যবহার করে স্ট্রিং পরিচালনা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2867" y="787768"/>
            <a:ext cx="1032933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অধ্যায়ে আপনি লাইব্রেরী ফাংশন যেমন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ইত্যাদি ফাংশন ব্যবহার করে সি প্রোগ্রামিং এ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(manipulate)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শিখবেন। এছাড়া আপনি ইউজার থেকে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গ্রহণ করে স্ট্রিং এর উপর বিভিন্ন অপারেশন চালাতে শিখবেন।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867" y="1710634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লাইব্রেরী ফাংশন- স্ট্রিং পরিচালনা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2867" y="2044866"/>
            <a:ext cx="10922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সমস্যার ধরন অনুযায়ী আপনাকে প্রায়ই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করতে হতে পারে। আপনি যদি ম্যানুয়ালি নিখুঁতভাবে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(manipulation)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চান তাহলে ইহা অনেক জটিল হতে পারে এং বেশীরভাগ সময়েই আপনাকে সমস্যায় পড়তে হতে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তাই আমরা আপনাকে এই সমস্যা থেকে উত্তরণের জন্য সি লাইব্রেরী ফাংশন ব্যবহারের জন্য সুপারিশ করছি।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স্টান্ডার্ড লাইব্রেরী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অধীনে স্ট্রিং পরিচালনার জন্য অসংখ্য ফাংশন রয়েছে।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76820"/>
              </p:ext>
            </p:extLst>
          </p:nvPr>
        </p:nvGraphicFramePr>
        <p:xfrm>
          <a:off x="1076291" y="3624766"/>
          <a:ext cx="7187176" cy="3055434"/>
        </p:xfrm>
        <a:graphic>
          <a:graphicData uri="http://schemas.openxmlformats.org/drawingml/2006/table">
            <a:tbl>
              <a:tblPr/>
              <a:tblGrid>
                <a:gridCol w="1202496">
                  <a:extLst>
                    <a:ext uri="{9D8B030D-6E8A-4147-A177-3AD203B41FA5}">
                      <a16:colId xmlns:a16="http://schemas.microsoft.com/office/drawing/2014/main" val="4027332197"/>
                    </a:ext>
                  </a:extLst>
                </a:gridCol>
                <a:gridCol w="5984680">
                  <a:extLst>
                    <a:ext uri="{9D8B030D-6E8A-4147-A177-3AD203B41FA5}">
                      <a16:colId xmlns:a16="http://schemas.microsoft.com/office/drawing/2014/main" val="466828837"/>
                    </a:ext>
                  </a:extLst>
                </a:gridCol>
              </a:tblGrid>
              <a:tr h="312483"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ফাংশন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ফাংশনের কাজ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58779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2"/>
                        </a:rPr>
                        <a:t>strlen()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স্ট্রিং(</a:t>
                      </a:r>
                      <a:r>
                        <a:rPr lang="en-US" sz="1400" dirty="0">
                          <a:effectLst/>
                        </a:rPr>
                        <a:t>string) </a:t>
                      </a:r>
                      <a:r>
                        <a:rPr lang="bn-BD" sz="1400" dirty="0">
                          <a:effectLst/>
                        </a:rPr>
                        <a:t>এর দৈর্ঘ্য নির্ণয়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62398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3" tooltip="Strcpy()"/>
                        </a:rPr>
                        <a:t>strcpy()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এক স্ট্রিং(</a:t>
                      </a:r>
                      <a:r>
                        <a:rPr lang="en-US" sz="1400" dirty="0">
                          <a:effectLst/>
                        </a:rPr>
                        <a:t>string) </a:t>
                      </a:r>
                      <a:r>
                        <a:rPr lang="bn-BD" sz="1400" dirty="0">
                          <a:effectLst/>
                        </a:rPr>
                        <a:t>কে অন্য স্ট্রিং এর মধ্যে কপি(</a:t>
                      </a:r>
                      <a:r>
                        <a:rPr lang="en-US" sz="1400" dirty="0">
                          <a:effectLst/>
                        </a:rPr>
                        <a:t>Copy) </a:t>
                      </a:r>
                      <a:r>
                        <a:rPr lang="bn-BD" sz="1400" dirty="0">
                          <a:effectLst/>
                        </a:rPr>
                        <a:t>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74142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4" tooltip="Strcat()"/>
                        </a:rPr>
                        <a:t>strcat()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দুটি স্ট্রিং এর সংযোগ(</a:t>
                      </a:r>
                      <a:r>
                        <a:rPr lang="en-US" sz="1400">
                          <a:effectLst/>
                        </a:rPr>
                        <a:t>Concatenation) </a:t>
                      </a:r>
                      <a:r>
                        <a:rPr lang="bn-BD" sz="1400">
                          <a:effectLst/>
                        </a:rPr>
                        <a:t>ঘটায়।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5570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5" tooltip="Strcmp()"/>
                        </a:rPr>
                        <a:t>strcmp()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দুটি স্ট্রিং এর মধ্যে তুলনা(</a:t>
                      </a:r>
                      <a:r>
                        <a:rPr lang="en-US" sz="1400">
                          <a:effectLst/>
                        </a:rPr>
                        <a:t>compare) </a:t>
                      </a:r>
                      <a:r>
                        <a:rPr lang="bn-BD" sz="1400">
                          <a:effectLst/>
                        </a:rPr>
                        <a:t>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56209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6" tooltip="Strlwr()"/>
                        </a:rPr>
                        <a:t>strlwr()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ছোট হাতের বর্ণে(</a:t>
                      </a:r>
                      <a:r>
                        <a:rPr lang="en-US" sz="1400">
                          <a:effectLst/>
                        </a:rPr>
                        <a:t>lowercase) </a:t>
                      </a:r>
                      <a:r>
                        <a:rPr lang="bn-BD" sz="1400">
                          <a:effectLst/>
                        </a:rPr>
                        <a:t>রূপান্তর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65264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7" tooltip="Strupr()"/>
                        </a:rPr>
                        <a:t>strupr()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বড় হাতের বর্ণে(</a:t>
                      </a:r>
                      <a:r>
                        <a:rPr lang="en-US" sz="1400">
                          <a:effectLst/>
                        </a:rPr>
                        <a:t>uppercase) </a:t>
                      </a:r>
                      <a:r>
                        <a:rPr lang="bn-BD" sz="1400">
                          <a:effectLst/>
                        </a:rPr>
                        <a:t>রূপান্তর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78476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8" tooltip="Strrev()"/>
                        </a:rPr>
                        <a:t>strrev()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বিপরীত(</a:t>
                      </a:r>
                      <a:r>
                        <a:rPr lang="en-US" sz="1400">
                          <a:effectLst/>
                        </a:rPr>
                        <a:t>reverse) </a:t>
                      </a:r>
                      <a:r>
                        <a:rPr lang="bn-BD" sz="1400">
                          <a:effectLst/>
                        </a:rPr>
                        <a:t>ক্রমে সাজায়।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5025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9" tooltip="Strstr()"/>
                        </a:rPr>
                        <a:t>strstr()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স্ট্রিং থেকে উপস্ট্রিং খুজে বের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7400" y="757478"/>
            <a:ext cx="10464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পরিচালনার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(handling)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"string.h"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ফাইলের অধীনে ডিফাইন্ড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(defined)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আছে।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স্ট্রিং পরিচালনার 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 আপনার প্রোগ্রামে রান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(run)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করানোর জন্য নিম্নোক্ত কোড যোগ করতে হবে।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9000" y="1413897"/>
            <a:ext cx="6290733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89000" y="1892012"/>
            <a:ext cx="8271933" cy="641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gets()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puts()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প্রোগ্রমামিং এ স্ট্রিং গ্রহণ এবং প্রদর্শনীর জন্য যথাক্রমে লাইব্রেরী ফাংশন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করা হয়।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9838"/>
            <a:ext cx="4421717" cy="2457652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7400" y="5630391"/>
            <a:ext cx="104648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নোটঃ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পরিচালনার জন্য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 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"stdio.h"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 ডিফাইন্ড করা আছে।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3028"/>
            <a:ext cx="9118600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strlen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 এর দৈর্ঘ রিটার্ন করে। ইহা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ক্যারেক্টার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('\0')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গণনা করে না।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উদাহরণে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মাধ্যমে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[30]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দৈর্ঘ্য নির্ণয় করে দেখানো হলোঃ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3505"/>
            <a:ext cx="7797800" cy="178488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3299947"/>
            <a:ext cx="9118600" cy="9489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strcpy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(destination, source)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source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থেকে স্ট্রিংকে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destination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কপি করে।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উদাহরণঃ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উদাহরণে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মাধ্যমে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ch1[30]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ch2[30]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মধ্যে কপি করে দেখানো হলোঃ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390335"/>
            <a:ext cx="7797801" cy="21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5933" y="180562"/>
            <a:ext cx="10879667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দুটি স্ট্রিংকে একসঙ্গে যোগ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concatination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 প্রথম স্ট্রিং হিসাবে রিটার্ন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3" y="1191039"/>
            <a:ext cx="5588000" cy="230488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5933" y="3816494"/>
            <a:ext cx="6290734" cy="13798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strcmp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second_string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দুটি স্ট্রিং এর মধ্যে তুলনা করে এবং উভয় স্ট্রিং সমান হলে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0(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শূণ্য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রিটার্ন করে।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কনসোল থেকে স্ট্রিং পাঠ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(read)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এখানে আমরা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gets()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করেছি।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34" y="2496638"/>
            <a:ext cx="4949224" cy="35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62794" y="420051"/>
            <a:ext cx="7664334" cy="764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strlwr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strlwr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ছোট হাতের বর্ণে রুপান্তর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4" y="1184306"/>
            <a:ext cx="4538748" cy="2750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4605" y="420029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strupr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4605" y="4550172"/>
            <a:ext cx="60101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বড় হাতের বর্ণে রুপান্তর করে।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899" y="3739973"/>
            <a:ext cx="4402541" cy="24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4851" y="405005"/>
            <a:ext cx="10432473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strrev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strrev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উল্টিয়ে ফেলে। অর্থাৎ স্ট্রিং এর প্রথম ক্যারেক্টারগুলো শেষে এবং শেষ ক্যারেক্টারগুলো প্রথমে আসে</a:t>
            </a: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1" y="1415482"/>
            <a:ext cx="4896196" cy="28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2080" y="548470"/>
            <a:ext cx="93462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strstr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</a:t>
            </a:r>
          </a:p>
          <a:p>
            <a:r>
              <a:rPr lang="en-US" sz="1600" dirty="0" err="1">
                <a:solidFill>
                  <a:schemeClr val="bg1"/>
                </a:solidFill>
                <a:latin typeface="Open Sans"/>
              </a:rPr>
              <a:t>Strstr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 প্রদত্ত স্ট্রিং এর মধ্যে মিলিত স্ট্রিং এর প্রথম সংঘটনের পয়েন্টার রিটার্ন করে। এটি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substring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মিলিত প্রথম অক্ষর থেকে সর্বশেষ অক্ষর পর্যন্ত রিটার্ন করে</a:t>
            </a:r>
            <a:r>
              <a:rPr lang="bn-BD" sz="1600" dirty="0" smtClean="0">
                <a:solidFill>
                  <a:schemeClr val="bg1"/>
                </a:solidFill>
                <a:latin typeface="Open Sans"/>
              </a:rPr>
              <a:t>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2080" y="151528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>
                <a:solidFill>
                  <a:schemeClr val="bg1"/>
                </a:solidFill>
                <a:latin typeface="Open Sans"/>
              </a:rPr>
              <a:t>সিনট্যাক্স: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6290" y="1959331"/>
            <a:ext cx="7040880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*string,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*match)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6290" y="2623835"/>
            <a:ext cx="85205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b="1" dirty="0">
                <a:solidFill>
                  <a:schemeClr val="bg1"/>
                </a:solidFill>
                <a:latin typeface="Open Sans"/>
              </a:rPr>
              <a:t>সিনট্যাক্সের ব্যাখ্যাঃ</a:t>
            </a:r>
            <a:endParaRPr lang="bn-BD" dirty="0">
              <a:solidFill>
                <a:schemeClr val="bg1"/>
              </a:solidFill>
              <a:latin typeface="Open Sans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Open Sans"/>
              </a:rPr>
              <a:t>string: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ইহা দ্বারা স্ট্রিং এর সম্পূর্ণ অংশকে বুঝায়। যেখান থেকে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substring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সার্স করা হবে।</a:t>
            </a:r>
          </a:p>
          <a:p>
            <a:r>
              <a:rPr lang="en-US" sz="1600" b="1" dirty="0">
                <a:solidFill>
                  <a:schemeClr val="bg1"/>
                </a:solidFill>
                <a:latin typeface="Open Sans"/>
              </a:rPr>
              <a:t>match: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ইহা হচ্ছে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submatch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যা সম্পূর্ণ স্ট্রিং থেকে সার্স করা হবে।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27" y="3670761"/>
            <a:ext cx="5005128" cy="29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8677" y="110436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স্ট্রিং |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690" y="778409"/>
            <a:ext cx="10210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এই অধ্যায়ে আপনি সি প্রোগ্রামিং স্ট্রিং(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string)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এর বিভিন্ন অপারেশন সম্মন্ধে জানবেন। এছাড়া আপনি স্ট্রিং ডিক্লেয়ার(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declare)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করা,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এবং বিভিন্ন ইনপুট/আউটপুট অপারেশনে এদের ব্যবহার সম্মন্ধেও জানবেন।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2608" y="1786378"/>
            <a:ext cx="10249592" cy="20069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স্ট্রিং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ক্যারেক্টারে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(character)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স্ট্রিং বলা হয়।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ক্যারেক্টারের মাধ্যমে স্ট্রিং এর সমাপ্তি ঘটে। উদাহরনস্বরুপঃ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 string tutorial"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"c string tutorial"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কম্পাইলার যখন স্ট্রিং কে কম্পাইল করে তখন স্ট্রিং এর শেষে একটি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ক্যারেক্টার যুক্ত করে দেয়।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 </a:t>
            </a:r>
          </a:p>
        </p:txBody>
      </p:sp>
      <p:pic>
        <p:nvPicPr>
          <p:cNvPr id="1026" name="Picture 2" descr="সি প্রোগ্রামিং এ মেমোরি ডায়াগ্রা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7" y="4039671"/>
            <a:ext cx="7966825" cy="6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4524" y="822361"/>
            <a:ext cx="9892145" cy="20876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স্ট্রিং ডিক্লেয়ারেশন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নিয়ে কাজ করার পূর্বে প্রথমে তাদেরকে ডিক্লেয়ার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যে পদ্ধতিতে ডিক্লেয়ার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 ঠিক একই পদ্ধতিতে স্ট্রিংও ডিক্লেয়ার করা হয়। শুধু পার্থক্য হলো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Char s[5];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051" name="Picture 3" descr="সি প্রোগ্রমিং এ স্ট্রিং ইনিশিয়ালাইজেশন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24" y="3145944"/>
            <a:ext cx="3499658" cy="8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4524" y="4080879"/>
            <a:ext cx="4813070" cy="1206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pointer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করেঃ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pointer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করেও স্ট্রিং ডিক্লেয়ার করা যেতে পারেঃ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*p;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4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1505" y="831103"/>
            <a:ext cx="97286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স্ট্রিং </a:t>
            </a:r>
            <a:r>
              <a:rPr lang="bn-BD" dirty="0" smtClean="0">
                <a:solidFill>
                  <a:schemeClr val="bg1"/>
                </a:solidFill>
                <a:latin typeface="Open Sans"/>
              </a:rPr>
              <a:t>ইনিশিয়ালাইজেশন</a:t>
            </a:r>
            <a:endParaRPr lang="en-US" dirty="0" smtClean="0">
              <a:solidFill>
                <a:schemeClr val="bg1"/>
              </a:solidFill>
              <a:latin typeface="Open Sans"/>
            </a:endParaRPr>
          </a:p>
          <a:p>
            <a:endParaRPr lang="bn-BD" sz="1600" dirty="0">
              <a:solidFill>
                <a:schemeClr val="bg1"/>
              </a:solidFill>
              <a:latin typeface="Open Sans"/>
            </a:endParaRP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প্রোগ্রামিং এ বিভিন্ন পদ্ধতিতে স্ট্রিং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যেতে পারে।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সহজ ও সুবিধার জন্য ইনিশিয়ালাইজেশন(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initialization)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ডিক্লেয়ারেশন(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declaration)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উভয় কাজ একই ধাপে করা হয়।</a:t>
            </a:r>
          </a:p>
          <a:p>
            <a:r>
              <a:rPr lang="en-US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ব্যবহার করেঃ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0" y="2535641"/>
            <a:ext cx="2886075" cy="2085975"/>
          </a:xfrm>
          <a:prstGeom prst="rect">
            <a:avLst/>
          </a:prstGeom>
        </p:spPr>
      </p:pic>
      <p:pic>
        <p:nvPicPr>
          <p:cNvPr id="3074" name="Picture 2" descr="সি প্রোগ্রামিং এ স্ট্রিং ইনিশিয়ালাইজেশ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9" y="4974040"/>
            <a:ext cx="2886075" cy="7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6429" y="3668981"/>
            <a:ext cx="5430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pointer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ব্যবহার করেঃ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pointer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ব্যবহার করেও স্ট্রিংকে নিম্নের ন্যায়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যেতে পারেঃ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45578" y="4598347"/>
            <a:ext cx="1911927" cy="3756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*c = 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4295" y="886252"/>
            <a:ext cx="9729123" cy="1195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থেকে স্ট্রিং পাঠ করা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অন্য সকল ডাটা টাইপের মতই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আপনি স্ট্রিং পাঠ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(read)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পারেন।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যাইহোক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প্রবেশকৃত শব্দ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সমূহের শুধুমাত্র প্রথম শব্দকে গ্রহণ করে। হোয়াইট স্পেস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(white space)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বা শুধুমাত্র স্পেসের দেখা পাওয়া মাত্র এই ফাংশনের সমাপ্তি ঘটে।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9481" y="2163679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ইউজার থেকে শব্দ পাঠ/গ্রহণ করা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4295" y="2533011"/>
            <a:ext cx="1840345" cy="6526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 c[20];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("%s", c);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481" y="3302523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scanf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 ব্যবহার করে স্ট্রিং পাঠ করা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5" y="3754139"/>
            <a:ext cx="6756340" cy="2272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5" y="6145707"/>
            <a:ext cx="2276475" cy="49530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87149" y="6131747"/>
            <a:ext cx="695388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Rahman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অবজ্ঞা করা হয়েছে কারণ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স্পেসের পূর্ববর্তী একটি মাত্র শব্দকে গ্রহণ করে।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4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9818" y="722899"/>
            <a:ext cx="100279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/>
              </a:rPr>
              <a:t>text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একটি সারিকে পাঠ করা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টেক্সট এর একটি সম্পূর্ণ সারিকে পাঠ/গ্রহণ করার জন্য প্রত্যেক ক্যারেক্টারকে একটি একটি করে পাঠ করা হয়।</a:t>
            </a:r>
          </a:p>
        </p:txBody>
      </p:sp>
      <p:sp>
        <p:nvSpPr>
          <p:cNvPr id="4" name="Rectangle 3"/>
          <p:cNvSpPr/>
          <p:nvPr/>
        </p:nvSpPr>
        <p:spPr>
          <a:xfrm>
            <a:off x="969818" y="1426664"/>
            <a:ext cx="8406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getchar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 ব্যবহার করে টেক্সট(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text)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একটি সারিকে পাঠ করা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0" y="1915217"/>
            <a:ext cx="7687801" cy="354212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2835" y="5582239"/>
            <a:ext cx="10472565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 প্রোগ্রামে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প্রতিবার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থেকে একটি করে অক্ষর গ্রহণ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enter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বাটনে ক্লিক না করা পর্যন্ত এই প্রক্রিয়া চলতেই থাকে। পরিশেষে ইহাকে স্ট্রিং তৈরি করার জন্য শেষে একটি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 character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যুক্ত করা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গ্রহণের জন্য ইহা একটি বিরক্তিকর পদ্ধতি।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71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7651" y="114476"/>
            <a:ext cx="8528858" cy="49000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লাইব্রেরী ফাংশন ব্যবহার করে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স্ট্রিং গ্রহণ এবং প্রদর্শনীর জন্য আরোও সহজ পদ্ধতিঃ পূর্বনির্ধারিত লাইব্রেরী ফাংশন যথাক্রমে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করতে পারেন।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উদাহরনঃ স্টান্ডার্ড লাইব্রেরী ফাংশন ব্যবহার করে এক সারি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(line)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টেক্সটকে পাঠ করা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//gets()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puts()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ব্যবহার করে এক লাইন টেক্সট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(text)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পাঠ করার জন্য সি প্রোগ্রাম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"Enter name: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ইউজার থেকে স্ট্রিং পাঠ করার জন্য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স্ট্রিং প্রদর্শনীর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7651" y="5130595"/>
            <a:ext cx="8528858" cy="8989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উভয় প্রোগ্রাম নিচের ন্যায় একই আউটপুট দেয়ঃ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আউটপুট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name: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Azizur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Rahman Name: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Azizur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Rahman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14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1025" y="922319"/>
            <a:ext cx="9800706" cy="14721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 দিয়ে স্ট্রিং অতিক্রম করানো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মতই। সুতরাং এদেরকে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মত একই পদ্ধতিতে ফাংশনের মধ্য দিয়ে অতিক্রম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(pass)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 যেতে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আরোও জানতে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 দিয়ে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অতিক্রম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অধ্যায় ভিজিট করুন।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2469053"/>
            <a:ext cx="5877099" cy="316989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7892" y="5902122"/>
            <a:ext cx="1022804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প্রোগ্রামে স্ট্রিং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থেকে ইউজার ডিফাইন্ড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(user-defined)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 দিয়ে অতিক্রম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(pass)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 হয়েছে। ফাংশন ডিক্লেয়ারেশনে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ফরম্যাল আর্গুমেন্ট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(formal argument)</a:t>
            </a:r>
            <a:r>
              <a:rPr kumimoji="0" lang="hi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7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335" y="929630"/>
            <a:ext cx="9364132" cy="19338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স্ট্রিং পরিচালনার ফাংশন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অনেক ধরণের স্ট্রিং অপারেশন রয়েছে যেগুলো আপনি ম্যানুয়ালি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(manually)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সম্পাদন করতে পারেন। যেমন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দৈর্ঘ্য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(length)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নির্ণয়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কপি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(copy)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দুটি স্ট্রিং এর সংযোগ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(concatenation)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ইত্যাদি।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কিন্তু প্রোগ্রামারদেরকে সহজ করে দেওয়ার জন্য এধরনের অনেক লাইব্রেরী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ফাইলের অধীনে ইতোমধ্যেই ডিফাইন্ড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(defined)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আছে।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আরোও জানতে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অধ্যায় ভিজিট করুন।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75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710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Mangal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2022-03-30T10:10:18Z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