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 bookmarkIdSeed="2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74" r:id="rId15"/>
    <p:sldId id="262" r:id="rId16"/>
    <p:sldId id="266" r:id="rId17"/>
    <p:sldId id="26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A4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5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22/03/28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22/03/28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9622" y="1197033"/>
            <a:ext cx="7669322" cy="2010017"/>
          </a:xfrm>
        </p:spPr>
        <p:txBody>
          <a:bodyPr/>
          <a:lstStyle/>
          <a:p>
            <a:pPr algn="ctr"/>
            <a:r>
              <a:rPr lang="en-US" sz="7200" dirty="0" smtClean="0"/>
              <a:t>C Programming Language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426" y="3596917"/>
            <a:ext cx="9750829" cy="975083"/>
          </a:xfrm>
        </p:spPr>
        <p:txBody>
          <a:bodyPr>
            <a:normAutofit/>
          </a:bodyPr>
          <a:lstStyle/>
          <a:p>
            <a: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general-purpose programming language, developed in 1972, and still quite popular.</a:t>
            </a:r>
          </a:p>
          <a:p>
            <a: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very powerful; it has been used to develop operating systems, databases, applications,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91652" y="5935288"/>
            <a:ext cx="2017222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otype Corsiva" panose="03010101010201010101" pitchFamily="66" charset="0"/>
              </a:rPr>
              <a:t>Abul</a:t>
            </a:r>
            <a:r>
              <a:rPr lang="en-US" sz="1400" dirty="0" smtClean="0">
                <a:latin typeface="Monotype Corsiva" panose="03010101010201010101" pitchFamily="66" charset="0"/>
              </a:rPr>
              <a:t> </a:t>
            </a:r>
            <a:r>
              <a:rPr lang="en-US" sz="1400" dirty="0" err="1" smtClean="0">
                <a:latin typeface="Monotype Corsiva" panose="03010101010201010101" pitchFamily="66" charset="0"/>
              </a:rPr>
              <a:t>Hasnat</a:t>
            </a:r>
            <a:r>
              <a:rPr lang="en-US" sz="1400" dirty="0" smtClean="0">
                <a:latin typeface="Monotype Corsiva" panose="03010101010201010101" pitchFamily="66" charset="0"/>
              </a:rPr>
              <a:t> Tanvir</a:t>
            </a:r>
          </a:p>
          <a:p>
            <a:pPr algn="ctr"/>
            <a:r>
              <a:rPr lang="en-US" sz="1400" dirty="0" smtClean="0">
                <a:latin typeface="Monotype Corsiva" panose="03010101010201010101" pitchFamily="66" charset="0"/>
              </a:rPr>
              <a:t>Web Developer</a:t>
            </a:r>
            <a:endParaRPr lang="en-US" sz="1400" dirty="0">
              <a:latin typeface="Monotype Corsiva" panose="03010101010201010101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994" y="6192983"/>
            <a:ext cx="265853" cy="26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23949" y="118748"/>
            <a:ext cx="4780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sz="2000" dirty="0">
                <a:solidFill>
                  <a:schemeClr val="bg1"/>
                </a:solidFill>
                <a:latin typeface="Open Sans"/>
              </a:rPr>
              <a:t>সি </a:t>
            </a:r>
            <a:r>
              <a:rPr lang="bn-BD" sz="2000" dirty="0" smtClean="0">
                <a:solidFill>
                  <a:schemeClr val="bg1"/>
                </a:solidFill>
                <a:latin typeface="Open Sans"/>
              </a:rPr>
              <a:t>প্রোগ্রামিং </a:t>
            </a:r>
            <a:r>
              <a:rPr lang="bn-BD" sz="2000" dirty="0">
                <a:solidFill>
                  <a:schemeClr val="bg1"/>
                </a:solidFill>
                <a:latin typeface="Open Sans"/>
              </a:rPr>
              <a:t>লুপ - </a:t>
            </a:r>
            <a:r>
              <a:rPr lang="en-US" sz="2000" dirty="0">
                <a:solidFill>
                  <a:schemeClr val="bg1"/>
                </a:solidFill>
                <a:latin typeface="Open Sans"/>
              </a:rPr>
              <a:t>C Programming </a:t>
            </a:r>
            <a:r>
              <a:rPr lang="en-US" sz="2000" dirty="0" smtClean="0">
                <a:solidFill>
                  <a:schemeClr val="bg1"/>
                </a:solidFill>
                <a:latin typeface="Open Sans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Open Sans"/>
              </a:rPr>
              <a:t>Loop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4162" y="679213"/>
            <a:ext cx="10681238" cy="854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কোনো নির্দিষ্ট কোড ব্লককে রিপিট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(repeat)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করার জন্য প্রোগ্রামিং এ লুপ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(loop)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ব্যবহৃত হয়। এই অধ্যায়ে আপনি সি প্রোগ্রামিং এ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for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 তৈরি করা শিখবেন।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2259" y="1533820"/>
            <a:ext cx="10231274" cy="2011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কন্ডিশন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(condition)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মিথ্যা না হওয়া পর্যন্ত কোনো কোড ব্লককে রিপিট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(repeat)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করার জন্য প্রোগ্রামিং এ লুপ ব্যবহৃত হয়। সি প্রোগ্রামিং এ তিন ধরণের লুপ রয়েছেঃ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ফর লুপ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-for loop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হোয়াইল লুপ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- while loop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ডু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...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হোয়াইল লুপ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- do...while loop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4162" y="3482963"/>
            <a:ext cx="10994505" cy="11451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for </a:t>
            </a: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for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লুপের সিনট্যাক্স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initializationStatement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testExpression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updateStatement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 //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এই কোড এক্সিকিউট হবে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74162" y="4992919"/>
            <a:ext cx="10994505" cy="14272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ফর লুপ কিভাবে কাজ করে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?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initializationStatement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কেবলমাত্র একবার এক্সিকিউট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(execute)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হয়।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তারপরে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testExpression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এক্সিকিউট হয়। ইহা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false(0)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হলে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for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লুপের সমাপ্তি ঘটে। কিন্তু টেস্ট এক্সপ্রেশনের ভ্যালু যদি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True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হয় তাহলে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লুপের কোড ব্লক এক্সিকিউট হয় এবং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updateStatement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ভ্যালু আপডেট হয়।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testExpression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মিথ্যা না হওয়া পর্যন্ত ইহা চলতেই থাকে।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0223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06981" y="133003"/>
            <a:ext cx="4430683" cy="654397"/>
          </a:xfrm>
          <a:prstGeom prst="rect">
            <a:avLst/>
          </a:prstGeom>
          <a:solidFill>
            <a:srgbClr val="0065A4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 </a:t>
            </a:r>
            <a:r>
              <a:rPr lang="bn-BD" sz="2400" dirty="0"/>
              <a:t>লুপের </a:t>
            </a:r>
            <a:r>
              <a:rPr lang="bn-BD" sz="2400" dirty="0" smtClean="0"/>
              <a:t>ফ্লোচার্ট</a:t>
            </a:r>
            <a:endParaRPr lang="bn-BD" sz="2400" dirty="0"/>
          </a:p>
        </p:txBody>
      </p:sp>
      <p:pic>
        <p:nvPicPr>
          <p:cNvPr id="3074" name="Picture 2" descr="সি ফর লুপ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17" y="1154111"/>
            <a:ext cx="3419475" cy="53435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76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Title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Caption01 appears here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Caption02 appears here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Caption03 appears here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Caption04 appears here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Caption05 appears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60289"/>
              </p:ext>
            </p:extLst>
          </p:nvPr>
        </p:nvGraphicFramePr>
        <p:xfrm>
          <a:off x="1130300" y="1856740"/>
          <a:ext cx="9931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416061398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35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909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4451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/>
          <a:lstStyle/>
          <a:p>
            <a:r>
              <a:rPr lang="en-US" dirty="0"/>
              <a:t>Quote appears here </a:t>
            </a:r>
            <a:br>
              <a:rPr lang="en-US" dirty="0"/>
            </a:br>
            <a:r>
              <a:rPr lang="en-US" dirty="0"/>
              <a:t>Lorem ipsum dolor sit amet, consectetuer adipiscing elit.” </a:t>
            </a:r>
            <a:br>
              <a:rPr lang="en-US" dirty="0"/>
            </a:br>
            <a:r>
              <a:rPr lang="en-US" sz="2400" dirty="0"/>
              <a:t>- </a:t>
            </a:r>
            <a:r>
              <a:rPr lang="en-US" sz="2400" dirty="0" err="1" smtClean="0"/>
              <a:t>Abul</a:t>
            </a:r>
            <a:r>
              <a:rPr lang="en-US" sz="2400" dirty="0" smtClean="0"/>
              <a:t> </a:t>
            </a:r>
            <a:r>
              <a:rPr lang="en-US" sz="2400" dirty="0" err="1" smtClean="0"/>
              <a:t>Hasnat</a:t>
            </a:r>
            <a:r>
              <a:rPr lang="en-US" sz="2400" dirty="0" smtClean="0"/>
              <a:t> Tanvir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06981" y="133003"/>
            <a:ext cx="4430683" cy="980902"/>
          </a:xfrm>
          <a:prstGeom prst="rect">
            <a:avLst/>
          </a:prstGeom>
          <a:solidFill>
            <a:srgbClr val="0065A4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sz="3600" dirty="0"/>
              <a:t>সি কন্ট্রোল স্টেটমেন্ট</a:t>
            </a:r>
          </a:p>
        </p:txBody>
      </p:sp>
      <p:sp>
        <p:nvSpPr>
          <p:cNvPr id="8" name="Rectangle 7"/>
          <p:cNvSpPr/>
          <p:nvPr/>
        </p:nvSpPr>
        <p:spPr>
          <a:xfrm>
            <a:off x="928253" y="1496120"/>
            <a:ext cx="78832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প্রোগ্রামিং ইফ স্টেটমেন্ট</a:t>
            </a:r>
          </a:p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প্রোগ্রামিং এ তিন ধরণের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if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কন্ডিশনাল(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conditional)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স্টেটমেন্ট রয়েছেঃ</a:t>
            </a:r>
          </a:p>
          <a:p>
            <a:pPr>
              <a:buFont typeface="+mj-lt"/>
              <a:buAutoNum type="arabicPeriod"/>
            </a:pPr>
            <a:r>
              <a:rPr lang="bn-BD" dirty="0">
                <a:solidFill>
                  <a:schemeClr val="bg1"/>
                </a:solidFill>
                <a:latin typeface="Open Sans"/>
              </a:rPr>
              <a:t>ইফ-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if</a:t>
            </a:r>
          </a:p>
          <a:p>
            <a:pPr>
              <a:buFont typeface="+mj-lt"/>
              <a:buAutoNum type="arabicPeriod"/>
            </a:pPr>
            <a:r>
              <a:rPr lang="bn-BD" dirty="0">
                <a:solidFill>
                  <a:schemeClr val="bg1"/>
                </a:solidFill>
                <a:latin typeface="Open Sans"/>
              </a:rPr>
              <a:t>ইফ...এলস-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if...else</a:t>
            </a:r>
          </a:p>
          <a:p>
            <a:pPr>
              <a:buFont typeface="+mj-lt"/>
              <a:buAutoNum type="arabicPeriod"/>
            </a:pPr>
            <a:r>
              <a:rPr lang="bn-BD" dirty="0">
                <a:solidFill>
                  <a:schemeClr val="bg1"/>
                </a:solidFill>
                <a:latin typeface="Open Sans"/>
              </a:rPr>
              <a:t>ইফ...এলসইফ...এলস -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if...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elseif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...else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8253" y="2985864"/>
            <a:ext cx="3194860" cy="188379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if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 সিন্ট্যাক্স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 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testExpression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এই কোড এক্সিকিউট হবে।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928253" y="5116622"/>
            <a:ext cx="10066713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এখানে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প্রথমে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testExpression-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 মূল্যায়ন করে।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testExpression 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যদি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True(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শূন্য না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) 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হয় তাহলে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ব্লকের মধ্যে অবস্থিত স্টেটমেন্ট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/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স্টেটমেন্টসমূহ সম্পাদিত হবে।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testExpression 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যদি 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False(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শূন্য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) 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হয় তাহলে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ব্লকের মধ্যে অবস্থিত স্টেটমেন্ট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/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স্টেটমেন্টসমূহ এড়িয়ে যাবে।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if স্টেটমেন্ট এর ফ্লোচার্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65" y="269731"/>
            <a:ext cx="2762250" cy="3686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355" y="1497676"/>
            <a:ext cx="60007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4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1" y="62765"/>
            <a:ext cx="8495608" cy="66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4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59085" y="83127"/>
            <a:ext cx="6392486" cy="980902"/>
          </a:xfrm>
          <a:prstGeom prst="rect">
            <a:avLst/>
          </a:prstGeom>
          <a:solidFill>
            <a:srgbClr val="0065A4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BD" dirty="0"/>
              <a:t>সি ইফ...এলস এবং নেস্টেড ইফ...এলস স্টেটমেন্ট | </a:t>
            </a:r>
            <a:endParaRPr lang="en-US" dirty="0" smtClean="0"/>
          </a:p>
          <a:p>
            <a:pPr algn="ctr"/>
            <a:r>
              <a:rPr lang="en-US" dirty="0" smtClean="0"/>
              <a:t>C </a:t>
            </a:r>
            <a:r>
              <a:rPr lang="en-US" dirty="0"/>
              <a:t>Programming if...else and nested if...else Statement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65018" y="1249193"/>
            <a:ext cx="6666807" cy="9181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if...else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কন্ডিশন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True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হলে কিছু কোড এবং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False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হলে অন্য কিছু কোড সম্পাদন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(execution)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জন্য সি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if...else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 ব্যবহৃত হয়।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4073" y="2313771"/>
            <a:ext cx="2975956" cy="191457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 if...else </a:t>
            </a: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সিনট্যাক্স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if 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testExpression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// True </a:t>
            </a:r>
            <a:r>
              <a:rPr kumimoji="0" lang="bn-I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হলে এই কোড এক্সিকিউট হবে।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cs typeface="Vrind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 else {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// False </a:t>
            </a:r>
            <a:r>
              <a:rPr kumimoji="0" lang="bn-IN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হলে এই কোড এক্সিকিউট হবে।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cs typeface="Vrinda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9381" y="4374781"/>
            <a:ext cx="6650183" cy="107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টেস্ট এক্সপ্রেশন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True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হলে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স্টেটমেন্টের কোড ব্লক এক্সিকিউট হবে এবং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স্টেটমেন্টের কোড ব্লককে এড়িয়ে যাবে।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টেস্ট এক্সপ্রেশন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false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হলে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স্টেটমেন্টের কোড ব্লক সম্পাদিত হবে এবং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স্টেটমেন্টের কোড ব্লককে এড়িয়ে যাবে।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029" name="Picture 5" descr="if...else statement এর ফ্লোচার্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436" y="1147187"/>
            <a:ext cx="2576136" cy="26728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480" y="3939936"/>
            <a:ext cx="4026996" cy="274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42" y="180629"/>
            <a:ext cx="59912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4073" y="452753"/>
            <a:ext cx="10357658" cy="1164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নেস্টেট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if...else </a:t>
            </a: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কন্ডিশন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True/False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যাই হোক না কেন আমরা কোড এক্সিকিউট করতে চাই অর্থাৎ সিদ্ধান্ত গ্রহণ করতে চাই সেক্ষেত্রে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if...else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 ব্যবহৃত হয়। কিন্তু মাঝে মাঝে সিদ্ধান্ত গ্রহণ দুই এর অধিক কন্ডিশনের উপর নির্ভর করতে পারে।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দুই এর অধিক এক্সপ্রেশনকে টেস্ট করে কোড এক্সিকিউট করার জন্য নেস্টেড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if...else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স্টেটমেন্ট ব্যবহৃত হয়।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1679344"/>
            <a:ext cx="6705600" cy="398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007" y="1617118"/>
            <a:ext cx="3874193" cy="510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00" y="208799"/>
            <a:ext cx="5214363" cy="628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4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42211" y="133003"/>
            <a:ext cx="5195453" cy="980902"/>
          </a:xfrm>
          <a:prstGeom prst="rect">
            <a:avLst/>
          </a:prstGeom>
          <a:solidFill>
            <a:srgbClr val="0065A4">
              <a:alpha val="5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List of Programming Exercises</a:t>
            </a:r>
            <a:endParaRPr lang="bn-BD" sz="2800" dirty="0"/>
          </a:p>
        </p:txBody>
      </p:sp>
      <p:sp>
        <p:nvSpPr>
          <p:cNvPr id="4" name="Rectangle 3"/>
          <p:cNvSpPr/>
          <p:nvPr/>
        </p:nvSpPr>
        <p:spPr>
          <a:xfrm>
            <a:off x="752302" y="1751833"/>
            <a:ext cx="1090629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ource Sans Pro"/>
              </a:rPr>
              <a:t>Write a C program to find maximum between two numbers.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ource Sans Pro"/>
              </a:rPr>
              <a:t>Write a C program to find maximum between three numbers.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ource Sans Pro"/>
              </a:rPr>
              <a:t>Write a C program to check whether a number is negative, positive or zero.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ource Sans Pro"/>
              </a:rPr>
              <a:t>Write a C program to check whether a number is divisible by 5 and 11 or not.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ource Sans Pro"/>
              </a:rPr>
              <a:t>Write a C program to check whether a number is even or odd.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ource Sans Pro"/>
              </a:rPr>
              <a:t>Write a C program to check whether a year is leap year or not.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ource Sans Pro"/>
              </a:rPr>
              <a:t>Write a C program to check whether a character is alphabet or not.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ource Sans Pro"/>
              </a:rPr>
              <a:t>Write a C program to input any alphabet and check whether it is vowel or consonant.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Source Sans Pro"/>
              </a:rPr>
              <a:t>Write a C program to input any character and check whether it is alphabet, digit or special character.</a:t>
            </a:r>
            <a:endParaRPr lang="en-US" b="0" i="0" dirty="0">
              <a:solidFill>
                <a:schemeClr val="bg1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2180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506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Monotype Corsiva</vt:lpstr>
      <vt:lpstr>Open Sans</vt:lpstr>
      <vt:lpstr>Source Sans Pro</vt:lpstr>
      <vt:lpstr>Tahoma</vt:lpstr>
      <vt:lpstr>Times New Roman</vt:lpstr>
      <vt:lpstr>Trade Gothic LT Pro</vt:lpstr>
      <vt:lpstr>Trebuchet MS</vt:lpstr>
      <vt:lpstr>Vrinda</vt:lpstr>
      <vt:lpstr>Office Theme</vt:lpstr>
      <vt:lpstr>C Programming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 Title</vt:lpstr>
      <vt:lpstr>Table</vt:lpstr>
      <vt:lpstr>Quote appears here  Lorem ipsum dolor sit amet, consectetuer adipiscing elit.”  - Abul Hasnat Tanvir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2022-03-10T04:54:11Z</dcterms:created>
  <dcterms:modified xsi:type="dcterms:W3CDTF">2022-03-28T05:42:56Z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