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28"/>
  </p:notesMasterIdLst>
  <p:handoutMasterIdLst>
    <p:handoutMasterId r:id="rId29"/>
  </p:handoutMasterIdLst>
  <p:sldIdLst>
    <p:sldId id="256"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9" r:id="rId19"/>
    <p:sldId id="313" r:id="rId20"/>
    <p:sldId id="314" r:id="rId21"/>
    <p:sldId id="315" r:id="rId22"/>
    <p:sldId id="316" r:id="rId23"/>
    <p:sldId id="262" r:id="rId24"/>
    <p:sldId id="266" r:id="rId25"/>
    <p:sldId id="267"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2F4"/>
    <a:srgbClr val="0065A4"/>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115" d="100"/>
          <a:sy n="115" d="100"/>
        </p:scale>
        <p:origin x="780"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22/03/30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22/03/30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sattacademy.com/cprogramming/c-if-else-statement.ph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attacademy.com/cprogramming/c-for-loop.php"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19.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hyperlink" Target="https://www.sattacademy.com/cprogramming/library-function.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attacademy.com/cprogramming/c-functions.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attacademy.com/c-user-defined-function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69622" y="1197033"/>
            <a:ext cx="7669322" cy="2010017"/>
          </a:xfrm>
        </p:spPr>
        <p:txBody>
          <a:bodyPr/>
          <a:lstStyle/>
          <a:p>
            <a:pPr algn="ctr"/>
            <a:r>
              <a:rPr lang="en-US" sz="7200" dirty="0" smtClean="0"/>
              <a:t>C Programming Language</a:t>
            </a:r>
            <a:endParaRPr lang="en-US" sz="72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845426" y="3596917"/>
            <a:ext cx="9750829" cy="975083"/>
          </a:xfrm>
        </p:spPr>
        <p:txBody>
          <a:bodyPr>
            <a:normAutofit/>
          </a:bodyPr>
          <a:lstStyle/>
          <a:p>
            <a:r>
              <a:rPr lang="en-US" spc="0" dirty="0">
                <a:latin typeface="Times New Roman" panose="02020603050405020304" pitchFamily="18" charset="0"/>
                <a:cs typeface="Times New Roman" panose="02020603050405020304" pitchFamily="18" charset="0"/>
              </a:rPr>
              <a:t>C is a general-purpose programming language, developed in 1972, and still quite popular.</a:t>
            </a:r>
          </a:p>
          <a:p>
            <a:r>
              <a:rPr lang="en-US" spc="0" dirty="0">
                <a:latin typeface="Times New Roman" panose="02020603050405020304" pitchFamily="18" charset="0"/>
                <a:cs typeface="Times New Roman" panose="02020603050405020304" pitchFamily="18" charset="0"/>
              </a:rPr>
              <a:t>C is very powerful; it has been used to develop operating systems, databases, applications, etc.</a:t>
            </a:r>
          </a:p>
        </p:txBody>
      </p:sp>
      <p:sp>
        <p:nvSpPr>
          <p:cNvPr id="4" name="Rectangle 3"/>
          <p:cNvSpPr/>
          <p:nvPr/>
        </p:nvSpPr>
        <p:spPr>
          <a:xfrm>
            <a:off x="10091652" y="5935288"/>
            <a:ext cx="2017222" cy="731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Monotype Corsiva" panose="03010101010201010101" pitchFamily="66" charset="0"/>
              </a:rPr>
              <a:t>Abul</a:t>
            </a:r>
            <a:r>
              <a:rPr lang="en-US" sz="1400" dirty="0" smtClean="0">
                <a:latin typeface="Monotype Corsiva" panose="03010101010201010101" pitchFamily="66" charset="0"/>
              </a:rPr>
              <a:t> </a:t>
            </a:r>
            <a:r>
              <a:rPr lang="en-US" sz="1400" dirty="0" err="1" smtClean="0">
                <a:latin typeface="Monotype Corsiva" panose="03010101010201010101" pitchFamily="66" charset="0"/>
              </a:rPr>
              <a:t>Hasnat</a:t>
            </a:r>
            <a:r>
              <a:rPr lang="en-US" sz="1400" dirty="0" smtClean="0">
                <a:latin typeface="Monotype Corsiva" panose="03010101010201010101" pitchFamily="66" charset="0"/>
              </a:rPr>
              <a:t> Tanvir</a:t>
            </a:r>
          </a:p>
          <a:p>
            <a:pPr algn="ctr"/>
            <a:r>
              <a:rPr lang="en-US" sz="1400" dirty="0" smtClean="0">
                <a:latin typeface="Monotype Corsiva" panose="03010101010201010101" pitchFamily="66" charset="0"/>
              </a:rPr>
              <a:t>Web Developer</a:t>
            </a:r>
            <a:endParaRPr lang="en-US" sz="1400" dirty="0">
              <a:latin typeface="Monotype Corsiva" panose="03010101010201010101" pitchFamily="66"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994" y="6192983"/>
            <a:ext cx="265853" cy="265853"/>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4" name="Rectangle 3"/>
          <p:cNvSpPr/>
          <p:nvPr/>
        </p:nvSpPr>
        <p:spPr>
          <a:xfrm>
            <a:off x="4871258" y="203200"/>
            <a:ext cx="5685906"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n-BD" dirty="0"/>
              <a:t>উদাহরনঃ আর্গুমেন্ট ব্যতীত এবং রিটার্ন ভ্যালুসহ ফাংশন</a:t>
            </a:r>
          </a:p>
        </p:txBody>
      </p:sp>
      <p:pic>
        <p:nvPicPr>
          <p:cNvPr id="3" name="Picture 2"/>
          <p:cNvPicPr>
            <a:picLocks noChangeAspect="1"/>
          </p:cNvPicPr>
          <p:nvPr/>
        </p:nvPicPr>
        <p:blipFill>
          <a:blip r:embed="rId2"/>
          <a:stretch>
            <a:fillRect/>
          </a:stretch>
        </p:blipFill>
        <p:spPr>
          <a:xfrm>
            <a:off x="279774" y="203200"/>
            <a:ext cx="4333875" cy="6477000"/>
          </a:xfrm>
          <a:prstGeom prst="rect">
            <a:avLst/>
          </a:prstGeom>
        </p:spPr>
      </p:pic>
      <p:sp>
        <p:nvSpPr>
          <p:cNvPr id="5" name="Rectangle 1"/>
          <p:cNvSpPr>
            <a:spLocks noChangeArrowheads="1"/>
          </p:cNvSpPr>
          <p:nvPr/>
        </p:nvSpPr>
        <p:spPr bwMode="auto">
          <a:xfrm>
            <a:off x="4871258" y="1039815"/>
            <a:ext cx="6109392"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n =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getInteger</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ফাংশনের ফাঁকা বন্ধনী নির্দেশ করে যে</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ফাংশনের মধ্য দিয়ে কোন ভ্যালু অতিক্রম করবে এবং ফাংশন থেকে রিটার্ন ভ্যালু</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smtClean="0">
                <a:ln>
                  <a:noFill/>
                </a:ln>
                <a:solidFill>
                  <a:schemeClr val="bg1"/>
                </a:solidFill>
                <a:effectLst/>
                <a:latin typeface="Open Sans"/>
              </a:rPr>
              <a:t>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ভ্যারিয়েবলে এসাইন হবে।</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এখানে</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getInteger</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 ইউজার থেকে ইনপুট গ্রহণ করে এবং ইহা রিটার্ন করে। সংখ্যাটি মৌলিক কিনা চেক করার জন্য কোড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 রয়েছে।</a:t>
            </a:r>
            <a:endParaRPr kumimoji="0" lang="en-US" altLang="en-US"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06074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Rectangle 3"/>
          <p:cNvSpPr/>
          <p:nvPr/>
        </p:nvSpPr>
        <p:spPr>
          <a:xfrm>
            <a:off x="4896197" y="74815"/>
            <a:ext cx="5611089"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n-BD"/>
              <a:t>উদাহরনঃ আর্গুমেন্টসহ এবং রিটার্ন ভ্যালু ব্যতীত ফাংশন</a:t>
            </a:r>
          </a:p>
        </p:txBody>
      </p:sp>
      <p:pic>
        <p:nvPicPr>
          <p:cNvPr id="3" name="Picture 2"/>
          <p:cNvPicPr>
            <a:picLocks noChangeAspect="1"/>
          </p:cNvPicPr>
          <p:nvPr/>
        </p:nvPicPr>
        <p:blipFill>
          <a:blip r:embed="rId2"/>
          <a:stretch>
            <a:fillRect/>
          </a:stretch>
        </p:blipFill>
        <p:spPr>
          <a:xfrm>
            <a:off x="138544" y="189028"/>
            <a:ext cx="4725747" cy="6402965"/>
          </a:xfrm>
          <a:prstGeom prst="rect">
            <a:avLst/>
          </a:prstGeom>
        </p:spPr>
      </p:pic>
      <p:sp>
        <p:nvSpPr>
          <p:cNvPr id="5" name="Rectangle 1"/>
          <p:cNvSpPr>
            <a:spLocks noChangeArrowheads="1"/>
          </p:cNvSpPr>
          <p:nvPr/>
        </p:nvSpPr>
        <p:spPr bwMode="auto">
          <a:xfrm>
            <a:off x="4864291" y="1079798"/>
            <a:ext cx="6059978"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ইউজার কর্তৃক প্রবেশ করানো ইন্টেজার নাম্বার</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checkPrimeAndDisplay</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ফাংশনের মধ্য দিয়ে অতিক্রম করানো হয়।</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checkPrimeAndDisplay</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 অতিক্রান্ত আর্গুমেন্ট মৌলিক সংখ্যা কিনা চেক করে এবং উপযুক্ত ম্যাসেজ ডিসপ্লে করে।</a:t>
            </a:r>
            <a:endParaRPr kumimoji="0" lang="en-US" altLang="en-US"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6450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4" name="Rectangle 3"/>
          <p:cNvSpPr/>
          <p:nvPr/>
        </p:nvSpPr>
        <p:spPr>
          <a:xfrm>
            <a:off x="3690851" y="58189"/>
            <a:ext cx="5253644"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n-BD" dirty="0"/>
              <a:t>সি প্রোগ্রামিং রিকার্সন -</a:t>
            </a:r>
            <a:r>
              <a:rPr lang="en-US" dirty="0"/>
              <a:t>c programming </a:t>
            </a:r>
            <a:r>
              <a:rPr lang="en-US" dirty="0" smtClean="0"/>
              <a:t>recursion</a:t>
            </a:r>
            <a:endParaRPr lang="en-US" dirty="0"/>
          </a:p>
        </p:txBody>
      </p:sp>
      <p:sp>
        <p:nvSpPr>
          <p:cNvPr id="3" name="Rectangle 2"/>
          <p:cNvSpPr/>
          <p:nvPr/>
        </p:nvSpPr>
        <p:spPr>
          <a:xfrm>
            <a:off x="1734588" y="1013844"/>
            <a:ext cx="8872451" cy="646331"/>
          </a:xfrm>
          <a:prstGeom prst="rect">
            <a:avLst/>
          </a:prstGeom>
        </p:spPr>
        <p:txBody>
          <a:bodyPr wrap="square">
            <a:spAutoFit/>
          </a:bodyPr>
          <a:lstStyle/>
          <a:p>
            <a:r>
              <a:rPr lang="bn-BD" dirty="0">
                <a:solidFill>
                  <a:schemeClr val="bg1"/>
                </a:solidFill>
                <a:latin typeface="Open Sans"/>
              </a:rPr>
              <a:t>যে ফাংশন নিজেই নিজেকে কল(</a:t>
            </a:r>
            <a:r>
              <a:rPr lang="en-US" dirty="0">
                <a:solidFill>
                  <a:schemeClr val="bg1"/>
                </a:solidFill>
                <a:latin typeface="Open Sans"/>
              </a:rPr>
              <a:t>call) </a:t>
            </a:r>
            <a:r>
              <a:rPr lang="bn-BD" dirty="0">
                <a:solidFill>
                  <a:schemeClr val="bg1"/>
                </a:solidFill>
                <a:latin typeface="Open Sans"/>
              </a:rPr>
              <a:t>করে তাকে বলা হয় রিকার্সিভ(</a:t>
            </a:r>
            <a:r>
              <a:rPr lang="en-US" dirty="0">
                <a:solidFill>
                  <a:schemeClr val="bg1"/>
                </a:solidFill>
                <a:latin typeface="Open Sans"/>
              </a:rPr>
              <a:t>recursive) </a:t>
            </a:r>
            <a:r>
              <a:rPr lang="bn-BD" dirty="0">
                <a:solidFill>
                  <a:schemeClr val="bg1"/>
                </a:solidFill>
                <a:latin typeface="Open Sans"/>
              </a:rPr>
              <a:t>ফাংশন এবং এই কৌশলকে বলা হয় রিকার্সন(</a:t>
            </a:r>
            <a:r>
              <a:rPr lang="en-US" dirty="0">
                <a:solidFill>
                  <a:schemeClr val="bg1"/>
                </a:solidFill>
                <a:latin typeface="Open Sans"/>
              </a:rPr>
              <a:t>recursion)।</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614622" y="2551837"/>
            <a:ext cx="1619250" cy="2428875"/>
          </a:xfrm>
          <a:prstGeom prst="rect">
            <a:avLst/>
          </a:prstGeom>
        </p:spPr>
      </p:pic>
      <p:pic>
        <p:nvPicPr>
          <p:cNvPr id="9218" name="Picture 2" descr="How recursion works in C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0034" y="1892993"/>
            <a:ext cx="4149214" cy="34853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61536" y="2551837"/>
            <a:ext cx="5280833" cy="1569660"/>
          </a:xfrm>
          <a:prstGeom prst="rect">
            <a:avLst/>
          </a:prstGeom>
        </p:spPr>
        <p:txBody>
          <a:bodyPr wrap="square">
            <a:spAutoFit/>
          </a:bodyPr>
          <a:lstStyle/>
          <a:p>
            <a:r>
              <a:rPr lang="bn-BD" sz="1600" dirty="0">
                <a:solidFill>
                  <a:schemeClr val="bg1"/>
                </a:solidFill>
                <a:latin typeface="Open Sans"/>
              </a:rPr>
              <a:t>প্রতিবন্ধকতা সৃষ্ট করে এমন কিছু কন্ডিশনের দেখা না পাওয়া পর্যন্ত রিকার্সন চলতেই থাকে।</a:t>
            </a:r>
          </a:p>
          <a:p>
            <a:r>
              <a:rPr lang="bn-BD" sz="1600" dirty="0">
                <a:solidFill>
                  <a:schemeClr val="bg1"/>
                </a:solidFill>
                <a:latin typeface="Open Sans"/>
              </a:rPr>
              <a:t>অসীম রিকার্সনকে বাধা দেওয়ার জন্য </a:t>
            </a:r>
            <a:r>
              <a:rPr lang="en-US" sz="1600" dirty="0">
                <a:solidFill>
                  <a:schemeClr val="bg1"/>
                </a:solidFill>
                <a:latin typeface="Open Sans"/>
                <a:hlinkClick r:id="rId4" tooltip="C if...else"/>
              </a:rPr>
              <a:t>if...else </a:t>
            </a:r>
            <a:r>
              <a:rPr lang="bn-BD" sz="1600" dirty="0">
                <a:solidFill>
                  <a:schemeClr val="bg1"/>
                </a:solidFill>
                <a:latin typeface="Open Sans"/>
              </a:rPr>
              <a:t>স্টেটমেন্ট অথবা এধরনের অন্য কোনো স্টেটমেন্ট ব্যবহার করা যেতে পারে যেখানে এক অংশ রিকার্সিভ হবে, কিন্তু অন্যান্য অংশ রিকার্সিভ হবে না।</a:t>
            </a:r>
          </a:p>
        </p:txBody>
      </p:sp>
    </p:spTree>
    <p:extLst>
      <p:ext uri="{BB962C8B-B14F-4D97-AF65-F5344CB8AC3E}">
        <p14:creationId xmlns:p14="http://schemas.microsoft.com/office/powerpoint/2010/main" val="76070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4" name="Rectangle 3"/>
          <p:cNvSpPr/>
          <p:nvPr/>
        </p:nvSpPr>
        <p:spPr>
          <a:xfrm>
            <a:off x="3906981" y="133003"/>
            <a:ext cx="4430683"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n-BD" dirty="0"/>
              <a:t>উদাহরনঃ রিকার্সন ফাংশন</a:t>
            </a:r>
          </a:p>
        </p:txBody>
      </p:sp>
      <p:pic>
        <p:nvPicPr>
          <p:cNvPr id="3" name="Picture 2"/>
          <p:cNvPicPr>
            <a:picLocks noChangeAspect="1"/>
          </p:cNvPicPr>
          <p:nvPr/>
        </p:nvPicPr>
        <p:blipFill>
          <a:blip r:embed="rId2"/>
          <a:stretch>
            <a:fillRect/>
          </a:stretch>
        </p:blipFill>
        <p:spPr>
          <a:xfrm>
            <a:off x="514522" y="914227"/>
            <a:ext cx="4628219" cy="5292783"/>
          </a:xfrm>
          <a:prstGeom prst="rect">
            <a:avLst/>
          </a:prstGeom>
        </p:spPr>
      </p:pic>
      <p:pic>
        <p:nvPicPr>
          <p:cNvPr id="5" name="Picture 4"/>
          <p:cNvPicPr>
            <a:picLocks noChangeAspect="1"/>
          </p:cNvPicPr>
          <p:nvPr/>
        </p:nvPicPr>
        <p:blipFill>
          <a:blip r:embed="rId3"/>
          <a:stretch>
            <a:fillRect/>
          </a:stretch>
        </p:blipFill>
        <p:spPr>
          <a:xfrm>
            <a:off x="1842793" y="6295534"/>
            <a:ext cx="1971675" cy="466725"/>
          </a:xfrm>
          <a:prstGeom prst="rect">
            <a:avLst/>
          </a:prstGeom>
        </p:spPr>
      </p:pic>
      <p:sp>
        <p:nvSpPr>
          <p:cNvPr id="6" name="Rectangle 1"/>
          <p:cNvSpPr>
            <a:spLocks noChangeArrowheads="1"/>
          </p:cNvSpPr>
          <p:nvPr/>
        </p:nvSpPr>
        <p:spPr bwMode="auto">
          <a:xfrm>
            <a:off x="5366325" y="1286654"/>
            <a:ext cx="6180515"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উপরের প্রোগ্রামে</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smtClean="0">
                <a:ln>
                  <a:noFill/>
                </a:ln>
                <a:solidFill>
                  <a:schemeClr val="bg1"/>
                </a:solidFill>
                <a:effectLst/>
                <a:latin typeface="Open Sans"/>
              </a:rPr>
              <a:t>number</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ভ্যারিয়েবল</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sum()</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ফাংশনের মধ্যে দিয়ে আর্গুমেন্ট হিসাবে অতিক্রম হয় এবং</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 থেকে</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sum()</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 প্রাথমিকভাবে কল</a:t>
            </a:r>
            <a:r>
              <a:rPr kumimoji="0" lang="en-US" altLang="en-US" sz="1600" b="0" i="0" u="none" strike="noStrike" cap="none" normalizeH="0" baseline="0" dirty="0" smtClean="0">
                <a:ln>
                  <a:noFill/>
                </a:ln>
                <a:solidFill>
                  <a:schemeClr val="bg1"/>
                </a:solidFill>
                <a:effectLst/>
                <a:latin typeface="Open Sans"/>
                <a:cs typeface="Vrinda"/>
              </a:rPr>
              <a:t>(call) </a:t>
            </a:r>
            <a:r>
              <a:rPr kumimoji="0" lang="bn-IN" altLang="en-US" sz="1600" b="0" i="0" u="none" strike="noStrike" cap="none" normalizeH="0" baseline="0" dirty="0" smtClean="0">
                <a:ln>
                  <a:noFill/>
                </a:ln>
                <a:solidFill>
                  <a:schemeClr val="bg1"/>
                </a:solidFill>
                <a:effectLst/>
                <a:latin typeface="Open Sans"/>
                <a:cs typeface="Vrinda"/>
              </a:rPr>
              <a:t>হয়।</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ধরুন</a:t>
            </a:r>
            <a:r>
              <a:rPr kumimoji="0" lang="en-US" altLang="en-US" sz="1600" b="0" i="0" u="none" strike="noStrike" cap="none" normalizeH="0" baseline="0" dirty="0" smtClean="0">
                <a:ln>
                  <a:noFill/>
                </a:ln>
                <a:solidFill>
                  <a:schemeClr val="bg1"/>
                </a:solidFill>
                <a:effectLst/>
                <a:latin typeface="Open Sans"/>
                <a:cs typeface="Vrinda"/>
              </a:rPr>
              <a:t>,</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err="1" smtClean="0">
                <a:ln>
                  <a:noFill/>
                </a:ln>
                <a:solidFill>
                  <a:schemeClr val="bg1"/>
                </a:solidFill>
                <a:effectLst/>
                <a:latin typeface="Open Sans"/>
              </a:rPr>
              <a:t>num</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প্রাথমিক ভ্যালু </a:t>
            </a:r>
            <a:r>
              <a:rPr kumimoji="0" lang="en-US" altLang="en-US" sz="1600" b="0" i="0" u="none" strike="noStrike" cap="none" normalizeH="0" baseline="0" dirty="0" smtClean="0">
                <a:ln>
                  <a:noFill/>
                </a:ln>
                <a:solidFill>
                  <a:schemeClr val="bg1"/>
                </a:solidFill>
                <a:effectLst/>
                <a:latin typeface="Open Sans"/>
                <a:cs typeface="Vrinda"/>
              </a:rPr>
              <a:t>3</a:t>
            </a:r>
            <a:r>
              <a:rPr kumimoji="0" lang="bn-IN" altLang="en-US" sz="1600" b="0" i="0" u="none" strike="noStrike" cap="none" normalizeH="0" baseline="0" dirty="0" smtClean="0">
                <a:ln>
                  <a:noFill/>
                </a:ln>
                <a:solidFill>
                  <a:schemeClr val="bg1"/>
                </a:solidFill>
                <a:effectLst/>
                <a:latin typeface="Open Sans"/>
                <a:cs typeface="Vrinda"/>
              </a:rPr>
              <a:t>। পরবর্তী ফাংশন কলে</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sum()</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ফাংশনের মধ্য দিয়ে </a:t>
            </a:r>
            <a:r>
              <a:rPr kumimoji="0" lang="en-US" altLang="en-US" sz="1600" b="0" i="0" u="none" strike="noStrike" cap="none" normalizeH="0" baseline="0" dirty="0" smtClean="0">
                <a:ln>
                  <a:noFill/>
                </a:ln>
                <a:solidFill>
                  <a:schemeClr val="bg1"/>
                </a:solidFill>
                <a:effectLst/>
                <a:latin typeface="Open Sans"/>
                <a:cs typeface="Vrinda"/>
              </a:rPr>
              <a:t>2</a:t>
            </a:r>
            <a:r>
              <a:rPr kumimoji="0" lang="bn-IN" altLang="en-US" sz="1600" b="0" i="0" u="none" strike="noStrike" cap="none" normalizeH="0" baseline="0" dirty="0" smtClean="0">
                <a:ln>
                  <a:noFill/>
                </a:ln>
                <a:solidFill>
                  <a:schemeClr val="bg1"/>
                </a:solidFill>
                <a:effectLst/>
                <a:latin typeface="Open Sans"/>
                <a:cs typeface="Vrinda"/>
              </a:rPr>
              <a:t> অতিক্রম করানো হয়।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err="1" smtClean="0">
                <a:ln>
                  <a:noFill/>
                </a:ln>
                <a:solidFill>
                  <a:schemeClr val="bg1"/>
                </a:solidFill>
                <a:effectLst/>
                <a:latin typeface="Open Sans"/>
              </a:rPr>
              <a:t>num</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এর সমান না হওয়া পর্যন্ত এই প্রক্রিয়া চলতে থাকে।</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যখন</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err="1" smtClean="0">
                <a:ln>
                  <a:noFill/>
                </a:ln>
                <a:solidFill>
                  <a:schemeClr val="bg1"/>
                </a:solidFill>
                <a:effectLst/>
                <a:latin typeface="Open Sans"/>
              </a:rPr>
              <a:t>num</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এর সমান হয় তখন </a:t>
            </a:r>
            <a:r>
              <a:rPr kumimoji="0" lang="en-US" altLang="en-US" sz="1600" b="0" i="0" u="none" strike="noStrike" cap="none" normalizeH="0" baseline="0" dirty="0" smtClean="0">
                <a:ln>
                  <a:noFill/>
                </a:ln>
                <a:solidFill>
                  <a:schemeClr val="bg1"/>
                </a:solidFill>
                <a:effectLst/>
                <a:latin typeface="Open Sans"/>
                <a:cs typeface="Vrinda"/>
              </a:rPr>
              <a:t>if </a:t>
            </a:r>
            <a:r>
              <a:rPr kumimoji="0" lang="bn-IN" altLang="en-US" sz="1600" b="0" i="0" u="none" strike="noStrike" cap="none" normalizeH="0" baseline="0" dirty="0" smtClean="0">
                <a:ln>
                  <a:noFill/>
                </a:ln>
                <a:solidFill>
                  <a:schemeClr val="bg1"/>
                </a:solidFill>
                <a:effectLst/>
                <a:latin typeface="Open Sans"/>
                <a:cs typeface="Vrinda"/>
              </a:rPr>
              <a:t>কন্ডিশন ব্যার্থ হয় এবং </a:t>
            </a:r>
            <a:r>
              <a:rPr kumimoji="0" lang="en-US" altLang="en-US" sz="1600" b="0" i="0" u="none" strike="noStrike" cap="none" normalizeH="0" baseline="0" dirty="0" smtClean="0">
                <a:ln>
                  <a:noFill/>
                </a:ln>
                <a:solidFill>
                  <a:schemeClr val="bg1"/>
                </a:solidFill>
                <a:effectLst/>
                <a:latin typeface="Open Sans"/>
                <a:cs typeface="Vrinda"/>
              </a:rPr>
              <a:t>else </a:t>
            </a:r>
            <a:r>
              <a:rPr kumimoji="0" lang="bn-IN" altLang="en-US" sz="1600" b="0" i="0" u="none" strike="noStrike" cap="none" normalizeH="0" baseline="0" dirty="0" smtClean="0">
                <a:ln>
                  <a:noFill/>
                </a:ln>
                <a:solidFill>
                  <a:schemeClr val="bg1"/>
                </a:solidFill>
                <a:effectLst/>
                <a:latin typeface="Open Sans"/>
                <a:cs typeface="Vrinda"/>
              </a:rPr>
              <a:t>অংশ এক্সিকিউশন হয়ে যোগফল</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ফাংশনের কাছে রিটার্ন করে।</a:t>
            </a:r>
            <a:endParaRPr kumimoji="0" lang="en-US" altLang="en-US"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08948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11266" name="Picture 2" descr="Calculation of sum of natural number using recu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76" y="460201"/>
            <a:ext cx="3942599" cy="60365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27913" y="1928520"/>
            <a:ext cx="6096000" cy="2862322"/>
          </a:xfrm>
          <a:prstGeom prst="rect">
            <a:avLst/>
          </a:prstGeom>
        </p:spPr>
        <p:txBody>
          <a:bodyPr>
            <a:spAutoFit/>
          </a:bodyPr>
          <a:lstStyle/>
          <a:p>
            <a:r>
              <a:rPr lang="bn-BD" dirty="0">
                <a:solidFill>
                  <a:schemeClr val="bg1"/>
                </a:solidFill>
                <a:latin typeface="Open Sans"/>
              </a:rPr>
              <a:t>রিকার্সনের সুবিধা এবং </a:t>
            </a:r>
            <a:r>
              <a:rPr lang="bn-BD" dirty="0" smtClean="0">
                <a:solidFill>
                  <a:schemeClr val="bg1"/>
                </a:solidFill>
                <a:latin typeface="Open Sans"/>
              </a:rPr>
              <a:t>অসুবিধা</a:t>
            </a:r>
            <a:endParaRPr lang="en-US" dirty="0" smtClean="0">
              <a:solidFill>
                <a:schemeClr val="bg1"/>
              </a:solidFill>
              <a:latin typeface="Open Sans"/>
            </a:endParaRPr>
          </a:p>
          <a:p>
            <a:endParaRPr lang="bn-BD" dirty="0">
              <a:solidFill>
                <a:schemeClr val="bg1"/>
              </a:solidFill>
              <a:latin typeface="Open Sans"/>
            </a:endParaRPr>
          </a:p>
          <a:p>
            <a:r>
              <a:rPr lang="bn-BD" dirty="0">
                <a:solidFill>
                  <a:schemeClr val="bg1"/>
                </a:solidFill>
                <a:latin typeface="Open Sans"/>
              </a:rPr>
              <a:t>রিকার্সন প্রোগ্রামকে সহজ এবং স্বচ্ছ রাখে। রিকার্সন ব্যবহার করে সকল এলগরিদমকে পৌনঃপুনিকভাবে(</a:t>
            </a:r>
            <a:r>
              <a:rPr lang="en-US" dirty="0">
                <a:solidFill>
                  <a:schemeClr val="bg1"/>
                </a:solidFill>
                <a:latin typeface="Open Sans"/>
              </a:rPr>
              <a:t>recursively) </a:t>
            </a:r>
            <a:r>
              <a:rPr lang="bn-BD" dirty="0">
                <a:solidFill>
                  <a:schemeClr val="bg1"/>
                </a:solidFill>
                <a:latin typeface="Open Sans"/>
              </a:rPr>
              <a:t>ডিফাইন্ড করা যেতে পারে। ফলে ইহা বুঝা এবং প্রমাণ করা উভয়ই সহজ হয়ে যায়। </a:t>
            </a:r>
          </a:p>
          <a:p>
            <a:r>
              <a:rPr lang="bn-BD" dirty="0">
                <a:solidFill>
                  <a:schemeClr val="bg1"/>
                </a:solidFill>
                <a:latin typeface="Open Sans"/>
              </a:rPr>
              <a:t>আপনার প্রোগ্রামের মুখ্য বিষয় যদি দ্রুতগতি সম্পন্ন হয় তাহলে রিকার্সন না ব্যবহার করাই ভাল। কারণ রিকার্সন মেমোরির অনেক জায়গা দখল করে এবং সাধারণত ধীর গতির হয়। ইহার পরিবর্তে আপনি </a:t>
            </a:r>
            <a:r>
              <a:rPr lang="bn-BD" dirty="0">
                <a:solidFill>
                  <a:schemeClr val="bg1"/>
                </a:solidFill>
                <a:latin typeface="Open Sans"/>
                <a:hlinkClick r:id="rId3" tooltip="C for loop"/>
              </a:rPr>
              <a:t>লুপ</a:t>
            </a:r>
            <a:r>
              <a:rPr lang="bn-BD" dirty="0">
                <a:solidFill>
                  <a:schemeClr val="bg1"/>
                </a:solidFill>
                <a:latin typeface="Open Sans"/>
              </a:rPr>
              <a:t> ব্যবহার করতে পারেন।</a:t>
            </a:r>
          </a:p>
        </p:txBody>
      </p:sp>
    </p:spTree>
    <p:extLst>
      <p:ext uri="{BB962C8B-B14F-4D97-AF65-F5344CB8AC3E}">
        <p14:creationId xmlns:p14="http://schemas.microsoft.com/office/powerpoint/2010/main" val="410970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4" name="Rectangle 3"/>
          <p:cNvSpPr/>
          <p:nvPr/>
        </p:nvSpPr>
        <p:spPr>
          <a:xfrm>
            <a:off x="3906981" y="133003"/>
            <a:ext cx="4430683"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dirty="0"/>
              <a:t>সি ভ্যারিয়েবলের স্কোপ এবং লাইফটাইম - </a:t>
            </a:r>
            <a:r>
              <a:rPr lang="en-US" dirty="0"/>
              <a:t>C variable scope and lifetime</a:t>
            </a:r>
          </a:p>
        </p:txBody>
      </p:sp>
      <p:sp>
        <p:nvSpPr>
          <p:cNvPr id="3" name="Rectangle 2"/>
          <p:cNvSpPr/>
          <p:nvPr/>
        </p:nvSpPr>
        <p:spPr>
          <a:xfrm>
            <a:off x="462742" y="1141352"/>
            <a:ext cx="10789458" cy="584775"/>
          </a:xfrm>
          <a:prstGeom prst="rect">
            <a:avLst/>
          </a:prstGeom>
        </p:spPr>
        <p:txBody>
          <a:bodyPr wrap="square">
            <a:spAutoFit/>
          </a:bodyPr>
          <a:lstStyle/>
          <a:p>
            <a:r>
              <a:rPr lang="bn-BD" sz="1600" dirty="0">
                <a:solidFill>
                  <a:schemeClr val="bg1"/>
                </a:solidFill>
                <a:latin typeface="Open Sans"/>
              </a:rPr>
              <a:t>এই অধ্যায়ে আপনি লোকাল(</a:t>
            </a:r>
            <a:r>
              <a:rPr lang="en-US" sz="1600" dirty="0">
                <a:solidFill>
                  <a:schemeClr val="bg1"/>
                </a:solidFill>
                <a:latin typeface="Open Sans"/>
              </a:rPr>
              <a:t>local) </a:t>
            </a:r>
            <a:r>
              <a:rPr lang="bn-BD" sz="1600" dirty="0">
                <a:solidFill>
                  <a:schemeClr val="bg1"/>
                </a:solidFill>
                <a:latin typeface="Open Sans"/>
              </a:rPr>
              <a:t>এবং গ্লোবাল (</a:t>
            </a:r>
            <a:r>
              <a:rPr lang="en-US" sz="1600" dirty="0">
                <a:solidFill>
                  <a:schemeClr val="bg1"/>
                </a:solidFill>
                <a:latin typeface="Open Sans"/>
              </a:rPr>
              <a:t>global) </a:t>
            </a:r>
            <a:r>
              <a:rPr lang="bn-BD" sz="1600" dirty="0">
                <a:solidFill>
                  <a:schemeClr val="bg1"/>
                </a:solidFill>
                <a:latin typeface="Open Sans"/>
              </a:rPr>
              <a:t>ভ্যারিয়েবলের স্কোপ(</a:t>
            </a:r>
            <a:r>
              <a:rPr lang="en-US" sz="1600" dirty="0">
                <a:solidFill>
                  <a:schemeClr val="bg1"/>
                </a:solidFill>
                <a:latin typeface="Open Sans"/>
              </a:rPr>
              <a:t>scope) </a:t>
            </a:r>
            <a:r>
              <a:rPr lang="bn-BD" sz="1600" dirty="0">
                <a:solidFill>
                  <a:schemeClr val="bg1"/>
                </a:solidFill>
                <a:latin typeface="Open Sans"/>
              </a:rPr>
              <a:t>এবং লাইফটাইম(</a:t>
            </a:r>
            <a:r>
              <a:rPr lang="en-US" sz="1600" dirty="0">
                <a:solidFill>
                  <a:schemeClr val="bg1"/>
                </a:solidFill>
                <a:latin typeface="Open Sans"/>
              </a:rPr>
              <a:t>lifetime) </a:t>
            </a:r>
            <a:r>
              <a:rPr lang="bn-BD" sz="1600" dirty="0">
                <a:solidFill>
                  <a:schemeClr val="bg1"/>
                </a:solidFill>
                <a:latin typeface="Open Sans"/>
              </a:rPr>
              <a:t>সম্মন্ধে জানবেন। এছাড়া স্ট্যাটিক(</a:t>
            </a:r>
            <a:r>
              <a:rPr lang="en-US" sz="1600" dirty="0">
                <a:solidFill>
                  <a:schemeClr val="bg1"/>
                </a:solidFill>
                <a:latin typeface="Open Sans"/>
              </a:rPr>
              <a:t>static) </a:t>
            </a:r>
            <a:r>
              <a:rPr lang="bn-BD" sz="1600" dirty="0">
                <a:solidFill>
                  <a:schemeClr val="bg1"/>
                </a:solidFill>
                <a:latin typeface="Open Sans"/>
              </a:rPr>
              <a:t>এবং রেজিস্টার(</a:t>
            </a:r>
            <a:r>
              <a:rPr lang="en-US" sz="1600" dirty="0">
                <a:solidFill>
                  <a:schemeClr val="bg1"/>
                </a:solidFill>
                <a:latin typeface="Open Sans"/>
              </a:rPr>
              <a:t>register) </a:t>
            </a:r>
            <a:r>
              <a:rPr lang="bn-BD" sz="1600" dirty="0">
                <a:solidFill>
                  <a:schemeClr val="bg1"/>
                </a:solidFill>
                <a:latin typeface="Open Sans"/>
              </a:rPr>
              <a:t>ভ্যারিয়েবল সম্বন্ধেও জানবেন।</a:t>
            </a:r>
            <a:endParaRPr lang="en-US" sz="1600" dirty="0">
              <a:solidFill>
                <a:schemeClr val="bg1"/>
              </a:solidFill>
            </a:endParaRPr>
          </a:p>
        </p:txBody>
      </p:sp>
      <p:sp>
        <p:nvSpPr>
          <p:cNvPr id="5" name="Rectangle 4"/>
          <p:cNvSpPr/>
          <p:nvPr/>
        </p:nvSpPr>
        <p:spPr>
          <a:xfrm>
            <a:off x="462742" y="1878783"/>
            <a:ext cx="6096000" cy="3046988"/>
          </a:xfrm>
          <a:prstGeom prst="rect">
            <a:avLst/>
          </a:prstGeom>
        </p:spPr>
        <p:txBody>
          <a:bodyPr>
            <a:spAutoFit/>
          </a:bodyPr>
          <a:lstStyle/>
          <a:p>
            <a:r>
              <a:rPr lang="bn-BD" sz="1600" dirty="0">
                <a:solidFill>
                  <a:schemeClr val="bg1"/>
                </a:solidFill>
                <a:latin typeface="Open Sans"/>
              </a:rPr>
              <a:t>সি ভ্যারিয়েবলের স্কোপ এবং লাইফটাইম</a:t>
            </a:r>
          </a:p>
          <a:p>
            <a:r>
              <a:rPr lang="bn-BD" sz="1600" dirty="0">
                <a:solidFill>
                  <a:schemeClr val="bg1"/>
                </a:solidFill>
                <a:latin typeface="Open Sans"/>
              </a:rPr>
              <a:t>সি প্রোগ্রামিং এ প্রতিটি ভ্যারিয়েবলের দুটি বৈশিষ্ট্য থাকে। যথাঃ</a:t>
            </a:r>
          </a:p>
          <a:p>
            <a:pPr>
              <a:buFont typeface="+mj-lt"/>
              <a:buAutoNum type="arabicPeriod"/>
            </a:pPr>
            <a:r>
              <a:rPr lang="bn-BD" sz="1600" dirty="0">
                <a:solidFill>
                  <a:schemeClr val="bg1"/>
                </a:solidFill>
                <a:latin typeface="Open Sans"/>
              </a:rPr>
              <a:t>টাইপ</a:t>
            </a:r>
          </a:p>
          <a:p>
            <a:pPr>
              <a:buFont typeface="+mj-lt"/>
              <a:buAutoNum type="arabicPeriod"/>
            </a:pPr>
            <a:r>
              <a:rPr lang="bn-BD" sz="1600" dirty="0">
                <a:solidFill>
                  <a:schemeClr val="bg1"/>
                </a:solidFill>
                <a:latin typeface="Open Sans"/>
              </a:rPr>
              <a:t>স্টোরেজ ক্লাস</a:t>
            </a:r>
          </a:p>
          <a:p>
            <a:r>
              <a:rPr lang="bn-BD" sz="1600" dirty="0">
                <a:solidFill>
                  <a:schemeClr val="bg1"/>
                </a:solidFill>
              </a:rPr>
              <a:t/>
            </a:r>
            <a:br>
              <a:rPr lang="bn-BD" sz="1600" dirty="0">
                <a:solidFill>
                  <a:schemeClr val="bg1"/>
                </a:solidFill>
              </a:rPr>
            </a:br>
            <a:r>
              <a:rPr lang="bn-BD" sz="1600" dirty="0">
                <a:solidFill>
                  <a:schemeClr val="bg1"/>
                </a:solidFill>
                <a:latin typeface="Open Sans"/>
              </a:rPr>
              <a:t>টাইপ দ্বারা ভ্যারিয়েবলের ডাটা টাইপকে বুঝায় এবং স্টোরেজ ক্লাস ভ্যারিয়েবলের স্কোপ এবং লাইফটাইম নির্ধারন করে।</a:t>
            </a:r>
          </a:p>
          <a:p>
            <a:r>
              <a:rPr lang="bn-BD" sz="1600" dirty="0">
                <a:solidFill>
                  <a:schemeClr val="bg1"/>
                </a:solidFill>
                <a:latin typeface="Open Sans"/>
              </a:rPr>
              <a:t>সি প্রোগ্রামিং এ চার ধরনের স্টোরেজ ক্লাস আছে।</a:t>
            </a:r>
          </a:p>
          <a:p>
            <a:pPr>
              <a:buFont typeface="+mj-lt"/>
              <a:buAutoNum type="arabicPeriod"/>
            </a:pPr>
            <a:r>
              <a:rPr lang="bn-BD" sz="1600" dirty="0">
                <a:solidFill>
                  <a:schemeClr val="bg1"/>
                </a:solidFill>
                <a:latin typeface="Open Sans"/>
              </a:rPr>
              <a:t>অটোম্যাটিক-</a:t>
            </a:r>
            <a:r>
              <a:rPr lang="en-US" sz="1600" dirty="0">
                <a:solidFill>
                  <a:schemeClr val="bg1"/>
                </a:solidFill>
                <a:latin typeface="Open Sans"/>
              </a:rPr>
              <a:t>automatic</a:t>
            </a:r>
          </a:p>
          <a:p>
            <a:pPr>
              <a:buFont typeface="+mj-lt"/>
              <a:buAutoNum type="arabicPeriod"/>
            </a:pPr>
            <a:r>
              <a:rPr lang="bn-BD" sz="1600" dirty="0">
                <a:solidFill>
                  <a:schemeClr val="bg1"/>
                </a:solidFill>
                <a:latin typeface="Open Sans"/>
              </a:rPr>
              <a:t>এক্সটার্নাল-</a:t>
            </a:r>
            <a:r>
              <a:rPr lang="en-US" sz="1600" dirty="0">
                <a:solidFill>
                  <a:schemeClr val="bg1"/>
                </a:solidFill>
                <a:latin typeface="Open Sans"/>
              </a:rPr>
              <a:t>external</a:t>
            </a:r>
          </a:p>
          <a:p>
            <a:pPr>
              <a:buFont typeface="+mj-lt"/>
              <a:buAutoNum type="arabicPeriod"/>
            </a:pPr>
            <a:r>
              <a:rPr lang="bn-BD" sz="1600" dirty="0">
                <a:solidFill>
                  <a:schemeClr val="bg1"/>
                </a:solidFill>
                <a:latin typeface="Open Sans"/>
              </a:rPr>
              <a:t>স্ট্যাটিক-</a:t>
            </a:r>
            <a:r>
              <a:rPr lang="en-US" sz="1600" dirty="0">
                <a:solidFill>
                  <a:schemeClr val="bg1"/>
                </a:solidFill>
                <a:latin typeface="Open Sans"/>
              </a:rPr>
              <a:t>static</a:t>
            </a:r>
          </a:p>
          <a:p>
            <a:pPr>
              <a:buFont typeface="+mj-lt"/>
              <a:buAutoNum type="arabicPeriod"/>
            </a:pPr>
            <a:r>
              <a:rPr lang="bn-BD" sz="1600" dirty="0">
                <a:solidFill>
                  <a:schemeClr val="bg1"/>
                </a:solidFill>
                <a:latin typeface="Open Sans"/>
              </a:rPr>
              <a:t>রেজিস্টার-</a:t>
            </a:r>
            <a:r>
              <a:rPr lang="en-US" sz="1600" dirty="0">
                <a:solidFill>
                  <a:schemeClr val="bg1"/>
                </a:solidFill>
                <a:latin typeface="Open Sans"/>
              </a:rPr>
              <a:t>register</a:t>
            </a:r>
          </a:p>
        </p:txBody>
      </p:sp>
    </p:spTree>
    <p:extLst>
      <p:ext uri="{BB962C8B-B14F-4D97-AF65-F5344CB8AC3E}">
        <p14:creationId xmlns:p14="http://schemas.microsoft.com/office/powerpoint/2010/main" val="246397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3" name="Rectangle 2"/>
          <p:cNvSpPr/>
          <p:nvPr/>
        </p:nvSpPr>
        <p:spPr>
          <a:xfrm>
            <a:off x="1069570" y="515219"/>
            <a:ext cx="10182629" cy="1077218"/>
          </a:xfrm>
          <a:prstGeom prst="rect">
            <a:avLst/>
          </a:prstGeom>
        </p:spPr>
        <p:txBody>
          <a:bodyPr wrap="square">
            <a:spAutoFit/>
          </a:bodyPr>
          <a:lstStyle/>
          <a:p>
            <a:r>
              <a:rPr lang="bn-BD" sz="1600" b="1" dirty="0">
                <a:solidFill>
                  <a:schemeClr val="bg1"/>
                </a:solidFill>
                <a:latin typeface="Open Sans"/>
              </a:rPr>
              <a:t>সি লোকাল ভ্যারিয়েবল</a:t>
            </a:r>
          </a:p>
          <a:p>
            <a:r>
              <a:rPr lang="bn-BD" sz="1600" dirty="0">
                <a:solidFill>
                  <a:schemeClr val="bg1"/>
                </a:solidFill>
                <a:latin typeface="Open Sans"/>
              </a:rPr>
              <a:t>ফাংশনের মধ্যে ডিক্লেয়ার করা ভ্যারিয়েবল-সমূহকে অটোম্যাটিক বা লোকাল ভ্যারিয়েবল বলা হয়।</a:t>
            </a:r>
          </a:p>
          <a:p>
            <a:r>
              <a:rPr lang="bn-BD" sz="1600" dirty="0">
                <a:solidFill>
                  <a:schemeClr val="bg1"/>
                </a:solidFill>
                <a:latin typeface="Open Sans"/>
              </a:rPr>
              <a:t>লোকাল ভ্যারিয়েবল-সমূহ শুধুমাত্র ফাংশনের মধ্যে বিদ্যমান থাকে। ফাংশনের কাজ সম্পন্ন হয়ে গেলে লোকাল ভ্যারিয়েবল খতম হয়ে যায়।</a:t>
            </a:r>
          </a:p>
        </p:txBody>
      </p:sp>
      <p:pic>
        <p:nvPicPr>
          <p:cNvPr id="5" name="Picture 4"/>
          <p:cNvPicPr>
            <a:picLocks noChangeAspect="1"/>
          </p:cNvPicPr>
          <p:nvPr/>
        </p:nvPicPr>
        <p:blipFill>
          <a:blip r:embed="rId2"/>
          <a:stretch>
            <a:fillRect/>
          </a:stretch>
        </p:blipFill>
        <p:spPr>
          <a:xfrm>
            <a:off x="1175559" y="1655964"/>
            <a:ext cx="4038600" cy="1866900"/>
          </a:xfrm>
          <a:prstGeom prst="rect">
            <a:avLst/>
          </a:prstGeom>
        </p:spPr>
      </p:pic>
      <p:sp>
        <p:nvSpPr>
          <p:cNvPr id="6" name="Rectangle 5"/>
          <p:cNvSpPr/>
          <p:nvPr/>
        </p:nvSpPr>
        <p:spPr>
          <a:xfrm>
            <a:off x="1175558" y="3801425"/>
            <a:ext cx="6139642" cy="1077218"/>
          </a:xfrm>
          <a:prstGeom prst="rect">
            <a:avLst/>
          </a:prstGeom>
        </p:spPr>
        <p:txBody>
          <a:bodyPr wrap="square">
            <a:spAutoFit/>
          </a:bodyPr>
          <a:lstStyle/>
          <a:p>
            <a:r>
              <a:rPr lang="bn-BD" sz="1600" b="1" dirty="0">
                <a:solidFill>
                  <a:schemeClr val="bg1"/>
                </a:solidFill>
                <a:latin typeface="Open Sans"/>
              </a:rPr>
              <a:t>সি গ্লোবাল ভ্যারিয়েবল</a:t>
            </a:r>
          </a:p>
          <a:p>
            <a:r>
              <a:rPr lang="bn-BD" sz="1600" dirty="0">
                <a:solidFill>
                  <a:schemeClr val="bg1"/>
                </a:solidFill>
                <a:latin typeface="Open Sans"/>
              </a:rPr>
              <a:t>ফাংশনের বাহিরে ডিক্লেয়ার করা ভ্যারিয়েবল-সমূহকে গ্লোবাল বা এক্সটার্নাল ভ্যারিয়েবল বলা হয়। যেকোনো ফাংশন থেকে গ্লোবাল বা এক্সটার্নাল ভ্যারিয়েবল-সমূহকে এক্সেস করা যায়।</a:t>
            </a:r>
          </a:p>
        </p:txBody>
      </p:sp>
      <p:pic>
        <p:nvPicPr>
          <p:cNvPr id="7" name="Picture 6"/>
          <p:cNvPicPr>
            <a:picLocks noChangeAspect="1"/>
          </p:cNvPicPr>
          <p:nvPr/>
        </p:nvPicPr>
        <p:blipFill>
          <a:blip r:embed="rId3"/>
          <a:stretch>
            <a:fillRect/>
          </a:stretch>
        </p:blipFill>
        <p:spPr>
          <a:xfrm>
            <a:off x="7511935" y="3178430"/>
            <a:ext cx="4267200" cy="3400425"/>
          </a:xfrm>
          <a:prstGeom prst="rect">
            <a:avLst/>
          </a:prstGeom>
        </p:spPr>
      </p:pic>
    </p:spTree>
    <p:extLst>
      <p:ext uri="{BB962C8B-B14F-4D97-AF65-F5344CB8AC3E}">
        <p14:creationId xmlns:p14="http://schemas.microsoft.com/office/powerpoint/2010/main" val="19843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3" name="Rectangle 1"/>
          <p:cNvSpPr>
            <a:spLocks noChangeArrowheads="1"/>
          </p:cNvSpPr>
          <p:nvPr/>
        </p:nvSpPr>
        <p:spPr bwMode="auto">
          <a:xfrm>
            <a:off x="627612" y="330879"/>
            <a:ext cx="11030988" cy="1441364"/>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bg1"/>
                </a:solidFill>
                <a:effectLst/>
                <a:latin typeface="Open Sans"/>
              </a:rPr>
              <a:t>extern </a:t>
            </a:r>
            <a:r>
              <a:rPr kumimoji="0" lang="bn-IN" altLang="en-US" sz="1800" b="1" i="0" u="none" strike="noStrike" cap="none" normalizeH="0" baseline="0" dirty="0" smtClean="0">
                <a:ln>
                  <a:noFill/>
                </a:ln>
                <a:solidFill>
                  <a:schemeClr val="bg1"/>
                </a:solidFill>
                <a:effectLst/>
                <a:latin typeface="Open Sans"/>
                <a:cs typeface="Vrinda"/>
              </a:rPr>
              <a:t>কিওয়ার্ড</a:t>
            </a:r>
            <a:endParaRPr kumimoji="0" lang="en-US" altLang="en-US" sz="1800" b="1"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ধরুন</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একটি গ্লোবাল ভ্যারিয়েবলকে</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file1</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 ডিক্লেয়ার করা হয়েছে। আপনি যদি ভিন্ন আরেকটি ফাইল</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file2</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থেকে ঐ ভ্যারিয়েবলকে এক্সেস করতে চান তাহলে কম্পাইলার অভিযোগ করবে।</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এই সমস্যা সমাধানের জন্য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file2</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তে</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extern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কীওয়ার্ড ব্যবহার করা হয় যা ফাইলকে নির্দেশ করে যে</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এক্সটার্নাল ভ্যারিয়েবলকে ভিন্ন কোনো ফাইলে ডিক্লেয়ার</a:t>
            </a:r>
            <a:r>
              <a:rPr kumimoji="0" lang="en-US" altLang="en-US" sz="1600" b="0" i="0" u="none" strike="noStrike" cap="none" normalizeH="0" baseline="0" dirty="0" smtClean="0">
                <a:ln>
                  <a:noFill/>
                </a:ln>
                <a:solidFill>
                  <a:schemeClr val="bg1"/>
                </a:solidFill>
                <a:effectLst/>
                <a:latin typeface="Open Sans"/>
                <a:cs typeface="Vrinda"/>
              </a:rPr>
              <a:t>(declare) </a:t>
            </a:r>
            <a:r>
              <a:rPr kumimoji="0" lang="bn-IN" altLang="en-US" sz="1600" b="0" i="0" u="none" strike="noStrike" cap="none" normalizeH="0" baseline="0" dirty="0" smtClean="0">
                <a:ln>
                  <a:noFill/>
                </a:ln>
                <a:solidFill>
                  <a:schemeClr val="bg1"/>
                </a:solidFill>
                <a:effectLst/>
                <a:latin typeface="Open Sans"/>
                <a:cs typeface="Vrinda"/>
              </a:rPr>
              <a:t>করা হয়েছে।</a:t>
            </a:r>
            <a:endParaRPr kumimoji="0" lang="en-US" altLang="en-US" sz="1600" b="0" i="0" u="none" strike="noStrike" cap="none" normalizeH="0" baseline="0" dirty="0" smtClean="0">
              <a:ln>
                <a:noFill/>
              </a:ln>
              <a:solidFill>
                <a:schemeClr val="bg1"/>
              </a:solidFill>
              <a:effectLst/>
            </a:endParaRPr>
          </a:p>
        </p:txBody>
      </p:sp>
      <p:sp>
        <p:nvSpPr>
          <p:cNvPr id="5" name="Rectangle 2"/>
          <p:cNvSpPr>
            <a:spLocks noChangeArrowheads="1"/>
          </p:cNvSpPr>
          <p:nvPr/>
        </p:nvSpPr>
        <p:spPr bwMode="auto">
          <a:xfrm>
            <a:off x="627612" y="1849429"/>
            <a:ext cx="11030988" cy="1995362"/>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b="1" i="0" u="none" strike="noStrike" cap="none" normalizeH="0" baseline="0" dirty="0" smtClean="0">
                <a:ln>
                  <a:noFill/>
                </a:ln>
                <a:solidFill>
                  <a:schemeClr val="bg1"/>
                </a:solidFill>
                <a:effectLst/>
                <a:latin typeface="Open Sans"/>
                <a:cs typeface="Vrinda"/>
              </a:rPr>
              <a:t>সি রেজিস্টার ভ্যারিয়েবল</a:t>
            </a:r>
            <a:endParaRPr kumimoji="0" lang="en-US" altLang="en-US" b="1"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সি প্রোগ্রামিং এ রেজিস্টার ভ্যারিয়েবল ডিক্লেয়ারের জন্য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register</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কীওয়ার্ড ব্যবহৃত হয়। রেজিস্টার ভ্যারিয়েবলকে লোকাল ভ্যারিয়েবলের তুলনায় দ্রুত গতির মনে করা হয়।</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যাইহোক আধুনিক কম্পাইলারসমূহ কোড অপটিমাইজেশনের জন্য খুবই ভাল এবং যাতে রেজিস্টার ভ্যারিয়েবল ব্যবহৃত প্রোগ্রাম দ্রুত গতি সম্পন্ন হওয়ার সুযোগ খুবই কম থাকে।  </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সম্প্রসারিত সিস্টেমে ব্যবহৃত এপ্লিকেশনের জন্য কোড কিভাবে অপটিমাইজ করতে হয় তা পূর্বে থেকে জানা না থাকলে রেজিস্টার ভ্যারিয়েবল ব্যবহারের কোনো প্রয়োজন নাই।</a:t>
            </a:r>
            <a:endParaRPr kumimoji="0" lang="en-US" altLang="en-US" sz="1600" b="0" i="0" u="none" strike="noStrike" cap="none" normalizeH="0" baseline="0" dirty="0" smtClean="0">
              <a:ln>
                <a:noFill/>
              </a:ln>
              <a:solidFill>
                <a:schemeClr val="bg1"/>
              </a:solidFill>
              <a:effectLst/>
            </a:endParaRPr>
          </a:p>
        </p:txBody>
      </p:sp>
      <p:sp>
        <p:nvSpPr>
          <p:cNvPr id="6" name="Rectangle 5"/>
          <p:cNvSpPr/>
          <p:nvPr/>
        </p:nvSpPr>
        <p:spPr>
          <a:xfrm>
            <a:off x="527206" y="3844791"/>
            <a:ext cx="2375971" cy="369332"/>
          </a:xfrm>
          <a:prstGeom prst="rect">
            <a:avLst/>
          </a:prstGeom>
        </p:spPr>
        <p:txBody>
          <a:bodyPr wrap="none">
            <a:spAutoFit/>
          </a:bodyPr>
          <a:lstStyle/>
          <a:p>
            <a:r>
              <a:rPr lang="bn-BD" dirty="0">
                <a:solidFill>
                  <a:schemeClr val="bg1"/>
                </a:solidFill>
                <a:latin typeface="Open Sans"/>
              </a:rPr>
              <a:t>সি স্ট্যাটিক ভ্যারিয়েবল</a:t>
            </a:r>
          </a:p>
        </p:txBody>
      </p:sp>
      <p:sp>
        <p:nvSpPr>
          <p:cNvPr id="7" name="Rectangle 3"/>
          <p:cNvSpPr>
            <a:spLocks noChangeArrowheads="1"/>
          </p:cNvSpPr>
          <p:nvPr/>
        </p:nvSpPr>
        <p:spPr bwMode="auto">
          <a:xfrm>
            <a:off x="627612" y="4173277"/>
            <a:ext cx="10944358" cy="621915"/>
          </a:xfrm>
          <a:prstGeom prst="rect">
            <a:avLst/>
          </a:prstGeom>
          <a:noFill/>
          <a:ln>
            <a:noFill/>
          </a:ln>
          <a:effec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সি প্রোগ্রামিং এ স্ট্যাটিক</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static</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ব্যবহৃত হয়। উদাহরণস্বরূপঃ</a:t>
            </a:r>
            <a:endParaRPr kumimoji="0" lang="en-US" altLang="en-US" sz="16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static </a:t>
            </a:r>
            <a:r>
              <a:rPr kumimoji="0" lang="en-US" altLang="en-US" sz="1400" b="0" i="0" u="none" strike="noStrike" cap="none" normalizeH="0" baseline="0" dirty="0" err="1" smtClean="0">
                <a:ln>
                  <a:noFill/>
                </a:ln>
                <a:solidFill>
                  <a:schemeClr val="bg1"/>
                </a:solidFill>
                <a:effectLst/>
                <a:latin typeface="Consolas" panose="020B0609020204030204" pitchFamily="49" charset="0"/>
              </a:rPr>
              <a:t>int</a:t>
            </a:r>
            <a:r>
              <a:rPr kumimoji="0" lang="en-US" altLang="en-US" sz="1400" b="0" i="0" u="none" strike="noStrike" cap="none" normalizeH="0" baseline="0" dirty="0" smtClean="0">
                <a:ln>
                  <a:noFill/>
                </a:ln>
                <a:solidFill>
                  <a:schemeClr val="bg1"/>
                </a:solidFill>
                <a:effectLst/>
                <a:latin typeface="Consolas" panose="020B0609020204030204" pitchFamily="49" charset="0"/>
              </a:rPr>
              <a:t> age; </a:t>
            </a:r>
            <a:endParaRPr kumimoji="0" lang="en-US" altLang="en-US" sz="1400" b="0" i="0" u="none" strike="noStrike" cap="none" normalizeH="0" baseline="0" dirty="0" smtClean="0">
              <a:ln>
                <a:noFill/>
              </a:ln>
              <a:solidFill>
                <a:schemeClr val="bg1"/>
              </a:solidFill>
              <a:effectLst/>
              <a:latin typeface="Arial" panose="020B0604020202020204" pitchFamily="34" charset="0"/>
            </a:endParaRPr>
          </a:p>
        </p:txBody>
      </p:sp>
      <p:sp>
        <p:nvSpPr>
          <p:cNvPr id="8" name="Rectangle 4"/>
          <p:cNvSpPr>
            <a:spLocks noChangeArrowheads="1"/>
          </p:cNvSpPr>
          <p:nvPr/>
        </p:nvSpPr>
        <p:spPr bwMode="auto">
          <a:xfrm>
            <a:off x="527206" y="4903009"/>
            <a:ext cx="10944358"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smtClean="0">
                <a:ln>
                  <a:noFill/>
                </a:ln>
                <a:solidFill>
                  <a:schemeClr val="bg1"/>
                </a:solidFill>
                <a:effectLst/>
                <a:latin typeface="Open Sans"/>
                <a:cs typeface="Vrinda"/>
              </a:rPr>
              <a:t>প্রোগ্রামে যখন ফাংশনের কাজ শেষ হয়ে যায় তখন এর সঙ্গে এর ভেতরের লোকাল ভ্যারিয়েবল গুলোও নিঃশেষ হয়ে যায়। প্রোগ্রাম শেষ না হওয়া পর্যন্ত কোনো লোকাল ভ্যারিয়েবলকে জীবিত রাখার জন্য</a:t>
            </a:r>
            <a:r>
              <a:rPr kumimoji="0" lang="en-US" altLang="en-US" sz="1600" b="0" i="0" u="none" strike="noStrike" cap="none" normalizeH="0" baseline="0" smtClean="0">
                <a:ln>
                  <a:noFill/>
                </a:ln>
                <a:solidFill>
                  <a:schemeClr val="bg1"/>
                </a:solidFill>
                <a:effectLst/>
                <a:latin typeface="Open Sans"/>
              </a:rPr>
              <a:t> </a:t>
            </a:r>
            <a:r>
              <a:rPr kumimoji="0" lang="en-US" altLang="en-US" sz="1600" b="0" i="0" u="none" strike="noStrike" cap="none" normalizeH="0" baseline="0" smtClean="0">
                <a:ln>
                  <a:noFill/>
                </a:ln>
                <a:solidFill>
                  <a:schemeClr val="bg1"/>
                </a:solidFill>
                <a:effectLst/>
                <a:latin typeface="Courier New" panose="02070309020205020404" pitchFamily="49" charset="0"/>
                <a:cs typeface="Courier New" panose="02070309020205020404" pitchFamily="49" charset="0"/>
              </a:rPr>
              <a:t>static</a:t>
            </a:r>
            <a:r>
              <a:rPr kumimoji="0" lang="en-US" altLang="en-US" sz="1600" b="0" i="0" u="none" strike="noStrike" cap="none" normalizeH="0" baseline="0" smtClean="0">
                <a:ln>
                  <a:noFill/>
                </a:ln>
                <a:solidFill>
                  <a:schemeClr val="bg1"/>
                </a:solidFill>
                <a:effectLst/>
                <a:latin typeface="Open Sans"/>
              </a:rPr>
              <a:t> </a:t>
            </a:r>
            <a:r>
              <a:rPr kumimoji="0" lang="bn-IN" altLang="en-US" sz="1600" b="0" i="0" u="none" strike="noStrike" cap="none" normalizeH="0" baseline="0" smtClean="0">
                <a:ln>
                  <a:noFill/>
                </a:ln>
                <a:solidFill>
                  <a:schemeClr val="bg1"/>
                </a:solidFill>
                <a:effectLst/>
                <a:latin typeface="Open Sans"/>
                <a:cs typeface="Vrinda"/>
              </a:rPr>
              <a:t>কীওয়ার্ড ব্যবহৃত হয়।</a:t>
            </a:r>
            <a:endParaRPr kumimoji="0" lang="en-US" altLang="en-US" sz="1600" b="0" i="0" u="none" strike="noStrike" cap="none" normalizeH="0" baseline="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smtClean="0">
                <a:ln>
                  <a:noFill/>
                </a:ln>
                <a:solidFill>
                  <a:schemeClr val="bg1"/>
                </a:solidFill>
                <a:effectLst/>
                <a:latin typeface="Open Sans"/>
                <a:cs typeface="Vrinda"/>
              </a:rPr>
              <a:t>প্রোগ্রাম শেষ না হওয়া পর্যন্ত স্ট্যাটিক ভ্যারিয়েবলের ভ্যালু বিদ্যমান থাকে।</a:t>
            </a:r>
            <a:endParaRPr kumimoji="0" lang="en-US" altLang="en-US" sz="1600" b="0" i="0" u="none" strike="noStrike" cap="none" normalizeH="0" baseline="0" smtClean="0">
              <a:ln>
                <a:noFill/>
              </a:ln>
              <a:solidFill>
                <a:schemeClr val="bg1"/>
              </a:solidFill>
              <a:effectLst/>
            </a:endParaRPr>
          </a:p>
        </p:txBody>
      </p:sp>
    </p:spTree>
    <p:extLst>
      <p:ext uri="{BB962C8B-B14F-4D97-AF65-F5344CB8AC3E}">
        <p14:creationId xmlns:p14="http://schemas.microsoft.com/office/powerpoint/2010/main" val="251283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3" name="Picture 2"/>
          <p:cNvPicPr>
            <a:picLocks noChangeAspect="1"/>
          </p:cNvPicPr>
          <p:nvPr/>
        </p:nvPicPr>
        <p:blipFill>
          <a:blip r:embed="rId2"/>
          <a:stretch>
            <a:fillRect/>
          </a:stretch>
        </p:blipFill>
        <p:spPr>
          <a:xfrm>
            <a:off x="742344" y="182532"/>
            <a:ext cx="2250238" cy="2831285"/>
          </a:xfrm>
          <a:prstGeom prst="rect">
            <a:avLst/>
          </a:prstGeom>
        </p:spPr>
      </p:pic>
      <p:sp>
        <p:nvSpPr>
          <p:cNvPr id="5" name="Rectangle 1"/>
          <p:cNvSpPr>
            <a:spLocks noChangeArrowheads="1"/>
          </p:cNvSpPr>
          <p:nvPr/>
        </p:nvSpPr>
        <p:spPr bwMode="auto">
          <a:xfrm>
            <a:off x="742344" y="3283966"/>
            <a:ext cx="9659389" cy="1320846"/>
          </a:xfrm>
          <a:prstGeom prst="rect">
            <a:avLst/>
          </a:prstGeom>
          <a:noFill/>
          <a:ln>
            <a:noFill/>
          </a:ln>
          <a:effec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1" i="0" u="none" strike="noStrike" cap="none" normalizeH="0" baseline="0" dirty="0" smtClean="0">
                <a:ln>
                  <a:noFill/>
                </a:ln>
                <a:solidFill>
                  <a:schemeClr val="bg1"/>
                </a:solidFill>
                <a:effectLst/>
                <a:latin typeface="Open Sans"/>
                <a:cs typeface="Vrinda"/>
              </a:rPr>
              <a:t>আউটপুট</a:t>
            </a:r>
            <a:endPar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0 10</a:t>
            </a: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প্রথম ফাংশন কলে</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smtClean="0">
                <a:ln>
                  <a:noFill/>
                </a:ln>
                <a:solidFill>
                  <a:schemeClr val="bg1"/>
                </a:solidFill>
                <a:effectLst/>
                <a:latin typeface="Open Sans"/>
              </a:rPr>
              <a:t>count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ভ্যারিয়েবলের ভ্যালু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ছিল </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দ্বিতীয় ফাংশন কলে এর ভ্যালু বৃদ্ধি হয়ে </a:t>
            </a:r>
            <a:r>
              <a:rPr kumimoji="0" lang="en-US" altLang="en-US" sz="1600" b="0" i="0" u="none" strike="noStrike" cap="none" normalizeH="0" baseline="0" dirty="0" smtClean="0">
                <a:ln>
                  <a:noFill/>
                </a:ln>
                <a:solidFill>
                  <a:schemeClr val="bg1"/>
                </a:solidFill>
                <a:effectLst/>
                <a:latin typeface="Open Sans"/>
                <a:cs typeface="Vrinda"/>
              </a:rPr>
              <a:t>10</a:t>
            </a:r>
            <a:r>
              <a:rPr kumimoji="0" lang="bn-IN" altLang="en-US" sz="1600" b="0" i="0" u="none" strike="noStrike" cap="none" normalizeH="0" baseline="0" dirty="0" smtClean="0">
                <a:ln>
                  <a:noFill/>
                </a:ln>
                <a:solidFill>
                  <a:schemeClr val="bg1"/>
                </a:solidFill>
                <a:effectLst/>
                <a:latin typeface="Open Sans"/>
                <a:cs typeface="Vrinda"/>
              </a:rPr>
              <a:t> হয়।</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দ্বিতীয় ফাংশন কলের সময়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smtClean="0">
                <a:ln>
                  <a:noFill/>
                </a:ln>
                <a:solidFill>
                  <a:schemeClr val="bg1"/>
                </a:solidFill>
                <a:effectLst/>
                <a:latin typeface="Open Sans"/>
              </a:rPr>
              <a:t>count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ভ্যারিয়েবলের ভ্যালু পূনরায়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এসাইন হয় না। কারণ</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1" u="none" strike="noStrike" cap="none" normalizeH="0" baseline="0" dirty="0" smtClean="0">
                <a:ln>
                  <a:noFill/>
                </a:ln>
                <a:solidFill>
                  <a:schemeClr val="bg1"/>
                </a:solidFill>
                <a:effectLst/>
                <a:latin typeface="Open Sans"/>
              </a:rPr>
              <a:t>count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এখানে স্ট্যাটিক ভ্যারিয়েবল। অবশেষে </a:t>
            </a:r>
            <a:r>
              <a:rPr kumimoji="0" lang="en-US" altLang="en-US" sz="1600" b="0" i="0" u="none" strike="noStrike" cap="none" normalizeH="0" baseline="0" dirty="0" smtClean="0">
                <a:ln>
                  <a:noFill/>
                </a:ln>
                <a:solidFill>
                  <a:schemeClr val="bg1"/>
                </a:solidFill>
                <a:effectLst/>
                <a:latin typeface="Open Sans"/>
                <a:cs typeface="Vrinda"/>
              </a:rPr>
              <a:t>10</a:t>
            </a:r>
            <a:r>
              <a:rPr kumimoji="0" lang="bn-IN" altLang="en-US" sz="1600" b="0" i="0" u="none" strike="noStrike" cap="none" normalizeH="0" baseline="0" dirty="0" smtClean="0">
                <a:ln>
                  <a:noFill/>
                </a:ln>
                <a:solidFill>
                  <a:schemeClr val="bg1"/>
                </a:solidFill>
                <a:effectLst/>
                <a:latin typeface="Open Sans"/>
                <a:cs typeface="Vrinda"/>
              </a:rPr>
              <a:t> স্ক্রিনে প্রদর্শিত হয়।</a:t>
            </a:r>
            <a:endParaRPr kumimoji="0" lang="en-US" altLang="en-US"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64921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137565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4" name="Rectangle 3"/>
          <p:cNvSpPr/>
          <p:nvPr/>
        </p:nvSpPr>
        <p:spPr>
          <a:xfrm>
            <a:off x="3632662" y="133003"/>
            <a:ext cx="4921133"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n-BD" dirty="0"/>
              <a:t>সি প্রোগ্রামিং ফাংশন | </a:t>
            </a:r>
            <a:r>
              <a:rPr lang="en-US" dirty="0"/>
              <a:t>C programming function</a:t>
            </a:r>
          </a:p>
        </p:txBody>
      </p:sp>
      <p:sp>
        <p:nvSpPr>
          <p:cNvPr id="3" name="Rectangle 2"/>
          <p:cNvSpPr/>
          <p:nvPr/>
        </p:nvSpPr>
        <p:spPr>
          <a:xfrm>
            <a:off x="853440" y="947756"/>
            <a:ext cx="10398760" cy="3139321"/>
          </a:xfrm>
          <a:prstGeom prst="rect">
            <a:avLst/>
          </a:prstGeom>
        </p:spPr>
        <p:txBody>
          <a:bodyPr wrap="square">
            <a:spAutoFit/>
          </a:bodyPr>
          <a:lstStyle/>
          <a:p>
            <a:r>
              <a:rPr lang="bn-BD" dirty="0">
                <a:solidFill>
                  <a:schemeClr val="bg1"/>
                </a:solidFill>
                <a:latin typeface="Open Sans"/>
              </a:rPr>
              <a:t>সি প্রোগ্রামিং ফাংশন</a:t>
            </a:r>
          </a:p>
          <a:p>
            <a:r>
              <a:rPr lang="bn-BD" dirty="0">
                <a:solidFill>
                  <a:schemeClr val="bg1"/>
                </a:solidFill>
                <a:latin typeface="Open Sans"/>
              </a:rPr>
              <a:t>ফাংশন হলো ব্লক অব কোড(</a:t>
            </a:r>
            <a:r>
              <a:rPr lang="en-US" dirty="0">
                <a:solidFill>
                  <a:schemeClr val="bg1"/>
                </a:solidFill>
                <a:latin typeface="Open Sans"/>
              </a:rPr>
              <a:t>block of code) </a:t>
            </a:r>
            <a:r>
              <a:rPr lang="bn-BD" dirty="0">
                <a:solidFill>
                  <a:schemeClr val="bg1"/>
                </a:solidFill>
                <a:latin typeface="Open Sans"/>
              </a:rPr>
              <a:t>যা কোনো নির্দিষ্ট কার্য সম্পাদন করে।</a:t>
            </a:r>
          </a:p>
          <a:p>
            <a:r>
              <a:rPr lang="bn-BD" dirty="0">
                <a:solidFill>
                  <a:schemeClr val="bg1"/>
                </a:solidFill>
                <a:latin typeface="Open Sans"/>
              </a:rPr>
              <a:t>ধরুন, একটি গ্রাফিক্স প্রোগ্রাম তৈরি করতে একটি বর্গ, একটি বৃত্ত এবং কিছু কালারের প্রয়োজন যা ইউজার কর্তৃক যথাক্রমে দৈর্ঘ্য, ব্যাসার্ধ এবং কালারের উপর নির্ভর করে। এই সমস্যা সমাধান করতে আপনি তিনটি ফাংশন ব্যবহার করতে পারেন</a:t>
            </a:r>
            <a:r>
              <a:rPr lang="bn-BD" dirty="0" smtClean="0">
                <a:solidFill>
                  <a:schemeClr val="bg1"/>
                </a:solidFill>
                <a:latin typeface="Open Sans"/>
              </a:rPr>
              <a:t>।</a:t>
            </a:r>
            <a:endParaRPr lang="en-US" dirty="0" smtClean="0">
              <a:solidFill>
                <a:schemeClr val="bg1"/>
              </a:solidFill>
              <a:latin typeface="Open Sans"/>
            </a:endParaRPr>
          </a:p>
          <a:p>
            <a:endParaRPr lang="bn-BD" dirty="0">
              <a:solidFill>
                <a:schemeClr val="bg1"/>
              </a:solidFill>
              <a:latin typeface="Open Sans"/>
            </a:endParaRPr>
          </a:p>
          <a:p>
            <a:pPr>
              <a:buFont typeface="Arial" panose="020B0604020202020204" pitchFamily="34" charset="0"/>
              <a:buChar char="•"/>
            </a:pPr>
            <a:r>
              <a:rPr lang="bn-BD" dirty="0">
                <a:solidFill>
                  <a:schemeClr val="bg1"/>
                </a:solidFill>
                <a:latin typeface="Open Sans"/>
              </a:rPr>
              <a:t> বর্গ ফাংশন</a:t>
            </a:r>
          </a:p>
          <a:p>
            <a:pPr>
              <a:buFont typeface="Arial" panose="020B0604020202020204" pitchFamily="34" charset="0"/>
              <a:buChar char="•"/>
            </a:pPr>
            <a:r>
              <a:rPr lang="bn-BD" dirty="0">
                <a:solidFill>
                  <a:schemeClr val="bg1"/>
                </a:solidFill>
                <a:latin typeface="Open Sans"/>
              </a:rPr>
              <a:t> বৃত্ত ফাংশন</a:t>
            </a:r>
          </a:p>
          <a:p>
            <a:pPr>
              <a:buFont typeface="Arial" panose="020B0604020202020204" pitchFamily="34" charset="0"/>
              <a:buChar char="•"/>
            </a:pPr>
            <a:r>
              <a:rPr lang="bn-BD" dirty="0">
                <a:solidFill>
                  <a:schemeClr val="bg1"/>
                </a:solidFill>
                <a:latin typeface="Open Sans"/>
              </a:rPr>
              <a:t>কালার </a:t>
            </a:r>
            <a:r>
              <a:rPr lang="bn-BD" dirty="0" smtClean="0">
                <a:solidFill>
                  <a:schemeClr val="bg1"/>
                </a:solidFill>
                <a:latin typeface="Open Sans"/>
              </a:rPr>
              <a:t>ফাংশন</a:t>
            </a:r>
            <a:endParaRPr lang="en-US" dirty="0" smtClean="0">
              <a:solidFill>
                <a:schemeClr val="bg1"/>
              </a:solidFill>
              <a:latin typeface="Open Sans"/>
            </a:endParaRPr>
          </a:p>
          <a:p>
            <a:pPr>
              <a:buFont typeface="Arial" panose="020B0604020202020204" pitchFamily="34" charset="0"/>
              <a:buChar char="•"/>
            </a:pPr>
            <a:endParaRPr lang="bn-BD" dirty="0">
              <a:solidFill>
                <a:schemeClr val="bg1"/>
              </a:solidFill>
              <a:latin typeface="Open Sans"/>
            </a:endParaRPr>
          </a:p>
          <a:p>
            <a:r>
              <a:rPr lang="bn-BD" dirty="0">
                <a:solidFill>
                  <a:schemeClr val="bg1"/>
                </a:solidFill>
                <a:latin typeface="Open Sans"/>
              </a:rPr>
              <a:t>বড় বড় সমস্যাগুলো ক্ষুদ্র ক্ষুদ্র অংশে বিভক্ত করলে প্রোগ্রাম বুঝতে এবং ডেভেলপ করতেও সহজ হয়।</a:t>
            </a:r>
          </a:p>
        </p:txBody>
      </p:sp>
      <p:sp>
        <p:nvSpPr>
          <p:cNvPr id="5" name="Rectangle 4"/>
          <p:cNvSpPr/>
          <p:nvPr/>
        </p:nvSpPr>
        <p:spPr>
          <a:xfrm>
            <a:off x="853440" y="4323913"/>
            <a:ext cx="10398760" cy="2031325"/>
          </a:xfrm>
          <a:prstGeom prst="rect">
            <a:avLst/>
          </a:prstGeom>
        </p:spPr>
        <p:txBody>
          <a:bodyPr wrap="square">
            <a:spAutoFit/>
          </a:bodyPr>
          <a:lstStyle/>
          <a:p>
            <a:r>
              <a:rPr lang="bn-BD" dirty="0">
                <a:solidFill>
                  <a:schemeClr val="bg1"/>
                </a:solidFill>
                <a:latin typeface="Open Sans"/>
              </a:rPr>
              <a:t>সি প্রোগ্রামে ফাংশনের </a:t>
            </a:r>
            <a:r>
              <a:rPr lang="bn-BD" dirty="0" smtClean="0">
                <a:solidFill>
                  <a:schemeClr val="bg1"/>
                </a:solidFill>
                <a:latin typeface="Open Sans"/>
              </a:rPr>
              <a:t>প্রকারভেদ</a:t>
            </a:r>
            <a:endParaRPr lang="en-US" dirty="0" smtClean="0">
              <a:solidFill>
                <a:schemeClr val="bg1"/>
              </a:solidFill>
              <a:latin typeface="Open Sans"/>
            </a:endParaRPr>
          </a:p>
          <a:p>
            <a:endParaRPr lang="bn-BD" dirty="0">
              <a:solidFill>
                <a:schemeClr val="bg1"/>
              </a:solidFill>
              <a:latin typeface="Open Sans"/>
            </a:endParaRPr>
          </a:p>
          <a:p>
            <a:r>
              <a:rPr lang="bn-BD" dirty="0">
                <a:solidFill>
                  <a:schemeClr val="bg1"/>
                </a:solidFill>
                <a:latin typeface="Open Sans"/>
              </a:rPr>
              <a:t>ইউজার কর্তৃক সংজ্ঞায়িত ফাংশন এবং কম্পাইলারে ইতিমধ্যে বিদ্যমান ফাংশনের উপর ভিত্তিকরে সি প্রোগ্রামিং এ দুই ধরণের ফাংশন রয়েছে। </a:t>
            </a:r>
            <a:r>
              <a:rPr lang="bn-BD" dirty="0" smtClean="0">
                <a:solidFill>
                  <a:schemeClr val="bg1"/>
                </a:solidFill>
                <a:latin typeface="Open Sans"/>
              </a:rPr>
              <a:t>যথাঃ</a:t>
            </a:r>
            <a:endParaRPr lang="en-US" dirty="0" smtClean="0">
              <a:solidFill>
                <a:schemeClr val="bg1"/>
              </a:solidFill>
              <a:latin typeface="Open Sans"/>
            </a:endParaRPr>
          </a:p>
          <a:p>
            <a:endParaRPr lang="bn-BD" dirty="0">
              <a:solidFill>
                <a:schemeClr val="bg1"/>
              </a:solidFill>
              <a:latin typeface="Open Sans"/>
            </a:endParaRPr>
          </a:p>
          <a:p>
            <a:pPr>
              <a:buFont typeface="Arial" panose="020B0604020202020204" pitchFamily="34" charset="0"/>
              <a:buChar char="•"/>
            </a:pPr>
            <a:r>
              <a:rPr lang="bn-BD" dirty="0">
                <a:solidFill>
                  <a:schemeClr val="bg1"/>
                </a:solidFill>
                <a:latin typeface="Open Sans"/>
              </a:rPr>
              <a:t>সি স্টান্ডার্ড লাইব্রেরী ফাংশন</a:t>
            </a:r>
          </a:p>
          <a:p>
            <a:pPr>
              <a:buFont typeface="Arial" panose="020B0604020202020204" pitchFamily="34" charset="0"/>
              <a:buChar char="•"/>
            </a:pPr>
            <a:r>
              <a:rPr lang="bn-BD" dirty="0">
                <a:solidFill>
                  <a:schemeClr val="bg1"/>
                </a:solidFill>
                <a:latin typeface="Open Sans"/>
              </a:rPr>
              <a:t>সি ইউজার ডিফাইন্ড ফাংশন</a:t>
            </a:r>
          </a:p>
        </p:txBody>
      </p:sp>
    </p:spTree>
    <p:extLst>
      <p:ext uri="{BB962C8B-B14F-4D97-AF65-F5344CB8AC3E}">
        <p14:creationId xmlns:p14="http://schemas.microsoft.com/office/powerpoint/2010/main" val="203988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t>
            </a:r>
            <a:r>
              <a:rPr lang="en-US" sz="2400" dirty="0" err="1" smtClean="0"/>
              <a:t>Abul</a:t>
            </a:r>
            <a:r>
              <a:rPr lang="en-US" sz="2400" dirty="0" smtClean="0"/>
              <a:t> </a:t>
            </a:r>
            <a:r>
              <a:rPr lang="en-US" sz="2400" dirty="0" err="1" smtClean="0"/>
              <a:t>Hasnat</a:t>
            </a:r>
            <a:r>
              <a:rPr lang="en-US" sz="2400" dirty="0" smtClean="0"/>
              <a:t> Tanvir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Rectangle 1"/>
          <p:cNvSpPr>
            <a:spLocks noChangeArrowheads="1"/>
          </p:cNvSpPr>
          <p:nvPr/>
        </p:nvSpPr>
        <p:spPr bwMode="auto">
          <a:xfrm>
            <a:off x="491067" y="184000"/>
            <a:ext cx="11167533" cy="3164912"/>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স্টান্ডার্ড লাইব্ররী ফাংশন</a:t>
            </a:r>
            <a:endParaRPr kumimoji="0" lang="en-US" altLang="en-US" sz="1800" b="0" i="0" u="none" strike="noStrike" cap="none" normalizeH="0" baseline="0" dirty="0" smtClean="0">
              <a:ln>
                <a:noFill/>
              </a:ln>
              <a:solidFill>
                <a:schemeClr val="bg1"/>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সি প্রোগ্রামিং এ স্টান্ডার্ড লাইব্রেরী ফাংশন হলো পূর্ব নির্ধারিত ফাংশন বা সি এর নিজস্ব ফাংশন যা দ্বারা গাণিতিক হিসাব</a:t>
            </a:r>
            <a:r>
              <a:rPr kumimoji="0" lang="en-US" altLang="en-US" sz="1600" b="0" i="0" u="none" strike="noStrike" cap="none" normalizeH="0" baseline="0" dirty="0" smtClean="0">
                <a:ln>
                  <a:noFill/>
                </a:ln>
                <a:solidFill>
                  <a:schemeClr val="bg1"/>
                </a:solidFill>
                <a:effectLst/>
                <a:latin typeface="Open Sans"/>
                <a:cs typeface="Vrinda"/>
              </a:rPr>
              <a:t>-</a:t>
            </a:r>
            <a:r>
              <a:rPr kumimoji="0" lang="bn-IN" altLang="en-US" sz="1600" b="0" i="0" u="none" strike="noStrike" cap="none" normalizeH="0" baseline="0" dirty="0" smtClean="0">
                <a:ln>
                  <a:noFill/>
                </a:ln>
                <a:solidFill>
                  <a:schemeClr val="bg1"/>
                </a:solidFill>
                <a:effectLst/>
                <a:latin typeface="Open Sans"/>
                <a:cs typeface="Vrinda"/>
              </a:rPr>
              <a:t>নিকাশ</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ইনপুট</a:t>
            </a:r>
            <a:r>
              <a:rPr kumimoji="0" lang="en-US" altLang="en-US" sz="1600" b="0" i="0" u="none" strike="noStrike" cap="none" normalizeH="0" baseline="0" dirty="0" smtClean="0">
                <a:ln>
                  <a:noFill/>
                </a:ln>
                <a:solidFill>
                  <a:schemeClr val="bg1"/>
                </a:solidFill>
                <a:effectLst/>
                <a:latin typeface="Open Sans"/>
                <a:cs typeface="Vrinda"/>
              </a:rPr>
              <a:t>-</a:t>
            </a:r>
            <a:r>
              <a:rPr kumimoji="0" lang="bn-IN" altLang="en-US" sz="1600" b="0" i="0" u="none" strike="noStrike" cap="none" normalizeH="0" baseline="0" dirty="0" smtClean="0">
                <a:ln>
                  <a:noFill/>
                </a:ln>
                <a:solidFill>
                  <a:schemeClr val="bg1"/>
                </a:solidFill>
                <a:effectLst/>
                <a:latin typeface="Open Sans"/>
                <a:cs typeface="Vrinda"/>
              </a:rPr>
              <a:t>আউটপুট প্রোসেসিং</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স্ট্রিং হ্যান্ডলিং ইত্যাদি কার্য সম্পাদন করা যায়।</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এই ফাংশনগুলো হেডার ফাইলে ডিফাইন্ড করা থাকে। ঐ সব হেডার ফাইলকে যখন কোনো প্রোগ্রামে সংযুক্ত করা হয় তখন এই ফাংশনগুলো সোর্স কোডে নিজস্ব ফাংশনের ন্যায় কাজ করে। উদাহরনস্বরুপঃ</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printf</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হলো স্টান্ডার্ড লাইব্রেরী ফাংশন যা স্ক্রিনে ফরম্যাটেড আউটপুট পাঠায়। এই ফাংশনটি</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stdio.h</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হেডার ফাইলে ডিফাইন্ড করা থাকে।</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এছাড়া আরো অনেক ফাংশন রয়েছে যেগুলো</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stdio.h</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হেডার ফাইলে ডিফাইন্ড করা থাকে যেমন</a:t>
            </a:r>
            <a:r>
              <a:rPr kumimoji="0" lang="en-US" altLang="en-US" sz="1600" b="0" i="0" u="none" strike="noStrike" cap="none" normalizeH="0" baseline="0" dirty="0" smtClean="0">
                <a:ln>
                  <a:noFill/>
                </a:ln>
                <a:solidFill>
                  <a:schemeClr val="bg1"/>
                </a:solidFill>
                <a:effectLst/>
                <a:latin typeface="Open Sans"/>
                <a:cs typeface="Vrinda"/>
              </a:rPr>
              <a:t>-</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scanf</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getchar</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fprintf</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ইত্যাদি। যখন</a:t>
            </a:r>
            <a:r>
              <a:rPr kumimoji="0" lang="en-US" altLang="en-US" sz="1600" b="0" i="0" u="none" strike="noStrike" cap="none" normalizeH="0" baseline="0" dirty="0" smtClean="0">
                <a:ln>
                  <a:noFill/>
                </a:ln>
                <a:solidFill>
                  <a:schemeClr val="bg1"/>
                </a:solidFill>
                <a:effectLst/>
                <a:latin typeface="Open Sans"/>
                <a:cs typeface="Vrinda"/>
              </a:rPr>
              <a:t>-</a:t>
            </a:r>
            <a:r>
              <a:rPr kumimoji="0" lang="bn-IN" altLang="en-US" sz="1600" b="0" i="0" u="none" strike="noStrike" cap="none" normalizeH="0" baseline="0" dirty="0" smtClean="0">
                <a:ln>
                  <a:noFill/>
                </a:ln>
                <a:solidFill>
                  <a:schemeClr val="bg1"/>
                </a:solidFill>
                <a:effectLst/>
                <a:latin typeface="Open Sans"/>
                <a:cs typeface="Vrinda"/>
              </a:rPr>
              <a:t>ই আপনি</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stdio.h</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হেডার ফাইলকে আপনার প্রোগ্রামে সংযুক্ত করবেন তখন</a:t>
            </a:r>
            <a:r>
              <a:rPr kumimoji="0" lang="en-US" altLang="en-US" sz="1600" b="0" i="0" u="none" strike="noStrike" cap="none" normalizeH="0" baseline="0" dirty="0" smtClean="0">
                <a:ln>
                  <a:noFill/>
                </a:ln>
                <a:solidFill>
                  <a:schemeClr val="bg1"/>
                </a:solidFill>
                <a:effectLst/>
                <a:latin typeface="Open Sans"/>
                <a:cs typeface="Vrinda"/>
              </a:rPr>
              <a:t>-</a:t>
            </a:r>
            <a:r>
              <a:rPr kumimoji="0" lang="bn-IN" altLang="en-US" sz="1600" b="0" i="0" u="none" strike="noStrike" cap="none" normalizeH="0" baseline="0" dirty="0" smtClean="0">
                <a:ln>
                  <a:noFill/>
                </a:ln>
                <a:solidFill>
                  <a:schemeClr val="bg1"/>
                </a:solidFill>
                <a:effectLst/>
                <a:latin typeface="Open Sans"/>
                <a:cs typeface="Vrinda"/>
              </a:rPr>
              <a:t>ই এই ফাংশনগুলো আপনার প্রোগ্রামের জন্য সচরাচর হয়ে যাবে।</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আরোও জানতে সি প্রোগ্রামিং এর  </a:t>
            </a:r>
            <a:r>
              <a:rPr kumimoji="0" lang="bn-IN" altLang="en-US" sz="1600" b="0" i="0" u="none" strike="noStrike" cap="none" normalizeH="0" baseline="0" dirty="0" smtClean="0">
                <a:ln>
                  <a:noFill/>
                </a:ln>
                <a:solidFill>
                  <a:schemeClr val="bg1"/>
                </a:solidFill>
                <a:effectLst/>
                <a:latin typeface="Open Sans"/>
                <a:cs typeface="Vrinda"/>
                <a:hlinkClick r:id="rId2" tooltip="C Library Functions"/>
              </a:rPr>
              <a:t>স্টান্ডার্ড লাইব্রেরী ফাংশন</a:t>
            </a:r>
            <a:r>
              <a:rPr kumimoji="0" lang="en-US" altLang="en-US" sz="1600" b="0" i="0" u="none" strike="noStrike" cap="none" normalizeH="0" baseline="0" dirty="0" smtClean="0">
                <a:ln>
                  <a:noFill/>
                </a:ln>
                <a:solidFill>
                  <a:schemeClr val="bg1"/>
                </a:solidFill>
                <a:effectLst/>
                <a:latin typeface="Open Sans"/>
                <a:hlinkClick r:id="rId2" tooltip="C Library Functions"/>
              </a:rPr>
              <a:t> </a:t>
            </a:r>
            <a:r>
              <a:rPr kumimoji="0" lang="bn-IN" altLang="en-US" sz="1600" b="0" i="0" u="none" strike="noStrike" cap="none" normalizeH="0" baseline="0" dirty="0" smtClean="0">
                <a:ln>
                  <a:noFill/>
                </a:ln>
                <a:solidFill>
                  <a:schemeClr val="bg1"/>
                </a:solidFill>
                <a:effectLst/>
                <a:latin typeface="Open Sans"/>
                <a:cs typeface="Vrinda"/>
              </a:rPr>
              <a:t>অধ্যায় ভিজিট করুন।</a:t>
            </a:r>
            <a:endParaRPr kumimoji="0" lang="en-US" altLang="en-US" sz="1600" b="0" i="0" u="none" strike="noStrike" cap="none" normalizeH="0" baseline="0" dirty="0" smtClean="0">
              <a:ln>
                <a:noFill/>
              </a:ln>
              <a:solidFill>
                <a:schemeClr val="bg1"/>
              </a:solidFill>
              <a:effectLst/>
            </a:endParaRPr>
          </a:p>
        </p:txBody>
      </p:sp>
      <p:sp>
        <p:nvSpPr>
          <p:cNvPr id="5" name="Rectangle 4"/>
          <p:cNvSpPr/>
          <p:nvPr/>
        </p:nvSpPr>
        <p:spPr>
          <a:xfrm>
            <a:off x="387927" y="3816331"/>
            <a:ext cx="11025447" cy="1477328"/>
          </a:xfrm>
          <a:prstGeom prst="rect">
            <a:avLst/>
          </a:prstGeom>
        </p:spPr>
        <p:txBody>
          <a:bodyPr wrap="square">
            <a:spAutoFit/>
          </a:bodyPr>
          <a:lstStyle/>
          <a:p>
            <a:pPr algn="ctr"/>
            <a:r>
              <a:rPr lang="bn-BD" dirty="0">
                <a:solidFill>
                  <a:schemeClr val="bg1"/>
                </a:solidFill>
                <a:latin typeface="Open Sans"/>
              </a:rPr>
              <a:t>সি ইউজার ডিফাইন্ড </a:t>
            </a:r>
            <a:r>
              <a:rPr lang="bn-BD" dirty="0" smtClean="0">
                <a:solidFill>
                  <a:schemeClr val="bg1"/>
                </a:solidFill>
                <a:latin typeface="Open Sans"/>
              </a:rPr>
              <a:t>ফাংশন</a:t>
            </a:r>
            <a:endParaRPr lang="en-US" dirty="0" smtClean="0">
              <a:solidFill>
                <a:schemeClr val="bg1"/>
              </a:solidFill>
              <a:latin typeface="Open Sans"/>
            </a:endParaRPr>
          </a:p>
          <a:p>
            <a:endParaRPr lang="bn-BD" dirty="0">
              <a:solidFill>
                <a:schemeClr val="bg1"/>
              </a:solidFill>
              <a:latin typeface="Open Sans"/>
            </a:endParaRPr>
          </a:p>
          <a:p>
            <a:r>
              <a:rPr lang="bn-BD" dirty="0">
                <a:solidFill>
                  <a:schemeClr val="bg1"/>
                </a:solidFill>
                <a:latin typeface="Open Sans"/>
              </a:rPr>
              <a:t>ইতিমধ্যেই উল্লেখ করা হয়েছে যে, সি প্রোগ্রামিং </a:t>
            </a:r>
            <a:r>
              <a:rPr lang="bn-BD" b="1" dirty="0">
                <a:solidFill>
                  <a:schemeClr val="bg1"/>
                </a:solidFill>
                <a:latin typeface="Open Sans"/>
              </a:rPr>
              <a:t>ফাংশন</a:t>
            </a:r>
            <a:r>
              <a:rPr lang="bn-BD" dirty="0">
                <a:solidFill>
                  <a:schemeClr val="bg1"/>
                </a:solidFill>
                <a:latin typeface="Open Sans"/>
              </a:rPr>
              <a:t> ডিফাইনে সম্মতি দিয়ে থাকে। এই ফাংশনগুলো ইউজার কর্তৃক ডিফাইন্ড করা হয় বলে এগুলোকে ইউজার ডিফাইন্ড ফাংশন বলা হয়।</a:t>
            </a:r>
          </a:p>
          <a:p>
            <a:r>
              <a:rPr lang="bn-BD" dirty="0">
                <a:solidFill>
                  <a:schemeClr val="bg1"/>
                </a:solidFill>
                <a:latin typeface="Open Sans"/>
              </a:rPr>
              <a:t>প্রোগ্রামের দাবি এবং জটিলতার উপর ভিত্তিকরে আপনি যত ইচ্ছা ফাংশন ডিফাইন্ড করতে পারেন।</a:t>
            </a:r>
          </a:p>
        </p:txBody>
      </p:sp>
    </p:spTree>
    <p:extLst>
      <p:ext uri="{BB962C8B-B14F-4D97-AF65-F5344CB8AC3E}">
        <p14:creationId xmlns:p14="http://schemas.microsoft.com/office/powerpoint/2010/main" val="395354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4" name="Rectangle 3"/>
          <p:cNvSpPr/>
          <p:nvPr/>
        </p:nvSpPr>
        <p:spPr>
          <a:xfrm>
            <a:off x="3906981" y="133003"/>
            <a:ext cx="4763194"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n-BD" dirty="0"/>
              <a:t>ইউজার ডিফাইন্ড ফাংশন কিভাবে কাজ করে?</a:t>
            </a:r>
          </a:p>
        </p:txBody>
      </p:sp>
      <p:pic>
        <p:nvPicPr>
          <p:cNvPr id="3" name="Picture 2"/>
          <p:cNvPicPr>
            <a:picLocks noChangeAspect="1"/>
          </p:cNvPicPr>
          <p:nvPr/>
        </p:nvPicPr>
        <p:blipFill>
          <a:blip r:embed="rId2"/>
          <a:stretch>
            <a:fillRect/>
          </a:stretch>
        </p:blipFill>
        <p:spPr>
          <a:xfrm>
            <a:off x="574877" y="1149667"/>
            <a:ext cx="2600586" cy="3931119"/>
          </a:xfrm>
          <a:prstGeom prst="rect">
            <a:avLst/>
          </a:prstGeom>
        </p:spPr>
      </p:pic>
      <p:sp>
        <p:nvSpPr>
          <p:cNvPr id="5" name="Rectangle 1"/>
          <p:cNvSpPr>
            <a:spLocks noChangeArrowheads="1"/>
          </p:cNvSpPr>
          <p:nvPr/>
        </p:nvSpPr>
        <p:spPr bwMode="auto">
          <a:xfrm>
            <a:off x="3267364" y="885584"/>
            <a:ext cx="8188036"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সি প্রোগ্রামের এক্সিকিউশন শুরু হয়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 থেকে।</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কম্পাইলার যখন</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userDefinedFunction</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r>
              <a:rPr kumimoji="0" lang="bn-IN" altLang="en-US" sz="1600" b="0" i="0" u="none" strike="noStrike" cap="none" normalizeH="0" baseline="0" dirty="0" smtClean="0">
                <a:ln>
                  <a:noFill/>
                </a:ln>
                <a:solidFill>
                  <a:schemeClr val="bg1"/>
                </a:solidFill>
                <a:effectLst/>
                <a:latin typeface="Open Sans"/>
                <a:cs typeface="Vrinda"/>
              </a:rPr>
              <a:t>ফাংশনের দেখা পায় তখন প্রোগ্রামের নিয়ন্ত্রণ লাফ দিয়ে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void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userDefinedFunction</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কাছে যায়।</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কম্পাইলার তখন ইউজার ডিফাইন্ড ফাংশনের কোডসমূহ এক্সিকিউশন করা শুরু করে।</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ইউজার ডিফাইন্ড ফাংশনের কোডসমূহ এক্সিকিউশন সম্পন্ন হলে প্রোগ্রামের নিয়ন্ত্রণ পূনরায় লাফ দিয়ে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ফাংশনের</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userDefinedFunction</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কাছে চলে আসে।</a:t>
            </a:r>
            <a:endParaRPr kumimoji="0" lang="en-US" altLang="en-US" sz="1600" b="0" i="0" u="none" strike="noStrike" cap="none" normalizeH="0" baseline="0" dirty="0" smtClean="0">
              <a:ln>
                <a:noFill/>
              </a:ln>
              <a:solidFill>
                <a:schemeClr val="bg1"/>
              </a:solidFill>
              <a:effectLst/>
            </a:endParaRPr>
          </a:p>
        </p:txBody>
      </p:sp>
      <p:pic>
        <p:nvPicPr>
          <p:cNvPr id="2051" name="Picture 3" descr="সি প্রোগ্রামে ফাংশন কিভাবে কাজ ক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0" y="2945588"/>
            <a:ext cx="3441205" cy="305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0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Rectangle 4"/>
          <p:cNvSpPr/>
          <p:nvPr/>
        </p:nvSpPr>
        <p:spPr>
          <a:xfrm>
            <a:off x="3906981" y="133003"/>
            <a:ext cx="4763194"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b="1" dirty="0"/>
              <a:t>ইউজার ডিফাইন্ড </a:t>
            </a:r>
            <a:r>
              <a:rPr lang="bn-BD" b="1" dirty="0" smtClean="0"/>
              <a:t>ফাংশন</a:t>
            </a:r>
            <a:endParaRPr lang="bn-BD" b="1" dirty="0"/>
          </a:p>
        </p:txBody>
      </p:sp>
      <p:sp>
        <p:nvSpPr>
          <p:cNvPr id="3" name="Rectangle 2"/>
          <p:cNvSpPr/>
          <p:nvPr/>
        </p:nvSpPr>
        <p:spPr>
          <a:xfrm>
            <a:off x="773082" y="1105698"/>
            <a:ext cx="10199717" cy="2308324"/>
          </a:xfrm>
          <a:prstGeom prst="rect">
            <a:avLst/>
          </a:prstGeom>
        </p:spPr>
        <p:txBody>
          <a:bodyPr wrap="square">
            <a:spAutoFit/>
          </a:bodyPr>
          <a:lstStyle/>
          <a:p>
            <a:r>
              <a:rPr lang="bn-BD" sz="1600" dirty="0">
                <a:solidFill>
                  <a:schemeClr val="bg1"/>
                </a:solidFill>
                <a:latin typeface="Open Sans"/>
              </a:rPr>
              <a:t>ফাংশন হলো ব্লক অব কোড(</a:t>
            </a:r>
            <a:r>
              <a:rPr lang="en-US" sz="1600" dirty="0">
                <a:solidFill>
                  <a:schemeClr val="bg1"/>
                </a:solidFill>
                <a:latin typeface="Open Sans"/>
              </a:rPr>
              <a:t>block of code) </a:t>
            </a:r>
            <a:r>
              <a:rPr lang="bn-BD" sz="1600" dirty="0">
                <a:solidFill>
                  <a:schemeClr val="bg1"/>
                </a:solidFill>
                <a:latin typeface="Open Sans"/>
              </a:rPr>
              <a:t>যা কোনো নির্দিষ্ট কার্য সম্পাদন করে।</a:t>
            </a:r>
          </a:p>
          <a:p>
            <a:r>
              <a:rPr lang="bn-BD" sz="1600" dirty="0">
                <a:solidFill>
                  <a:schemeClr val="bg1"/>
                </a:solidFill>
                <a:latin typeface="Open Sans"/>
              </a:rPr>
              <a:t>সি প্রোগ্রামিং আপনার প্রয়োজন অনুসারে </a:t>
            </a:r>
            <a:r>
              <a:rPr lang="bn-BD" sz="1600" dirty="0">
                <a:solidFill>
                  <a:schemeClr val="bg1"/>
                </a:solidFill>
                <a:latin typeface="Open Sans"/>
                <a:hlinkClick r:id="rId2" tooltip="C functions"/>
              </a:rPr>
              <a:t>ফাংশন</a:t>
            </a:r>
            <a:r>
              <a:rPr lang="bn-BD" sz="1600" dirty="0">
                <a:solidFill>
                  <a:schemeClr val="bg1"/>
                </a:solidFill>
                <a:latin typeface="Open Sans"/>
              </a:rPr>
              <a:t> ডিফাইন্ড করার অনুমতি দিয়ে থাকে। এই ফাংশনসমূহ ইউজার ডিফাইন্ড ফাংশন নামে পরিচিত। উদাহরনস্বরুপঃ</a:t>
            </a:r>
          </a:p>
          <a:p>
            <a:r>
              <a:rPr lang="bn-BD" sz="1600" dirty="0">
                <a:solidFill>
                  <a:schemeClr val="bg1"/>
                </a:solidFill>
                <a:latin typeface="Open Sans"/>
              </a:rPr>
              <a:t>ধরুন, একটি গ্রাফিক্স প্রোগ্রাম তৈরি করতে একটি বর্গ, একটি বৃত্ত এবং কালারের প্রয়োজন যা ইউজার কর্তৃক যথাক্রমে দৈর্ঘ্য, ব্যাসার্ধ এবং কালারের উপর নির্ভর করে। এই সমস্যা সমাধান করতে আপনি তিনটি ফাংশন ব্যবহার করতে পারেন।</a:t>
            </a:r>
          </a:p>
          <a:p>
            <a:pPr>
              <a:buFont typeface="Arial" panose="020B0604020202020204" pitchFamily="34" charset="0"/>
              <a:buChar char="•"/>
            </a:pPr>
            <a:r>
              <a:rPr lang="bn-BD" sz="1600" dirty="0">
                <a:solidFill>
                  <a:schemeClr val="bg1"/>
                </a:solidFill>
                <a:latin typeface="Open Sans"/>
              </a:rPr>
              <a:t> বর্গ ফাংশন</a:t>
            </a:r>
          </a:p>
          <a:p>
            <a:pPr>
              <a:buFont typeface="Arial" panose="020B0604020202020204" pitchFamily="34" charset="0"/>
              <a:buChar char="•"/>
            </a:pPr>
            <a:r>
              <a:rPr lang="bn-BD" sz="1600" dirty="0">
                <a:solidFill>
                  <a:schemeClr val="bg1"/>
                </a:solidFill>
                <a:latin typeface="Open Sans"/>
              </a:rPr>
              <a:t> বৃত্ত ফাংশন</a:t>
            </a:r>
          </a:p>
          <a:p>
            <a:pPr>
              <a:buFont typeface="Arial" panose="020B0604020202020204" pitchFamily="34" charset="0"/>
              <a:buChar char="•"/>
            </a:pPr>
            <a:r>
              <a:rPr lang="bn-BD" sz="1600" dirty="0">
                <a:solidFill>
                  <a:schemeClr val="bg1"/>
                </a:solidFill>
                <a:latin typeface="Open Sans"/>
              </a:rPr>
              <a:t>কালার ফাংশন</a:t>
            </a:r>
          </a:p>
        </p:txBody>
      </p:sp>
    </p:spTree>
    <p:extLst>
      <p:ext uri="{BB962C8B-B14F-4D97-AF65-F5344CB8AC3E}">
        <p14:creationId xmlns:p14="http://schemas.microsoft.com/office/powerpoint/2010/main" val="1683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168044" y="141316"/>
            <a:ext cx="5827222" cy="6538884"/>
          </a:xfrm>
          <a:prstGeom prst="rect">
            <a:avLst/>
          </a:prstGeom>
          <a:solidFill>
            <a:srgbClr val="0065A4">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 name="Picture 2"/>
          <p:cNvPicPr>
            <a:picLocks noChangeAspect="1"/>
          </p:cNvPicPr>
          <p:nvPr/>
        </p:nvPicPr>
        <p:blipFill>
          <a:blip r:embed="rId2"/>
          <a:stretch>
            <a:fillRect/>
          </a:stretch>
        </p:blipFill>
        <p:spPr>
          <a:xfrm>
            <a:off x="340824" y="366800"/>
            <a:ext cx="5732306" cy="5335732"/>
          </a:xfrm>
          <a:prstGeom prst="rect">
            <a:avLst/>
          </a:prstGeom>
        </p:spPr>
      </p:pic>
      <p:sp>
        <p:nvSpPr>
          <p:cNvPr id="5" name="Rectangle 4"/>
          <p:cNvSpPr/>
          <p:nvPr/>
        </p:nvSpPr>
        <p:spPr>
          <a:xfrm>
            <a:off x="6226234" y="366799"/>
            <a:ext cx="5577840" cy="2062103"/>
          </a:xfrm>
          <a:prstGeom prst="rect">
            <a:avLst/>
          </a:prstGeom>
        </p:spPr>
        <p:txBody>
          <a:bodyPr wrap="square">
            <a:spAutoFit/>
          </a:bodyPr>
          <a:lstStyle/>
          <a:p>
            <a:r>
              <a:rPr lang="bn-BD" sz="1600" dirty="0">
                <a:solidFill>
                  <a:schemeClr val="bg1"/>
                </a:solidFill>
                <a:latin typeface="Open Sans"/>
              </a:rPr>
              <a:t>সি ফাংশন </a:t>
            </a:r>
            <a:r>
              <a:rPr lang="bn-BD" sz="1600" dirty="0" smtClean="0">
                <a:solidFill>
                  <a:schemeClr val="bg1"/>
                </a:solidFill>
                <a:latin typeface="Open Sans"/>
              </a:rPr>
              <a:t>প্রোটোটাইপ</a:t>
            </a:r>
            <a:endParaRPr lang="en-US" sz="1600" dirty="0" smtClean="0">
              <a:solidFill>
                <a:schemeClr val="bg1"/>
              </a:solidFill>
              <a:latin typeface="Open Sans"/>
            </a:endParaRPr>
          </a:p>
          <a:p>
            <a:endParaRPr lang="bn-BD" sz="1600" dirty="0">
              <a:solidFill>
                <a:schemeClr val="bg1"/>
              </a:solidFill>
              <a:latin typeface="Open Sans"/>
            </a:endParaRPr>
          </a:p>
          <a:p>
            <a:r>
              <a:rPr lang="bn-BD" sz="1600" dirty="0">
                <a:solidFill>
                  <a:schemeClr val="bg1"/>
                </a:solidFill>
                <a:latin typeface="Open Sans"/>
              </a:rPr>
              <a:t>ফাংশন প্রোটোটাইপ দ্বারা সাধারণত ফাংশনের ডিক্লেয়ারেশনকে বুঝায় যাতে ফাংশনের নাম, প্যারামিটার এবং রিটার্ন টাইপ নির্ধারণ করা থাকে। এতে ফাংশনের বডি(</a:t>
            </a:r>
            <a:r>
              <a:rPr lang="en-US" sz="1600" dirty="0">
                <a:solidFill>
                  <a:schemeClr val="bg1"/>
                </a:solidFill>
                <a:latin typeface="Open Sans"/>
              </a:rPr>
              <a:t>body) </a:t>
            </a:r>
            <a:r>
              <a:rPr lang="bn-BD" sz="1600" dirty="0">
                <a:solidFill>
                  <a:schemeClr val="bg1"/>
                </a:solidFill>
                <a:latin typeface="Open Sans"/>
              </a:rPr>
              <a:t>অর্থাৎ ফাংশন ডেফিনিশন থাকে না।</a:t>
            </a:r>
          </a:p>
          <a:p>
            <a:r>
              <a:rPr lang="bn-BD" sz="1600" dirty="0">
                <a:solidFill>
                  <a:schemeClr val="bg1"/>
                </a:solidFill>
                <a:latin typeface="Open Sans"/>
              </a:rPr>
              <a:t>ফাংশন প্রোটোটাইপ কম্পাইলারকে আগাম বার্তা দেয় যে, প্রোগ্রামে এই ফাংশনটি পরে কখনো ব্যবহার করা হতে পারে।</a:t>
            </a:r>
          </a:p>
        </p:txBody>
      </p:sp>
      <p:sp>
        <p:nvSpPr>
          <p:cNvPr id="6" name="Rectangle 5"/>
          <p:cNvSpPr/>
          <p:nvPr/>
        </p:nvSpPr>
        <p:spPr>
          <a:xfrm>
            <a:off x="6226234" y="2539259"/>
            <a:ext cx="3562194" cy="369332"/>
          </a:xfrm>
          <a:prstGeom prst="rect">
            <a:avLst/>
          </a:prstGeom>
        </p:spPr>
        <p:txBody>
          <a:bodyPr wrap="none">
            <a:spAutoFit/>
          </a:bodyPr>
          <a:lstStyle/>
          <a:p>
            <a:r>
              <a:rPr lang="bn-BD" dirty="0">
                <a:solidFill>
                  <a:schemeClr val="bg1"/>
                </a:solidFill>
                <a:latin typeface="Open Sans"/>
              </a:rPr>
              <a:t>সি ফাংশন প্রোটোটাইপের সিনট্যাক্স</a:t>
            </a:r>
          </a:p>
        </p:txBody>
      </p:sp>
      <p:sp>
        <p:nvSpPr>
          <p:cNvPr id="7" name="Rectangle 1"/>
          <p:cNvSpPr>
            <a:spLocks noChangeArrowheads="1"/>
          </p:cNvSpPr>
          <p:nvPr/>
        </p:nvSpPr>
        <p:spPr bwMode="auto">
          <a:xfrm>
            <a:off x="6324249" y="3062880"/>
            <a:ext cx="4821382" cy="32952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8F8F2"/>
                </a:solidFill>
                <a:effectLst/>
                <a:latin typeface="Consolas" panose="020B0609020204030204" pitchFamily="49" charset="0"/>
              </a:rPr>
              <a:t> </a:t>
            </a:r>
            <a:r>
              <a:rPr kumimoji="0" lang="en-US" altLang="en-US" sz="1100" b="0" i="0" u="none" strike="noStrike" cap="none" normalizeH="0" baseline="0" dirty="0" err="1" smtClean="0">
                <a:ln>
                  <a:noFill/>
                </a:ln>
                <a:solidFill>
                  <a:srgbClr val="F8F8F2"/>
                </a:solidFill>
                <a:effectLst/>
                <a:latin typeface="Consolas" panose="020B0609020204030204" pitchFamily="49" charset="0"/>
              </a:rPr>
              <a:t>returnType</a:t>
            </a:r>
            <a:r>
              <a:rPr kumimoji="0" lang="en-US" altLang="en-US" sz="1100" b="0" i="0" u="none" strike="noStrike" cap="none" normalizeH="0" baseline="0" dirty="0" smtClean="0">
                <a:ln>
                  <a:noFill/>
                </a:ln>
                <a:solidFill>
                  <a:srgbClr val="F8F8F2"/>
                </a:solidFill>
                <a:effectLst/>
                <a:latin typeface="Consolas" panose="020B0609020204030204" pitchFamily="49" charset="0"/>
              </a:rPr>
              <a:t> </a:t>
            </a:r>
            <a:r>
              <a:rPr kumimoji="0" lang="en-US" altLang="en-US" sz="1100" b="0" i="0" u="none" strike="noStrike" cap="none" normalizeH="0" baseline="0" dirty="0" err="1" smtClean="0">
                <a:ln>
                  <a:noFill/>
                </a:ln>
                <a:solidFill>
                  <a:srgbClr val="F8F8F2"/>
                </a:solidFill>
                <a:effectLst/>
                <a:latin typeface="Consolas" panose="020B0609020204030204" pitchFamily="49" charset="0"/>
              </a:rPr>
              <a:t>functionName</a:t>
            </a:r>
            <a:r>
              <a:rPr kumimoji="0" lang="en-US" altLang="en-US" sz="1100" b="0" i="0" u="none" strike="noStrike" cap="none" normalizeH="0" baseline="0" dirty="0" smtClean="0">
                <a:ln>
                  <a:noFill/>
                </a:ln>
                <a:solidFill>
                  <a:srgbClr val="F8F8F2"/>
                </a:solidFill>
                <a:effectLst/>
                <a:latin typeface="Consolas" panose="020B0609020204030204" pitchFamily="49" charset="0"/>
              </a:rPr>
              <a:t>(type1 argument1, type2 argument2,...);</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6226234" y="3564413"/>
            <a:ext cx="5769032" cy="2750662"/>
          </a:xfrm>
          <a:prstGeom prst="rect">
            <a:avLst/>
          </a:prstGeom>
          <a:noFill/>
          <a:ln>
            <a:noFill/>
          </a:ln>
          <a:effectLst/>
        </p:spPr>
        <p:txBody>
          <a:bodyPr vert="horz" wrap="square" lIns="91440" tIns="0" rIns="91440" bIns="2856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উপরের প্রোগ্রামে</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multiplyNumbers</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a, </a:t>
            </a: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হলো ফাংশন প্রোটোটাইপ যা কম্পাইলারকে নিম্নোক্ত তথ্যসমূহ দিয়ে থাকেঃ</a:t>
            </a:r>
            <a:endParaRPr kumimoji="0" lang="en-US" altLang="en-US" sz="1600" b="0" i="0" u="none" strike="noStrike" cap="none" normalizeH="0" baseline="0" dirty="0" smtClean="0">
              <a:ln>
                <a:noFill/>
              </a:ln>
              <a:solidFill>
                <a:schemeClr val="bg1"/>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multiplyNumbers</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হলো ফাংশনের নাম</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হলো ফাংশনের রিটার্ন টাইপ</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টাইপের দুটি আর্গুমেন্ট ফাংশনের মধ্য দিয়ে অতিক্রম করবে।</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ইউজার ডিফাইন্ড ফাংশন</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পূর্বে ডিফাইন্ড করা হলে ফাংশন প্রোটোটাইপের প্রয়োজন হয় না।</a:t>
            </a:r>
            <a:endParaRPr kumimoji="0" lang="en-US" altLang="en-US"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9655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4" name="Rectangle 3"/>
          <p:cNvSpPr/>
          <p:nvPr/>
        </p:nvSpPr>
        <p:spPr>
          <a:xfrm>
            <a:off x="4056611" y="99753"/>
            <a:ext cx="3399906" cy="498764"/>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dirty="0"/>
              <a:t>সি ইউজার ডিফাইন্ড ফাংশন</a:t>
            </a:r>
          </a:p>
        </p:txBody>
      </p:sp>
      <p:sp>
        <p:nvSpPr>
          <p:cNvPr id="3" name="Rectangle 2"/>
          <p:cNvSpPr/>
          <p:nvPr/>
        </p:nvSpPr>
        <p:spPr>
          <a:xfrm>
            <a:off x="939338" y="867308"/>
            <a:ext cx="10440785" cy="2862322"/>
          </a:xfrm>
          <a:prstGeom prst="rect">
            <a:avLst/>
          </a:prstGeom>
        </p:spPr>
        <p:txBody>
          <a:bodyPr wrap="square">
            <a:spAutoFit/>
          </a:bodyPr>
          <a:lstStyle/>
          <a:p>
            <a:r>
              <a:rPr lang="bn-BD" dirty="0">
                <a:solidFill>
                  <a:schemeClr val="bg1"/>
                </a:solidFill>
                <a:latin typeface="Open Sans"/>
              </a:rPr>
              <a:t>ফাংশনের রিটার্ন ভ্যালু এবং আর্গুমেন্ট-সমূহ ভালভাবে বুঝার জন্য ইউজার ডিফাইন্ড ফাংশন কে</a:t>
            </a:r>
            <a:r>
              <a:rPr lang="bn-BD" dirty="0">
                <a:solidFill>
                  <a:schemeClr val="bg1"/>
                </a:solidFill>
                <a:latin typeface="Open Sans"/>
                <a:hlinkClick r:id="rId2" tooltip="User-defined Functions"/>
              </a:rPr>
              <a:t> </a:t>
            </a:r>
            <a:r>
              <a:rPr lang="bn-BD" dirty="0">
                <a:solidFill>
                  <a:schemeClr val="bg1"/>
                </a:solidFill>
                <a:latin typeface="Open Sans"/>
              </a:rPr>
              <a:t>নিম্নোক্ত ক্যাটাগরিতে ভাগ করা যেতে </a:t>
            </a:r>
            <a:r>
              <a:rPr lang="bn-BD" dirty="0" smtClean="0">
                <a:solidFill>
                  <a:schemeClr val="bg1"/>
                </a:solidFill>
                <a:latin typeface="Open Sans"/>
              </a:rPr>
              <a:t>পারেঃ</a:t>
            </a:r>
            <a:endParaRPr lang="en-US" dirty="0" smtClean="0">
              <a:solidFill>
                <a:schemeClr val="bg1"/>
              </a:solidFill>
              <a:latin typeface="Open Sans"/>
            </a:endParaRPr>
          </a:p>
          <a:p>
            <a:endParaRPr lang="bn-BD" dirty="0">
              <a:solidFill>
                <a:schemeClr val="bg1"/>
              </a:solidFill>
              <a:latin typeface="Open Sans"/>
            </a:endParaRPr>
          </a:p>
          <a:p>
            <a:pPr>
              <a:buFont typeface="+mj-lt"/>
              <a:buAutoNum type="arabicPeriod"/>
            </a:pPr>
            <a:r>
              <a:rPr lang="bn-BD" dirty="0">
                <a:solidFill>
                  <a:schemeClr val="bg1"/>
                </a:solidFill>
                <a:latin typeface="Open Sans"/>
              </a:rPr>
              <a:t>আর্গুমেন্ট এবং রিটার্ন ভ্যালুসহ ফাংশন</a:t>
            </a:r>
          </a:p>
          <a:p>
            <a:pPr>
              <a:buFont typeface="+mj-lt"/>
              <a:buAutoNum type="arabicPeriod"/>
            </a:pPr>
            <a:r>
              <a:rPr lang="bn-BD" dirty="0">
                <a:solidFill>
                  <a:schemeClr val="bg1"/>
                </a:solidFill>
                <a:latin typeface="Open Sans"/>
              </a:rPr>
              <a:t>আর্গুমেন্ট এবং রিটার্ন ভ্যালু ব্যতীত ফাংশন</a:t>
            </a:r>
          </a:p>
          <a:p>
            <a:pPr>
              <a:buFont typeface="+mj-lt"/>
              <a:buAutoNum type="arabicPeriod"/>
            </a:pPr>
            <a:r>
              <a:rPr lang="bn-BD" dirty="0">
                <a:solidFill>
                  <a:schemeClr val="bg1"/>
                </a:solidFill>
                <a:latin typeface="Open Sans"/>
              </a:rPr>
              <a:t>আর্গুমেন্ট ব্যতীত এবং রিটার্ন ভ্যালুসহ ফাংশন</a:t>
            </a:r>
          </a:p>
          <a:p>
            <a:pPr>
              <a:buFont typeface="+mj-lt"/>
              <a:buAutoNum type="arabicPeriod"/>
            </a:pPr>
            <a:r>
              <a:rPr lang="bn-BD" dirty="0">
                <a:solidFill>
                  <a:schemeClr val="bg1"/>
                </a:solidFill>
                <a:latin typeface="Open Sans"/>
              </a:rPr>
              <a:t>আর্গুমেন্টসহ এবং রিটার্ন ভ্যালু ব্যতীত </a:t>
            </a:r>
            <a:r>
              <a:rPr lang="bn-BD" dirty="0" smtClean="0">
                <a:solidFill>
                  <a:schemeClr val="bg1"/>
                </a:solidFill>
                <a:latin typeface="Open Sans"/>
              </a:rPr>
              <a:t>ফাংশন</a:t>
            </a:r>
            <a:endParaRPr lang="en-US" dirty="0" smtClean="0">
              <a:solidFill>
                <a:schemeClr val="bg1"/>
              </a:solidFill>
              <a:latin typeface="Open Sans"/>
            </a:endParaRPr>
          </a:p>
          <a:p>
            <a:endParaRPr lang="bn-BD" dirty="0">
              <a:solidFill>
                <a:schemeClr val="bg1"/>
              </a:solidFill>
              <a:latin typeface="Open Sans"/>
            </a:endParaRPr>
          </a:p>
          <a:p>
            <a:r>
              <a:rPr lang="bn-BD" dirty="0">
                <a:solidFill>
                  <a:schemeClr val="bg1"/>
                </a:solidFill>
                <a:latin typeface="Open Sans"/>
              </a:rPr>
              <a:t>নিচের চারটি প্রোগ্রামেই ইউজার মৌলিক(</a:t>
            </a:r>
            <a:r>
              <a:rPr lang="en-US" dirty="0">
                <a:solidFill>
                  <a:schemeClr val="bg1"/>
                </a:solidFill>
                <a:latin typeface="Open Sans"/>
              </a:rPr>
              <a:t>prime) </a:t>
            </a:r>
            <a:r>
              <a:rPr lang="bn-BD" dirty="0">
                <a:solidFill>
                  <a:schemeClr val="bg1"/>
                </a:solidFill>
                <a:latin typeface="Open Sans"/>
              </a:rPr>
              <a:t>সংখ্যা প্রবেশ করায় কিনা চেক করার প্রোগ্রাম। সবগুলো প্রোগ্রাম একই ফলাফল দেখায়।</a:t>
            </a:r>
          </a:p>
        </p:txBody>
      </p:sp>
    </p:spTree>
    <p:extLst>
      <p:ext uri="{BB962C8B-B14F-4D97-AF65-F5344CB8AC3E}">
        <p14:creationId xmlns:p14="http://schemas.microsoft.com/office/powerpoint/2010/main" val="306563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3" name="Picture 2"/>
          <p:cNvPicPr>
            <a:picLocks noChangeAspect="1"/>
          </p:cNvPicPr>
          <p:nvPr/>
        </p:nvPicPr>
        <p:blipFill>
          <a:blip r:embed="rId2"/>
          <a:stretch>
            <a:fillRect/>
          </a:stretch>
        </p:blipFill>
        <p:spPr>
          <a:xfrm>
            <a:off x="379874" y="130564"/>
            <a:ext cx="5197966" cy="6549636"/>
          </a:xfrm>
          <a:prstGeom prst="rect">
            <a:avLst/>
          </a:prstGeom>
        </p:spPr>
      </p:pic>
      <p:sp>
        <p:nvSpPr>
          <p:cNvPr id="5" name="Rectangle 1"/>
          <p:cNvSpPr>
            <a:spLocks noChangeArrowheads="1"/>
          </p:cNvSpPr>
          <p:nvPr/>
        </p:nvSpPr>
        <p:spPr bwMode="auto">
          <a:xfrm>
            <a:off x="5996248" y="2112720"/>
            <a:ext cx="6032269"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b="0" i="0" u="none" strike="noStrike" cap="none" normalizeH="0" baseline="0" dirty="0" smtClean="0">
                <a:ln>
                  <a:noFill/>
                </a:ln>
                <a:solidFill>
                  <a:schemeClr val="bg1"/>
                </a:solidFill>
                <a:effectLst/>
                <a:latin typeface="Open Sans"/>
                <a:cs typeface="Vrinda"/>
              </a:rPr>
              <a:t>উজার কর্তৃক ইনপুট</a:t>
            </a:r>
            <a:r>
              <a:rPr kumimoji="0" lang="en-US" altLang="en-US" b="0" i="0" u="none" strike="noStrike" cap="none" normalizeH="0" baseline="0" dirty="0" smtClean="0">
                <a:ln>
                  <a:noFill/>
                </a:ln>
                <a:solidFill>
                  <a:schemeClr val="bg1"/>
                </a:solidFill>
                <a:effectLst/>
                <a:latin typeface="Open Sans"/>
              </a:rPr>
              <a:t> </a:t>
            </a:r>
            <a:r>
              <a:rPr kumimoji="0" lang="en-US" altLang="en-US"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checkPrimeNumber</a:t>
            </a:r>
            <a:r>
              <a:rPr kumimoji="0" lang="en-US"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chemeClr val="bg1"/>
                </a:solidFill>
                <a:effectLst/>
                <a:latin typeface="Open Sans"/>
              </a:rPr>
              <a:t> </a:t>
            </a:r>
            <a:r>
              <a:rPr kumimoji="0" lang="bn-IN" altLang="en-US" b="0" i="0" u="none" strike="noStrike" cap="none" normalizeH="0" baseline="0" dirty="0" smtClean="0">
                <a:ln>
                  <a:noFill/>
                </a:ln>
                <a:solidFill>
                  <a:schemeClr val="bg1"/>
                </a:solidFill>
                <a:effectLst/>
                <a:latin typeface="Open Sans"/>
                <a:cs typeface="Vrinda"/>
              </a:rPr>
              <a:t>ফাংশনের মধ্য দিয়ে অতিক্রম করানো হয়।</a:t>
            </a: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checkPrimeNumber</a:t>
            </a:r>
            <a:r>
              <a:rPr kumimoji="0" lang="en-US"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smtClean="0">
                <a:ln>
                  <a:noFill/>
                </a:ln>
                <a:solidFill>
                  <a:schemeClr val="bg1"/>
                </a:solidFill>
                <a:effectLst/>
                <a:latin typeface="Open Sans"/>
              </a:rPr>
              <a:t> </a:t>
            </a:r>
            <a:r>
              <a:rPr kumimoji="0" lang="bn-IN" altLang="en-US" b="0" i="0" u="none" strike="noStrike" cap="none" normalizeH="0" baseline="0" dirty="0" smtClean="0">
                <a:ln>
                  <a:noFill/>
                </a:ln>
                <a:solidFill>
                  <a:schemeClr val="bg1"/>
                </a:solidFill>
                <a:effectLst/>
                <a:latin typeface="Open Sans"/>
                <a:cs typeface="Vrinda"/>
              </a:rPr>
              <a:t>ফাংশন অতিক্রান্ত আর্গুমেন্ট মৌলিক সংখ্যা কিনা চেক করে। অতিক্রান্ত আর্গুমেন্ট মৌলিক সংখ্যা হলে ফাংশন </a:t>
            </a:r>
            <a:r>
              <a:rPr kumimoji="0" lang="en-US" altLang="en-US" b="0" i="0" u="none" strike="noStrike" cap="none" normalizeH="0" baseline="0" dirty="0" smtClean="0">
                <a:ln>
                  <a:noFill/>
                </a:ln>
                <a:solidFill>
                  <a:schemeClr val="bg1"/>
                </a:solidFill>
                <a:effectLst/>
                <a:latin typeface="Open Sans"/>
                <a:cs typeface="Vrinda"/>
              </a:rPr>
              <a:t>0</a:t>
            </a:r>
            <a:r>
              <a:rPr kumimoji="0" lang="bn-IN" altLang="en-US" b="0" i="0" u="none" strike="noStrike" cap="none" normalizeH="0" baseline="0" dirty="0" smtClean="0">
                <a:ln>
                  <a:noFill/>
                </a:ln>
                <a:solidFill>
                  <a:schemeClr val="bg1"/>
                </a:solidFill>
                <a:effectLst/>
                <a:latin typeface="Open Sans"/>
                <a:cs typeface="Vrinda"/>
              </a:rPr>
              <a:t> রিটার্ন করে। অতিক্রান্ত আর্গুমেন্ট মৌলিক সংখ্যা না হলে </a:t>
            </a:r>
            <a:r>
              <a:rPr kumimoji="0" lang="en-US" altLang="en-US" b="0" i="0" u="none" strike="noStrike" cap="none" normalizeH="0" baseline="0" dirty="0" smtClean="0">
                <a:ln>
                  <a:noFill/>
                </a:ln>
                <a:solidFill>
                  <a:schemeClr val="bg1"/>
                </a:solidFill>
                <a:effectLst/>
                <a:latin typeface="Open Sans"/>
                <a:cs typeface="Vrinda"/>
              </a:rPr>
              <a:t>1</a:t>
            </a:r>
            <a:r>
              <a:rPr kumimoji="0" lang="bn-IN" altLang="en-US" b="0" i="0" u="none" strike="noStrike" cap="none" normalizeH="0" baseline="0" dirty="0" smtClean="0">
                <a:ln>
                  <a:noFill/>
                </a:ln>
                <a:solidFill>
                  <a:schemeClr val="bg1"/>
                </a:solidFill>
                <a:effectLst/>
                <a:latin typeface="Open Sans"/>
                <a:cs typeface="Vrinda"/>
              </a:rPr>
              <a:t> রিটার্ন করে। রিটার্ন ভ্যালু</a:t>
            </a:r>
            <a:r>
              <a:rPr kumimoji="0" lang="en-US" altLang="en-US" b="0" i="0" u="none" strike="noStrike" cap="none" normalizeH="0" baseline="0" dirty="0" smtClean="0">
                <a:ln>
                  <a:noFill/>
                </a:ln>
                <a:solidFill>
                  <a:schemeClr val="bg1"/>
                </a:solidFill>
                <a:effectLst/>
                <a:latin typeface="Open Sans"/>
              </a:rPr>
              <a:t> </a:t>
            </a:r>
            <a:r>
              <a:rPr kumimoji="0" lang="en-US" altLang="en-US" b="0" i="1" u="none" strike="noStrike" cap="none" normalizeH="0" baseline="0" dirty="0" smtClean="0">
                <a:ln>
                  <a:noFill/>
                </a:ln>
                <a:solidFill>
                  <a:schemeClr val="bg1"/>
                </a:solidFill>
                <a:effectLst/>
                <a:latin typeface="Open Sans"/>
              </a:rPr>
              <a:t>flag</a:t>
            </a:r>
            <a:r>
              <a:rPr kumimoji="0" lang="en-US" altLang="en-US" b="0" i="0" u="none" strike="noStrike" cap="none" normalizeH="0" baseline="0" dirty="0" smtClean="0">
                <a:ln>
                  <a:noFill/>
                </a:ln>
                <a:solidFill>
                  <a:schemeClr val="bg1"/>
                </a:solidFill>
                <a:effectLst/>
                <a:latin typeface="Open Sans"/>
              </a:rPr>
              <a:t> </a:t>
            </a:r>
            <a:r>
              <a:rPr kumimoji="0" lang="bn-IN" altLang="en-US" b="0" i="0" u="none" strike="noStrike" cap="none" normalizeH="0" baseline="0" dirty="0" smtClean="0">
                <a:ln>
                  <a:noFill/>
                </a:ln>
                <a:solidFill>
                  <a:schemeClr val="bg1"/>
                </a:solidFill>
                <a:effectLst/>
                <a:latin typeface="Open Sans"/>
                <a:cs typeface="Vrinda"/>
              </a:rPr>
              <a:t>ভ্যারিয়েবলে এসাইন হয়।</a:t>
            </a: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b="0" i="0" u="none" strike="noStrike" cap="none" normalizeH="0" baseline="0" dirty="0" smtClean="0">
                <a:ln>
                  <a:noFill/>
                </a:ln>
                <a:solidFill>
                  <a:schemeClr val="bg1"/>
                </a:solidFill>
                <a:effectLst/>
                <a:latin typeface="Open Sans"/>
                <a:cs typeface="Vrinda"/>
              </a:rPr>
              <a:t>অবশেষে</a:t>
            </a:r>
            <a:r>
              <a:rPr kumimoji="0" lang="en-US" altLang="en-US" b="0" i="0" u="none" strike="noStrike" cap="none" normalizeH="0" baseline="0" dirty="0" smtClean="0">
                <a:ln>
                  <a:noFill/>
                </a:ln>
                <a:solidFill>
                  <a:schemeClr val="bg1"/>
                </a:solidFill>
                <a:effectLst/>
                <a:latin typeface="Open Sans"/>
              </a:rPr>
              <a:t> </a:t>
            </a:r>
            <a:r>
              <a:rPr kumimoji="0" lang="en-US" altLang="en-US"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b="0" i="0" u="none" strike="noStrike" cap="none" normalizeH="0" baseline="0" dirty="0" smtClean="0">
                <a:ln>
                  <a:noFill/>
                </a:ln>
                <a:solidFill>
                  <a:schemeClr val="bg1"/>
                </a:solidFill>
                <a:effectLst/>
                <a:latin typeface="Open Sans"/>
              </a:rPr>
              <a:t> </a:t>
            </a:r>
            <a:r>
              <a:rPr kumimoji="0" lang="bn-IN" altLang="en-US" b="0" i="0" u="none" strike="noStrike" cap="none" normalizeH="0" baseline="0" dirty="0" smtClean="0">
                <a:ln>
                  <a:noFill/>
                </a:ln>
                <a:solidFill>
                  <a:schemeClr val="bg1"/>
                </a:solidFill>
                <a:effectLst/>
                <a:latin typeface="Open Sans"/>
                <a:cs typeface="Vrinda"/>
              </a:rPr>
              <a:t>ফাংশন থেকে উপযুক্ত ম্যাসেজ প্রদর্শিত হয়।</a:t>
            </a:r>
            <a:endParaRPr kumimoji="0" lang="en-US" altLang="en-US" b="0" i="0" u="none" strike="noStrike" cap="none" normalizeH="0" baseline="0" dirty="0" smtClean="0">
              <a:ln>
                <a:noFill/>
              </a:ln>
              <a:solidFill>
                <a:schemeClr val="bg1"/>
              </a:solidFill>
              <a:effectLst/>
            </a:endParaRPr>
          </a:p>
        </p:txBody>
      </p:sp>
      <p:sp>
        <p:nvSpPr>
          <p:cNvPr id="6" name="Rectangle 5"/>
          <p:cNvSpPr/>
          <p:nvPr/>
        </p:nvSpPr>
        <p:spPr>
          <a:xfrm>
            <a:off x="5961463" y="311022"/>
            <a:ext cx="4907113" cy="369332"/>
          </a:xfrm>
          <a:prstGeom prst="rect">
            <a:avLst/>
          </a:prstGeom>
        </p:spPr>
        <p:txBody>
          <a:bodyPr wrap="none">
            <a:spAutoFit/>
          </a:bodyPr>
          <a:lstStyle/>
          <a:p>
            <a:r>
              <a:rPr lang="bn-BD" dirty="0">
                <a:solidFill>
                  <a:schemeClr val="bg1"/>
                </a:solidFill>
                <a:latin typeface="Open Sans"/>
              </a:rPr>
              <a:t>উদাহরনঃ আর্গুমেন্ট এবং রিটার্ন ভ্যালুসহ ফাংশন</a:t>
            </a:r>
          </a:p>
        </p:txBody>
      </p:sp>
    </p:spTree>
    <p:extLst>
      <p:ext uri="{BB962C8B-B14F-4D97-AF65-F5344CB8AC3E}">
        <p14:creationId xmlns:p14="http://schemas.microsoft.com/office/powerpoint/2010/main" val="93433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Rectangle 3"/>
          <p:cNvSpPr/>
          <p:nvPr/>
        </p:nvSpPr>
        <p:spPr>
          <a:xfrm>
            <a:off x="6068752" y="108065"/>
            <a:ext cx="5386648" cy="654397"/>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bn-BD" dirty="0"/>
              <a:t>উদাহরনঃ আর্গুমেন্ট এবং রিটার্ন ভ্যালু ব্যতীত ফাংশন</a:t>
            </a:r>
          </a:p>
        </p:txBody>
      </p:sp>
      <p:pic>
        <p:nvPicPr>
          <p:cNvPr id="3" name="Picture 2"/>
          <p:cNvPicPr>
            <a:picLocks noChangeAspect="1"/>
          </p:cNvPicPr>
          <p:nvPr/>
        </p:nvPicPr>
        <p:blipFill>
          <a:blip r:embed="rId2"/>
          <a:stretch>
            <a:fillRect/>
          </a:stretch>
        </p:blipFill>
        <p:spPr>
          <a:xfrm>
            <a:off x="289819" y="924156"/>
            <a:ext cx="6657975" cy="5229225"/>
          </a:xfrm>
          <a:prstGeom prst="rect">
            <a:avLst/>
          </a:prstGeom>
        </p:spPr>
      </p:pic>
      <p:sp>
        <p:nvSpPr>
          <p:cNvPr id="5" name="Rectangle 1"/>
          <p:cNvSpPr>
            <a:spLocks noChangeArrowheads="1"/>
          </p:cNvSpPr>
          <p:nvPr/>
        </p:nvSpPr>
        <p:spPr bwMode="auto">
          <a:xfrm>
            <a:off x="7265324" y="1546049"/>
            <a:ext cx="4804758"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checkPrimeNumber</a:t>
            </a:r>
            <a:r>
              <a:rPr kumimoji="0" lang="en-US" altLang="en-US" sz="160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i="0" u="none" strike="noStrike" cap="none" normalizeH="0" baseline="0" dirty="0" smtClean="0">
                <a:ln>
                  <a:noFill/>
                </a:ln>
                <a:solidFill>
                  <a:schemeClr val="bg1"/>
                </a:solidFill>
                <a:effectLst/>
                <a:latin typeface="Open Sans"/>
              </a:rPr>
              <a:t> </a:t>
            </a:r>
            <a:r>
              <a:rPr kumimoji="0" lang="bn-IN" altLang="en-US" sz="1600" i="0" u="none" strike="noStrike" cap="none" normalizeH="0" baseline="0" dirty="0" smtClean="0">
                <a:ln>
                  <a:noFill/>
                </a:ln>
                <a:solidFill>
                  <a:schemeClr val="bg1"/>
                </a:solidFill>
                <a:effectLst/>
                <a:latin typeface="Open Sans"/>
                <a:cs typeface="Vrinda"/>
              </a:rPr>
              <a:t>ফাংশন ইউজার থেকে ইনপুট গ্রহণ করে</a:t>
            </a:r>
            <a:r>
              <a:rPr kumimoji="0" lang="en-US" altLang="en-US" sz="1600" i="0" u="none" strike="noStrike" cap="none" normalizeH="0" baseline="0" dirty="0" smtClean="0">
                <a:ln>
                  <a:noFill/>
                </a:ln>
                <a:solidFill>
                  <a:schemeClr val="bg1"/>
                </a:solidFill>
                <a:effectLst/>
                <a:latin typeface="Open Sans"/>
                <a:cs typeface="Vrinda"/>
              </a:rPr>
              <a:t>, </a:t>
            </a:r>
            <a:r>
              <a:rPr kumimoji="0" lang="bn-IN" altLang="en-US" sz="1600" i="0" u="none" strike="noStrike" cap="none" normalizeH="0" baseline="0" dirty="0" smtClean="0">
                <a:ln>
                  <a:noFill/>
                </a:ln>
                <a:solidFill>
                  <a:schemeClr val="bg1"/>
                </a:solidFill>
                <a:effectLst/>
                <a:latin typeface="Open Sans"/>
                <a:cs typeface="Vrinda"/>
              </a:rPr>
              <a:t>ইনপুট ভ্যালু প্রাইম নাম্বার কিনা চেক করে এবং স্ক্রিনে উপযুক্ত ম্যাসেজ দেখায়।</a:t>
            </a:r>
            <a:endParaRPr kumimoji="0" lang="en-US" altLang="en-US" sz="160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main()</a:t>
            </a:r>
            <a:r>
              <a:rPr kumimoji="0" lang="en-US" altLang="en-US" sz="1600" i="0" u="none" strike="noStrike" cap="none" normalizeH="0" baseline="0" dirty="0" smtClean="0">
                <a:ln>
                  <a:noFill/>
                </a:ln>
                <a:solidFill>
                  <a:schemeClr val="bg1"/>
                </a:solidFill>
                <a:effectLst/>
                <a:latin typeface="Open Sans"/>
              </a:rPr>
              <a:t> </a:t>
            </a:r>
            <a:r>
              <a:rPr kumimoji="0" lang="bn-IN" altLang="en-US" sz="1600" i="0" u="none" strike="noStrike" cap="none" normalizeH="0" baseline="0" dirty="0" smtClean="0">
                <a:ln>
                  <a:noFill/>
                </a:ln>
                <a:solidFill>
                  <a:schemeClr val="bg1"/>
                </a:solidFill>
                <a:effectLst/>
                <a:latin typeface="Open Sans"/>
                <a:cs typeface="Vrinda"/>
              </a:rPr>
              <a:t>ফাংশনের মধ্যে</a:t>
            </a:r>
            <a:r>
              <a:rPr kumimoji="0" lang="en-US" altLang="en-US" sz="1600" i="0" u="none" strike="noStrike" cap="none" normalizeH="0" baseline="0" dirty="0" smtClean="0">
                <a:ln>
                  <a:noFill/>
                </a:ln>
                <a:solidFill>
                  <a:schemeClr val="bg1"/>
                </a:solidFill>
                <a:effectLst/>
                <a:latin typeface="Open Sans"/>
              </a:rPr>
              <a:t> </a:t>
            </a:r>
            <a:r>
              <a:rPr kumimoji="0" lang="en-US" altLang="en-US" sz="160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checkPrimeNumber</a:t>
            </a:r>
            <a:r>
              <a:rPr kumimoji="0" lang="en-US" altLang="en-US" sz="160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i="0" u="none" strike="noStrike" cap="none" normalizeH="0" baseline="0" dirty="0" smtClean="0">
                <a:ln>
                  <a:noFill/>
                </a:ln>
                <a:solidFill>
                  <a:schemeClr val="bg1"/>
                </a:solidFill>
                <a:effectLst/>
                <a:latin typeface="Open Sans"/>
              </a:rPr>
              <a:t> </a:t>
            </a:r>
            <a:r>
              <a:rPr kumimoji="0" lang="bn-IN" altLang="en-US" sz="1600" i="0" u="none" strike="noStrike" cap="none" normalizeH="0" baseline="0" dirty="0" smtClean="0">
                <a:ln>
                  <a:noFill/>
                </a:ln>
                <a:solidFill>
                  <a:schemeClr val="bg1"/>
                </a:solidFill>
                <a:effectLst/>
                <a:latin typeface="Open Sans"/>
                <a:cs typeface="Vrinda"/>
              </a:rPr>
              <a:t>ফাংশনের ফাঁকা বন্ধনী এই নির্দেশ করে যে</a:t>
            </a:r>
            <a:r>
              <a:rPr kumimoji="0" lang="en-US" altLang="en-US" sz="1600" i="0" u="none" strike="noStrike" cap="none" normalizeH="0" baseline="0" dirty="0" smtClean="0">
                <a:ln>
                  <a:noFill/>
                </a:ln>
                <a:solidFill>
                  <a:schemeClr val="bg1"/>
                </a:solidFill>
                <a:effectLst/>
                <a:latin typeface="Open Sans"/>
                <a:cs typeface="Vrinda"/>
              </a:rPr>
              <a:t>, </a:t>
            </a:r>
            <a:r>
              <a:rPr kumimoji="0" lang="bn-IN" altLang="en-US" sz="1600" i="0" u="none" strike="noStrike" cap="none" normalizeH="0" baseline="0" dirty="0" smtClean="0">
                <a:ln>
                  <a:noFill/>
                </a:ln>
                <a:solidFill>
                  <a:schemeClr val="bg1"/>
                </a:solidFill>
                <a:effectLst/>
                <a:latin typeface="Open Sans"/>
                <a:cs typeface="Vrinda"/>
              </a:rPr>
              <a:t>ফাংশনের মধ্য দিয়ে কোনো ভ্যালু অতিক্রম করতে পারবে না।</a:t>
            </a:r>
            <a:endParaRPr kumimoji="0" lang="en-US" altLang="en-US" sz="160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checkPrimeNumber</a:t>
            </a:r>
            <a:r>
              <a:rPr kumimoji="0" lang="en-US" altLang="en-US" sz="160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600" i="0" u="none" strike="noStrike" cap="none" normalizeH="0" baseline="0" dirty="0" smtClean="0">
                <a:ln>
                  <a:noFill/>
                </a:ln>
                <a:solidFill>
                  <a:schemeClr val="bg1"/>
                </a:solidFill>
                <a:effectLst/>
                <a:latin typeface="Open Sans"/>
              </a:rPr>
              <a:t> </a:t>
            </a:r>
            <a:r>
              <a:rPr kumimoji="0" lang="bn-IN" altLang="en-US" sz="1600" i="0" u="none" strike="noStrike" cap="none" normalizeH="0" baseline="0" dirty="0" smtClean="0">
                <a:ln>
                  <a:noFill/>
                </a:ln>
                <a:solidFill>
                  <a:schemeClr val="bg1"/>
                </a:solidFill>
                <a:effectLst/>
                <a:latin typeface="Open Sans"/>
                <a:cs typeface="Vrinda"/>
              </a:rPr>
              <a:t>ফাংশনের রিটার্ন টাইপ</a:t>
            </a:r>
            <a:r>
              <a:rPr kumimoji="0" lang="en-US" altLang="en-US" sz="1600" i="0" u="none" strike="noStrike" cap="none" normalizeH="0" baseline="0" dirty="0" smtClean="0">
                <a:ln>
                  <a:noFill/>
                </a:ln>
                <a:solidFill>
                  <a:schemeClr val="bg1"/>
                </a:solidFill>
                <a:effectLst/>
                <a:latin typeface="Open Sans"/>
              </a:rPr>
              <a:t> </a:t>
            </a:r>
            <a:r>
              <a:rPr kumimoji="0" lang="en-US" altLang="en-US" sz="160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void</a:t>
            </a:r>
            <a:r>
              <a:rPr kumimoji="0" lang="en-US" altLang="en-US" sz="1600" i="0" u="none" strike="noStrike" cap="none" normalizeH="0" baseline="0" dirty="0" smtClean="0">
                <a:ln>
                  <a:noFill/>
                </a:ln>
                <a:solidFill>
                  <a:schemeClr val="bg1"/>
                </a:solidFill>
                <a:effectLst/>
                <a:latin typeface="Open Sans"/>
              </a:rPr>
              <a:t> </a:t>
            </a:r>
            <a:r>
              <a:rPr kumimoji="0" lang="bn-IN" altLang="en-US" sz="1600" i="0" u="none" strike="noStrike" cap="none" normalizeH="0" baseline="0" dirty="0" smtClean="0">
                <a:ln>
                  <a:noFill/>
                </a:ln>
                <a:solidFill>
                  <a:schemeClr val="bg1"/>
                </a:solidFill>
                <a:effectLst/>
                <a:latin typeface="Open Sans"/>
                <a:cs typeface="Vrinda"/>
              </a:rPr>
              <a:t>হওয়ায় ইহা কোনো ভ্যালু রিটার্ন করে না।</a:t>
            </a:r>
            <a:endParaRPr kumimoji="0" lang="en-US" altLang="en-US" sz="160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85352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700</Words>
  <Application>Microsoft Office PowerPoint</Application>
  <PresentationFormat>Widescreen</PresentationFormat>
  <Paragraphs>158</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Consolas</vt:lpstr>
      <vt:lpstr>Courier New</vt:lpstr>
      <vt:lpstr>Monotype Corsiva</vt:lpstr>
      <vt:lpstr>Open Sans</vt:lpstr>
      <vt:lpstr>Tahoma</vt:lpstr>
      <vt:lpstr>Times New Roman</vt:lpstr>
      <vt:lpstr>Trade Gothic LT Pro</vt:lpstr>
      <vt:lpstr>Trebuchet MS</vt:lpstr>
      <vt:lpstr>Vrinda</vt:lpstr>
      <vt:lpstr>Office Theme</vt:lpstr>
      <vt:lpstr>C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Title</vt:lpstr>
      <vt:lpstr>Table</vt:lpstr>
      <vt:lpstr>Quote appears here  Lorem ipsum dolor sit amet, consectetuer adipiscing elit.”  - Abul Hasnat Tanvir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2022-03-10T04:54:11Z</dcterms:created>
  <dcterms:modified xsi:type="dcterms:W3CDTF">2022-03-30T04:51:25Z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