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 bookmarkIdSeed="2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56" r:id="rId5"/>
    <p:sldId id="278" r:id="rId6"/>
    <p:sldId id="274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262" r:id="rId30"/>
    <p:sldId id="266" r:id="rId31"/>
    <p:sldId id="267" r:id="rId32"/>
    <p:sldId id="26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A4"/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3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8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22/03/28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22/03/28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ttacademy.com/cprogramming/c-while-loops.php" TargetMode="External"/><Relationship Id="rId2" Type="http://schemas.openxmlformats.org/officeDocument/2006/relationships/hyperlink" Target="https://www.sattacademy.com/cprogramming/c-for-loop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attacademy.com/cprogramming/c-if-else-statement.php" TargetMode="External"/><Relationship Id="rId4" Type="http://schemas.openxmlformats.org/officeDocument/2006/relationships/hyperlink" Target="https://www.sattacademy.com/cprogramming/c-do-while-loops.ph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attacademy.com/cprogramming/c-switch-case-statement.php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ttacademy.com/cprogramming/c-if-else-statement.ph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sattacademy.com/cprogramming/c-if-else-statement.ph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attacademy.com/cprogramming/c-break-statement.php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attacademy.com/cprogramming/c_identifier.php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openxmlformats.org/officeDocument/2006/relationships/image" Target="../media/image8.sv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9622" y="1197033"/>
            <a:ext cx="7669322" cy="2010017"/>
          </a:xfrm>
        </p:spPr>
        <p:txBody>
          <a:bodyPr/>
          <a:lstStyle/>
          <a:p>
            <a:pPr algn="ctr"/>
            <a:r>
              <a:rPr lang="en-US" sz="7200" dirty="0" smtClean="0"/>
              <a:t>C Programming Language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5426" y="3596917"/>
            <a:ext cx="9750829" cy="975083"/>
          </a:xfrm>
        </p:spPr>
        <p:txBody>
          <a:bodyPr>
            <a:normAutofit/>
          </a:bodyPr>
          <a:lstStyle/>
          <a:p>
            <a:r>
              <a:rPr lang="en-US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is a general-purpose programming language, developed in 1972, and still quite popular.</a:t>
            </a:r>
          </a:p>
          <a:p>
            <a:r>
              <a:rPr lang="en-US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is very powerful; it has been used to develop operating systems, databases, applications, etc.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91652" y="5935288"/>
            <a:ext cx="2017222" cy="73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Monotype Corsiva" panose="03010101010201010101" pitchFamily="66" charset="0"/>
              </a:rPr>
              <a:t>Abul</a:t>
            </a:r>
            <a:r>
              <a:rPr lang="en-US" sz="1400" dirty="0" smtClean="0">
                <a:latin typeface="Monotype Corsiva" panose="03010101010201010101" pitchFamily="66" charset="0"/>
              </a:rPr>
              <a:t> </a:t>
            </a:r>
            <a:r>
              <a:rPr lang="en-US" sz="1400" dirty="0" err="1" smtClean="0">
                <a:latin typeface="Monotype Corsiva" panose="03010101010201010101" pitchFamily="66" charset="0"/>
              </a:rPr>
              <a:t>Hasnat</a:t>
            </a:r>
            <a:r>
              <a:rPr lang="en-US" sz="1400" dirty="0" smtClean="0">
                <a:latin typeface="Monotype Corsiva" panose="03010101010201010101" pitchFamily="66" charset="0"/>
              </a:rPr>
              <a:t> Tanvir</a:t>
            </a:r>
          </a:p>
          <a:p>
            <a:pPr algn="ctr"/>
            <a:r>
              <a:rPr lang="en-US" sz="1400" dirty="0" smtClean="0">
                <a:latin typeface="Monotype Corsiva" panose="03010101010201010101" pitchFamily="66" charset="0"/>
              </a:rPr>
              <a:t>Web Developer</a:t>
            </a:r>
            <a:endParaRPr lang="en-US" sz="1400" dirty="0">
              <a:latin typeface="Monotype Corsiva" panose="03010101010201010101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994" y="6192983"/>
            <a:ext cx="265853" cy="26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88" y="653848"/>
            <a:ext cx="6112385" cy="528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5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28058" y="237944"/>
            <a:ext cx="7714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n-BD" sz="2000" b="1" dirty="0">
                <a:solidFill>
                  <a:schemeClr val="bg1"/>
                </a:solidFill>
                <a:latin typeface="Open Sans"/>
              </a:rPr>
              <a:t>সি প্রোগ্রামিং ব্রেক স্টেটমেন্ট | </a:t>
            </a:r>
            <a:r>
              <a:rPr lang="en-US" sz="2000" b="1" dirty="0">
                <a:solidFill>
                  <a:schemeClr val="bg1"/>
                </a:solidFill>
                <a:latin typeface="Open Sans"/>
              </a:rPr>
              <a:t>C Programming Break Statement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 rot="10800000" flipV="1">
            <a:off x="590665" y="2403692"/>
            <a:ext cx="10864735" cy="7930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79331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লুপের সাধারণ ফ্লো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(flow)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কে বন্ধ করে দেওয়ার জন্য প্রোগ্রামিং এ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স্টেটমেন্ট ব্যবহৃত হয়। এই অধ্যায়ে আপনি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স্টেটমেন্ট ব্যবহার করে সি প্রোগ্রামিং এর বিভিন্ন লুপকে তাৎক্ষনিক বন্ধ করে দেয়া শিখবেন।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90665" y="894608"/>
            <a:ext cx="10864735" cy="151632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79331" rIns="0" bIns="17933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মাঝে মাঝে টেষ্ট এক্সপ্রেশনকে চেক করা ছাড়াই লুপকে তাৎক্ষনিক বন্ধ করে দেওয়ার প্রয়োজন হয়। এক্ষেত্রে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স্টেটমেন্ট ব্যবহৃত হয়।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প্রোগ্রামিং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break </a:t>
            </a:r>
            <a:r>
              <a:rPr kumimoji="0" lang="bn-IN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স্টেটমেন্ট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  <a:cs typeface="Vrind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প্রোগ্রাম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স্টেটমেন্টের সাক্ষাৎ পাওয়া মাত্রই ব্রেক স্টেটমেন্ট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hlinkClick r:id="rId2" tooltip="C for loop"/>
              </a:rPr>
              <a:t>for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,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hlinkClick r:id="rId3" tooltip="C while  Loop"/>
              </a:rPr>
              <a:t>while 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এবং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hlinkClick r:id="rId4" tooltip="C do...while Loop"/>
              </a:rPr>
              <a:t>do...while 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লুপকে তাৎক্ষনিক খতম করে ফেলে। সিদ্ধান্ত গ্রহণের জন্য ব্যবহৃত স্টেটমেন্ট যেমন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-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hlinkClick r:id="rId5" tooltip="C if...else"/>
              </a:rPr>
              <a:t>if...else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স্টেটমেন্টে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break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স্টেটমেন্ট ব্যবহৃত হয়।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90665" y="3189500"/>
            <a:ext cx="10864735" cy="8130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ব্রেক স্টেটমেন্টের সিনট্যাক্স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0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31919" y="116377"/>
            <a:ext cx="4430683" cy="654397"/>
          </a:xfrm>
          <a:prstGeom prst="rect">
            <a:avLst/>
          </a:prstGeom>
          <a:solidFill>
            <a:srgbClr val="0065A4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dirty="0"/>
              <a:t>ব্রেক স্টেটমেন্টের ফ্লোচার্ট</a:t>
            </a:r>
          </a:p>
        </p:txBody>
      </p:sp>
      <p:pic>
        <p:nvPicPr>
          <p:cNvPr id="8196" name="Picture 4" descr="break স্টেটমেন্ট এর ফ্লোচার্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82" y="1032538"/>
            <a:ext cx="4762500" cy="557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Working of break stat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143" y="1590674"/>
            <a:ext cx="3524250" cy="472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42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71" y="694199"/>
            <a:ext cx="5649883" cy="52078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7949" y="2814464"/>
            <a:ext cx="561975" cy="13620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695112" y="2294313"/>
            <a:ext cx="947651" cy="390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59" y="546330"/>
            <a:ext cx="5588806" cy="5892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0" y="344285"/>
            <a:ext cx="1600200" cy="1447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28015" y="2997907"/>
            <a:ext cx="5156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n-BD" dirty="0">
                <a:solidFill>
                  <a:schemeClr val="bg1"/>
                </a:solidFill>
                <a:latin typeface="Open Sans"/>
              </a:rPr>
              <a:t>উপরের প্রোগ্রাম সর্বোচ্চ ১৫ টি সংখ্যার যোগফল নির্ণয় করে। কিন্তু ৬ নাম্বার ইনপুটে 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break </a:t>
            </a:r>
            <a:r>
              <a:rPr lang="bn-BD" dirty="0">
                <a:solidFill>
                  <a:schemeClr val="bg1"/>
                </a:solidFill>
                <a:latin typeface="Open Sans"/>
              </a:rPr>
              <a:t>স্টেটমেন্টের সাক্ষাৎ মেলায় সঙ্গে সঙ্গেই 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for </a:t>
            </a:r>
            <a:r>
              <a:rPr lang="bn-BD" dirty="0">
                <a:solidFill>
                  <a:schemeClr val="bg1"/>
                </a:solidFill>
                <a:latin typeface="Open Sans"/>
              </a:rPr>
              <a:t>লুপের সমাপ্তি ঘটেছে।</a:t>
            </a:r>
          </a:p>
          <a:p>
            <a:r>
              <a:rPr lang="bn-BD" dirty="0">
                <a:solidFill>
                  <a:schemeClr val="bg1"/>
                </a:solidFill>
                <a:latin typeface="Open Sans"/>
              </a:rPr>
              <a:t>সি প্রোগ্রামিং এ </a:t>
            </a:r>
            <a:r>
              <a:rPr lang="en-US" dirty="0">
                <a:solidFill>
                  <a:schemeClr val="bg1"/>
                </a:solidFill>
                <a:latin typeface="Open Sans"/>
                <a:hlinkClick r:id="rId4" tooltip="C switch...case statement"/>
              </a:rPr>
              <a:t>switch...case </a:t>
            </a:r>
            <a:r>
              <a:rPr lang="bn-BD" dirty="0">
                <a:solidFill>
                  <a:schemeClr val="bg1"/>
                </a:solidFill>
                <a:latin typeface="Open Sans"/>
              </a:rPr>
              <a:t>স্টেটমেন্টেও 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break </a:t>
            </a:r>
            <a:r>
              <a:rPr lang="bn-BD" dirty="0">
                <a:solidFill>
                  <a:schemeClr val="bg1"/>
                </a:solidFill>
                <a:latin typeface="Open Sans"/>
              </a:rPr>
              <a:t>স্টেটমেন্ট ব্যবহৃত হয়।</a:t>
            </a:r>
          </a:p>
        </p:txBody>
      </p:sp>
    </p:spTree>
    <p:extLst>
      <p:ext uri="{BB962C8B-B14F-4D97-AF65-F5344CB8AC3E}">
        <p14:creationId xmlns:p14="http://schemas.microsoft.com/office/powerpoint/2010/main" val="361254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06981" y="133003"/>
            <a:ext cx="4430683" cy="654397"/>
          </a:xfrm>
          <a:prstGeom prst="rect">
            <a:avLst/>
          </a:prstGeom>
          <a:solidFill>
            <a:srgbClr val="0065A4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dirty="0"/>
              <a:t>সি প্রোগ্রামিং কন্টিনিউ স্টেটমেন্ট - </a:t>
            </a:r>
            <a:r>
              <a:rPr lang="en-US" dirty="0"/>
              <a:t>C Programing Continue Statement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56212" y="999150"/>
            <a:ext cx="10307782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লুপের সাধারণ ফ্লো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(flow) </a:t>
            </a:r>
            <a:r>
              <a:rPr kumimoji="0" lang="bn-I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পরিবর্তন করার জন্য প্রোগ্রামিং এ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স্টেটমেন্ট ব্যবহৃত হয়। এই অধ্যায়ে আপনি সি প্রোগ্রামিং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স্টেটমেন্ট ব্যবহার করে সি প্রোগ্রামিং এর বিভিন্ন লুপের ফ্লো পরিবর্তন করা শিখবেন।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56212" y="1523794"/>
            <a:ext cx="10307782" cy="16856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79331" rIns="0" bIns="17933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লুপের ভেতরের কিছু স্টেটমেন্টকে মাঝে মাঝে এড়িয়ে যাওয়ার প্রয়োজন হয়। এক্ষেত্রে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স্টেটমেন্ট ব্যবহৃত হয়।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  <a:cs typeface="Vrind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প্রোগ্রামিং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continue </a:t>
            </a:r>
            <a:r>
              <a:rPr kumimoji="0" lang="bn-IN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স্টেটমেন্ট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continue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স্টেটমেন্ট লুপের মধ্যে কিছু স্টেটমেন্টকে এড়িয়ে যায়। সিদ্ধান্ত গ্রহণের জন্য ব্যবহৃত স্টেটমেন্ট যেমন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-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hlinkClick r:id="rId2" tooltip="C if...else"/>
              </a:rPr>
              <a:t>if...else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স্টেটমেন্টে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continue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স্টেটমেন্ট ব্যবহৃত হয়।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56212" y="3209398"/>
            <a:ext cx="10166467" cy="6065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প্রোগ্রামিং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continue </a:t>
            </a:r>
            <a:r>
              <a:rPr kumimoji="0" lang="bn-I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স্টেটমেন্টের সিনট্যাক্স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continue;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2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242" name="Picture 2" descr="Flowchart of continue stat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99" y="1510838"/>
            <a:ext cx="38100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06981" y="133003"/>
            <a:ext cx="4430683" cy="654397"/>
          </a:xfrm>
          <a:prstGeom prst="rect">
            <a:avLst/>
          </a:prstGeom>
          <a:solidFill>
            <a:srgbClr val="0065A4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n-BD" dirty="0"/>
              <a:t>সি প্রোগ্রামিং </a:t>
            </a:r>
            <a:r>
              <a:rPr lang="en-US" dirty="0"/>
              <a:t>continue </a:t>
            </a:r>
            <a:r>
              <a:rPr lang="bn-BD" dirty="0"/>
              <a:t>স্টেটমেন্টের ফ্লোচার্ট</a:t>
            </a:r>
          </a:p>
        </p:txBody>
      </p:sp>
      <p:pic>
        <p:nvPicPr>
          <p:cNvPr id="10244" name="Picture 4" descr="Working of continue statement in C programm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870" y="1466041"/>
            <a:ext cx="3527073" cy="450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68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64" y="1461653"/>
            <a:ext cx="4181302" cy="3538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896" y="354751"/>
            <a:ext cx="6492702" cy="596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4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06981" y="133003"/>
            <a:ext cx="4430683" cy="654397"/>
          </a:xfrm>
          <a:prstGeom prst="rect">
            <a:avLst/>
          </a:prstGeom>
          <a:solidFill>
            <a:srgbClr val="0065A4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n-BD" dirty="0"/>
              <a:t>সি প্রোগ্রামিং সুইস...কেইস স্টেটমেন্ট | </a:t>
            </a:r>
            <a:r>
              <a:rPr lang="en-US" dirty="0"/>
              <a:t>C Programming switch...case Statement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07077" y="932557"/>
            <a:ext cx="11091333" cy="19338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প্রোগ্রামিং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switch...case </a:t>
            </a:r>
            <a:r>
              <a:rPr kumimoji="0" lang="bn-IN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স্টেটমেন্ট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  <a:cs typeface="Vrind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নেস্টেড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if...else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স্টেটমেন্ট ব্যবহার করে আপনি অনেক ভ্যালুর বিপরীতে কোনো একটি নির্দিষ্ট কোড ব্লককে এক্সিকিউট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(execute)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করতে পারেন। কিন্তু আপনি যদি সিঙ্গেল ভ্যারিয়েবলের ভ্যালু চেক করাতে চান তাহলে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hlinkClick r:id="rId2" tooltip="C if...else statement"/>
              </a:rPr>
              <a:t>nested if...else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স্টেটমেন্টের পরিবর্তে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স্টেটমেন্ট ব্যবহার করাই উত্তম হবে।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switch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স্টেটমেন্ট প্রায়ই নেস্টেট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if...else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স্টেটমেন্টের চেয়ে দ্রুততর এবং সুইস স্টেটমেন্টের সিনট্যাক্সও তুলনামূলক সহজ ও স্বচ্ছ।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18" y="3581400"/>
            <a:ext cx="54959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3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3949" y="390699"/>
            <a:ext cx="112346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"/>
              </a:rPr>
              <a:t>switch...case </a:t>
            </a:r>
            <a:r>
              <a:rPr lang="bn-BD" dirty="0">
                <a:solidFill>
                  <a:schemeClr val="bg1"/>
                </a:solidFill>
                <a:latin typeface="Open Sans"/>
              </a:rPr>
              <a:t>স্টেটমেন্ট কিভাবে কাজ করে</a:t>
            </a:r>
            <a:r>
              <a:rPr lang="bn-BD" dirty="0" smtClean="0">
                <a:solidFill>
                  <a:schemeClr val="bg1"/>
                </a:solidFill>
                <a:latin typeface="Open Sans"/>
              </a:rPr>
              <a:t>?</a:t>
            </a:r>
            <a:endParaRPr lang="en-US" dirty="0" smtClean="0">
              <a:solidFill>
                <a:schemeClr val="bg1"/>
              </a:solidFill>
              <a:latin typeface="Open Sans"/>
            </a:endParaRPr>
          </a:p>
          <a:p>
            <a:endParaRPr lang="bn-BD" dirty="0">
              <a:solidFill>
                <a:schemeClr val="bg1"/>
              </a:solidFill>
              <a:latin typeface="Open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bn-BD" dirty="0">
                <a:solidFill>
                  <a:schemeClr val="bg1"/>
                </a:solidFill>
                <a:latin typeface="Open Sans"/>
              </a:rPr>
              <a:t>উপরের সিনট্যাক্সে 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expression </a:t>
            </a:r>
            <a:r>
              <a:rPr lang="bn-BD" dirty="0">
                <a:solidFill>
                  <a:schemeClr val="bg1"/>
                </a:solidFill>
                <a:latin typeface="Open Sans"/>
              </a:rPr>
              <a:t>প্রোগ্রামে শুধুমাত্র একবার এক্সিকিউশন(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execution) </a:t>
            </a:r>
            <a:r>
              <a:rPr lang="bn-BD" dirty="0">
                <a:solidFill>
                  <a:schemeClr val="bg1"/>
                </a:solidFill>
                <a:latin typeface="Open Sans"/>
              </a:rPr>
              <a:t>হয়।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n-BD" dirty="0">
                <a:solidFill>
                  <a:schemeClr val="bg1"/>
                </a:solidFill>
                <a:latin typeface="Open Sans"/>
              </a:rPr>
              <a:t>এক্সপ্রেশনের ভ্যালু সুইস ব্লকের যেই 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case value </a:t>
            </a:r>
            <a:r>
              <a:rPr lang="bn-BD" dirty="0">
                <a:solidFill>
                  <a:schemeClr val="bg1"/>
                </a:solidFill>
                <a:latin typeface="Open Sans"/>
              </a:rPr>
              <a:t>এর সাথে মিলে যায় প্রোগ্রাম কন্ট্রোল তার কাছে চলে আসে ফলে সেই 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case value </a:t>
            </a:r>
            <a:r>
              <a:rPr lang="bn-BD" dirty="0">
                <a:solidFill>
                  <a:schemeClr val="bg1"/>
                </a:solidFill>
                <a:latin typeface="Open Sans"/>
              </a:rPr>
              <a:t>এর কোড ব্লকটি সম্পাদিত(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execution) </a:t>
            </a:r>
            <a:r>
              <a:rPr lang="bn-BD" dirty="0">
                <a:solidFill>
                  <a:schemeClr val="bg1"/>
                </a:solidFill>
                <a:latin typeface="Open Sans"/>
              </a:rPr>
              <a:t>হয়।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n-BD" dirty="0">
                <a:solidFill>
                  <a:schemeClr val="bg1"/>
                </a:solidFill>
                <a:latin typeface="Open Sans"/>
              </a:rPr>
              <a:t>উপরের সিউডোকোড(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pseudocode) </a:t>
            </a:r>
            <a:r>
              <a:rPr lang="bn-BD" dirty="0">
                <a:solidFill>
                  <a:schemeClr val="bg1"/>
                </a:solidFill>
                <a:latin typeface="Open Sans"/>
              </a:rPr>
              <a:t>এ </a:t>
            </a:r>
            <a:r>
              <a:rPr lang="en-US" i="1" dirty="0">
                <a:solidFill>
                  <a:schemeClr val="bg1"/>
                </a:solidFill>
                <a:latin typeface="Open Sans"/>
              </a:rPr>
              <a:t>expression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 </a:t>
            </a:r>
            <a:r>
              <a:rPr lang="bn-BD" dirty="0">
                <a:solidFill>
                  <a:schemeClr val="bg1"/>
                </a:solidFill>
                <a:latin typeface="Open Sans"/>
              </a:rPr>
              <a:t>এর ভ্যালু যদি </a:t>
            </a:r>
            <a:r>
              <a:rPr lang="en-US" i="1" dirty="0">
                <a:solidFill>
                  <a:schemeClr val="bg1"/>
                </a:solidFill>
                <a:latin typeface="Open Sans"/>
              </a:rPr>
              <a:t>value2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 </a:t>
            </a:r>
            <a:r>
              <a:rPr lang="bn-BD" dirty="0">
                <a:solidFill>
                  <a:schemeClr val="bg1"/>
                </a:solidFill>
                <a:latin typeface="Open Sans"/>
              </a:rPr>
              <a:t>এর সমান হয় তাহলে কম্পাইলার 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case value2 </a:t>
            </a:r>
            <a:r>
              <a:rPr lang="bn-BD" dirty="0">
                <a:solidFill>
                  <a:schemeClr val="bg1"/>
                </a:solidFill>
                <a:latin typeface="Open Sans"/>
              </a:rPr>
              <a:t>এর কোড ব্লককে এক্সিকিউট করবে।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Open Sans"/>
              </a:rPr>
              <a:t>case value2 </a:t>
            </a:r>
            <a:r>
              <a:rPr lang="bn-BD" dirty="0">
                <a:solidFill>
                  <a:schemeClr val="bg1"/>
                </a:solidFill>
                <a:latin typeface="Open Sans"/>
              </a:rPr>
              <a:t>এর পরে কোনো 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break </a:t>
            </a:r>
            <a:r>
              <a:rPr lang="bn-BD" dirty="0">
                <a:solidFill>
                  <a:schemeClr val="bg1"/>
                </a:solidFill>
                <a:latin typeface="Open Sans"/>
              </a:rPr>
              <a:t>স্টেটমেন্ট না থাকলে সুইস ব্লকের শেষ পর্যন্ত এক্সিকিউশন হবে।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n-BD" dirty="0">
                <a:solidFill>
                  <a:schemeClr val="bg1"/>
                </a:solidFill>
                <a:latin typeface="Open Sans"/>
              </a:rPr>
              <a:t>এক্সপ্রেশনের ভ্যালু সুইস ব্লকের কোনো 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case value </a:t>
            </a:r>
            <a:r>
              <a:rPr lang="bn-BD" dirty="0">
                <a:solidFill>
                  <a:schemeClr val="bg1"/>
                </a:solidFill>
                <a:latin typeface="Open Sans"/>
              </a:rPr>
              <a:t>এর সাথে না মিললে 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default </a:t>
            </a:r>
            <a:r>
              <a:rPr lang="bn-BD" dirty="0">
                <a:solidFill>
                  <a:schemeClr val="bg1"/>
                </a:solidFill>
                <a:latin typeface="Open Sans"/>
              </a:rPr>
              <a:t>এর কোড ব্লকটি সম্পাদিত হবে।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n-BD" dirty="0">
                <a:solidFill>
                  <a:schemeClr val="bg1"/>
                </a:solidFill>
                <a:latin typeface="Open Sans"/>
              </a:rPr>
              <a:t>পরবর্তী 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case </a:t>
            </a:r>
            <a:r>
              <a:rPr lang="bn-BD" dirty="0">
                <a:solidFill>
                  <a:schemeClr val="bg1"/>
                </a:solidFill>
                <a:latin typeface="Open Sans"/>
              </a:rPr>
              <a:t>কে এক্সিকিউট থেকে বাধা দিতে 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break </a:t>
            </a:r>
            <a:r>
              <a:rPr lang="bn-BD" dirty="0">
                <a:solidFill>
                  <a:schemeClr val="bg1"/>
                </a:solidFill>
                <a:latin typeface="Open Sans"/>
              </a:rPr>
              <a:t>স্টেটমেন্ট ব্যবহার করা হয়।</a:t>
            </a:r>
          </a:p>
        </p:txBody>
      </p:sp>
    </p:spTree>
    <p:extLst>
      <p:ext uri="{BB962C8B-B14F-4D97-AF65-F5344CB8AC3E}">
        <p14:creationId xmlns:p14="http://schemas.microsoft.com/office/powerpoint/2010/main" val="136290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23949" y="118748"/>
            <a:ext cx="4780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n-BD" sz="2000" dirty="0">
                <a:solidFill>
                  <a:schemeClr val="bg1"/>
                </a:solidFill>
                <a:latin typeface="Open Sans"/>
              </a:rPr>
              <a:t>সি </a:t>
            </a:r>
            <a:r>
              <a:rPr lang="bn-BD" sz="2000" dirty="0" smtClean="0">
                <a:solidFill>
                  <a:schemeClr val="bg1"/>
                </a:solidFill>
                <a:latin typeface="Open Sans"/>
              </a:rPr>
              <a:t>প্রোগ্রামিং </a:t>
            </a:r>
            <a:r>
              <a:rPr lang="bn-BD" sz="2000" dirty="0">
                <a:solidFill>
                  <a:schemeClr val="bg1"/>
                </a:solidFill>
                <a:latin typeface="Open Sans"/>
              </a:rPr>
              <a:t>লুপ - </a:t>
            </a:r>
            <a:r>
              <a:rPr lang="en-US" sz="2000" dirty="0">
                <a:solidFill>
                  <a:schemeClr val="bg1"/>
                </a:solidFill>
                <a:latin typeface="Open Sans"/>
              </a:rPr>
              <a:t>C Programming </a:t>
            </a:r>
            <a:r>
              <a:rPr lang="en-US" sz="2000" dirty="0" smtClean="0">
                <a:solidFill>
                  <a:schemeClr val="bg1"/>
                </a:solidFill>
                <a:latin typeface="Open Sans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Open Sans"/>
              </a:rPr>
              <a:t>Loop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74162" y="679213"/>
            <a:ext cx="10681238" cy="854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79331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কোনো নির্দিষ্ট কোড ব্লককে রিপিট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(repeat)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করার জন্য প্রোগ্রামিং এ লুপ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(loop)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ব্যবহৃত হয়। এই অধ্যায়ে আপনি সি প্রোগ্রামিং এ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for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লুপ তৈরি করা শিখবেন।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82259" y="1533820"/>
            <a:ext cx="10231274" cy="2011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কন্ডিশন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(condition)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মিথ্যা না হওয়া পর্যন্ত কোনো কোড ব্লককে রিপিট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(repeat)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করার জন্য প্রোগ্রামিং এ লুপ ব্যবহৃত হয়। সি প্রোগ্রামিং এ তিন ধরণের লুপ রয়েছেঃ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  <a:cs typeface="Vrind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ফর লুপ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-for loop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হোয়াইল লুপ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- while loop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ডু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...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হোয়াইল লুপ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- do...while loop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74162" y="3482963"/>
            <a:ext cx="10994505" cy="11451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for </a:t>
            </a:r>
            <a:r>
              <a:rPr kumimoji="0" lang="bn-IN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লুপ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for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লুপের সিনট্যাক্স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for 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initializationStatement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testExpression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updateStatement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{ //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Vrinda"/>
              </a:rPr>
              <a:t>এই কোড এক্সিকিউট হবে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74162" y="4992919"/>
            <a:ext cx="10994505" cy="14272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ফর লুপ কিভাবে কাজ করে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?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initializationStatement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কেবলমাত্র একবার এক্সিকিউট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(execute)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হয়।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তারপরে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testExpression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এক্সিকিউট হয়। ইহা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false(0)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হলে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for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লুপের সমাপ্তি ঘটে। কিন্তু টেস্ট এক্সপ্রেশনের ভ্যালু যদি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True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হয় তাহলে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লুপের কোড ব্লক এক্সিকিউট হয় এবং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updateStatement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ভ্যালু আপডেট হয়।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testExpression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মিথ্যা না হওয়া পর্যন্ত ইহা চলতেই থাকে।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0223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06981" y="133003"/>
            <a:ext cx="4430683" cy="654397"/>
          </a:xfrm>
          <a:prstGeom prst="rect">
            <a:avLst/>
          </a:prstGeom>
          <a:solidFill>
            <a:srgbClr val="0065A4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dirty="0"/>
              <a:t>সি সুইস স্টেটমেন্ট </a:t>
            </a:r>
            <a:r>
              <a:rPr lang="bn-BD" dirty="0" smtClean="0"/>
              <a:t>ফ্লোচার্ট</a:t>
            </a:r>
            <a:endParaRPr lang="bn-BD" dirty="0"/>
          </a:p>
        </p:txBody>
      </p:sp>
      <p:pic>
        <p:nvPicPr>
          <p:cNvPr id="17410" name="Picture 2" descr="সুইস স্টেটমেন্ট এর ফ্লোচার্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99" y="1009678"/>
            <a:ext cx="4667250" cy="48577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80" y="174625"/>
            <a:ext cx="3575859" cy="663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5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15" y="188740"/>
            <a:ext cx="6043179" cy="64914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9740" y="188740"/>
            <a:ext cx="2152650" cy="838200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73313" y="1990444"/>
            <a:ext cx="5303520" cy="33611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ইউজার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অপারেটর ইনপুট দেওয়ায় ইহা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oparetor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ভ্যারিয়েবলে জমা হয়েছে। এবং দুটি অপারেন্ড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32.5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 এবং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12.4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 ইনপুট দেওয়ায় এগুলো যথাক্রমে  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firstNumber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এবং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secondNumber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ভ্যারিয়েবলে জমা হয়েছে।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  <a:cs typeface="Vrind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তারপরে প্রোগ্রামের কন্ট্রোল নিচের ব্লকে জাম্প করে।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("%.1lf - %.1lf = %.1lf",firstNumber,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secondNumber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firstNumber-firstNumber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অবশেষে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hlinkClick r:id="rId4"/>
              </a:rPr>
              <a:t>break statement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সুইস স্টেটমেন্টের সমাপ্তি ঘটায়।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যদি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break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স্টেটমেন্ট ব্যবহার করা না হত তাহলে সঠিক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case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পরবর্তী সকল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case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এক্সিকিউট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(execute)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হত।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 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9047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82044" y="99751"/>
            <a:ext cx="4896195" cy="654397"/>
          </a:xfrm>
          <a:prstGeom prst="rect">
            <a:avLst/>
          </a:prstGeom>
          <a:solidFill>
            <a:srgbClr val="0065A4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n-BD" dirty="0"/>
              <a:t>সি প্রোগ্রামিং গোটু স্টেটমেন্ট - </a:t>
            </a:r>
            <a:r>
              <a:rPr lang="en-US" dirty="0"/>
              <a:t>C </a:t>
            </a:r>
            <a:r>
              <a:rPr lang="en-US" dirty="0" err="1"/>
              <a:t>goto</a:t>
            </a:r>
            <a:r>
              <a:rPr lang="en-US" dirty="0"/>
              <a:t> Statement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834043" y="1119231"/>
            <a:ext cx="93989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n-BD" dirty="0">
                <a:solidFill>
                  <a:schemeClr val="bg1"/>
                </a:solidFill>
                <a:latin typeface="Open Sans"/>
              </a:rPr>
              <a:t>সি প্রোগ্রামিং গোটু স্টেটমেন্ট</a:t>
            </a:r>
          </a:p>
          <a:p>
            <a:r>
              <a:rPr lang="bn-BD" dirty="0">
                <a:solidFill>
                  <a:schemeClr val="bg1"/>
                </a:solidFill>
                <a:latin typeface="Open Sans"/>
              </a:rPr>
              <a:t>সি প্রোগ্রামে </a:t>
            </a:r>
            <a:r>
              <a:rPr lang="en-US" dirty="0" err="1">
                <a:solidFill>
                  <a:schemeClr val="bg1"/>
                </a:solidFill>
                <a:latin typeface="Open Sans"/>
              </a:rPr>
              <a:t>goto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 </a:t>
            </a:r>
            <a:r>
              <a:rPr lang="bn-BD" dirty="0">
                <a:solidFill>
                  <a:schemeClr val="bg1"/>
                </a:solidFill>
                <a:latin typeface="Open Sans"/>
              </a:rPr>
              <a:t>স্টেটমেন্ট জাম্প(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jump) </a:t>
            </a:r>
            <a:r>
              <a:rPr lang="bn-BD" dirty="0">
                <a:solidFill>
                  <a:schemeClr val="bg1"/>
                </a:solidFill>
                <a:latin typeface="Open Sans"/>
              </a:rPr>
              <a:t>স্টেটমেন্ট হিসাবে পরিচিত।</a:t>
            </a:r>
          </a:p>
          <a:p>
            <a:r>
              <a:rPr lang="bn-BD" dirty="0">
                <a:solidFill>
                  <a:schemeClr val="bg1"/>
                </a:solidFill>
                <a:latin typeface="Open Sans"/>
              </a:rPr>
              <a:t>সি প্রোগ্রামের সাধারণ ধারাকে পরিবর্তন করার জন্য </a:t>
            </a:r>
            <a:r>
              <a:rPr lang="en-US" dirty="0" err="1">
                <a:solidFill>
                  <a:schemeClr val="bg1"/>
                </a:solidFill>
                <a:latin typeface="Open Sans"/>
              </a:rPr>
              <a:t>goto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 </a:t>
            </a:r>
            <a:r>
              <a:rPr lang="bn-BD" dirty="0">
                <a:solidFill>
                  <a:schemeClr val="bg1"/>
                </a:solidFill>
                <a:latin typeface="Open Sans"/>
              </a:rPr>
              <a:t>স্টেটমেন্ট ব্যবহার করা হয়।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79" y="2407644"/>
            <a:ext cx="2308168" cy="1800081"/>
          </a:xfrm>
          <a:prstGeom prst="rect">
            <a:avLst/>
          </a:prstGeom>
        </p:spPr>
      </p:pic>
      <p:pic>
        <p:nvPicPr>
          <p:cNvPr id="15362" name="Picture 2" descr="How goto statement works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857" y="2350421"/>
            <a:ext cx="28575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68678" y="4699404"/>
            <a:ext cx="10245437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এখানে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label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হলো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  <a:hlinkClick r:id="rId4" tooltip="C identifier"/>
              </a:rPr>
              <a:t>আইডেন্টিফায়ার</a:t>
            </a:r>
            <a:r>
              <a:rPr kumimoji="0" lang="hi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Mangal"/>
              </a:rPr>
              <a:t>।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Mangal"/>
              </a:rPr>
              <a:t>যখন প্রোগ্রাম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স্টেটমেন্টের দেখা পায় তখন প্রোগ্রামের কন্ট্রোল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label: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কাছে জাম্প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(jump)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করে এবং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label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ব্লকের এক্সিকিউশন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(execution)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শুরু হয়।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151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63" y="204965"/>
            <a:ext cx="6040727" cy="64752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3237" y="141576"/>
            <a:ext cx="15906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7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06981" y="133003"/>
            <a:ext cx="4430683" cy="654397"/>
          </a:xfrm>
          <a:prstGeom prst="rect">
            <a:avLst/>
          </a:prstGeom>
          <a:solidFill>
            <a:srgbClr val="0065A4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goto</a:t>
            </a:r>
            <a:r>
              <a:rPr lang="en-US" dirty="0"/>
              <a:t> </a:t>
            </a:r>
            <a:r>
              <a:rPr lang="bn-BD" dirty="0"/>
              <a:t>স্টেটমেন্ট ব্যবহার না করার কারণ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44" y="2279158"/>
            <a:ext cx="2696701" cy="27999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55716" y="1160657"/>
            <a:ext cx="92354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Open Sans"/>
              </a:rPr>
              <a:t>goto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 </a:t>
            </a:r>
            <a:r>
              <a:rPr lang="bn-BD" dirty="0">
                <a:solidFill>
                  <a:schemeClr val="bg1"/>
                </a:solidFill>
                <a:latin typeface="Open Sans"/>
              </a:rPr>
              <a:t>এর ব্যবহার প্রোগ্রামকে কঠিন করে ফেলে এবং অনেক সময় মনে হতে পারে প্রোগ্রামে 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bug </a:t>
            </a:r>
            <a:r>
              <a:rPr lang="bn-BD" dirty="0">
                <a:solidFill>
                  <a:schemeClr val="bg1"/>
                </a:solidFill>
                <a:latin typeface="Open Sans"/>
              </a:rPr>
              <a:t>রয়েছে। উদাহরনস্বরুপঃ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38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06981" y="133003"/>
            <a:ext cx="4430683" cy="654397"/>
          </a:xfrm>
          <a:prstGeom prst="rect">
            <a:avLst/>
          </a:prstGeom>
          <a:solidFill>
            <a:srgbClr val="0065A4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n-BD" dirty="0"/>
              <a:t>সি প্রোগ্রামিং </a:t>
            </a:r>
            <a:r>
              <a:rPr lang="en-US" dirty="0"/>
              <a:t>continue </a:t>
            </a:r>
            <a:r>
              <a:rPr lang="bn-BD" dirty="0"/>
              <a:t>স্টেটমেন্টের ফ্লোচার্ট</a:t>
            </a:r>
          </a:p>
        </p:txBody>
      </p:sp>
    </p:spTree>
    <p:extLst>
      <p:ext uri="{BB962C8B-B14F-4D97-AF65-F5344CB8AC3E}">
        <p14:creationId xmlns:p14="http://schemas.microsoft.com/office/powerpoint/2010/main" val="203988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Title</a:t>
            </a:r>
          </a:p>
        </p:txBody>
      </p:sp>
      <p:pic>
        <p:nvPicPr>
          <p:cNvPr id="25" name="Picture Placeholder 24" descr="Bar chart">
            <a:extLst>
              <a:ext uri="{FF2B5EF4-FFF2-40B4-BE49-F238E27FC236}">
                <a16:creationId xmlns:a16="http://schemas.microsoft.com/office/drawing/2014/main" id="{C03AAFA7-022A-47F8-9DA1-7DC3897D1E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63" b="63"/>
          <a:stretch>
            <a:fillRect/>
          </a:stretch>
        </p:blipFill>
        <p:spPr>
          <a:xfrm>
            <a:off x="978212" y="2096716"/>
            <a:ext cx="1259505" cy="1259505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Caption01 appears here</a:t>
            </a:r>
          </a:p>
        </p:txBody>
      </p:sp>
      <p:pic>
        <p:nvPicPr>
          <p:cNvPr id="27" name="Picture Placeholder 26" descr="Clock">
            <a:extLst>
              <a:ext uri="{FF2B5EF4-FFF2-40B4-BE49-F238E27FC236}">
                <a16:creationId xmlns:a16="http://schemas.microsoft.com/office/drawing/2014/main" id="{6F737161-FE67-434D-A781-59EDB9EDCB2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924A29-3538-4A3F-82A6-D2A7538C21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Caption02 appears here</a:t>
            </a:r>
          </a:p>
        </p:txBody>
      </p:sp>
      <p:pic>
        <p:nvPicPr>
          <p:cNvPr id="29" name="Picture Placeholder 28" descr="Microscope">
            <a:extLst>
              <a:ext uri="{FF2B5EF4-FFF2-40B4-BE49-F238E27FC236}">
                <a16:creationId xmlns:a16="http://schemas.microsoft.com/office/drawing/2014/main" id="{9E5BF01B-21D6-4D43-9CAE-0298685C1A7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t="63" b="63"/>
          <a:stretch>
            <a:fillRect/>
          </a:stretch>
        </p:blipFill>
        <p:spPr/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Caption03 appears here</a:t>
            </a:r>
          </a:p>
        </p:txBody>
      </p:sp>
      <p:pic>
        <p:nvPicPr>
          <p:cNvPr id="31" name="Picture Placeholder 30" descr="Magnifying glass">
            <a:extLst>
              <a:ext uri="{FF2B5EF4-FFF2-40B4-BE49-F238E27FC236}">
                <a16:creationId xmlns:a16="http://schemas.microsoft.com/office/drawing/2014/main" id="{089E8AB6-C16E-4752-810F-8F98DB929DB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Caption04 appears here</a:t>
            </a:r>
          </a:p>
        </p:txBody>
      </p:sp>
      <p:pic>
        <p:nvPicPr>
          <p:cNvPr id="33" name="Picture Placeholder 32" descr="Head with Gears">
            <a:extLst>
              <a:ext uri="{FF2B5EF4-FFF2-40B4-BE49-F238E27FC236}">
                <a16:creationId xmlns:a16="http://schemas.microsoft.com/office/drawing/2014/main" id="{CC9DBBE5-5AD0-41E8-A719-84509E5D9F9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 t="63" b="63"/>
          <a:stretch>
            <a:fillRect/>
          </a:stretch>
        </p:blipFill>
        <p:spPr/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D05A34F-7712-46DB-AB5B-272E294B62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Caption05 appears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EEB296-8554-4D20-B3B8-C0BBC380A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960289"/>
              </p:ext>
            </p:extLst>
          </p:nvPr>
        </p:nvGraphicFramePr>
        <p:xfrm>
          <a:off x="1130300" y="1856740"/>
          <a:ext cx="99314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3559833401"/>
                    </a:ext>
                  </a:extLst>
                </a:gridCol>
                <a:gridCol w="2482850">
                  <a:extLst>
                    <a:ext uri="{9D8B030D-6E8A-4147-A177-3AD203B41FA5}">
                      <a16:colId xmlns:a16="http://schemas.microsoft.com/office/drawing/2014/main" val="82523989"/>
                    </a:ext>
                  </a:extLst>
                </a:gridCol>
                <a:gridCol w="2482850">
                  <a:extLst>
                    <a:ext uri="{9D8B030D-6E8A-4147-A177-3AD203B41FA5}">
                      <a16:colId xmlns:a16="http://schemas.microsoft.com/office/drawing/2014/main" val="3211310719"/>
                    </a:ext>
                  </a:extLst>
                </a:gridCol>
                <a:gridCol w="2482850">
                  <a:extLst>
                    <a:ext uri="{9D8B030D-6E8A-4147-A177-3AD203B41FA5}">
                      <a16:colId xmlns:a16="http://schemas.microsoft.com/office/drawing/2014/main" val="416061398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Title</a:t>
                      </a:r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Title</a:t>
                      </a:r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Title</a:t>
                      </a:r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Title</a:t>
                      </a:r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63061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27436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27150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38464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93558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90964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4451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3200400"/>
            <a:ext cx="7551057" cy="2859313"/>
          </a:xfrm>
        </p:spPr>
        <p:txBody>
          <a:bodyPr/>
          <a:lstStyle/>
          <a:p>
            <a:r>
              <a:rPr lang="en-US" dirty="0"/>
              <a:t>Quote appears here </a:t>
            </a:r>
            <a:br>
              <a:rPr lang="en-US" dirty="0"/>
            </a:br>
            <a:r>
              <a:rPr lang="en-US" dirty="0"/>
              <a:t>Lorem ipsum dolor sit amet, consectetuer adipiscing elit.” </a:t>
            </a:r>
            <a:br>
              <a:rPr lang="en-US" dirty="0"/>
            </a:br>
            <a:r>
              <a:rPr lang="en-US" sz="2400" dirty="0"/>
              <a:t>- </a:t>
            </a:r>
            <a:r>
              <a:rPr lang="en-US" sz="2400" dirty="0" err="1" smtClean="0"/>
              <a:t>Abul</a:t>
            </a:r>
            <a:r>
              <a:rPr lang="en-US" sz="2400" dirty="0" smtClean="0"/>
              <a:t> </a:t>
            </a:r>
            <a:r>
              <a:rPr lang="en-US" sz="2400" dirty="0" err="1" smtClean="0"/>
              <a:t>Hasnat</a:t>
            </a:r>
            <a:r>
              <a:rPr lang="en-US" sz="2400" dirty="0" smtClean="0"/>
              <a:t> Tanvir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06981" y="133003"/>
            <a:ext cx="4430683" cy="654397"/>
          </a:xfrm>
          <a:prstGeom prst="rect">
            <a:avLst/>
          </a:prstGeom>
          <a:solidFill>
            <a:srgbClr val="0065A4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for </a:t>
            </a:r>
            <a:r>
              <a:rPr lang="bn-BD" sz="2400" dirty="0"/>
              <a:t>লুপের </a:t>
            </a:r>
            <a:r>
              <a:rPr lang="bn-BD" sz="2400" dirty="0" smtClean="0"/>
              <a:t>ফ্লোচার্ট</a:t>
            </a:r>
            <a:endParaRPr lang="bn-BD" sz="2400" dirty="0"/>
          </a:p>
        </p:txBody>
      </p:sp>
      <p:pic>
        <p:nvPicPr>
          <p:cNvPr id="3074" name="Picture 2" descr="সি ফর লুপ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69" y="1154111"/>
            <a:ext cx="3419475" cy="53435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916" y="2106150"/>
            <a:ext cx="58578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6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889" y="135688"/>
            <a:ext cx="5629275" cy="3876675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4126573"/>
            <a:ext cx="10414000" cy="24428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9144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উপরের উদাহরণের ব্যাখ্যাঃ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  <a:cs typeface="Vrind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ইউজার কর্তৃক প্রবেশ করানো ভ্যালু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num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ভ্যারিয়েবলে জমা হয়। ধরে নিই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,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ইউজার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10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 প্রবেশ করিয়েছে।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count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ভ্যারিয়েবলের ইনিশিয়াল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(initial)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ভ্যালু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1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 এসাইন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(assign)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করা হয়েছে এবং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test expression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মূল্যায়িত হবে। যেহেতু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 &lt;=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(10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 এর চেয়ে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1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 ছোট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)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সত্য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,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সুতরাং লুপের কোড ব্লক এক্সিকিউট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(execute)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হবে এবং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sum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ভ্যালু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1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 এর সমান হবে।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তারপরে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updateStatement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++count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এক্সিকিউট হয়ে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count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ভ্যালু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2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 এর সমান হবে। পুনরায়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testExpression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এক্সিকিউট হবে। যেহেতু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10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 এর থেকে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2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 ছোট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,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সুতরাং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testExpression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ভ্যালু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true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হবে এবং লুপের কোড ব্লক এক্সিকিউট হবে।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sum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ভ্যালু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3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 এর সমান হবে।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count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ভ্যালু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11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 এ না পৌঁছা পর্যন্ত এই প্রক্রিয়া চলতে থাকবে এবং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sum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ভ্যালু নির্ণয় হবে।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যখন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count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ভ্যালু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11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 এর সমান হবে তখন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testExpression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মিথ্যা হয়ে যাবে কারণ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10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 এর চেয়ে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11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 ছোট বা সমান নয়। সুতরাং এখানে লুপের সমাপ্তি ঘটবে এবং এর পরবর্তী কোড সম্পাদিত হবে। লুপ শেষে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sum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প্রিন্ট হবে।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61690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88379" y="99752"/>
            <a:ext cx="2776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dirty="0">
                <a:solidFill>
                  <a:schemeClr val="bg1"/>
                </a:solidFill>
              </a:rPr>
              <a:t>সি প্রোগ্রামিং </a:t>
            </a:r>
            <a:r>
              <a:rPr lang="en-US" sz="2000" dirty="0">
                <a:solidFill>
                  <a:schemeClr val="bg1"/>
                </a:solidFill>
              </a:rPr>
              <a:t>while </a:t>
            </a:r>
            <a:r>
              <a:rPr lang="bn-BD" sz="2000" dirty="0" smtClean="0">
                <a:solidFill>
                  <a:schemeClr val="bg1"/>
                </a:solidFill>
              </a:rPr>
              <a:t>লুপ</a:t>
            </a:r>
            <a:endParaRPr lang="bn-BD" sz="2000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9956" y="802814"/>
            <a:ext cx="11030989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নির্দিষ্ট কোড ব্লককে রিপিট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(repeat)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করার জন্য প্রোগ্রামিং এ লুপ ব্যবহৃত হয়। এই অধ্যায়ে আপনি সি প্রোগ্রামিং এ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লুপ তৈরি করা শিখবেন।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9050" y="1562017"/>
            <a:ext cx="10652761" cy="132980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হোয়াইল লুপের সিনট্যাক্সঃ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while 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testExpression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bn-IN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Vrinda"/>
              </a:rPr>
              <a:t>এই কোড এক্সিকিউট হবে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  <a:cs typeface="Vrind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19050" y="3066245"/>
            <a:ext cx="10590415" cy="17042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হোয়াইল লুপ কিভাবে কাজ করে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লুপ প্রথমে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testExpression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কে নির্ণয় করে।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যদি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testExpression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এর ভ্যালু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true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হয় তাহলে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লুপের ভেতরের কোড এক্সিকিউট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(execute)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হয়।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testExpression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পূনরায় নির্ণয় হয়।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test expression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ভ্যালু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false(0)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না হওয়া পর্যন্ত এই প্রক্রিয়া চলতে থাকে।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যখন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testExpression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ভ্যালু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false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হয় তখন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while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লুপের সমাপ্তি ঘটে।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74918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098" name="Picture 2" descr="সি প্রোগ্রামে হোয়াইল লুপ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45" y="1216689"/>
            <a:ext cx="3295650" cy="42481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981" y="1622194"/>
            <a:ext cx="4710979" cy="342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23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75" y="719224"/>
            <a:ext cx="578167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45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06981" y="133003"/>
            <a:ext cx="4430683" cy="654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dirty="0"/>
              <a:t>সি প্রোগ্রামিং ডু... হোয়াইল লুপ - </a:t>
            </a:r>
            <a:r>
              <a:rPr lang="en-US" dirty="0"/>
              <a:t>C Programming Do...While Loop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36618" y="968674"/>
            <a:ext cx="9621982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প্রোগ্রামে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do...while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লুপ কমপক্ষে একবার এক্সিকিউশনের নিশ্চয়তা দিয়ে থাকে। এই অধ্যায়ে আপনি সি প্রোগ্রামে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do...while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লুপ তৈরি করা শিখবেন।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11727" y="2771675"/>
            <a:ext cx="11471564" cy="1083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প্রোগ্রামিং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do...while </a:t>
            </a:r>
            <a:r>
              <a:rPr kumimoji="0" lang="bn-I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লুপের সিনট্যাক্স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Vrinda"/>
              </a:rPr>
              <a:t>এই কোড এক্সিকিউট হবে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 while 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testExpression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);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2819" y="1744475"/>
            <a:ext cx="11510472" cy="11008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79331" rIns="0" bIns="17933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শুধুমাত্র একটি গুরুত্বপূর্ণ পার্থক্য ছাড়া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do..while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লুপ এবং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লুপ একই রকম।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testExpression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কে চেক করার পূর্বেই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do...while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লুপের কোড ব্লক একবার এক্সিকিউশন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(execution)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হয়। সুতরাং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do...while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লুপ কমপক্ষে একবার এক্সিকিউশন হয়।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72819" y="4290907"/>
            <a:ext cx="11346873" cy="15195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প্রোগ্রামিং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do...while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লুপ কিভাবে কাজ করে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?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দ্বিতীয় বন্ধনীর ভেতরের কোড ব্লক প্রথমে একবার সম্পাদিত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(executed)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হয়।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তারপরে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testExpression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নির্ণয় হয়। যদি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testExpression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সত্য হয় তাহলে লুপের বডি পূনরায় সম্পাদিত হয়। টেষ্ট এক্সপ্রেশন মিথ্যা না হওয়া পর্যন্ত এই প্রক্রিয়া চলতে থাকে।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যখন টেষ্ট এক্সপ্রেশন মিথ্যা হয়ে যায় বা ভ্যালু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0(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শূন্য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হয় তখন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do...while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লুপের সমাপ্তি ঘটে।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04343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146" name="Picture 2" descr="সি প্রোগ্রামিং ডু হোহাইল লুপ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602" y="1538114"/>
            <a:ext cx="3295650" cy="45624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59460" y="329425"/>
            <a:ext cx="4054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n-BD" dirty="0">
                <a:solidFill>
                  <a:schemeClr val="bg1"/>
                </a:solidFill>
                <a:latin typeface="Open Sans"/>
              </a:rPr>
              <a:t>সি প্রোগ্রামিং ডু...হোয়াইল লুপের ফ্লোচার্ট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987" y="1538114"/>
            <a:ext cx="5516213" cy="456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6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648</Words>
  <Application>Microsoft Office PowerPoint</Application>
  <PresentationFormat>Widescreen</PresentationFormat>
  <Paragraphs>145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Arial</vt:lpstr>
      <vt:lpstr>Calibri</vt:lpstr>
      <vt:lpstr>Consolas</vt:lpstr>
      <vt:lpstr>Courier New</vt:lpstr>
      <vt:lpstr>Mangal</vt:lpstr>
      <vt:lpstr>Monotype Corsiva</vt:lpstr>
      <vt:lpstr>Open Sans</vt:lpstr>
      <vt:lpstr>Tahoma</vt:lpstr>
      <vt:lpstr>Times New Roman</vt:lpstr>
      <vt:lpstr>Trade Gothic LT Pro</vt:lpstr>
      <vt:lpstr>Trebuchet MS</vt:lpstr>
      <vt:lpstr>Vrinda</vt:lpstr>
      <vt:lpstr>Office Theme</vt:lpstr>
      <vt:lpstr>C Programming Language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Content Title</vt:lpstr>
      <vt:lpstr>Table</vt:lpstr>
      <vt:lpstr>Quote appears here  Lorem ipsum dolor sit amet, consectetuer adipiscing elit.”  - Abul Hasnat Tanvir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2022-03-10T04:54:11Z</dcterms:created>
  <dcterms:modified xsi:type="dcterms:W3CDTF">2022-03-28T06:51:14Z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