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9" r:id="rId18"/>
    <p:sldId id="340" r:id="rId19"/>
    <p:sldId id="341" r:id="rId20"/>
    <p:sldId id="342" r:id="rId21"/>
    <p:sldId id="337" r:id="rId22"/>
    <p:sldId id="338" r:id="rId23"/>
    <p:sldId id="262" r:id="rId24"/>
    <p:sldId id="266" r:id="rId25"/>
    <p:sldId id="26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tacademy.com/cprogramming/c-dynamic-memory-allocation.php#calloc" TargetMode="External"/><Relationship Id="rId2" Type="http://schemas.openxmlformats.org/officeDocument/2006/relationships/hyperlink" Target="https://www.sattacademy.com/cprogramming/c-dynamic-memory-allocation.php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ttacademy.com/cprogramming/c-dynamic-memory-allocation.php#realloc" TargetMode="External"/><Relationship Id="rId4" Type="http://schemas.openxmlformats.org/officeDocument/2006/relationships/hyperlink" Target="https://www.sattacademy.com/cprogramming/c-dynamic-memory-allocation.php#fre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tacademy.com/cprogramming/c-pointers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2079" y="271195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এবং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Pointer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ব্যবহার করে ৫ টি পূর্ণ সংখ্যার যোগফল নির্ণয়ের প্রোগ্রাম।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07" y="825298"/>
            <a:ext cx="5191125" cy="391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937" y="2075772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851" y="271195"/>
            <a:ext cx="8423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পয়েন্টারঃ রেফারেন্স কর্তৃক ফাংশন কল করা -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Call by Reference: Using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7156" y="833782"/>
            <a:ext cx="10848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এই অধ্যায়ে আপনি পয়েন্টারকে ফাংশনের আর্গুমেন্ট(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argument)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হিসাবে অতিক্রম(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pass)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করানো শিখবেন। এছাড়া আপনার প্রোগ্রামে সঠিকভবে পয়েন্টার ব্যবহার করা শিখবেন।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945" y="1611812"/>
            <a:ext cx="10094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পয়েন্টারঃ রেফারেন্স কর্তৃক ফাংশন কল করা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 এর মধ্যে দিয়ে 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pointer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যখন আর্গুমেন্ট হিসাবে অতিক্রম করানো হয় তখন ভ্যালুর পরিবর্তে মেমোরি লোকেশনের এড্রেস অতিক্রম হয়।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কারণ সি প্রোগ্রামিং এ 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পয়েন্টার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 ভ্যালু জমা রাখার পরিবর্তে মেমোরির লোকেশনকে ভ্যালু হিসাবে জমা(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store)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রাখে।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উদাহরনঃ পয়েন্টার এবং ফাংশনের ব্যবহার</a:t>
            </a:r>
          </a:p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রেফারেন্স(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reference)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দ্বারা ফাংশন কল করে দুটি সংখ্যাকে বিনিময়(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swap)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করার জন্য সি প্রোগ্রাম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93" y="3301913"/>
            <a:ext cx="4537183" cy="34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2858" y="204693"/>
            <a:ext cx="682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ডাইনামিক মেমোরি এলোকেশন |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Dynamic Memory Allocation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389" y="956278"/>
            <a:ext cx="11226338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এই অধ্যায়ে আপনি স্টান্ডার্ড লাইব্রেরী ফাংশন </a:t>
            </a:r>
            <a:r>
              <a:rPr lang="en-US" altLang="en-US" sz="1600" dirty="0" err="1">
                <a:solidFill>
                  <a:schemeClr val="bg1"/>
                </a:solidFill>
                <a:latin typeface="Open Sans"/>
                <a:cs typeface="Vrinda"/>
              </a:rPr>
              <a:t>malloc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(), </a:t>
            </a:r>
            <a:r>
              <a:rPr lang="en-US" altLang="en-US" sz="1600" dirty="0" err="1">
                <a:solidFill>
                  <a:schemeClr val="bg1"/>
                </a:solidFill>
                <a:latin typeface="Open Sans"/>
                <a:cs typeface="Vrinda"/>
              </a:rPr>
              <a:t>calloc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(), free()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এবং </a:t>
            </a:r>
            <a:r>
              <a:rPr lang="en-US" altLang="en-US" sz="1600" dirty="0" err="1">
                <a:solidFill>
                  <a:schemeClr val="bg1"/>
                </a:solidFill>
                <a:latin typeface="Open Sans"/>
                <a:cs typeface="Vrinda"/>
              </a:rPr>
              <a:t>realloc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ব্যবহার করে আপনার প্রোগ্রামে ডাইনামিকভাবে মেমোরি বরাদ্দ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(dynamically allocate memory)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করা শিখবেন</a:t>
            </a:r>
            <a:r>
              <a:rPr lang="bn-IN" altLang="en-US" sz="1600" dirty="0" smtClean="0">
                <a:solidFill>
                  <a:schemeClr val="bg1"/>
                </a:solidFill>
                <a:latin typeface="Open Sans"/>
                <a:cs typeface="Vrinda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কম্পাইল টাইমে না যাওয়া পর্যন্ত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সাইজ অজানা থাকে। অর্থাৎ ঐ সময় পর্যন্ত যতক্ষণ না কম্পাইলার আপনার কোডকে কম্পিউটার বুঝে এমন কোডে 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(language 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রূপান্তর করে। সুতরাং মাঝে মাঝে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সাইজ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(size)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কম অথবা প্রয়োজনের তুলনায় বেশিও হতে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ডাইনামিক মেমোরি এ লোকেশন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(Dynamic memory allocation)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আপনার প্রোগ্রাম রান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(run)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সময় হয় অধিক মেমোরি ধরে রাখে অথবা প্রয়োজন না হলে ছেড়ে দেয়।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সহজ অর্থে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ডাইনামিক মেমোরি এলোকেশন আপনার প্রোগ্রামের মেমোরি স্পেস মায়লুয়ালি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(manually)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পরিচালনা করার সম্মতি দেয়।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প্রোগ্রামে উত্তরাধিকার সূত্রে মেমোরি বরাদ্দের জন্য ডাইনামিক কোনো কৌশল না থাকলেও হেডার ফাইল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অধীনে ডাইনামিকভাবে মেমোরি এলোকেশন এর জন্য ৪টি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লাইব্রেরী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29436"/>
              </p:ext>
            </p:extLst>
          </p:nvPr>
        </p:nvGraphicFramePr>
        <p:xfrm>
          <a:off x="515390" y="4284421"/>
          <a:ext cx="11226337" cy="2317618"/>
        </p:xfrm>
        <a:graphic>
          <a:graphicData uri="http://schemas.openxmlformats.org/drawingml/2006/table">
            <a:tbl>
              <a:tblPr/>
              <a:tblGrid>
                <a:gridCol w="964276">
                  <a:extLst>
                    <a:ext uri="{9D8B030D-6E8A-4147-A177-3AD203B41FA5}">
                      <a16:colId xmlns:a16="http://schemas.microsoft.com/office/drawing/2014/main" val="2590160308"/>
                    </a:ext>
                  </a:extLst>
                </a:gridCol>
                <a:gridCol w="10262061">
                  <a:extLst>
                    <a:ext uri="{9D8B030D-6E8A-4147-A177-3AD203B41FA5}">
                      <a16:colId xmlns:a16="http://schemas.microsoft.com/office/drawing/2014/main" val="3408084967"/>
                    </a:ext>
                  </a:extLst>
                </a:gridCol>
              </a:tblGrid>
              <a:tr h="299542">
                <a:tc>
                  <a:txBody>
                    <a:bodyPr/>
                    <a:lstStyle/>
                    <a:p>
                      <a:pPr algn="l" fontAlgn="t"/>
                      <a:r>
                        <a:rPr lang="bn-BD" sz="1600">
                          <a:effectLst/>
                        </a:rPr>
                        <a:t>ফাংশন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600">
                          <a:effectLst/>
                        </a:rPr>
                        <a:t>ফাংশনের ব্যবহার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73220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9AA"/>
                          </a:solidFill>
                          <a:effectLst/>
                          <a:hlinkClick r:id="rId2"/>
                        </a:rPr>
                        <a:t>malloc()</a:t>
                      </a:r>
                      <a:endParaRPr lang="en-US" sz="1600">
                        <a:effectLst/>
                      </a:endParaRP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600">
                          <a:effectLst/>
                        </a:rPr>
                        <a:t>অনুরোধের ভিত্তিতে মেমোরি স্পেস বরাদ্দ করে এবং বরাদ্দ করা মেমোরির প্রথম বাইটের জন্য পয়েন্টার রিটার্ন করে।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654631"/>
                  </a:ext>
                </a:extLst>
              </a:tr>
              <a:tr h="682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9AA"/>
                          </a:solidFill>
                          <a:effectLst/>
                          <a:hlinkClick r:id="rId3"/>
                        </a:rPr>
                        <a:t>calloc()</a:t>
                      </a:r>
                      <a:endParaRPr lang="en-US" sz="1600">
                        <a:effectLst/>
                      </a:endParaRP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Array </a:t>
                      </a:r>
                      <a:r>
                        <a:rPr lang="bn-BD" sz="1600">
                          <a:effectLst/>
                        </a:rPr>
                        <a:t>এর এলিমেন্টের জন্য মেমোরি স্পেস বরাদ্দ করে এবং এর প্রাথমিক ভ্যালু 0(শূন্য) থাকে। তারপরে মেমোরিতে পয়েন্টার রিটার্ন করে।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64970"/>
                  </a:ext>
                </a:extLst>
              </a:tr>
              <a:tr h="299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9AA"/>
                          </a:solidFill>
                          <a:effectLst/>
                          <a:hlinkClick r:id="rId4"/>
                        </a:rPr>
                        <a:t>free()</a:t>
                      </a:r>
                      <a:endParaRPr lang="en-US" sz="1600">
                        <a:effectLst/>
                      </a:endParaRP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600">
                          <a:effectLst/>
                        </a:rPr>
                        <a:t>পূর্বের বরাদ্দ করা মেমোরি স্পেস মুক্ত/খালি করে।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42503"/>
                  </a:ext>
                </a:extLst>
              </a:tr>
              <a:tr h="299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rgbClr val="0099AA"/>
                          </a:solidFill>
                          <a:effectLst/>
                          <a:hlinkClick r:id="rId5"/>
                        </a:rPr>
                        <a:t>realloc()</a:t>
                      </a:r>
                      <a:endParaRPr lang="en-US" sz="1600">
                        <a:effectLst/>
                      </a:endParaRP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600" dirty="0">
                          <a:effectLst/>
                        </a:rPr>
                        <a:t>পূর্বের বরাদ্দ করা মেমোরি স্পেসের পরিবর্তন ঘটায়।</a:t>
                      </a:r>
                    </a:p>
                  </a:txBody>
                  <a:tcPr marL="68718" marR="68718" marT="68718" marB="6871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6087" y="237858"/>
            <a:ext cx="10656917" cy="1195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malloc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পূর্ণরূপ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"memory allocation"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মেমোরির একটি নির্দিষ্ট জাইগা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bolck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দখল করে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Pointers"/>
              </a:rPr>
              <a:t>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রিটার্ন করে যার মাধ্যমে যেকোনো আকৃতির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(from)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 নিক্ষেপ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(cast)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2232" y="1417613"/>
            <a:ext cx="10438015" cy="21607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chemeClr val="bg1"/>
                </a:solidFill>
                <a:latin typeface="Open Sans"/>
              </a:rPr>
              <a:t>malloc</a:t>
            </a:r>
            <a:r>
              <a:rPr lang="en-US" alt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IN" altLang="en-US" dirty="0">
                <a:solidFill>
                  <a:schemeClr val="bg1"/>
                </a:solidFill>
                <a:latin typeface="Open Sans"/>
                <a:cs typeface="Vrinda"/>
              </a:rPr>
              <a:t>এর </a:t>
            </a:r>
            <a:r>
              <a:rPr lang="bn-IN" altLang="en-US" dirty="0" smtClean="0">
                <a:solidFill>
                  <a:schemeClr val="bg1"/>
                </a:solidFill>
                <a:latin typeface="Open Sans"/>
                <a:cs typeface="Vrinda"/>
              </a:rPr>
              <a:t>সিনট্যাক্স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(cast-type*)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(byte-size)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নিক্ষেপ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(cast)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 পয়েন্টার।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মেমোরির মধ্যে বাইট এককে নির্দিষ্ট সাইজের একটি পয়েন্টার রিটার্ন করে। মেমোরি স্পেস পর্যাপ্ত না হোলে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 রিটার্ন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(return)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(50 *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স্টেটমেন্টটি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সাইজ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২ অথবা ৪ বাইট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উপর ভীতিকরে যথাক্রমে ১০০ অথবা ২০০ বাইট মেমোরি বরাদ্দ করতে পারে এবং পয়েন্টার মেমোরির প্রথম বাইটের এড্রেসে রেফার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(point)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2232" y="3563021"/>
            <a:ext cx="10253133" cy="24993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পূর্ণরুপ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"contiguous allocation"</a:t>
            </a:r>
            <a:r>
              <a:rPr kumimoji="0" lang="hi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মধ্যে শুধুমাত্র পার্থক্য হলো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মেমোরির সিঙ্গেল ব্লক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(single block of memory)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বরাদ্দ করে পক্ষান্তরে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মেমোরির মাল্টিপল ব্লক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(multiple blocks of memory)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বরাদ্দ করে এবং প্রত্যেকের সাইজ সেট হয়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0(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শূন্য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calloc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(cast-type*)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(n, element-size);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স্টেটমেন্টটি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সংখ্যক এলিমেন্ট বিশিষ্ট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জন্য সন্নিহিত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(contiguous)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মেমোরি স্পেস বরাদ্দ করবে। উদাহরণস্বরূপঃ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(float*)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(50,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স্টেটমেন্টটি ৫০টি এলিমেন্ট বিশিষ্ট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জন্য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double(8 bytes)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সাইজের সন্নিহিত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(contiguous)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মেমোরি স্পেস বরাদ্দ করবে।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0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2281" y="989031"/>
            <a:ext cx="5689137" cy="458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free()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অথবা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কর্তৃক ডাইনামিকভাবে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(Dynamically)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বরাদ্দ হওয়া মেমোরি নিজে নিজে মুক্ত হতে পারে না। তাই আটককৃত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(allocated)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মেমোরি খালাস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(release)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আপনাকে অবশ্যই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free()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করতে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free()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স্টেটমেন্টটি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কর্তৃক মেমোরিতে বরাদ্দ হওয়া স্পেসকে খালি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উদাহরনঃ সি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malloc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free()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ব্যবহার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কর্তৃক ইনপুট নিয়ে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 </a:t>
            </a: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সংখ্যক এলিমেন্টের যোগফল নির্ণয়ের জন্য সি প্রোগ্রাম লিখুন।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প্রোগ্রামটি সম্পাদনের জন্য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malloc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ডাইনামিকভাবে মেমোরি বরাদ্দ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(allocate)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76" y="989031"/>
            <a:ext cx="5976753" cy="52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142" y="296270"/>
            <a:ext cx="11114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উদাহরনঃ সি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free()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ফাংশনের ব্যবহার</a:t>
            </a:r>
          </a:p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ইউজার কর্তৃক ইনপুট নিয়ে 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n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সংখ্যক এলিমেন্টের যোগফল নির্ণয়ের জন্য সি প্রোগ্রাম লিখুন।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এই প্রোগ্রামটি সম্পাদনের জন্য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 ব্যবহার করে ডাইনামিকভাবে মেমোরি বরাদ্দ(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allocate)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করতে হবে।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5" y="1222923"/>
            <a:ext cx="7080366" cy="5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765" y="35099"/>
            <a:ext cx="11288682" cy="199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realloc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ইতিমধ্যে বরাদ্দকৃত মেমোরির সাইজ যদি প্রয়োজনের তুলনায় কম বা বেশি হয় তাহলে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realloc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আপনি পূর্ববর্তী মেমোরির সাইজ পরিবর্তন করতে পারেন</a:t>
            </a: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realloc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সিনট্যাক্স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নতুন সাইজের বরাদ্দ হওয়া মেমোরি।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উদাহরনঃ সি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realloc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ব্যবহার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78" y="866678"/>
            <a:ext cx="5785659" cy="58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7836" y="160312"/>
            <a:ext cx="491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পয়েন্টার -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Pointer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9323" y="617789"/>
            <a:ext cx="944602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পয়েন্টার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এবং সি++ প্রোগ্রামিং এর শক্তিশালী বৈশিষ্ট্য হলো পয়েন্টার(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Pointer)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যার মাধ্যমে ইহা অন্যান্য জনপ্রিয় প্রোগ্রামিং ল্যাঙ্গুয়েজ যেমন- পাইথন এবং জাভা থেকে বেশী প্রাধান্য পায়।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মেমোরি এক্সেস(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access)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করার জন্য এবং মেমোরি এড্রেস নিপুণভাবে পরিচালনা করার জন্য সি প্রোগ্রামিং এ পয়েন্টার ব্যবহৃত হয়।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41366" y="2079728"/>
            <a:ext cx="9559636" cy="1687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মেমোরি এড্রেস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পয়েন্টারের ধারণা নেওয়ার পূর্বে চলুন সি প্রোগ্রামিং এড্রেসের সাথে পরিচিত হয়ে নিই।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আপনার প্রোগ্রামে যদি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একটি ভ্যারিয়েবল থাকে তাহলে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আপনাকে মেমোরির এড্রেস দিবে। 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রেফারেন্স অপারেটর বলা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যখন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করবেন তখন অবশ্যই এই প্রতীকটি দেখবেন। ইউজার কর্তৃক ইনপুট ভ্যালু ভারিয়েবলের এড্রেসে জমা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(store)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ইহা ব্যবহৃত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1366" y="3836563"/>
            <a:ext cx="2266470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("%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d",&amp;count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66" y="4394662"/>
            <a:ext cx="8978452" cy="18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9462" y="312737"/>
            <a:ext cx="10291156" cy="1145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আউটপুট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Value: 5 Address: 2686778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নোটঃ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একই কোড ব্যবহার করে আপনি এড্রেসের বিভিন্ন ভ্যালু পেতে পারেন।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সোর্স কোডে ভ্যালু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5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মেমোরির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2686778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লোকেশনে জমা হয়।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শুধুমাত্র সেই লোকেশন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(location)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নাম।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9462" y="1457872"/>
            <a:ext cx="10362738" cy="39959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Pointer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এক ধরণের বিশেষ ভ্যারিয়েবল রয়েছে যা অন্য ভ্যারিয়েবলের এড্রেস জমা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(store)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রাখে। ইহাকে পয়েন্টার ভ্যারিয়েবল বা শুধু পয়েন্টার বলা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Pointer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ডিক্লেয়ারেশন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pointer_variable_name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স্টেটমেন্টে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 পয়েন্টার ভ্যারিয়েবল হিসাবে ডিক্লেয়ার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হয়েছে।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রেফারেন্স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(&amp;)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ডিরেফারেন্স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(*)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ইতোপূর্বেই বর্ণনা করা হয়েছে যে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&amp;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রেফারেন্স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(reference)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 বলা হয়। ইহার মাধ্যমে আপনি ভ্যারিয়েবলের এড্রেস পাবেন।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অনুরূপভাবে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অন্য একটি অপারেটর রয়েছে যার মাধ্যমে আপনি এড্রেস থেকে ভ্যালু পেতে পারেন। ইহাকে ডিরেফারেন্স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(*)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 বলা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উদাহরণে পয়েন্টার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রেফারেন্স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(reference)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 এবং ডিরেফারেন্স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(dereference)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অপারেটরের ব্যবহার স্পষ্টভাবে ব্যাখ্যা করা হয়েছে।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নোটঃ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 ডিক্লেয়ারেশন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(declaration)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ব্যবহৃত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চিহ্ন ডিরেফারেন্স অপারেটর নয়। ইহা পয়েন্টার নির্দেশের জন্য শুধুমাত্র একটি প্রতীক।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39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6" y="958994"/>
            <a:ext cx="4901825" cy="47513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393" y="492821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পয়েন্টারের ব্যবহার শেখার জন্য সি প্রোগ্রাম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85" y="2485591"/>
            <a:ext cx="2731156" cy="25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Working of pointers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21" y="141316"/>
            <a:ext cx="7251065" cy="13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9667" y="1841867"/>
            <a:ext cx="10735733" cy="4720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 এবং চিত্রের ব্যাখ্যা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pc;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তৈরি করে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সাধারণ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তৈরি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যেহেতু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উভয়কেই ইনিশিয়ালাইজ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(initialized)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হয়নি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এড্রেস বা র‍্যান্ডম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(random)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এড্রেস কোনো কিছুকেই নির্দেশ করে না। একইভাবে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এসাইন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(assigned)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হয়ছে কিন্তু ইহা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random/garbage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ভ্যালু ধারণ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c=22;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এসাইন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(assign)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 অর্থাৎ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মেমোরি লোকেশনে জমা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(store)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মনে রাখবেন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c(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প্রিন্ট করার সময় আমরা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পরিবর্তে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করবো যেহেতু এড্রেস সবসময় ধনাত্মক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(unsigned integer)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pc=&amp;c;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এড্রেসকে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তে এসাইন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যখন প্রিন্ট করা হয় তখন দেখবেন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একই হবে। এছাড়া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কন্টেটও একই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(22)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c=11;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11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এসাইন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আমরা ভ্যারিয়েবল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নতুন ভ্যালু এসাইন করলাম যা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প্রভাবিত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যেহেতু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একই এড্রেসকে নির্দেশ করে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একই ভ্যালু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11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কেই রেফার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এবং কন্টেন্ট প্রিন্ট করলে আপডেট ভ্যালু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11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প্রদর্শিত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*pc=2;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দ্বারা নির্দেশিত মেমোরি লোকেশনের পূর্বের কন্টেন্ট পরিবর্তন করে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এসাইন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যেহেতু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একই এড্রেসকে নির্দেশ করে সুতরাং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পরিবর্তন হয়ে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2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96785" y="382884"/>
            <a:ext cx="9085811" cy="26840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 ব্যাবহারের সময় সাধারণ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Vrinda"/>
              </a:rPr>
              <a:t>ভুলসমূহ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Open Sans"/>
              <a:cs typeface="Vrinda"/>
            </a:endParaRPr>
          </a:p>
          <a:p>
            <a:pPr lvl="1"/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1"/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ধরুন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পয়েন্টার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এড্রেসে পয়েন্ট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নির্দেশ করতে চাচ্ছেন। তাহলে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c, *pc; 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pc=c; /*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ভুল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যেখানে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এড্রেস অথচ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এড্রেস নয়।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*/ 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*pc=&amp;c; /*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ভুল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যেখানে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*pc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এড্রেসের নির্দেশকৃত ভ্যালু অথচ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এড্রেস।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*/ 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pc=&amp;c; /* Correct!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যেহেতু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উভয়ই এড্রেস।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*/ 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*pc=c; /*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সঠিক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যেহেতু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*pc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এড্রেসের নির্দেশকৃত ভ্যালু 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ও ভ্যালু।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lvl="1"/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 ক্ষেত্রেই পয়েন্টার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pc, c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এড্রেসকে নির্দেশ করে না।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7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5017" y="228440"/>
            <a:ext cx="11069320" cy="2011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2856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উদাহরণের ব্যাখ্যাঃ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2"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num1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ভ্যারিয়েবলের মেমোরি লোকেশনের এড্রেসকে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swap()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মধ্যে দিয়ে অতিক্রম করানো হয়।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*n1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*n2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ঐ এড্রেস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সমূহকে ভ্যালু হিসাবে গ্রহণ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2">
              <a:buFontTx/>
              <a:buChar char="•"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এখন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যথাক্রমে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এড্রেসকে নির্দেশ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(point)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2">
              <a:buFontTx/>
              <a:buChar char="•"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পয়েন্টারের ভ্যালু যখন পরিবর্তন হয় তখন মেমোরি লোকেশনে নির্দেশিত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(pointed)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ভ্যালুও যথাক্রমে পরিবর্তন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2">
              <a:buFontTx/>
              <a:buChar char="•"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পয়েন্টার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*n2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তে পরিবর্তন ঘটলে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num2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তেও পরিবর্তন ঘটে।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2"/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কৌশলকে সি প্রোগ্রামিং এ রেফারেন্স কর্তৃক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(Call by Reference)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কল করা বলা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93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91542" y="412511"/>
            <a:ext cx="728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পয়েন্টার এবং অ্যারে |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Pointers and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5373" y="1038920"/>
            <a:ext cx="96621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পয়েন্টার এবং অ্যারে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প্রোগ্রমিং এ 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 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pointer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প্রায় একই রকম। কিন্তু এদের মধ্যে গুরুত্বপূর্ণ পার্থক্য হলো পয়েন্টারের ভ্যালু হিসাবে বিভিন্ন এড্রেস থাকতে পারে পক্ষান্তরে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এড্রেস ফিক্সড(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fixed)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থাকে।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নিচের উদাহরণের সাহায্যে এদের মধ্যে পার্থক্য দেখানো হলোঃ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22" y="2253442"/>
            <a:ext cx="48863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22" y="5427864"/>
            <a:ext cx="2747963" cy="11057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373" y="502696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আউটপুট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2256" y="6164286"/>
            <a:ext cx="4727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1600" b="1">
                <a:solidFill>
                  <a:schemeClr val="bg1"/>
                </a:solidFill>
                <a:latin typeface="Open Sans"/>
              </a:rPr>
              <a:t>নোটঃ</a:t>
            </a:r>
            <a:r>
              <a:rPr lang="bn-BD" sz="1600">
                <a:solidFill>
                  <a:schemeClr val="bg1"/>
                </a:solidFill>
                <a:latin typeface="Open Sans"/>
              </a:rPr>
              <a:t> আপনি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বিভিন্ন এড্রেস পেতে পারেন।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607" y="274150"/>
            <a:ext cx="11163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উপরের উদাহরণের ফলাফলে লক্ষ্য করলে দেখবেন যে, </a:t>
            </a:r>
            <a:r>
              <a:rPr lang="en-US" sz="1600" i="1" dirty="0" err="1">
                <a:solidFill>
                  <a:schemeClr val="bg1"/>
                </a:solidFill>
                <a:latin typeface="Open Sans"/>
              </a:rPr>
              <a:t>charArr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অ্যারে এর পরস্পর দুটি এলিমেন্টের পার্থক্য সমান। অর্থাৎ এদের পার্থক্য হলো ১ বাইট।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কিন্তু পয়েন্টার যেহেতু অন্য ভ্যারিয়েবলের লোকেশনকে নির্দেশ করে, সুতরাং ইহা যেকোনো এড্রেস জমা(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store)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করতে পারে।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4047" y="1277826"/>
            <a:ext cx="10668153" cy="4952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Pointer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মধ্যে সম্পর্ক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ন্যায় একটি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বিবেচনা করুনঃ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নাম সবসময়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প্রথম এলিমেন্টের এড্রেসকে নির্দেশ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প্রোগ্রামে 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&amp;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[0]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উভয়ই প্রথম এলিমেন্টের এড্রেসকে নির্দেশ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(point)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সাধারণত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এর সমান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যেহেতু উভয়ের এড্রেস একই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[0]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ভ্যালুও একই।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পয়েন্টারের এড্রেসের ভ্যালু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একইভাবে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 এবং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+ 2)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 এবং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+ 2)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 এবং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+ 3)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 এবং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এর সমান।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আপনি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পারেন এবং পয়েন্টার ব্যবহার করে এই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ডেটা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(data)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পরিবর্তন করতে পারেন।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5122" name="Picture 2" descr="Relation between arrays and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11" y="2828041"/>
            <a:ext cx="3741189" cy="1625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4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764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Mangal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2022-03-30T10:59:51Z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