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Arvo"/>
      <p:regular r:id="rId22"/>
      <p:bold r:id="rId23"/>
      <p:italic r:id="rId24"/>
      <p:boldItalic r:id="rId25"/>
    </p:embeddedFont>
    <p:embeddedFont>
      <p:font typeface="Roboto Condensed"/>
      <p:regular r:id="rId26"/>
      <p:bold r:id="rId27"/>
      <p:italic r:id="rId28"/>
      <p:boldItalic r:id="rId29"/>
    </p:embeddedFont>
    <p:embeddedFont>
      <p:font typeface="Roboto Condensed Ligh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Arv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Arvo-italic.fntdata"/><Relationship Id="rId23" Type="http://schemas.openxmlformats.org/officeDocument/2006/relationships/font" Target="fonts/Arvo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Condensed-regular.fntdata"/><Relationship Id="rId25" Type="http://schemas.openxmlformats.org/officeDocument/2006/relationships/font" Target="fonts/Arvo-boldItalic.fntdata"/><Relationship Id="rId28" Type="http://schemas.openxmlformats.org/officeDocument/2006/relationships/font" Target="fonts/RobotoCondensed-italic.fntdata"/><Relationship Id="rId27" Type="http://schemas.openxmlformats.org/officeDocument/2006/relationships/font" Target="fonts/RobotoCondense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Condense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CondensedLight-bold.fntdata"/><Relationship Id="rId30" Type="http://schemas.openxmlformats.org/officeDocument/2006/relationships/font" Target="fonts/RobotoCondensedLight-regular.fntdata"/><Relationship Id="rId11" Type="http://schemas.openxmlformats.org/officeDocument/2006/relationships/slide" Target="slides/slide7.xml"/><Relationship Id="rId33" Type="http://schemas.openxmlformats.org/officeDocument/2006/relationships/font" Target="fonts/RobotoCondensedLight-boldItalic.fntdata"/><Relationship Id="rId10" Type="http://schemas.openxmlformats.org/officeDocument/2006/relationships/slide" Target="slides/slide6.xml"/><Relationship Id="rId32" Type="http://schemas.openxmlformats.org/officeDocument/2006/relationships/font" Target="fonts/RobotoCondensedLigh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4e875b38c_0_7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04e875b38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4e875b38c_0_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04e875b38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04e875b38c_0_1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04e875b38c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4e875b38c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4e875b3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04e875b38c_0_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04e875b38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04e875b38c_0_3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04e875b38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04e875b38c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04e875b38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3677236" y="4278349"/>
            <a:ext cx="5480829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" name="Google Shape;22;p2"/>
          <p:cNvSpPr txBox="1"/>
          <p:nvPr>
            <p:ph type="ctrTitle"/>
          </p:nvPr>
        </p:nvSpPr>
        <p:spPr>
          <a:xfrm>
            <a:off x="685800" y="1090750"/>
            <a:ext cx="53679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5697214" y="2635519"/>
            <a:ext cx="889200" cy="296400"/>
          </a:xfrm>
          <a:prstGeom prst="triangle">
            <a:avLst>
              <a:gd fmla="val 32425" name="adj"/>
            </a:avLst>
          </a:prstGeom>
          <a:solidFill>
            <a:srgbClr val="2632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25" name="Google Shape;25;p3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26" name="Google Shape;26;p3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28" name="Google Shape;28;p3"/>
          <p:cNvGrpSpPr/>
          <p:nvPr/>
        </p:nvGrpSpPr>
        <p:grpSpPr>
          <a:xfrm flipH="1" rot="10800000">
            <a:off x="-2" y="2924826"/>
            <a:ext cx="6589087" cy="2027268"/>
            <a:chOff x="-9894852" y="-4493254"/>
            <a:chExt cx="21200407" cy="6522740"/>
          </a:xfrm>
        </p:grpSpPr>
        <p:sp>
          <p:nvSpPr>
            <p:cNvPr id="29" name="Google Shape;29;p3"/>
            <p:cNvSpPr/>
            <p:nvPr/>
          </p:nvSpPr>
          <p:spPr>
            <a:xfrm>
              <a:off x="-9894852" y="-4493114"/>
              <a:ext cx="146853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32" name="Google Shape;32;p3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" name="Google Shape;36;p3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37" name="Google Shape;37;p3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9" name="Google Shape;39;p3"/>
          <p:cNvSpPr txBox="1"/>
          <p:nvPr>
            <p:ph type="ctrTitle"/>
          </p:nvPr>
        </p:nvSpPr>
        <p:spPr>
          <a:xfrm>
            <a:off x="463525" y="2871148"/>
            <a:ext cx="4094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" name="Google Shape;40;p3"/>
          <p:cNvSpPr txBox="1"/>
          <p:nvPr>
            <p:ph idx="1" type="subTitle"/>
          </p:nvPr>
        </p:nvSpPr>
        <p:spPr>
          <a:xfrm>
            <a:off x="463525" y="3975449"/>
            <a:ext cx="4094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rtl="0">
              <a:spcBef>
                <a:spcPts val="1000"/>
              </a:spcBef>
              <a:spcAft>
                <a:spcPts val="100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7544483" y="657775"/>
            <a:ext cx="1299300" cy="432900"/>
          </a:xfrm>
          <a:prstGeom prst="triangle">
            <a:avLst>
              <a:gd fmla="val 32425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7088"/>
            <a:ext cx="8661398" cy="5150588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 flipH="1" rot="10800000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flipH="1" rot="10800000">
            <a:off x="1" y="1090763"/>
            <a:ext cx="8847502" cy="2961975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/>
          <p:nvPr>
            <p:ph idx="1" type="body"/>
          </p:nvPr>
        </p:nvSpPr>
        <p:spPr>
          <a:xfrm>
            <a:off x="829775" y="1202000"/>
            <a:ext cx="5090700" cy="27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i="1" sz="3000">
                <a:solidFill>
                  <a:srgbClr val="FFFFFF"/>
                </a:solidFill>
              </a:defRPr>
            </a:lvl1pPr>
            <a:lvl2pPr indent="-419100" lvl="1" marL="9144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2pPr>
            <a:lvl3pPr indent="-419100" lvl="2" marL="13716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3pPr>
            <a:lvl4pPr indent="-419100" lvl="3" marL="18288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4pPr>
            <a:lvl5pPr indent="-419100" lvl="4" marL="22860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5pPr>
            <a:lvl6pPr indent="-419100" lvl="5" marL="2743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6pPr>
            <a:lvl7pPr indent="-419100" lvl="6" marL="32004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7pPr>
            <a:lvl8pPr indent="-419100" lvl="7" marL="36576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8pPr>
            <a:lvl9pPr indent="-419100" lvl="8" marL="41148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i="1"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9" name="Google Shape;59;p4"/>
          <p:cNvSpPr txBox="1"/>
          <p:nvPr/>
        </p:nvSpPr>
        <p:spPr>
          <a:xfrm>
            <a:off x="286600" y="1014575"/>
            <a:ext cx="6765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accent5"/>
                </a:solidFill>
              </a:rPr>
              <a:t>“</a:t>
            </a:r>
            <a:endParaRPr b="1" sz="7200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" name="Google Shape;98;p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814275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0" name="Google Shape;100;p6"/>
          <p:cNvSpPr txBox="1"/>
          <p:nvPr>
            <p:ph idx="2" type="body"/>
          </p:nvPr>
        </p:nvSpPr>
        <p:spPr>
          <a:xfrm>
            <a:off x="4396123" y="1537988"/>
            <a:ext cx="33783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indent="-355600" lvl="1" marL="914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indent="-355600" lvl="2" marL="1371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indent="-355600" lvl="3" marL="18288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indent="-355600" lvl="4" marL="22860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indent="-355600" lvl="5" marL="27432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indent="-355600" lvl="6" marL="32004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indent="-355600" lvl="7" marL="3657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indent="-355600" lvl="8" marL="41148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/>
        </p:txBody>
      </p:sp>
      <p:sp>
        <p:nvSpPr>
          <p:cNvPr id="101" name="Google Shape;101;p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20" name="Google Shape;120;p7"/>
          <p:cNvSpPr txBox="1"/>
          <p:nvPr>
            <p:ph idx="1" type="body"/>
          </p:nvPr>
        </p:nvSpPr>
        <p:spPr>
          <a:xfrm>
            <a:off x="8704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1" name="Google Shape;121;p7"/>
          <p:cNvSpPr txBox="1"/>
          <p:nvPr>
            <p:ph idx="2" type="body"/>
          </p:nvPr>
        </p:nvSpPr>
        <p:spPr>
          <a:xfrm>
            <a:off x="3233637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2" name="Google Shape;122;p7"/>
          <p:cNvSpPr txBox="1"/>
          <p:nvPr>
            <p:ph idx="3" type="body"/>
          </p:nvPr>
        </p:nvSpPr>
        <p:spPr>
          <a:xfrm>
            <a:off x="5540650" y="1545076"/>
            <a:ext cx="2247900" cy="27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indent="-342900" lvl="8" marL="41148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/>
        </p:txBody>
      </p:sp>
      <p:sp>
        <p:nvSpPr>
          <p:cNvPr id="123" name="Google Shape;123;p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40"/>
            <a:ext cx="7072430" cy="1327315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flipH="1" rot="10800000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flipH="1" rot="10800000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2" name="Google Shape;142;p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2466138" y="4472723"/>
            <a:ext cx="6686825" cy="670795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2682800" y="4636500"/>
            <a:ext cx="60042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/>
        </p:txBody>
      </p:sp>
      <p:sp>
        <p:nvSpPr>
          <p:cNvPr id="153" name="Google Shape;153;p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8" y="-2"/>
            <a:ext cx="2202830" cy="670795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6946842" y="4472723"/>
            <a:ext cx="2202830" cy="670795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fmla="val 32425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b="1" sz="20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4275" y="1327350"/>
            <a:ext cx="6132600" cy="314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indent="-381000" lvl="1" marL="914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indent="-381000" lvl="2" marL="1371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indent="-381000" lvl="3" marL="18288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indent="-381000" lvl="4" marL="2286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indent="-381000" lvl="5" marL="27432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indent="-381000" lvl="6" marL="32004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indent="-381000" lvl="7" marL="36576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indent="-381000" lvl="8" marL="41148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b="1" sz="12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abuonodindo2030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ctrTitle"/>
          </p:nvPr>
        </p:nvSpPr>
        <p:spPr>
          <a:xfrm>
            <a:off x="685800" y="1090750"/>
            <a:ext cx="5475600" cy="296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EVALUATING LOW RISK AIRCRAFT FOR PORTFOLIO EXPANSION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 and Engine Types Vs Accident Counts</a:t>
            </a:r>
            <a:endParaRPr/>
          </a:p>
        </p:txBody>
      </p:sp>
      <p:sp>
        <p:nvSpPr>
          <p:cNvPr id="321" name="Google Shape;321;p20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2" name="Google Shape;322;p20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23" name="Google Shape;323;p20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0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0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0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0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" name="Google Shape;330;p20"/>
          <p:cNvSpPr txBox="1"/>
          <p:nvPr/>
        </p:nvSpPr>
        <p:spPr>
          <a:xfrm>
            <a:off x="814275" y="4192500"/>
            <a:ext cx="584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Aircrafts with reciprocating engines had the highest number of accidents.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48094 accidents in Personal aircrafts were directly linked to the Reciprocating engine, 9961 in instructional,3494 in aircrafts with Unknown Purpose and 3180 accidents in flights meant for business.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31" name="Google Shape;33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425" y="1486800"/>
            <a:ext cx="5842801" cy="2705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 of injuries and the uninjured</a:t>
            </a:r>
            <a:endParaRPr/>
          </a:p>
        </p:txBody>
      </p:sp>
      <p:sp>
        <p:nvSpPr>
          <p:cNvPr id="337" name="Google Shape;337;p21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38" name="Google Shape;338;p21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39" name="Google Shape;339;p21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1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1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" name="Google Shape;346;p21"/>
          <p:cNvSpPr txBox="1"/>
          <p:nvPr/>
        </p:nvSpPr>
        <p:spPr>
          <a:xfrm>
            <a:off x="814275" y="4192500"/>
            <a:ext cx="584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There have been steady decline in the number of injuries due to aircraft accidents since 2005.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number of uninjured have however been steadily decreasing since 1981 depicting a worrying trend.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47" name="Google Shape;34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75" y="1311175"/>
            <a:ext cx="7350888" cy="27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353" name="Google Shape;353;p2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4" name="Google Shape;354;p22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55" name="Google Shape;355;p22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2" name="Google Shape;362;p22"/>
          <p:cNvSpPr txBox="1"/>
          <p:nvPr/>
        </p:nvSpPr>
        <p:spPr>
          <a:xfrm>
            <a:off x="468800" y="1352850"/>
            <a:ext cx="61749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From the analysis, we can draw the following actionable insights: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1.The company should consider purchasing either Fairchild or Zwicker Murray R.The company needs to be careful when purchasing any model of Cessna. 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 The company should invest in Aircrafts with 6 or 8 Engine Count and avoid Single-Engine with Reciprocating  Engines Aircraft 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 With the higher risks associated to the Personal Aircrafts, the company should consider investing more in Commercial Aircrafts.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 The company should heavily invest in Instruments </a:t>
            </a: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Meteorological</a:t>
            </a: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Conditions Tools and encourage their pilots to always use IMC as opposed to VMC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23"/>
          <p:cNvSpPr txBox="1"/>
          <p:nvPr>
            <p:ph idx="4294967295" type="ctrTitle"/>
          </p:nvPr>
        </p:nvSpPr>
        <p:spPr>
          <a:xfrm>
            <a:off x="1275150" y="2182000"/>
            <a:ext cx="6593700" cy="104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chemeClr val="accent5"/>
                </a:solidFill>
              </a:rPr>
              <a:t>THANKS</a:t>
            </a:r>
            <a:r>
              <a:rPr lang="en" sz="6000">
                <a:solidFill>
                  <a:schemeClr val="accent5"/>
                </a:solidFill>
              </a:rPr>
              <a:t>!</a:t>
            </a:r>
            <a:endParaRPr sz="6000">
              <a:solidFill>
                <a:schemeClr val="accent5"/>
              </a:solidFill>
            </a:endParaRPr>
          </a:p>
        </p:txBody>
      </p:sp>
      <p:sp>
        <p:nvSpPr>
          <p:cNvPr id="369" name="Google Shape;369;p23"/>
          <p:cNvSpPr txBox="1"/>
          <p:nvPr>
            <p:ph idx="4294967295" type="subTitle"/>
          </p:nvPr>
        </p:nvSpPr>
        <p:spPr>
          <a:xfrm>
            <a:off x="1275150" y="3230000"/>
            <a:ext cx="6593700" cy="134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Any questions?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You can find me at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Email Address: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abuonodindo2030@gmail.com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        Linkedin: Username-Jacob Abuon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                </a:t>
            </a:r>
            <a:endParaRPr sz="2000"/>
          </a:p>
        </p:txBody>
      </p:sp>
      <p:grpSp>
        <p:nvGrpSpPr>
          <p:cNvPr id="370" name="Google Shape;370;p23"/>
          <p:cNvGrpSpPr/>
          <p:nvPr/>
        </p:nvGrpSpPr>
        <p:grpSpPr>
          <a:xfrm>
            <a:off x="3996210" y="966817"/>
            <a:ext cx="1197664" cy="1126777"/>
            <a:chOff x="5972700" y="2330200"/>
            <a:chExt cx="411625" cy="387275"/>
          </a:xfrm>
        </p:grpSpPr>
        <p:sp>
          <p:nvSpPr>
            <p:cNvPr id="371" name="Google Shape;371;p23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3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9050">
              <a:solidFill>
                <a:srgbClr val="3F537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90" name="Google Shape;190;p12"/>
          <p:cNvSpPr txBox="1"/>
          <p:nvPr>
            <p:ph idx="2" type="body"/>
          </p:nvPr>
        </p:nvSpPr>
        <p:spPr>
          <a:xfrm>
            <a:off x="4119725" y="1393125"/>
            <a:ext cx="36549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accent5"/>
                </a:solidFill>
              </a:rPr>
              <a:t>Questions to address</a:t>
            </a:r>
            <a:endParaRPr sz="14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 presentation aims at answering the following questions:</a:t>
            </a:r>
            <a:endParaRPr b="1" sz="1400">
              <a:solidFill>
                <a:srgbClr val="1F1F1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F1F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1.Has the number of accidents decreased over time?</a:t>
            </a:r>
            <a:endParaRPr b="1" sz="1400">
              <a:solidFill>
                <a:srgbClr val="1F1F1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2.Do certain flight purposes correlate with higher accident rates?</a:t>
            </a:r>
            <a:endParaRPr b="1" sz="1400">
              <a:solidFill>
                <a:srgbClr val="1F1F1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3.Which is the safest Make and Model of aircraft?</a:t>
            </a:r>
            <a:endParaRPr b="1" sz="1400">
              <a:solidFill>
                <a:srgbClr val="1F1F1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4.Do Instrument Meteorological Conditions (IMC) contribute to accidents compared to Visual Meteorological Conditions (VMC)?</a:t>
            </a:r>
            <a:endParaRPr b="1" sz="1400">
              <a:solidFill>
                <a:srgbClr val="1F1F1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5.Does the number of engines impact accident severity?</a:t>
            </a:r>
            <a:endParaRPr b="1" sz="1400">
              <a:solidFill>
                <a:srgbClr val="1F1F1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200"/>
          </a:p>
        </p:txBody>
      </p:sp>
      <p:sp>
        <p:nvSpPr>
          <p:cNvPr id="191" name="Google Shape;191;p12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468800" y="1393025"/>
            <a:ext cx="3576300" cy="3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9800"/>
                </a:solidFill>
              </a:rPr>
              <a:t>             </a:t>
            </a:r>
            <a:r>
              <a:rPr b="1" lang="en" sz="1400">
                <a:solidFill>
                  <a:srgbClr val="FF9800"/>
                </a:solidFill>
              </a:rPr>
              <a:t>     Overview </a:t>
            </a:r>
            <a:endParaRPr sz="1400">
              <a:solidFill>
                <a:srgbClr val="FF98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presentation evaluates key risks across aircraft models and provides actionable recommendations to ensure a strong, low-risk start for the  aviation business expansion.</a:t>
            </a:r>
            <a:endParaRPr b="1" sz="14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will help us make informed decisions on aircraft acquisition—balancing safety, reliability, and financial viability.</a:t>
            </a:r>
            <a:endParaRPr b="1" sz="14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6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grpSp>
        <p:nvGrpSpPr>
          <p:cNvPr id="193" name="Google Shape;193;p12"/>
          <p:cNvGrpSpPr/>
          <p:nvPr/>
        </p:nvGrpSpPr>
        <p:grpSpPr>
          <a:xfrm>
            <a:off x="293683" y="574116"/>
            <a:ext cx="309041" cy="403123"/>
            <a:chOff x="590250" y="244200"/>
            <a:chExt cx="407975" cy="532175"/>
          </a:xfrm>
        </p:grpSpPr>
        <p:sp>
          <p:nvSpPr>
            <p:cNvPr id="194" name="Google Shape;194;p12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"/>
          <p:cNvSpPr txBox="1"/>
          <p:nvPr>
            <p:ph type="title"/>
          </p:nvPr>
        </p:nvSpPr>
        <p:spPr>
          <a:xfrm>
            <a:off x="814275" y="392575"/>
            <a:ext cx="5492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UNDERSTANDING</a:t>
            </a:r>
            <a:endParaRPr/>
          </a:p>
        </p:txBody>
      </p:sp>
      <p:sp>
        <p:nvSpPr>
          <p:cNvPr id="213" name="Google Shape;213;p13"/>
          <p:cNvSpPr txBox="1"/>
          <p:nvPr>
            <p:ph idx="1" type="body"/>
          </p:nvPr>
        </p:nvSpPr>
        <p:spPr>
          <a:xfrm>
            <a:off x="549175" y="1285875"/>
            <a:ext cx="6724200" cy="36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▰"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The Aviation Accident Database &amp; Synopses, up to 2023 Data was downloaded from Kaggle as a Zip file and later extracted into CSV files 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▰"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The data was provided by </a:t>
            </a: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 the National Transportation Safety Board .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▰"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It contained aviation accident data from 1962 to 2023 about aviation accidents in the U.S and aviation waters.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Char char="▰"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The Aviation data was later loaded to Jupyter notebook as a data frame for </a:t>
            </a: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further</a:t>
            </a: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 cleaning, manipulation and analysis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3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5" name="Google Shape;215;p13"/>
          <p:cNvGrpSpPr/>
          <p:nvPr/>
        </p:nvGrpSpPr>
        <p:grpSpPr>
          <a:xfrm>
            <a:off x="282216" y="590918"/>
            <a:ext cx="369505" cy="369505"/>
            <a:chOff x="2594050" y="1631825"/>
            <a:chExt cx="439625" cy="439625"/>
          </a:xfrm>
        </p:grpSpPr>
        <p:sp>
          <p:nvSpPr>
            <p:cNvPr id="216" name="Google Shape;216;p13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3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3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3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idx="1" type="body"/>
          </p:nvPr>
        </p:nvSpPr>
        <p:spPr>
          <a:xfrm>
            <a:off x="401825" y="1538000"/>
            <a:ext cx="3790800" cy="27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We loaded the aviation dataset and 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1. Cleaned the column names, fixing date formats, and adding a "Year" column 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2.R</a:t>
            </a: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emoved columns with too much missing information 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3.Imputation of important columns such as engine types, models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4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PREPARATION, CLEANING AND MANIPULATION</a:t>
            </a:r>
            <a:endParaRPr/>
          </a:p>
        </p:txBody>
      </p:sp>
      <p:sp>
        <p:nvSpPr>
          <p:cNvPr id="226" name="Google Shape;226;p14"/>
          <p:cNvSpPr txBox="1"/>
          <p:nvPr>
            <p:ph idx="2" type="body"/>
          </p:nvPr>
        </p:nvSpPr>
        <p:spPr>
          <a:xfrm>
            <a:off x="4396125" y="1538002"/>
            <a:ext cx="3378300" cy="309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4.Checked for duplicates and standardized the categories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5. Prepared a clean, well-structured dataset ready for trend analysis and studying flight risks.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400">
                <a:latin typeface="Roboto Condensed"/>
                <a:ea typeface="Roboto Condensed"/>
                <a:cs typeface="Roboto Condensed"/>
                <a:sym typeface="Roboto Condensed"/>
              </a:rPr>
              <a:t>6. Finally imported the cleaned data set</a:t>
            </a:r>
            <a:endParaRPr b="1" sz="140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/>
          </a:p>
        </p:txBody>
      </p:sp>
      <p:sp>
        <p:nvSpPr>
          <p:cNvPr id="227" name="Google Shape;227;p14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28" name="Google Shape;228;p14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29" name="Google Shape;229;p14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 Analysis of Accidents over Years</a:t>
            </a:r>
            <a:endParaRPr/>
          </a:p>
        </p:txBody>
      </p:sp>
      <p:sp>
        <p:nvSpPr>
          <p:cNvPr id="241" name="Google Shape;241;p15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2" name="Google Shape;242;p15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43" name="Google Shape;243;p1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0" name="Google Shape;2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00" y="1393025"/>
            <a:ext cx="6188276" cy="26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5"/>
          <p:cNvSpPr txBox="1"/>
          <p:nvPr/>
        </p:nvSpPr>
        <p:spPr>
          <a:xfrm>
            <a:off x="814275" y="4208100"/>
            <a:ext cx="584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There has been tremendous reduction in number of accidents since 1981.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While there could be other underlying factors, technology has really advanced over time. This could explain why we have this phenomena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 Counts and Weather Condition Tools</a:t>
            </a:r>
            <a:endParaRPr/>
          </a:p>
        </p:txBody>
      </p:sp>
      <p:sp>
        <p:nvSpPr>
          <p:cNvPr id="257" name="Google Shape;257;p16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8" name="Google Shape;258;p16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59" name="Google Shape;259;p1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6" name="Google Shape;266;p16"/>
          <p:cNvSpPr txBox="1"/>
          <p:nvPr/>
        </p:nvSpPr>
        <p:spPr>
          <a:xfrm>
            <a:off x="814275" y="4152300"/>
            <a:ext cx="584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Accidents were rampant when the pilots decided to navigate visually without relying on instruments (VMC). 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 accidents where pilots used the instruments, we can see the cases were very minimal.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67" name="Google Shape;2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0" y="1311175"/>
            <a:ext cx="5352450" cy="277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Accident Frequency by Engine Count</a:t>
            </a:r>
            <a:endParaRPr/>
          </a:p>
        </p:txBody>
      </p:sp>
      <p:sp>
        <p:nvSpPr>
          <p:cNvPr id="273" name="Google Shape;273;p17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74" name="Google Shape;274;p17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75" name="Google Shape;275;p17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7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7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17"/>
          <p:cNvSpPr txBox="1"/>
          <p:nvPr/>
        </p:nvSpPr>
        <p:spPr>
          <a:xfrm>
            <a:off x="814275" y="4152300"/>
            <a:ext cx="584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Aircraft with 1 engine account for the highest accident rates.2- and 4-engine aircraft show significantly fewer accidents.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Accident rates decrease disproportionately with added engines with 8-engine aircraft recording the lowest accident counts.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83" name="Google Shape;2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500" y="1311175"/>
            <a:ext cx="5673926" cy="28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Accident Prone Aircraft (Make and Models)</a:t>
            </a:r>
            <a:endParaRPr/>
          </a:p>
        </p:txBody>
      </p:sp>
      <p:sp>
        <p:nvSpPr>
          <p:cNvPr id="289" name="Google Shape;289;p18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0" name="Google Shape;290;p18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291" name="Google Shape;291;p18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8" name="Google Shape;298;p18"/>
          <p:cNvSpPr txBox="1"/>
          <p:nvPr/>
        </p:nvSpPr>
        <p:spPr>
          <a:xfrm>
            <a:off x="814275" y="3999900"/>
            <a:ext cx="5842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Cessna models are prone to accidents with the highest number of accidents since 1981. Piper PA-28-140 is also prone to accident 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Models of Fairchild(KR-31,M 62A-3,M-62A (PT-19), M62A (PT-19)) and Zwicker Murray R have only had 1 cases of accidents.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299" name="Google Shape;2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275" y="1311175"/>
            <a:ext cx="5842801" cy="26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"/>
          <p:cNvSpPr txBox="1"/>
          <p:nvPr>
            <p:ph type="title"/>
          </p:nvPr>
        </p:nvSpPr>
        <p:spPr>
          <a:xfrm>
            <a:off x="814275" y="392575"/>
            <a:ext cx="5258400" cy="7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Aircraft and Accident Counts</a:t>
            </a:r>
            <a:endParaRPr/>
          </a:p>
        </p:txBody>
      </p:sp>
      <p:sp>
        <p:nvSpPr>
          <p:cNvPr id="305" name="Google Shape;305;p19"/>
          <p:cNvSpPr txBox="1"/>
          <p:nvPr>
            <p:ph idx="12" type="sldNum"/>
          </p:nvPr>
        </p:nvSpPr>
        <p:spPr>
          <a:xfrm>
            <a:off x="7618000" y="4636500"/>
            <a:ext cx="1487400" cy="3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6" name="Google Shape;306;p19"/>
          <p:cNvGrpSpPr/>
          <p:nvPr/>
        </p:nvGrpSpPr>
        <p:grpSpPr>
          <a:xfrm>
            <a:off x="312466" y="587260"/>
            <a:ext cx="309022" cy="376837"/>
            <a:chOff x="596350" y="929175"/>
            <a:chExt cx="407950" cy="497475"/>
          </a:xfrm>
        </p:grpSpPr>
        <p:sp>
          <p:nvSpPr>
            <p:cNvPr id="307" name="Google Shape;307;p19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9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9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4" name="Google Shape;314;p19"/>
          <p:cNvSpPr txBox="1"/>
          <p:nvPr/>
        </p:nvSpPr>
        <p:spPr>
          <a:xfrm>
            <a:off x="814275" y="3999900"/>
            <a:ext cx="5842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Aircraft used for personal and training/instructional topped the accidents.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Public aircraft had the least accidents. It is evident that there is 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much care, expertise, conforming to standards for this aircraft.</a:t>
            </a:r>
            <a:endParaRPr b="1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315" name="Google Shape;3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475" y="1311175"/>
            <a:ext cx="5365550" cy="253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lerio template">
  <a:themeElements>
    <a:clrScheme name="Custom 347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3F5378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