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sldIdLst>
    <p:sldId id="530" r:id="rId5"/>
    <p:sldId id="540" r:id="rId6"/>
    <p:sldId id="531" r:id="rId7"/>
    <p:sldId id="533" r:id="rId8"/>
    <p:sldId id="547" r:id="rId9"/>
    <p:sldId id="548" r:id="rId10"/>
    <p:sldId id="554" r:id="rId11"/>
    <p:sldId id="557" r:id="rId12"/>
    <p:sldId id="560" r:id="rId13"/>
    <p:sldId id="561" r:id="rId14"/>
    <p:sldId id="555" r:id="rId15"/>
    <p:sldId id="549" r:id="rId16"/>
    <p:sldId id="563" r:id="rId17"/>
    <p:sldId id="535" r:id="rId18"/>
    <p:sldId id="565" r:id="rId19"/>
    <p:sldId id="550" r:id="rId20"/>
    <p:sldId id="551" r:id="rId21"/>
    <p:sldId id="566" r:id="rId22"/>
    <p:sldId id="536" r:id="rId23"/>
    <p:sldId id="552" r:id="rId24"/>
    <p:sldId id="567" r:id="rId25"/>
    <p:sldId id="553" r:id="rId26"/>
    <p:sldId id="562" r:id="rId27"/>
    <p:sldId id="568" r:id="rId28"/>
    <p:sldId id="564" r:id="rId29"/>
    <p:sldId id="543" r:id="rId30"/>
    <p:sldId id="54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22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Store sales </a:t>
            </a:r>
            <a:br>
              <a:rPr lang="en-US" dirty="0"/>
            </a:br>
            <a:r>
              <a:rPr lang="en-US" dirty="0"/>
              <a:t>forecasting</a:t>
            </a:r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2D0A20-D4EF-7186-957A-2439AFA85D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5ADCA9-99E9-F5CC-4D34-C7D00C21A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hypotheses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E80220-ACDD-06A6-441E-152235E08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281" y="2212848"/>
            <a:ext cx="6422136" cy="3282696"/>
          </a:xfrm>
        </p:spPr>
        <p:txBody>
          <a:bodyPr/>
          <a:lstStyle/>
          <a:p>
            <a:r>
              <a:rPr lang="en-US" sz="1800" dirty="0"/>
              <a:t>Fuel prices, CPI and unemployment have low correlation with the target</a:t>
            </a:r>
          </a:p>
          <a:p>
            <a:endParaRPr lang="en-US" sz="1800" dirty="0"/>
          </a:p>
          <a:p>
            <a:r>
              <a:rPr lang="en-US" sz="1800" dirty="0"/>
              <a:t>There is an optimum Temperature for sales which is expected to be neither hot nor cold</a:t>
            </a:r>
          </a:p>
          <a:p>
            <a:endParaRPr lang="en-US" sz="1800" dirty="0"/>
          </a:p>
          <a:p>
            <a:r>
              <a:rPr lang="en-US" sz="1800" dirty="0"/>
              <a:t>Size has strong correlation with weekly sales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91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9C6A0-B6B9-F2B2-14BA-E0A08E78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Weekly Sales/Store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EA7434-138C-F98E-E1F2-5B142B3C0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690" y="2212975"/>
            <a:ext cx="10030408" cy="369330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ED18F-CD73-E863-A770-8AEDF0806E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Placeholder 37">
            <a:extLst>
              <a:ext uri="{FF2B5EF4-FFF2-40B4-BE49-F238E27FC236}">
                <a16:creationId xmlns:a16="http://schemas.microsoft.com/office/drawing/2014/main" id="{58C0FA5B-F43B-AF96-2085-AEFECA6A5B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645980" y="56637"/>
            <a:ext cx="1550934" cy="155093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8060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098F-3DEF-BAA0-D158-BDAC9AE78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336872"/>
            <a:ext cx="10881360" cy="1069848"/>
          </a:xfrm>
        </p:spPr>
        <p:txBody>
          <a:bodyPr/>
          <a:lstStyle/>
          <a:p>
            <a:r>
              <a:rPr lang="en-US" dirty="0"/>
              <a:t>Holidays sales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3DFB6-11CE-F54A-E01C-5EAE844336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C8ACDE-29EE-5F86-14A2-45228B16F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16" y="2574763"/>
            <a:ext cx="3469681" cy="21723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A2D1C4-B88F-B8DE-F75F-A1ABA547F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746" y="1989804"/>
            <a:ext cx="7701254" cy="4200684"/>
          </a:xfrm>
          <a:prstGeom prst="rect">
            <a:avLst/>
          </a:prstGeom>
        </p:spPr>
      </p:pic>
      <p:pic>
        <p:nvPicPr>
          <p:cNvPr id="11" name="Picture Placeholder 37">
            <a:extLst>
              <a:ext uri="{FF2B5EF4-FFF2-40B4-BE49-F238E27FC236}">
                <a16:creationId xmlns:a16="http://schemas.microsoft.com/office/drawing/2014/main" id="{34F7C5E8-88FC-ACDA-399D-A7E9CED957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75774" y="100584"/>
            <a:ext cx="1746504" cy="17465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9612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11CF-BC91-07AC-328C-07C5C840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sales over weeks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9FE76E-7893-D038-9FB2-3EE969E90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413" y="2525850"/>
            <a:ext cx="10333037" cy="29223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F5548-0A39-013E-114F-4FF8A311AA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Placeholder 37">
            <a:extLst>
              <a:ext uri="{FF2B5EF4-FFF2-40B4-BE49-F238E27FC236}">
                <a16:creationId xmlns:a16="http://schemas.microsoft.com/office/drawing/2014/main" id="{FDE62FCA-C1F3-276E-27C1-06F08CFB94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75774" y="100584"/>
            <a:ext cx="1746504" cy="17465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1090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2FE8-2F9C-9C12-4EB3-9742EA91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1" y="722376"/>
            <a:ext cx="10881360" cy="1069848"/>
          </a:xfrm>
        </p:spPr>
        <p:txBody>
          <a:bodyPr/>
          <a:lstStyle/>
          <a:p>
            <a:r>
              <a:rPr lang="en-US" sz="3000" dirty="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Weekly sales over weeks without</a:t>
            </a:r>
            <a:r>
              <a:rPr lang="en-US" sz="3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 holidays feature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E318B-D756-6C57-8657-96C83632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3" name="Picture Placeholder 39">
            <a:extLst>
              <a:ext uri="{FF2B5EF4-FFF2-40B4-BE49-F238E27FC236}">
                <a16:creationId xmlns:a16="http://schemas.microsoft.com/office/drawing/2014/main" id="{E2FDE1DD-F84B-2535-4FCC-89BB4140C9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727" r="16727"/>
          <a:stretch>
            <a:fillRect/>
          </a:stretch>
        </p:blipFill>
        <p:spPr>
          <a:xfrm>
            <a:off x="10716830" y="45720"/>
            <a:ext cx="1475170" cy="1475170"/>
          </a:xfrm>
          <a:prstGeom prst="ellipse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898261-8C13-DD18-521B-EAE53A207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82" y="2554061"/>
            <a:ext cx="11557518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5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3751-525F-F8D8-C777-997A7C623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Holidays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82340-E830-1A2A-7ECB-2CBA3FE6C6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/>
              <a:t>It became apparent that holidays has a significant effect on the target value which confirm the hypothesis we made earlier about having significant correlation between holidays and stores weekly sales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17CA8-3B85-8396-41A8-4A4890A518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11163"/>
            <a:ext cx="522288" cy="31115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0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679E-ACBE-2CF9-6FE1-DFFA0A054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4435"/>
            <a:ext cx="10881360" cy="1069848"/>
          </a:xfrm>
        </p:spPr>
        <p:txBody>
          <a:bodyPr/>
          <a:lstStyle/>
          <a:p>
            <a:r>
              <a:rPr lang="en-US" dirty="0"/>
              <a:t>Store types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C3797-B988-5CF6-703A-8A90087DCB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5881FA-FF72-8D56-B443-4E5A0A952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373" y="2266191"/>
            <a:ext cx="6075435" cy="39242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9AAB50-C3D3-EE97-4873-65224CEFF9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19" r="19222"/>
          <a:stretch/>
        </p:blipFill>
        <p:spPr>
          <a:xfrm>
            <a:off x="589788" y="2266191"/>
            <a:ext cx="2948473" cy="2914950"/>
          </a:xfrm>
          <a:prstGeom prst="rect">
            <a:avLst/>
          </a:prstGeom>
        </p:spPr>
      </p:pic>
      <p:pic>
        <p:nvPicPr>
          <p:cNvPr id="18" name="Picture Placeholder 37">
            <a:extLst>
              <a:ext uri="{FF2B5EF4-FFF2-40B4-BE49-F238E27FC236}">
                <a16:creationId xmlns:a16="http://schemas.microsoft.com/office/drawing/2014/main" id="{F6B9A74C-31E1-4AB6-B984-0933B27C1C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445496" y="0"/>
            <a:ext cx="1746504" cy="17465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2006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3474-0C74-51DD-81A7-5009F2FE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411480"/>
            <a:ext cx="10881360" cy="1069848"/>
          </a:xfrm>
        </p:spPr>
        <p:txBody>
          <a:bodyPr/>
          <a:lstStyle/>
          <a:p>
            <a:r>
              <a:rPr lang="en-US" dirty="0"/>
              <a:t>Store and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04B66-4AFD-3BD5-9827-CE4C79635B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Placeholder 39">
            <a:extLst>
              <a:ext uri="{FF2B5EF4-FFF2-40B4-BE49-F238E27FC236}">
                <a16:creationId xmlns:a16="http://schemas.microsoft.com/office/drawing/2014/main" id="{D643BE91-0DDC-C6C7-4F3B-D4B13E2AAC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727" r="16727"/>
          <a:stretch>
            <a:fillRect/>
          </a:stretch>
        </p:blipFill>
        <p:spPr>
          <a:xfrm>
            <a:off x="10445496" y="45720"/>
            <a:ext cx="1746504" cy="1746504"/>
          </a:xfrm>
          <a:prstGeom prst="ellipse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2FA7CC-9EC8-1F00-8DF0-713118FFE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718" y="1792224"/>
            <a:ext cx="5814564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0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3DE1AF-49F3-403C-9BCC-D8934011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Type and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59562-FD9B-BEF7-4185-AF61980A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F3B7F6E-45A4-2A40-08AE-F6CA6130AF7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50391" y="2011680"/>
            <a:ext cx="10691575" cy="4014216"/>
          </a:xfrm>
        </p:spPr>
        <p:txBody>
          <a:bodyPr/>
          <a:lstStyle/>
          <a:p>
            <a:r>
              <a:rPr lang="en-US" sz="2800" dirty="0"/>
              <a:t>The second hypothesis stated that Stated that </a:t>
            </a:r>
            <a:r>
              <a:rPr lang="en-US" sz="2400" dirty="0"/>
              <a:t>Type A stores has higher weekly sales, which was confirmed after the analysis, type A stores had around twice the average Weekly sales compared to Type B &amp; Type C stores.</a:t>
            </a:r>
          </a:p>
          <a:p>
            <a:endParaRPr lang="en-US" sz="2400" dirty="0"/>
          </a:p>
          <a:p>
            <a:r>
              <a:rPr lang="en-US" sz="2400" dirty="0"/>
              <a:t>Meanwhile, the third hypothesis stated Store size and Store type are correlated which was confirmed during the analysis, it was noticed the Type A stores had a significantly higher size compared to the other two types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28" y="689235"/>
            <a:ext cx="9540815" cy="1069848"/>
          </a:xfrm>
        </p:spPr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Splitting the data into top/bot on weekly sales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3" name="Picture Placeholder 35">
            <a:extLst>
              <a:ext uri="{FF2B5EF4-FFF2-40B4-BE49-F238E27FC236}">
                <a16:creationId xmlns:a16="http://schemas.microsoft.com/office/drawing/2014/main" id="{F10B4373-760D-CC88-7066-6BB9222FEA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5" b="45"/>
          <a:stretch>
            <a:fillRect/>
          </a:stretch>
        </p:blipFill>
        <p:spPr>
          <a:xfrm>
            <a:off x="10445496" y="12579"/>
            <a:ext cx="1746504" cy="1746504"/>
          </a:xfrm>
          <a:prstGeom prst="ellipse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B34703-EB4A-CC99-C915-199EF0EAA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0391" y="1867944"/>
            <a:ext cx="10333037" cy="173562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414AFF-CD80-3BCA-7DDA-B142916A9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59" y="3603571"/>
            <a:ext cx="10333037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2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57144164-5503-9D11-4F68-81F4CD37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816FD90-6ABD-5EA8-0870-E27733B9F6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225EB-9239-A8F4-48C2-D2E44A245C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Nasir Abu-Own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EAAE3-47A6-DF8C-088B-8353E31289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Mohammed Al-Mansi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AD9EB9-CF0D-0D70-D541-05E1A813D0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Abbad Zayed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2A99FBE-9850-5F5D-04D9-E3A83DEEA9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8" y="4508648"/>
            <a:ext cx="2658999" cy="365760"/>
          </a:xfrm>
        </p:spPr>
        <p:txBody>
          <a:bodyPr/>
          <a:lstStyle/>
          <a:p>
            <a:r>
              <a:rPr lang="en-US" dirty="0"/>
              <a:t>Ultimate Nasir Abu-Own </a:t>
            </a:r>
          </a:p>
        </p:txBody>
      </p:sp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3520478F-1794-65A9-8AD7-3A92CC29130A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/>
          <a:srcRect t="45" b="45"/>
          <a:stretch>
            <a:fillRect/>
          </a:stretch>
        </p:blipFill>
        <p:spPr>
          <a:xfrm>
            <a:off x="1367118" y="2448382"/>
            <a:ext cx="1819776" cy="1819776"/>
          </a:xfrm>
        </p:spPr>
      </p:pic>
      <p:pic>
        <p:nvPicPr>
          <p:cNvPr id="40" name="Picture Placeholder 39">
            <a:extLst>
              <a:ext uri="{FF2B5EF4-FFF2-40B4-BE49-F238E27FC236}">
                <a16:creationId xmlns:a16="http://schemas.microsoft.com/office/drawing/2014/main" id="{E44BE9A1-BC7C-180B-FB10-CE26D81F9C2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/>
          <a:srcRect l="-4515" t="25131" r="4515" b="-132"/>
          <a:stretch/>
        </p:blipFill>
        <p:spPr>
          <a:xfrm>
            <a:off x="6498716" y="2470701"/>
            <a:ext cx="1781387" cy="1781387"/>
          </a:xfrm>
        </p:spPr>
      </p:pic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78D0F55D-C2EF-5535-DA7D-20BD947BC3D9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/>
          <a:srcRect/>
          <a:stretch>
            <a:fillRect/>
          </a:stretch>
        </p:blipFill>
        <p:spPr>
          <a:xfrm>
            <a:off x="9085536" y="2467576"/>
            <a:ext cx="1781387" cy="1781387"/>
          </a:xfrm>
        </p:spPr>
      </p:pic>
      <p:pic>
        <p:nvPicPr>
          <p:cNvPr id="50" name="Picture Placeholder 49">
            <a:extLst>
              <a:ext uri="{FF2B5EF4-FFF2-40B4-BE49-F238E27FC236}">
                <a16:creationId xmlns:a16="http://schemas.microsoft.com/office/drawing/2014/main" id="{4129266F-DFB4-1FEF-718C-6AD407B5CE6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5"/>
          <a:srcRect t="12500" b="125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7956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build="p"/>
      <p:bldP spid="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5120-24CF-5B2C-8688-C6CAD3D6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irrelevant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DCC92C-85A4-3145-3C43-40B69215F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Fuel Price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06021C1-8A83-6B0D-5E3A-15FAFB15C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Unemployment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941B876B-27F1-1276-328F-AF331CD32B8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418305" y="2743199"/>
            <a:ext cx="3283867" cy="293914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26005-6DF2-699F-6CE1-74DDF88A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C4B9BF2-19A5-E23B-7C36-9F6444B108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CPI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EF792658-C3F0-D27C-35C1-8A09A0E13D6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7974013" y="2743200"/>
            <a:ext cx="3679922" cy="2939141"/>
          </a:xfrm>
        </p:spPr>
      </p:pic>
      <p:pic>
        <p:nvPicPr>
          <p:cNvPr id="12" name="Picture Placeholder 39">
            <a:extLst>
              <a:ext uri="{FF2B5EF4-FFF2-40B4-BE49-F238E27FC236}">
                <a16:creationId xmlns:a16="http://schemas.microsoft.com/office/drawing/2014/main" id="{9F4FCF8A-D1A1-B382-C4AB-A186928756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727" r="16727"/>
          <a:stretch>
            <a:fillRect/>
          </a:stretch>
        </p:blipFill>
        <p:spPr>
          <a:xfrm>
            <a:off x="10445496" y="0"/>
            <a:ext cx="1746504" cy="1746504"/>
          </a:xfrm>
          <a:prstGeom prst="ellipse">
            <a:avLst/>
          </a:prstGeom>
        </p:spPr>
      </p:pic>
      <p:pic>
        <p:nvPicPr>
          <p:cNvPr id="13" name="Picture Placeholder 45">
            <a:extLst>
              <a:ext uri="{FF2B5EF4-FFF2-40B4-BE49-F238E27FC236}">
                <a16:creationId xmlns:a16="http://schemas.microsoft.com/office/drawing/2014/main" id="{66C2D0B2-DF33-7821-A60D-DFC63126611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0" y="8258"/>
            <a:ext cx="1372254" cy="1372254"/>
          </a:xfrm>
          <a:prstGeom prst="ellipse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E8B739D7-A244-3B37-61D8-679B3E01CD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850392" y="2743199"/>
            <a:ext cx="3367596" cy="29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0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  <p:bldP spid="14" grpId="0" build="p"/>
      <p:bldP spid="1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35E3-2F21-DC10-DDA9-295B6DFAE0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Irrelevant data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CFBD5D6-9711-30BA-9F76-64BB60CC4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The fourth hypothesis stated that “Fuel prices, CPI and unemployment have low correlation with the target” which was proved during the analysis since the increase in them all didn’t follow a clear pattern, as was the shown the graphs had a lot of fluctuations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76748-9477-94C1-1A61-0AD572BE153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11163"/>
            <a:ext cx="522288" cy="311150"/>
          </a:xfrm>
        </p:spPr>
        <p:txBody>
          <a:bodyPr/>
          <a:lstStyle/>
          <a:p>
            <a:fld id="{294A09A9-5501-47C1-A89A-A340965A2BE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5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1B59A-ED8E-3861-07C3-FF4C31BE2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487048"/>
            <a:ext cx="10881360" cy="1069848"/>
          </a:xfrm>
        </p:spPr>
        <p:txBody>
          <a:bodyPr/>
          <a:lstStyle/>
          <a:p>
            <a:r>
              <a:rPr lang="en-US" dirty="0"/>
              <a:t>Relevant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6908F-A440-947D-BF96-207276D86D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1" name="Picture Placeholder 39">
            <a:extLst>
              <a:ext uri="{FF2B5EF4-FFF2-40B4-BE49-F238E27FC236}">
                <a16:creationId xmlns:a16="http://schemas.microsoft.com/office/drawing/2014/main" id="{DB04F630-504D-9D5C-F7FA-EE7728DE62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727" r="16727"/>
          <a:stretch>
            <a:fillRect/>
          </a:stretch>
        </p:blipFill>
        <p:spPr>
          <a:xfrm>
            <a:off x="10445496" y="0"/>
            <a:ext cx="1746504" cy="1746504"/>
          </a:xfrm>
          <a:prstGeom prst="ellipse">
            <a:avLst/>
          </a:prstGeom>
        </p:spPr>
      </p:pic>
      <p:pic>
        <p:nvPicPr>
          <p:cNvPr id="12" name="Picture Placeholder 45">
            <a:extLst>
              <a:ext uri="{FF2B5EF4-FFF2-40B4-BE49-F238E27FC236}">
                <a16:creationId xmlns:a16="http://schemas.microsoft.com/office/drawing/2014/main" id="{3A6BAC34-95C9-C373-D05D-77D87CA83A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55501" y="0"/>
            <a:ext cx="1746504" cy="1746504"/>
          </a:xfrm>
          <a:prstGeom prst="ellipse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BEAFB2-D795-94E5-7AF0-1E6E79BD3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01" y="1822072"/>
            <a:ext cx="10634273" cy="436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0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753ECB-2D79-2508-DCA2-53B6B15B6C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C60BB0-C0A6-491F-B50D-BAF10247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Relevant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8C0D45-1B2D-1437-BE33-5F90060E3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824" y="2212975"/>
            <a:ext cx="5654352" cy="3282950"/>
          </a:xfrm>
        </p:spPr>
      </p:pic>
      <p:pic>
        <p:nvPicPr>
          <p:cNvPr id="8" name="Picture Placeholder 45">
            <a:extLst>
              <a:ext uri="{FF2B5EF4-FFF2-40B4-BE49-F238E27FC236}">
                <a16:creationId xmlns:a16="http://schemas.microsoft.com/office/drawing/2014/main" id="{D26D575B-1171-45D0-44BF-F914922857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55501" y="0"/>
            <a:ext cx="1746504" cy="1746504"/>
          </a:xfrm>
          <a:prstGeom prst="ellipse">
            <a:avLst/>
          </a:prstGeom>
        </p:spPr>
      </p:pic>
      <p:pic>
        <p:nvPicPr>
          <p:cNvPr id="9" name="Picture Placeholder 39">
            <a:extLst>
              <a:ext uri="{FF2B5EF4-FFF2-40B4-BE49-F238E27FC236}">
                <a16:creationId xmlns:a16="http://schemas.microsoft.com/office/drawing/2014/main" id="{460E1EA2-BE4B-A4AF-E7AC-F0F61DE85C2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727" r="16727"/>
          <a:stretch>
            <a:fillRect/>
          </a:stretch>
        </p:blipFill>
        <p:spPr>
          <a:xfrm>
            <a:off x="10445496" y="0"/>
            <a:ext cx="1746504" cy="17465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1699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EB8B-2037-616D-8AB2-25B003CF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7ABA0-6B7F-C161-3FD6-9C8F9E12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4A8D10-5CA9-EB3C-1D38-B59A3BFEDE28}"/>
              </a:ext>
            </a:extLst>
          </p:cNvPr>
          <p:cNvSpPr txBox="1"/>
          <p:nvPr/>
        </p:nvSpPr>
        <p:spPr>
          <a:xfrm>
            <a:off x="850392" y="2024743"/>
            <a:ext cx="8965412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</a:rPr>
              <a:t>The fifth hypothesis assumed that people prefer to shop at a certain Temperature range which the graph agreed with despite that other factors like holidays might effect it leading to some outliers, the optimum Temperature range was from 55 F</a:t>
            </a:r>
            <a:r>
              <a:rPr lang="he-IL" sz="1800" dirty="0">
                <a:solidFill>
                  <a:schemeClr val="bg1"/>
                </a:solidFill>
              </a:rPr>
              <a:t>֯</a:t>
            </a:r>
            <a:r>
              <a:rPr lang="en-US" sz="1800" dirty="0">
                <a:solidFill>
                  <a:schemeClr val="bg1"/>
                </a:solidFill>
              </a:rPr>
              <a:t> (13C</a:t>
            </a:r>
            <a:r>
              <a:rPr lang="he-IL" sz="1800" dirty="0">
                <a:solidFill>
                  <a:schemeClr val="bg1"/>
                </a:solidFill>
              </a:rPr>
              <a:t>֯</a:t>
            </a:r>
            <a:r>
              <a:rPr lang="en-US" sz="1800" dirty="0">
                <a:solidFill>
                  <a:schemeClr val="bg1"/>
                </a:solidFill>
              </a:rPr>
              <a:t> ) to 68 F</a:t>
            </a:r>
            <a:r>
              <a:rPr lang="he-IL" sz="1800" dirty="0">
                <a:solidFill>
                  <a:schemeClr val="bg1"/>
                </a:solidFill>
              </a:rPr>
              <a:t>֯</a:t>
            </a:r>
            <a:r>
              <a:rPr lang="en-US" sz="1800" dirty="0">
                <a:solidFill>
                  <a:schemeClr val="bg1"/>
                </a:solidFill>
              </a:rPr>
              <a:t> (20C</a:t>
            </a:r>
            <a:r>
              <a:rPr lang="he-IL" sz="1800" dirty="0">
                <a:solidFill>
                  <a:schemeClr val="bg1"/>
                </a:solidFill>
              </a:rPr>
              <a:t>֯</a:t>
            </a:r>
            <a:r>
              <a:rPr lang="en-US" sz="1800" dirty="0">
                <a:solidFill>
                  <a:schemeClr val="bg1"/>
                </a:solidFill>
              </a:rPr>
              <a:t> ).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</a:rPr>
              <a:t>The final hypothesis which stated “Size has strong correlation with weekly sales” which was confirmed since all large stores had much higher weekly sales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0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0EE4-1306-223E-31E3-DDA54C32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1090C8-854C-ACFB-7F9B-F1207147104E}"/>
              </a:ext>
            </a:extLst>
          </p:cNvPr>
          <p:cNvSpPr txBox="1">
            <a:spLocks/>
          </p:cNvSpPr>
          <p:nvPr/>
        </p:nvSpPr>
        <p:spPr>
          <a:xfrm>
            <a:off x="929640" y="1901952"/>
            <a:ext cx="10332720" cy="4285607"/>
          </a:xfrm>
          <a:prstGeom prst="rect">
            <a:avLst/>
          </a:prstGeom>
        </p:spPr>
        <p:txBody>
          <a:bodyPr/>
          <a:lstStyle>
            <a:lvl1pPr marL="228600" indent="-347472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000" dirty="0"/>
              <a:t>Enhancing feature selection by removing the redundant features by studying the correlation between the features set. Two features were removed {Markdown3 , Markdown5}because they had high correlation with other features.</a:t>
            </a:r>
          </a:p>
          <a:p>
            <a:pPr marL="342900" indent="-342900"/>
            <a:r>
              <a:rPr lang="en-US" sz="2000" dirty="0"/>
              <a:t>Unemployment was dropped due its low correlation with the weekly sales.</a:t>
            </a:r>
          </a:p>
          <a:p>
            <a:pPr marL="342900" indent="-342900"/>
            <a:r>
              <a:rPr lang="en-US" sz="2000" dirty="0"/>
              <a:t>We confirmed the two predicted features during the analysis{Temperatures, is holiday}. Meanwhile store type was dropped due to the correlation with Size.</a:t>
            </a:r>
          </a:p>
          <a:p>
            <a:pPr marL="342900" indent="-342900"/>
            <a:r>
              <a:rPr lang="en-US" sz="2000" dirty="0"/>
              <a:t>The final set included 6 features {Size, Markdown3, Markdown5, Temperatures, is holida</a:t>
            </a:r>
            <a:r>
              <a:rPr lang="en-US" sz="2000" b="1" dirty="0"/>
              <a:t>y, </a:t>
            </a:r>
            <a:r>
              <a:rPr lang="en-US" sz="2000" dirty="0"/>
              <a:t>Week</a:t>
            </a:r>
            <a:r>
              <a:rPr lang="en-US" sz="2000" b="1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711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n w="28575">
                  <a:noFill/>
                  <a:prstDash val="solid"/>
                </a:ln>
                <a:latin typeface="Tw Cen MT" panose="020B0602020104020603" pitchFamily="34" charset="77"/>
                <a:ea typeface="Verdana" panose="020B0604030504040204" pitchFamily="34" charset="0"/>
              </a:rPr>
              <a:t>Part2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ea typeface="+mn-lt"/>
                <a:cs typeface="Segoe UI Light" panose="020B0502040204020203" pitchFamily="34" charset="0"/>
              </a:rPr>
              <a:t>Wait for us in part 2 for the modeling and feature extracting to understand more about the sales forecasting. </a:t>
            </a:r>
          </a:p>
          <a:p>
            <a:r>
              <a:rPr lang="en-US" dirty="0">
                <a:latin typeface="Segoe UI Light" panose="020B0502040204020203" pitchFamily="34" charset="0"/>
                <a:ea typeface="+mn-lt"/>
                <a:cs typeface="Segoe UI Light" panose="020B0502040204020203" pitchFamily="34" charset="0"/>
              </a:rPr>
              <a:t>Thank you all for listening </a:t>
            </a:r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ea typeface="+mn-lt"/>
              <a:cs typeface="Segoe UI Light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2CD87-4E98-3F5F-9D7C-6FDF2A05996B}"/>
              </a:ext>
            </a:extLst>
          </p:cNvPr>
          <p:cNvSpPr txBox="1"/>
          <p:nvPr/>
        </p:nvSpPr>
        <p:spPr>
          <a:xfrm>
            <a:off x="158620" y="569167"/>
            <a:ext cx="354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JO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Orange Coding Academy</a:t>
            </a:r>
          </a:p>
          <a:p>
            <a:r>
              <a:rPr lang="en-US" dirty="0"/>
              <a:t>Coach Deena Al-Abed</a:t>
            </a:r>
          </a:p>
          <a:p>
            <a:r>
              <a:rPr lang="en-US" dirty="0"/>
              <a:t>Coach Aya </a:t>
            </a:r>
            <a:r>
              <a:rPr lang="en-US" dirty="0" err="1"/>
              <a:t>Miqdadi</a:t>
            </a:r>
            <a:endParaRPr lang="en-US" dirty="0"/>
          </a:p>
          <a:p>
            <a:r>
              <a:rPr lang="en-US" dirty="0"/>
              <a:t>Coach Osama </a:t>
            </a:r>
            <a:r>
              <a:rPr lang="en-US" dirty="0" err="1"/>
              <a:t>Refaie</a:t>
            </a:r>
            <a:endParaRPr lang="en-US" dirty="0"/>
          </a:p>
          <a:p>
            <a:r>
              <a:rPr lang="en-US" dirty="0"/>
              <a:t>Coach Aadi Gupta</a:t>
            </a:r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Problem Definition and Structuring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Analysis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isualizing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 Extracting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l">
              <a:lnSpc>
                <a:spcPct val="150000"/>
              </a:lnSpc>
              <a:buClr>
                <a:schemeClr val="accent6"/>
              </a:buClr>
              <a:buNone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Problem</a:t>
            </a:r>
            <a:r>
              <a:rPr lang="en-US" sz="3000" dirty="0"/>
              <a:t> </a:t>
            </a:r>
            <a:r>
              <a:rPr lang="en-US" sz="3600" dirty="0"/>
              <a:t>definition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699768"/>
          </a:xfrm>
        </p:spPr>
        <p:txBody>
          <a:bodyPr/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45 stores with a different number of departments. We want to forecast the sales and to analyze the features  that are affecting the sales in order to meet the company target.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266B19-4ECF-54BC-90F1-9B11772F2025}"/>
              </a:ext>
            </a:extLst>
          </p:cNvPr>
          <p:cNvSpPr txBox="1"/>
          <p:nvPr/>
        </p:nvSpPr>
        <p:spPr>
          <a:xfrm>
            <a:off x="195943" y="746449"/>
            <a:ext cx="373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JO" sz="1200" dirty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4061BF-82AF-4A07-C975-A98F2F95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Problem Structuring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9AE4ED-E50B-67B0-D5B9-50FE15FE54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preparing data 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62FC8F0-1366-A731-F916-10F22B9F64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data</a:t>
            </a:r>
          </a:p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17AF010-D139-8A19-E8F5-2079203792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data and searching  for patterns </a:t>
            </a:r>
          </a:p>
          <a:p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C06F977-FAF4-0B5A-E37B-DDBD584162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primary set of features</a:t>
            </a:r>
            <a:endParaRPr lang="en-US" dirty="0"/>
          </a:p>
          <a:p>
            <a:endParaRPr lang="en-US" dirty="0"/>
          </a:p>
        </p:txBody>
      </p:sp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8F5571AF-EFBC-29FB-7D2F-EC1449FB8797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/>
          <a:srcRect t="45" b="45"/>
          <a:stretch>
            <a:fillRect/>
          </a:stretch>
        </p:blipFill>
        <p:spPr/>
      </p:pic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FC80AA59-7A2E-A0B9-B9A5-C2FDA6C97BE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40" name="Picture Placeholder 39">
            <a:extLst>
              <a:ext uri="{FF2B5EF4-FFF2-40B4-BE49-F238E27FC236}">
                <a16:creationId xmlns:a16="http://schemas.microsoft.com/office/drawing/2014/main" id="{0CB172F4-7F87-3465-0E57-0E1ECEE8F1BF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/>
          <a:srcRect l="16727" r="16727"/>
          <a:stretch>
            <a:fillRect/>
          </a:stretch>
        </p:blipFill>
        <p:spPr/>
      </p:pic>
      <p:pic>
        <p:nvPicPr>
          <p:cNvPr id="46" name="Picture Placeholder 45">
            <a:extLst>
              <a:ext uri="{FF2B5EF4-FFF2-40B4-BE49-F238E27FC236}">
                <a16:creationId xmlns:a16="http://schemas.microsoft.com/office/drawing/2014/main" id="{B37FD391-2017-5E8A-87E9-9DD9EE72FF38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/>
          <a:srcRect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1B31BA-A720-5022-20B4-D9F93C9B3222}"/>
              </a:ext>
            </a:extLst>
          </p:cNvPr>
          <p:cNvSpPr txBox="1"/>
          <p:nvPr/>
        </p:nvSpPr>
        <p:spPr>
          <a:xfrm>
            <a:off x="303245" y="462772"/>
            <a:ext cx="307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JO" sz="1200" dirty="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  <p:bldP spid="10" grpId="0" build="p"/>
      <p:bldP spid="25" grpId="0" build="p"/>
      <p:bldP spid="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D5864-D339-0FBA-541C-6BBC7EC63D0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11163"/>
            <a:ext cx="522288" cy="31115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4C7558-058C-782A-6059-B56FEAF9C727}"/>
              </a:ext>
            </a:extLst>
          </p:cNvPr>
          <p:cNvCxnSpPr>
            <a:cxnSpLocks/>
          </p:cNvCxnSpPr>
          <p:nvPr/>
        </p:nvCxnSpPr>
        <p:spPr>
          <a:xfrm>
            <a:off x="6095999" y="3732245"/>
            <a:ext cx="0" cy="67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Placeholder 35">
            <a:extLst>
              <a:ext uri="{FF2B5EF4-FFF2-40B4-BE49-F238E27FC236}">
                <a16:creationId xmlns:a16="http://schemas.microsoft.com/office/drawing/2014/main" id="{FF401E98-61E2-A21A-5EA8-CA7668F093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5" b="45"/>
          <a:stretch>
            <a:fillRect/>
          </a:stretch>
        </p:blipFill>
        <p:spPr>
          <a:xfrm>
            <a:off x="5222747" y="0"/>
            <a:ext cx="1746504" cy="1746504"/>
          </a:xfrm>
          <a:prstGeom prst="ellipse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0C021E-44FC-B46E-333F-BEEC9A02C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06" y="1852126"/>
            <a:ext cx="9806472" cy="17465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5ED314-1ABC-8AB8-8F16-2C00D00CC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2" y="4537664"/>
            <a:ext cx="11881953" cy="179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756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CAA87-1B73-CD97-FEA9-5022B55B6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260" y="187452"/>
            <a:ext cx="10881360" cy="708287"/>
          </a:xfrm>
        </p:spPr>
        <p:txBody>
          <a:bodyPr/>
          <a:lstStyle/>
          <a:p>
            <a:r>
              <a:rPr lang="en-US" dirty="0"/>
              <a:t>Correlation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E64BB-80B6-837C-7061-AF4860DF01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Placeholder 37">
            <a:extLst>
              <a:ext uri="{FF2B5EF4-FFF2-40B4-BE49-F238E27FC236}">
                <a16:creationId xmlns:a16="http://schemas.microsoft.com/office/drawing/2014/main" id="{D7D4CA87-E47F-DB25-2BEA-FB5BC02DBD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48624" y="100584"/>
            <a:ext cx="1373653" cy="1373653"/>
          </a:xfrm>
          <a:prstGeom prst="ellipse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A024DD5-B208-5212-91F6-149CE85FC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2365" y="1751960"/>
            <a:ext cx="5678194" cy="3201129"/>
          </a:xfrm>
        </p:spPr>
      </p:pic>
    </p:spTree>
    <p:extLst>
      <p:ext uri="{BB962C8B-B14F-4D97-AF65-F5344CB8AC3E}">
        <p14:creationId xmlns:p14="http://schemas.microsoft.com/office/powerpoint/2010/main" val="114308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AB0695-F7AF-C70C-61B3-AB95305175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1DD750-4BF4-75F5-A7B2-380ADE99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hypotheses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537DC4-49D2-AA0E-E00E-A630501EB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314" y="2212848"/>
            <a:ext cx="6422136" cy="3282696"/>
          </a:xfrm>
        </p:spPr>
        <p:txBody>
          <a:bodyPr/>
          <a:lstStyle/>
          <a:p>
            <a:pPr lvl="1"/>
            <a:r>
              <a:rPr lang="en-US" dirty="0"/>
              <a:t>Our motivation for this project is to forecast and to give explanation for the variance in sales depending on other features given to us </a:t>
            </a:r>
          </a:p>
          <a:p>
            <a:pPr lvl="1"/>
            <a:endParaRPr lang="ar-JO" dirty="0"/>
          </a:p>
          <a:p>
            <a:pPr lvl="1"/>
            <a:endParaRPr lang="ar-JO" dirty="0"/>
          </a:p>
          <a:p>
            <a:pPr lvl="1"/>
            <a:r>
              <a:rPr lang="en-US" dirty="0"/>
              <a:t>We analyzed multiple features in order to select the best possible set of features for the predictive model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6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4269D-296E-46A7-7DAC-BD09C56D18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26B01B-C107-2797-DFC4-E9EEDD65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hypotheses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071CC1-22F8-3ABB-9E27-419CDBC65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Weeks with holidays have a higher average weekly sales</a:t>
            </a:r>
            <a:endParaRPr lang="ar-JO" sz="2000" dirty="0"/>
          </a:p>
          <a:p>
            <a:r>
              <a:rPr lang="en-US" sz="2000" dirty="0"/>
              <a:t>Type A store has higher weekly sales.</a:t>
            </a:r>
            <a:endParaRPr lang="ar-JO" sz="2000" dirty="0"/>
          </a:p>
          <a:p>
            <a:r>
              <a:rPr lang="en-US" sz="2000" dirty="0"/>
              <a:t>Store size and Store type are correlated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5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955</TotalTime>
  <Words>643</Words>
  <Application>Microsoft Office PowerPoint</Application>
  <PresentationFormat>Widescreen</PresentationFormat>
  <Paragraphs>97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</vt:lpstr>
      <vt:lpstr>Calibri</vt:lpstr>
      <vt:lpstr>Courier New</vt:lpstr>
      <vt:lpstr>Segoe UI Light</vt:lpstr>
      <vt:lpstr>Times New Roman</vt:lpstr>
      <vt:lpstr>Tw Cen MT</vt:lpstr>
      <vt:lpstr>Office Theme</vt:lpstr>
      <vt:lpstr>Store sales  forecasting</vt:lpstr>
      <vt:lpstr>MEET OUR TEAM</vt:lpstr>
      <vt:lpstr>CONTENTS</vt:lpstr>
      <vt:lpstr>Problem definition</vt:lpstr>
      <vt:lpstr>Problem Structuring</vt:lpstr>
      <vt:lpstr>PowerPoint Presentation</vt:lpstr>
      <vt:lpstr>Correlation Matrix</vt:lpstr>
      <vt:lpstr>hypotheses</vt:lpstr>
      <vt:lpstr>hypotheses</vt:lpstr>
      <vt:lpstr>hypotheses</vt:lpstr>
      <vt:lpstr>Average Weekly Sales/Store</vt:lpstr>
      <vt:lpstr>Holidays sales</vt:lpstr>
      <vt:lpstr>Weekly sales over weeks</vt:lpstr>
      <vt:lpstr>Weekly sales over weeks without holidays feature</vt:lpstr>
      <vt:lpstr>Holidays sales</vt:lpstr>
      <vt:lpstr>Store types </vt:lpstr>
      <vt:lpstr>Store and size</vt:lpstr>
      <vt:lpstr>Store Type and size</vt:lpstr>
      <vt:lpstr>Splitting the data into top/bot on weekly sales</vt:lpstr>
      <vt:lpstr> irrelevant data</vt:lpstr>
      <vt:lpstr>Irrelevant data</vt:lpstr>
      <vt:lpstr>Relevant data</vt:lpstr>
      <vt:lpstr>Relevant data</vt:lpstr>
      <vt:lpstr>Relevant data</vt:lpstr>
      <vt:lpstr>conclusion</vt:lpstr>
      <vt:lpstr>Part2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sales  forecasting</dc:title>
  <dc:creator>mohammed almansi</dc:creator>
  <cp:lastModifiedBy>mohammed almansi</cp:lastModifiedBy>
  <cp:revision>8</cp:revision>
  <dcterms:created xsi:type="dcterms:W3CDTF">2022-12-13T12:07:05Z</dcterms:created>
  <dcterms:modified xsi:type="dcterms:W3CDTF">2022-12-15T13:50:06Z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