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579" r:id="rId5"/>
    <p:sldId id="540" r:id="rId6"/>
    <p:sldId id="531" r:id="rId7"/>
    <p:sldId id="533" r:id="rId8"/>
    <p:sldId id="573" r:id="rId9"/>
    <p:sldId id="569" r:id="rId10"/>
    <p:sldId id="571" r:id="rId11"/>
    <p:sldId id="570" r:id="rId12"/>
    <p:sldId id="578" r:id="rId13"/>
    <p:sldId id="574" r:id="rId14"/>
    <p:sldId id="575" r:id="rId15"/>
    <p:sldId id="576" r:id="rId16"/>
    <p:sldId id="5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857"/>
    <a:srgbClr val="8822EE"/>
    <a:srgbClr val="F01688"/>
    <a:srgbClr val="2F21F3"/>
    <a:srgbClr val="FEB52B"/>
    <a:srgbClr val="F01689"/>
    <a:srgbClr val="6F22E3"/>
    <a:srgbClr val="E218A3"/>
    <a:srgbClr val="BA20DB"/>
    <a:srgbClr val="6A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22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F921F-2380-EAB6-9997-3A39D39F8FA5}"/>
              </a:ext>
            </a:extLst>
          </p:cNvPr>
          <p:cNvSpPr txBox="1">
            <a:spLocks/>
          </p:cNvSpPr>
          <p:nvPr/>
        </p:nvSpPr>
        <p:spPr>
          <a:xfrm>
            <a:off x="-539621" y="345231"/>
            <a:ext cx="13271242" cy="503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Science Graduation Project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7A6BAF-F240-8E65-26A2-7A3B24D287AE}"/>
              </a:ext>
            </a:extLst>
          </p:cNvPr>
          <p:cNvCxnSpPr/>
          <p:nvPr/>
        </p:nvCxnSpPr>
        <p:spPr>
          <a:xfrm>
            <a:off x="821094" y="849084"/>
            <a:ext cx="10478277" cy="0"/>
          </a:xfrm>
          <a:prstGeom prst="line">
            <a:avLst/>
          </a:prstGeom>
          <a:ln w="19050">
            <a:solidFill>
              <a:schemeClr val="accent4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D331FC4-80D4-E225-E9EF-47F50FFA73C3}"/>
              </a:ext>
            </a:extLst>
          </p:cNvPr>
          <p:cNvSpPr/>
          <p:nvPr/>
        </p:nvSpPr>
        <p:spPr>
          <a:xfrm>
            <a:off x="5173825" y="3125755"/>
            <a:ext cx="2118049" cy="606489"/>
          </a:xfrm>
          <a:prstGeom prst="rect">
            <a:avLst/>
          </a:prstGeom>
          <a:solidFill>
            <a:srgbClr val="10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323241-9201-A58D-B87E-836BA0F6E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7473" y="2057399"/>
            <a:ext cx="5959649" cy="1614194"/>
          </a:xfrm>
        </p:spPr>
        <p:txBody>
          <a:bodyPr/>
          <a:lstStyle/>
          <a:p>
            <a:r>
              <a:rPr lang="en-US" dirty="0"/>
              <a:t>Store sales </a:t>
            </a:r>
            <a:br>
              <a:rPr lang="en-US" dirty="0"/>
            </a:br>
            <a:r>
              <a:rPr lang="en-US" dirty="0"/>
              <a:t>forecasting</a:t>
            </a:r>
          </a:p>
        </p:txBody>
      </p:sp>
      <p:pic>
        <p:nvPicPr>
          <p:cNvPr id="10" name="Content Placeholder 28">
            <a:extLst>
              <a:ext uri="{FF2B5EF4-FFF2-40B4-BE49-F238E27FC236}">
                <a16:creationId xmlns:a16="http://schemas.microsoft.com/office/drawing/2014/main" id="{5BDDE20A-509E-7667-B9B0-7BD0176A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0603"/>
            <a:ext cx="1727397" cy="1727397"/>
          </a:xfrm>
          <a:prstGeom prst="rect">
            <a:avLst/>
          </a:prstGeom>
        </p:spPr>
      </p:pic>
      <p:pic>
        <p:nvPicPr>
          <p:cNvPr id="11" name="Content Placeholder 32">
            <a:extLst>
              <a:ext uri="{FF2B5EF4-FFF2-40B4-BE49-F238E27FC236}">
                <a16:creationId xmlns:a16="http://schemas.microsoft.com/office/drawing/2014/main" id="{98966F5B-D70D-965C-DA7B-4D579E3BD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10" y="5639923"/>
            <a:ext cx="1825690" cy="12180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01A5EA-3E86-FB58-7B10-429AA70E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409" y="5813502"/>
            <a:ext cx="2094720" cy="121807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0AD2A0-13AF-7E0D-7055-5BA77551C108}"/>
              </a:ext>
            </a:extLst>
          </p:cNvPr>
          <p:cNvSpPr/>
          <p:nvPr/>
        </p:nvSpPr>
        <p:spPr>
          <a:xfrm>
            <a:off x="3424335" y="1940767"/>
            <a:ext cx="5327780" cy="2006081"/>
          </a:xfrm>
          <a:custGeom>
            <a:avLst/>
            <a:gdLst>
              <a:gd name="connsiteX0" fmla="*/ 0 w 5327780"/>
              <a:gd name="connsiteY0" fmla="*/ 334354 h 2006081"/>
              <a:gd name="connsiteX1" fmla="*/ 334354 w 5327780"/>
              <a:gd name="connsiteY1" fmla="*/ 0 h 2006081"/>
              <a:gd name="connsiteX2" fmla="*/ 776966 w 5327780"/>
              <a:gd name="connsiteY2" fmla="*/ 0 h 2006081"/>
              <a:gd name="connsiteX3" fmla="*/ 1359350 w 5327780"/>
              <a:gd name="connsiteY3" fmla="*/ 0 h 2006081"/>
              <a:gd name="connsiteX4" fmla="*/ 1941734 w 5327780"/>
              <a:gd name="connsiteY4" fmla="*/ 0 h 2006081"/>
              <a:gd name="connsiteX5" fmla="*/ 2430936 w 5327780"/>
              <a:gd name="connsiteY5" fmla="*/ 0 h 2006081"/>
              <a:gd name="connsiteX6" fmla="*/ 2873548 w 5327780"/>
              <a:gd name="connsiteY6" fmla="*/ 0 h 2006081"/>
              <a:gd name="connsiteX7" fmla="*/ 3502523 w 5327780"/>
              <a:gd name="connsiteY7" fmla="*/ 0 h 2006081"/>
              <a:gd name="connsiteX8" fmla="*/ 4038316 w 5327780"/>
              <a:gd name="connsiteY8" fmla="*/ 0 h 2006081"/>
              <a:gd name="connsiteX9" fmla="*/ 4993426 w 5327780"/>
              <a:gd name="connsiteY9" fmla="*/ 0 h 2006081"/>
              <a:gd name="connsiteX10" fmla="*/ 5327780 w 5327780"/>
              <a:gd name="connsiteY10" fmla="*/ 334354 h 2006081"/>
              <a:gd name="connsiteX11" fmla="*/ 5327780 w 5327780"/>
              <a:gd name="connsiteY11" fmla="*/ 740024 h 2006081"/>
              <a:gd name="connsiteX12" fmla="*/ 5327780 w 5327780"/>
              <a:gd name="connsiteY12" fmla="*/ 1199189 h 2006081"/>
              <a:gd name="connsiteX13" fmla="*/ 5327780 w 5327780"/>
              <a:gd name="connsiteY13" fmla="*/ 1671727 h 2006081"/>
              <a:gd name="connsiteX14" fmla="*/ 4993426 w 5327780"/>
              <a:gd name="connsiteY14" fmla="*/ 2006081 h 2006081"/>
              <a:gd name="connsiteX15" fmla="*/ 4364451 w 5327780"/>
              <a:gd name="connsiteY15" fmla="*/ 2006081 h 2006081"/>
              <a:gd name="connsiteX16" fmla="*/ 3828658 w 5327780"/>
              <a:gd name="connsiteY16" fmla="*/ 2006081 h 2006081"/>
              <a:gd name="connsiteX17" fmla="*/ 3292865 w 5327780"/>
              <a:gd name="connsiteY17" fmla="*/ 2006081 h 2006081"/>
              <a:gd name="connsiteX18" fmla="*/ 2803662 w 5327780"/>
              <a:gd name="connsiteY18" fmla="*/ 2006081 h 2006081"/>
              <a:gd name="connsiteX19" fmla="*/ 2361050 w 5327780"/>
              <a:gd name="connsiteY19" fmla="*/ 2006081 h 2006081"/>
              <a:gd name="connsiteX20" fmla="*/ 1825257 w 5327780"/>
              <a:gd name="connsiteY20" fmla="*/ 2006081 h 2006081"/>
              <a:gd name="connsiteX21" fmla="*/ 1149692 w 5327780"/>
              <a:gd name="connsiteY21" fmla="*/ 2006081 h 2006081"/>
              <a:gd name="connsiteX22" fmla="*/ 334354 w 5327780"/>
              <a:gd name="connsiteY22" fmla="*/ 2006081 h 2006081"/>
              <a:gd name="connsiteX23" fmla="*/ 0 w 5327780"/>
              <a:gd name="connsiteY23" fmla="*/ 1671727 h 2006081"/>
              <a:gd name="connsiteX24" fmla="*/ 0 w 5327780"/>
              <a:gd name="connsiteY24" fmla="*/ 1252683 h 2006081"/>
              <a:gd name="connsiteX25" fmla="*/ 0 w 5327780"/>
              <a:gd name="connsiteY25" fmla="*/ 847014 h 2006081"/>
              <a:gd name="connsiteX26" fmla="*/ 0 w 5327780"/>
              <a:gd name="connsiteY26" fmla="*/ 334354 h 20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27780" h="2006081" extrusionOk="0">
                <a:moveTo>
                  <a:pt x="0" y="334354"/>
                </a:moveTo>
                <a:cubicBezTo>
                  <a:pt x="-3593" y="156969"/>
                  <a:pt x="146827" y="-2671"/>
                  <a:pt x="334354" y="0"/>
                </a:cubicBezTo>
                <a:cubicBezTo>
                  <a:pt x="483116" y="-40721"/>
                  <a:pt x="655842" y="22852"/>
                  <a:pt x="776966" y="0"/>
                </a:cubicBezTo>
                <a:cubicBezTo>
                  <a:pt x="898090" y="-22852"/>
                  <a:pt x="1133754" y="47058"/>
                  <a:pt x="1359350" y="0"/>
                </a:cubicBezTo>
                <a:cubicBezTo>
                  <a:pt x="1584946" y="-47058"/>
                  <a:pt x="1812184" y="19351"/>
                  <a:pt x="1941734" y="0"/>
                </a:cubicBezTo>
                <a:cubicBezTo>
                  <a:pt x="2071284" y="-19351"/>
                  <a:pt x="2316302" y="14776"/>
                  <a:pt x="2430936" y="0"/>
                </a:cubicBezTo>
                <a:cubicBezTo>
                  <a:pt x="2545570" y="-14776"/>
                  <a:pt x="2718980" y="44520"/>
                  <a:pt x="2873548" y="0"/>
                </a:cubicBezTo>
                <a:cubicBezTo>
                  <a:pt x="3028116" y="-44520"/>
                  <a:pt x="3191972" y="42093"/>
                  <a:pt x="3502523" y="0"/>
                </a:cubicBezTo>
                <a:cubicBezTo>
                  <a:pt x="3813074" y="-42093"/>
                  <a:pt x="3789299" y="61261"/>
                  <a:pt x="4038316" y="0"/>
                </a:cubicBezTo>
                <a:cubicBezTo>
                  <a:pt x="4287333" y="-61261"/>
                  <a:pt x="4756140" y="82091"/>
                  <a:pt x="4993426" y="0"/>
                </a:cubicBezTo>
                <a:cubicBezTo>
                  <a:pt x="5213367" y="-28588"/>
                  <a:pt x="5290825" y="110535"/>
                  <a:pt x="5327780" y="334354"/>
                </a:cubicBezTo>
                <a:cubicBezTo>
                  <a:pt x="5365930" y="513773"/>
                  <a:pt x="5299683" y="547862"/>
                  <a:pt x="5327780" y="740024"/>
                </a:cubicBezTo>
                <a:cubicBezTo>
                  <a:pt x="5355877" y="932186"/>
                  <a:pt x="5322374" y="1013489"/>
                  <a:pt x="5327780" y="1199189"/>
                </a:cubicBezTo>
                <a:cubicBezTo>
                  <a:pt x="5333186" y="1384890"/>
                  <a:pt x="5300377" y="1563916"/>
                  <a:pt x="5327780" y="1671727"/>
                </a:cubicBezTo>
                <a:cubicBezTo>
                  <a:pt x="5351700" y="1859773"/>
                  <a:pt x="5200048" y="1982397"/>
                  <a:pt x="4993426" y="2006081"/>
                </a:cubicBezTo>
                <a:cubicBezTo>
                  <a:pt x="4840854" y="2066263"/>
                  <a:pt x="4644991" y="1934664"/>
                  <a:pt x="4364451" y="2006081"/>
                </a:cubicBezTo>
                <a:cubicBezTo>
                  <a:pt x="4083912" y="2077498"/>
                  <a:pt x="4036873" y="1987307"/>
                  <a:pt x="3828658" y="2006081"/>
                </a:cubicBezTo>
                <a:cubicBezTo>
                  <a:pt x="3620443" y="2024855"/>
                  <a:pt x="3480845" y="1943552"/>
                  <a:pt x="3292865" y="2006081"/>
                </a:cubicBezTo>
                <a:cubicBezTo>
                  <a:pt x="3104885" y="2068610"/>
                  <a:pt x="3006830" y="2001000"/>
                  <a:pt x="2803662" y="2006081"/>
                </a:cubicBezTo>
                <a:cubicBezTo>
                  <a:pt x="2600494" y="2011162"/>
                  <a:pt x="2541703" y="2003364"/>
                  <a:pt x="2361050" y="2006081"/>
                </a:cubicBezTo>
                <a:cubicBezTo>
                  <a:pt x="2180397" y="2008798"/>
                  <a:pt x="1993585" y="1982408"/>
                  <a:pt x="1825257" y="2006081"/>
                </a:cubicBezTo>
                <a:cubicBezTo>
                  <a:pt x="1656929" y="2029754"/>
                  <a:pt x="1473328" y="1986884"/>
                  <a:pt x="1149692" y="2006081"/>
                </a:cubicBezTo>
                <a:cubicBezTo>
                  <a:pt x="826056" y="2025278"/>
                  <a:pt x="518627" y="1912749"/>
                  <a:pt x="334354" y="2006081"/>
                </a:cubicBezTo>
                <a:cubicBezTo>
                  <a:pt x="140405" y="2049761"/>
                  <a:pt x="-472" y="1851844"/>
                  <a:pt x="0" y="1671727"/>
                </a:cubicBezTo>
                <a:cubicBezTo>
                  <a:pt x="-38693" y="1526996"/>
                  <a:pt x="12136" y="1381255"/>
                  <a:pt x="0" y="1252683"/>
                </a:cubicBezTo>
                <a:cubicBezTo>
                  <a:pt x="-12136" y="1124111"/>
                  <a:pt x="9275" y="938566"/>
                  <a:pt x="0" y="847014"/>
                </a:cubicBezTo>
                <a:cubicBezTo>
                  <a:pt x="-9275" y="755462"/>
                  <a:pt x="6366" y="459889"/>
                  <a:pt x="0" y="334354"/>
                </a:cubicBezTo>
                <a:close/>
              </a:path>
            </a:pathLst>
          </a:custGeom>
          <a:noFill/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65939631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3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FEB4-02C2-158A-9576-98A45DD1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722376"/>
            <a:ext cx="8878824" cy="1069848"/>
          </a:xfrm>
        </p:spPr>
        <p:txBody>
          <a:bodyPr/>
          <a:lstStyle/>
          <a:p>
            <a:pPr algn="ctr"/>
            <a:r>
              <a:rPr lang="en-US" dirty="0"/>
              <a:t>Error analysis for department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842E4-57CF-D36D-E9C1-B230DCBD1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168" y="2185416"/>
            <a:ext cx="3621024" cy="493776"/>
          </a:xfrm>
        </p:spPr>
        <p:txBody>
          <a:bodyPr/>
          <a:lstStyle/>
          <a:p>
            <a:pPr algn="ctr"/>
            <a:r>
              <a:rPr lang="en-US" dirty="0"/>
              <a:t>Error Distribution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C40A51-2441-B2A9-646C-9EC71FE3E7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5184" y="2743200"/>
            <a:ext cx="4803812" cy="339242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44C08-D41F-9386-9994-87D1FAA65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3634" y="2185416"/>
            <a:ext cx="4334723" cy="493776"/>
          </a:xfrm>
        </p:spPr>
        <p:txBody>
          <a:bodyPr/>
          <a:lstStyle/>
          <a:p>
            <a:pPr algn="ctr"/>
            <a:r>
              <a:rPr lang="en-US" dirty="0"/>
              <a:t>Scatter for predicted and actual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D510A21-9B0A-7E00-702D-9E30861744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63634" y="2743199"/>
            <a:ext cx="5403181" cy="3392424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19CCB6-68EE-A24E-8735-80E9E112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88A9-017C-49AD-DA0F-3742ED7F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 for Stores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5EBA-AC04-1718-0D7C-AEF4822E5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Error distribution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0C90210-0DC6-EDB7-FB81-8C1E64A302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6449" y="2725505"/>
            <a:ext cx="4991877" cy="355399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5956-5A4D-B37F-4C5D-44419CB86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4934" y="2185416"/>
            <a:ext cx="4209226" cy="493776"/>
          </a:xfrm>
        </p:spPr>
        <p:txBody>
          <a:bodyPr/>
          <a:lstStyle/>
          <a:p>
            <a:r>
              <a:rPr lang="en-US" dirty="0"/>
              <a:t>Scatter for predicted and actual</a:t>
            </a:r>
          </a:p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E538C7C-E1BD-C0F1-8566-0BE7B48F2F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46909" y="2725506"/>
            <a:ext cx="5424471" cy="3553996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ADEEAB-3997-5F96-1E98-875EABA3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9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4BD39-85FF-2E0E-0B29-AB5BDFF0A8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0E02D4-A3A9-1B0C-6BA3-FE463DE5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F6384F-35B1-AFFE-B60B-EA935481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7"/>
            <a:ext cx="6422136" cy="3721421"/>
          </a:xfrm>
        </p:spPr>
        <p:txBody>
          <a:bodyPr/>
          <a:lstStyle/>
          <a:p>
            <a:r>
              <a:rPr lang="en-US" dirty="0"/>
              <a:t>WE deployed our two predictive models into one web page using stream lit.</a:t>
            </a:r>
          </a:p>
          <a:p>
            <a:r>
              <a:rPr lang="en-US" dirty="0"/>
              <a:t>The first model predicts the weekly sales for a department in a store.</a:t>
            </a:r>
          </a:p>
          <a:p>
            <a:r>
              <a:rPr lang="en-US" dirty="0"/>
              <a:t>The second model predicts the weekly sales for a whole store.</a:t>
            </a:r>
          </a:p>
        </p:txBody>
      </p:sp>
    </p:spTree>
    <p:extLst>
      <p:ext uri="{BB962C8B-B14F-4D97-AF65-F5344CB8AC3E}">
        <p14:creationId xmlns:p14="http://schemas.microsoft.com/office/powerpoint/2010/main" val="35881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Orange Coding Academy</a:t>
            </a:r>
          </a:p>
          <a:p>
            <a:r>
              <a:rPr lang="en-US" dirty="0"/>
              <a:t>Coach Deena Al-Abed</a:t>
            </a:r>
          </a:p>
          <a:p>
            <a:r>
              <a:rPr lang="en-US" dirty="0"/>
              <a:t>Coach Aya </a:t>
            </a:r>
            <a:r>
              <a:rPr lang="en-US" dirty="0" err="1"/>
              <a:t>Miqdadi</a:t>
            </a:r>
            <a:endParaRPr lang="en-US" dirty="0"/>
          </a:p>
          <a:p>
            <a:r>
              <a:rPr lang="en-US" dirty="0"/>
              <a:t>Coach Osama </a:t>
            </a:r>
            <a:r>
              <a:rPr lang="en-US" dirty="0" err="1"/>
              <a:t>Refaie</a:t>
            </a:r>
            <a:endParaRPr lang="en-US" dirty="0"/>
          </a:p>
          <a:p>
            <a:r>
              <a:rPr lang="en-US" dirty="0"/>
              <a:t>Coach Aadi Gupta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57144164-5503-9D11-4F68-81F4CD37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16FD90-6ABD-5EA8-0870-E27733B9F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225EB-9239-A8F4-48C2-D2E44A245C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Nasir Abu-Own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EAAE3-47A6-DF8C-088B-8353E31289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Mohammed Al-Mansi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AD9EB9-CF0D-0D70-D541-05E1A813D0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Abbad Zayed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A99FBE-9850-5F5D-04D9-E3A83DEEA9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8" y="4508648"/>
            <a:ext cx="2658999" cy="365760"/>
          </a:xfrm>
        </p:spPr>
        <p:txBody>
          <a:bodyPr/>
          <a:lstStyle/>
          <a:p>
            <a:r>
              <a:rPr lang="en-US" dirty="0"/>
              <a:t>Ultimate Nasir Abu-Own </a:t>
            </a:r>
          </a:p>
        </p:txBody>
      </p:sp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3520478F-1794-65A9-8AD7-3A92CC29130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45" b="45"/>
          <a:stretch>
            <a:fillRect/>
          </a:stretch>
        </p:blipFill>
        <p:spPr>
          <a:xfrm>
            <a:off x="1367118" y="2448382"/>
            <a:ext cx="1819776" cy="1819776"/>
          </a:xfrm>
        </p:spPr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E44BE9A1-BC7C-180B-FB10-CE26D81F9C2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515" t="25131" r="4515" b="-132"/>
          <a:stretch/>
        </p:blipFill>
        <p:spPr>
          <a:xfrm>
            <a:off x="6498716" y="2470701"/>
            <a:ext cx="1781387" cy="1781387"/>
          </a:xfrm>
        </p:spPr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78D0F55D-C2EF-5535-DA7D-20BD947BC3D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/>
          <a:stretch>
            <a:fillRect/>
          </a:stretch>
        </p:blipFill>
        <p:spPr>
          <a:xfrm>
            <a:off x="9085528" y="2488142"/>
            <a:ext cx="1781387" cy="1781387"/>
          </a:xfrm>
        </p:spPr>
      </p:pic>
      <p:pic>
        <p:nvPicPr>
          <p:cNvPr id="50" name="Picture Placeholder 49">
            <a:extLst>
              <a:ext uri="{FF2B5EF4-FFF2-40B4-BE49-F238E27FC236}">
                <a16:creationId xmlns:a16="http://schemas.microsoft.com/office/drawing/2014/main" id="{4129266F-DFB4-1FEF-718C-6AD407B5CE6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5"/>
          <a:srcRect t="12500" b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95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" grpId="0" build="p"/>
      <p:bldP spid="5" grpId="0" build="p"/>
      <p:bldP spid="7" grpId="0" build="p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24" y="578498"/>
            <a:ext cx="8878824" cy="1069848"/>
          </a:xfrm>
        </p:spPr>
        <p:txBody>
          <a:bodyPr>
            <a:normAutofit/>
          </a:bodyPr>
          <a:lstStyle/>
          <a:p>
            <a:pPr algn="ctr"/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648346"/>
            <a:ext cx="6422136" cy="452385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Preprocessing 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Importance And Selection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Selection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Hypermeter Tuning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Error Analysis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Problem</a:t>
            </a:r>
            <a:r>
              <a:rPr lang="en-US" sz="3000" dirty="0"/>
              <a:t> </a:t>
            </a:r>
            <a:r>
              <a:rPr lang="en-US" sz="3600" dirty="0"/>
              <a:t>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699768"/>
          </a:xfrm>
        </p:spPr>
        <p:txBody>
          <a:bodyPr/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45 stores with a different number of departments. We built two models one for the weekly sales for each department in a store, and another one for the whole store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66B19-4ECF-54BC-90F1-9B11772F2025}"/>
              </a:ext>
            </a:extLst>
          </p:cNvPr>
          <p:cNvSpPr txBox="1"/>
          <p:nvPr/>
        </p:nvSpPr>
        <p:spPr>
          <a:xfrm>
            <a:off x="195943" y="746449"/>
            <a:ext cx="373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16C34-4B9E-1563-EA81-4794CE31C4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EFC8E3-407C-FA08-65A3-C8030F8B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951" y="832104"/>
            <a:ext cx="8878824" cy="1069848"/>
          </a:xfrm>
        </p:spPr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8DD55-319F-EBF2-E6D1-542A99A9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694" y="2203518"/>
            <a:ext cx="8494216" cy="3273551"/>
          </a:xfrm>
        </p:spPr>
        <p:txBody>
          <a:bodyPr/>
          <a:lstStyle/>
          <a:p>
            <a:pPr marL="457200" indent="-457200"/>
            <a:r>
              <a:rPr lang="en-US" sz="1800" dirty="0"/>
              <a:t>Encoding (One hot ,Category):</a:t>
            </a:r>
          </a:p>
          <a:p>
            <a:pPr marL="0" indent="0">
              <a:buNone/>
            </a:pPr>
            <a:r>
              <a:rPr lang="en-US" sz="1800" dirty="0"/>
              <a:t>We used one hot to encode the store types to get three distinct features, and we used category to encode the departments of the stores.</a:t>
            </a:r>
          </a:p>
          <a:p>
            <a:r>
              <a:rPr lang="en-US" dirty="0"/>
              <a:t> </a:t>
            </a:r>
            <a:r>
              <a:rPr lang="en-US" sz="1800" dirty="0"/>
              <a:t>Data merging and cleaning:</a:t>
            </a:r>
          </a:p>
          <a:p>
            <a:pPr marL="0" indent="0">
              <a:buNone/>
            </a:pPr>
            <a:r>
              <a:rPr lang="en-US" sz="1800" dirty="0"/>
              <a:t>We merged the datasets in different ways to create the two models, and cleaned the NAN data and transformed some of the data types.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8EC4-6A13-B966-F3D6-39FCE0CC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477540"/>
            <a:ext cx="10881360" cy="1069848"/>
          </a:xfrm>
        </p:spPr>
        <p:txBody>
          <a:bodyPr/>
          <a:lstStyle/>
          <a:p>
            <a:r>
              <a:rPr lang="en-US" dirty="0"/>
              <a:t>Feature importance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5C25-0311-A2FB-3B67-A5BA7B6A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858284"/>
            <a:ext cx="10332720" cy="4206614"/>
          </a:xfrm>
        </p:spPr>
        <p:txBody>
          <a:bodyPr/>
          <a:lstStyle/>
          <a:p>
            <a:r>
              <a:rPr lang="en-US" dirty="0"/>
              <a:t>Permutation importance:</a:t>
            </a:r>
          </a:p>
          <a:p>
            <a:pPr marL="0" indent="0">
              <a:buNone/>
            </a:pPr>
            <a:r>
              <a:rPr lang="en-US" dirty="0"/>
              <a:t>We used ELI5 after fitting the XGB model to know the weights of each Feature in our dataset and then we took the highest features to use it in our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057EB-6E9A-0B65-6675-6285B621C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5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9392-3D7D-7B4B-96C0-B5BCFED9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267510"/>
            <a:ext cx="10881360" cy="1069848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CCCC-4E07-B7B0-671C-CC869999D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431128"/>
            <a:ext cx="10332720" cy="48856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used three different models (decision tree regressor, SVR , and Random Forest Regressor) :</a:t>
            </a:r>
          </a:p>
          <a:p>
            <a:pPr marL="457200" indent="-457200"/>
            <a:r>
              <a:rPr lang="en-US" dirty="0"/>
              <a:t>Decision Tree Regressor:</a:t>
            </a:r>
          </a:p>
          <a:p>
            <a:pPr marL="0" indent="0">
              <a:buNone/>
            </a:pPr>
            <a:r>
              <a:rPr lang="en-US" dirty="0"/>
              <a:t>We had overfitting since the trained score was 0.97 while the testing score was 0.88.</a:t>
            </a:r>
          </a:p>
          <a:p>
            <a:pPr marL="457200" indent="-457200"/>
            <a:r>
              <a:rPr lang="en-US" dirty="0"/>
              <a:t> SVR:</a:t>
            </a:r>
          </a:p>
          <a:p>
            <a:pPr marL="0" indent="0">
              <a:buNone/>
            </a:pPr>
            <a:r>
              <a:rPr lang="en-US" dirty="0"/>
              <a:t>We had underfitting the testing and training score were under 0.5.</a:t>
            </a:r>
          </a:p>
          <a:p>
            <a:pPr marL="457200" indent="-457200"/>
            <a:r>
              <a:rPr lang="en-US" dirty="0"/>
              <a:t>Random Forest Regressor:</a:t>
            </a:r>
          </a:p>
          <a:p>
            <a:pPr marL="0" indent="0">
              <a:buNone/>
            </a:pPr>
            <a:r>
              <a:rPr lang="en-US" dirty="0"/>
              <a:t>While it was not the most efficient it gave us an accuracy score around 0.95 for both models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39497-B40A-A2C3-6D67-DFE10F8906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4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C24B-1E90-3886-2492-4F5D0268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411480"/>
            <a:ext cx="10881360" cy="1069848"/>
          </a:xfrm>
        </p:spPr>
        <p:txBody>
          <a:bodyPr/>
          <a:lstStyle/>
          <a:p>
            <a:r>
              <a:rPr lang="en-US" dirty="0"/>
              <a:t>Hypermeter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A233-621A-7B19-251F-8984886AE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1614196"/>
            <a:ext cx="10332720" cy="4146524"/>
          </a:xfrm>
        </p:spPr>
        <p:txBody>
          <a:bodyPr/>
          <a:lstStyle/>
          <a:p>
            <a:r>
              <a:rPr lang="en-US" dirty="0"/>
              <a:t>Randomized Search CV:</a:t>
            </a:r>
          </a:p>
          <a:p>
            <a:pPr marL="0" indent="0">
              <a:buNone/>
            </a:pPr>
            <a:r>
              <a:rPr lang="en-US" dirty="0"/>
              <a:t>We used it on our first model, because its good for testing a wide range of values and normally reaches good combinations relatively fast.</a:t>
            </a:r>
          </a:p>
          <a:p>
            <a:pPr marL="457200" indent="-457200"/>
            <a:r>
              <a:rPr lang="en-US" dirty="0"/>
              <a:t>Grid Search CV:</a:t>
            </a:r>
          </a:p>
          <a:p>
            <a:pPr marL="0" indent="0">
              <a:buNone/>
            </a:pPr>
            <a:r>
              <a:rPr lang="en-US" dirty="0"/>
              <a:t>We used it because the data frame became smaller and we can test all combinations and gave us the best hyper parameters.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6DA92-7C2C-C7B5-A641-F18CAEF1C4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6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06F93-08E0-6A90-7B20-416238862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09D3B77-9227-D3B8-D750-AC992308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error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8D5D1A0-31DA-6839-43FD-477EE27A3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6191" y="2212848"/>
                <a:ext cx="6861359" cy="328269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𝐸𝑟𝑟𝑜𝑟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%=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𝑃𝑟𝑒𝑑𝑖𝑐𝑡𝑒𝑑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𝑣𝑎𝑙𝑢𝑒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𝐴𝑐𝑡𝑢𝑎𝑙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𝑣𝑎𝑙𝑢𝑒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𝐴𝑐𝑡𝑢𝑎𝑙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𝑣𝑎𝑙𝑢𝑒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∗100%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8D5D1A0-31DA-6839-43FD-477EE27A3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6191" y="2212848"/>
                <a:ext cx="6861359" cy="32826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82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1637</TotalTime>
  <Words>418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Segoe UI Light</vt:lpstr>
      <vt:lpstr>Times New Roman</vt:lpstr>
      <vt:lpstr>Tw Cen MT</vt:lpstr>
      <vt:lpstr>Office Theme</vt:lpstr>
      <vt:lpstr>Store sales  forecasting</vt:lpstr>
      <vt:lpstr>MEET OUR TEAM</vt:lpstr>
      <vt:lpstr>CONTENTS</vt:lpstr>
      <vt:lpstr>Problem Statement</vt:lpstr>
      <vt:lpstr>Data preprocessing</vt:lpstr>
      <vt:lpstr>Feature importance and selection</vt:lpstr>
      <vt:lpstr>Model selection</vt:lpstr>
      <vt:lpstr>Hypermeter Tuning</vt:lpstr>
      <vt:lpstr>Percentage error Law</vt:lpstr>
      <vt:lpstr>Error analysis for department</vt:lpstr>
      <vt:lpstr>Error analysis for Stores</vt:lpstr>
      <vt:lpstr>Deployment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 forecasting</dc:title>
  <dc:creator>mohammed almansi</dc:creator>
  <cp:lastModifiedBy>mohammed almansi</cp:lastModifiedBy>
  <cp:revision>14</cp:revision>
  <dcterms:created xsi:type="dcterms:W3CDTF">2022-12-13T12:07:05Z</dcterms:created>
  <dcterms:modified xsi:type="dcterms:W3CDTF">2023-01-09T09:52:10Z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