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40.xml" ContentType="application/vnd.openxmlformats-officedocument.presentationml.tags+xml"/>
  <Override PartName="/ppt/tags/tag1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419" r:id="rId4"/>
    <p:sldId id="426" r:id="rId5"/>
    <p:sldId id="440" r:id="rId6"/>
    <p:sldId id="425" r:id="rId7"/>
    <p:sldId id="427" r:id="rId8"/>
    <p:sldId id="428" r:id="rId9"/>
    <p:sldId id="441" r:id="rId10"/>
    <p:sldId id="424" r:id="rId11"/>
    <p:sldId id="439" r:id="rId12"/>
    <p:sldId id="438" r:id="rId13"/>
    <p:sldId id="437" r:id="rId14"/>
    <p:sldId id="429" r:id="rId15"/>
    <p:sldId id="444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42" r:id="rId24"/>
    <p:sldId id="399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418"/>
    <a:srgbClr val="DAE3F3"/>
    <a:srgbClr val="34416E"/>
    <a:srgbClr val="C2C7CB"/>
    <a:srgbClr val="EBF0F7"/>
    <a:srgbClr val="972A2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 autoAdjust="0"/>
    <p:restoredTop sz="77013" autoAdjust="0"/>
  </p:normalViewPr>
  <p:slideViewPr>
    <p:cSldViewPr snapToGrid="0">
      <p:cViewPr varScale="1">
        <p:scale>
          <a:sx n="90" d="100"/>
          <a:sy n="90" d="100"/>
        </p:scale>
        <p:origin x="11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F71794D-EA61-9144-82A3-C126273DE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B82AD8-699A-2D42-9F0B-21FA63890D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34422-5F69-A141-861A-0C4B0CDF8C8F}" type="datetimeFigureOut">
              <a:t>2023/8/1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2AB77-D5E3-7847-9598-BC8FFFD34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1D780-CC48-6544-9527-2455E57F04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4E96-B973-274E-A8D9-48BD7FC3E51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81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6268-91CA-41DD-9CCD-FDA92CF137DC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28783-C8E6-44FE-BB4B-677E06E0D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2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尊敬的评委老师、各位专家、亲爱的同学们：大家下午好！我是来自华东师范大学的白卓岩，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很高兴今天能够在这里为大家介绍我们参加的“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CCFSys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定制计算挑战赛”的项目。</a:t>
            </a:r>
            <a:endParaRPr lang="en-US" altLang="zh-CN" b="0" i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我们的项目题目是“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AIE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</a:rPr>
              <a:t>的快速傅立叶变换（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FFT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</a:rPr>
              <a:t>）算法设计与实现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”，我们的团队成员包括堵仪萱、徐珑珊以及我本人白卓岩，同时我们得到了徐飞老师的悉心指导。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8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9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tx1"/>
                </a:solidFill>
              </a:rPr>
              <a:t>shuffle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en" altLang="zh-CN" sz="1200" dirty="0">
                <a:solidFill>
                  <a:schemeClr val="tx1"/>
                </a:solidFill>
              </a:rPr>
              <a:t>K-point FFT</a:t>
            </a:r>
            <a:r>
              <a:rPr lang="zh-CN" altLang="en-US" sz="1200" dirty="0">
                <a:solidFill>
                  <a:schemeClr val="tx1"/>
                </a:solidFill>
              </a:rPr>
              <a:t>计算采用非递归的</a:t>
            </a:r>
            <a:r>
              <a:rPr lang="en" altLang="zh-CN" sz="1200" dirty="0">
                <a:solidFill>
                  <a:schemeClr val="tx1"/>
                </a:solidFill>
              </a:rPr>
              <a:t>FFT</a:t>
            </a:r>
            <a:r>
              <a:rPr lang="zh-CN" altLang="en-US" sz="1200" dirty="0">
                <a:solidFill>
                  <a:schemeClr val="tx1"/>
                </a:solidFill>
              </a:rPr>
              <a:t>算法实现，需要将输入信号的顺序进行交换。这里我们在算法层面上做了优化，</a:t>
            </a:r>
            <a:r>
              <a:rPr lang="zh-CN" altLang="en-US" sz="1200" b="1" dirty="0">
                <a:solidFill>
                  <a:schemeClr val="tx1"/>
                </a:solidFill>
              </a:rPr>
              <a:t>将需要交换位置的信号值分为多个最小的序列组</a:t>
            </a:r>
            <a:r>
              <a:rPr lang="zh-CN" altLang="en-US" sz="1200" dirty="0">
                <a:solidFill>
                  <a:schemeClr val="tx1"/>
                </a:solidFill>
              </a:rPr>
              <a:t>，每组分别进行交换即可完成整个序列的交换。经过分析，</a:t>
            </a:r>
            <a:r>
              <a:rPr lang="en-US" altLang="zh-CN" sz="1200" dirty="0">
                <a:solidFill>
                  <a:schemeClr val="tx1"/>
                </a:solidFill>
              </a:rPr>
              <a:t>$4,096$</a:t>
            </a:r>
            <a:r>
              <a:rPr lang="zh-CN" altLang="en-US" sz="1200" dirty="0">
                <a:solidFill>
                  <a:schemeClr val="tx1"/>
                </a:solidFill>
              </a:rPr>
              <a:t>个输入值一共分为</a:t>
            </a:r>
            <a:r>
              <a:rPr lang="en-US" altLang="zh-CN" sz="1200" dirty="0">
                <a:solidFill>
                  <a:schemeClr val="tx1"/>
                </a:solidFill>
              </a:rPr>
              <a:t>120</a:t>
            </a:r>
            <a:r>
              <a:rPr lang="zh-CN" altLang="en-US" sz="1200" dirty="0">
                <a:solidFill>
                  <a:schemeClr val="tx1"/>
                </a:solidFill>
              </a:rPr>
              <a:t>个长度为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的组和</a:t>
            </a:r>
            <a:r>
              <a:rPr lang="en-US" altLang="zh-CN" sz="1200" dirty="0">
                <a:solidFill>
                  <a:schemeClr val="tx1"/>
                </a:solidFill>
              </a:rPr>
              <a:t>384</a:t>
            </a:r>
            <a:r>
              <a:rPr lang="zh-CN" altLang="en-US" sz="1200" dirty="0">
                <a:solidFill>
                  <a:schemeClr val="tx1"/>
                </a:solidFill>
              </a:rPr>
              <a:t>个长度为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的组。在代码实现方面，可以通过两个循环实现长度为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的序列组的交换，同时由于每个组的数据中间没有重复，因此每个迭代间也没有数据依赖，可通过</a:t>
            </a:r>
            <a:r>
              <a:rPr lang="en" altLang="zh-CN" sz="1200" dirty="0">
                <a:solidFill>
                  <a:schemeClr val="tx1"/>
                </a:solidFill>
              </a:rPr>
              <a:t>unroll</a:t>
            </a:r>
            <a:r>
              <a:rPr lang="zh-CN" altLang="en-US" sz="1200" dirty="0">
                <a:solidFill>
                  <a:schemeClr val="tx1"/>
                </a:solidFill>
              </a:rPr>
              <a:t>来提高循环的并行度。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8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tx1"/>
                </a:solidFill>
              </a:rPr>
              <a:t>8-point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FFT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</a:rPr>
              <a:t>为充分利用</a:t>
            </a:r>
            <a:r>
              <a:rPr lang="en-US" altLang="zh-CN" sz="1200" dirty="0">
                <a:solidFill>
                  <a:schemeClr val="tx1"/>
                </a:solidFill>
              </a:rPr>
              <a:t>AIE</a:t>
            </a:r>
            <a:r>
              <a:rPr lang="zh-CN" altLang="en-US" sz="1200" dirty="0">
                <a:solidFill>
                  <a:schemeClr val="tx1"/>
                </a:solidFill>
              </a:rPr>
              <a:t>的单指令多数据特性，我们选择以</a:t>
            </a:r>
            <a:r>
              <a:rPr lang="en-US" altLang="zh-CN" sz="1200" dirty="0">
                <a:solidFill>
                  <a:schemeClr val="tx1"/>
                </a:solidFill>
              </a:rPr>
              <a:t>8-point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FFT</a:t>
            </a:r>
            <a:r>
              <a:rPr lang="zh-CN" altLang="en-US" sz="1200" dirty="0">
                <a:solidFill>
                  <a:schemeClr val="tx1"/>
                </a:solidFill>
              </a:rPr>
              <a:t>为底开始运算。</a:t>
            </a:r>
            <a:r>
              <a:rPr lang="zh-CN" altLang="en-US" sz="1200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即</a:t>
            </a:r>
            <a:r>
              <a:rPr lang="zh-CN" altLang="en-US" sz="1200" b="0" i="0">
                <a:solidFill>
                  <a:schemeClr val="tx1"/>
                </a:solidFill>
                <a:effectLst/>
                <a:latin typeface="Söhne"/>
              </a:rPr>
              <a:t>将</a:t>
            </a:r>
            <a:r>
              <a:rPr lang="en-US" altLang="zh-CN" sz="1200" b="0" i="0">
                <a:solidFill>
                  <a:schemeClr val="tx1"/>
                </a:solidFill>
                <a:effectLst/>
                <a:latin typeface="Söhne"/>
              </a:rPr>
              <a:t>8</a:t>
            </a:r>
            <a:r>
              <a:rPr lang="zh-CN" altLang="en-US" sz="1200" b="0" i="0">
                <a:solidFill>
                  <a:schemeClr val="tx1"/>
                </a:solidFill>
                <a:effectLst/>
                <a:latin typeface="Söhne"/>
              </a:rPr>
              <a:t>点</a:t>
            </a:r>
            <a:r>
              <a:rPr lang="en" altLang="zh-CN" sz="1200" b="0" i="0">
                <a:solidFill>
                  <a:schemeClr val="tx1"/>
                </a:solidFill>
                <a:effectLst/>
                <a:latin typeface="Söhne"/>
              </a:rPr>
              <a:t>FFT</a:t>
            </a:r>
            <a:r>
              <a:rPr lang="zh-CN" altLang="en-US" sz="1200" b="0" i="0">
                <a:solidFill>
                  <a:schemeClr val="tx1"/>
                </a:solidFill>
                <a:effectLst/>
                <a:latin typeface="Söhne"/>
              </a:rPr>
              <a:t>运算转换成矩阵运算的形式，利用</a:t>
            </a:r>
            <a:r>
              <a:rPr lang="en" altLang="zh-CN" sz="1200" b="0" i="0">
                <a:solidFill>
                  <a:schemeClr val="tx1"/>
                </a:solidFill>
                <a:effectLst/>
                <a:latin typeface="Söhne"/>
              </a:rPr>
              <a:t>AIE</a:t>
            </a:r>
            <a:r>
              <a:rPr lang="zh-CN" altLang="en-US" sz="1200" b="0" i="0">
                <a:solidFill>
                  <a:schemeClr val="tx1"/>
                </a:solidFill>
                <a:effectLst/>
                <a:latin typeface="Söhne"/>
              </a:rPr>
              <a:t>进行并行计算。</a:t>
            </a:r>
            <a:r>
              <a:rPr lang="zh-CN" altLang="en-US" sz="1200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再在此计算结果上进行多次蝶形运算的迭代。</a:t>
            </a:r>
            <a:endParaRPr lang="en-US" altLang="zh-CN" sz="1200" b="0" i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1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</a:rPr>
              <a:t>图片列出了执行</a:t>
            </a:r>
            <a:r>
              <a:rPr lang="en-US" altLang="zh-CN" sz="1200" dirty="0">
                <a:solidFill>
                  <a:schemeClr val="tx1"/>
                </a:solidFill>
              </a:rPr>
              <a:t>8-point FFT</a:t>
            </a:r>
            <a:r>
              <a:rPr lang="zh-CN" altLang="en-US" sz="1200" dirty="0">
                <a:solidFill>
                  <a:schemeClr val="tx1"/>
                </a:solidFill>
              </a:rPr>
              <a:t>计算后，自底向上进行</a:t>
            </a:r>
            <a:r>
              <a:rPr lang="en-US" altLang="zh-CN" sz="1200" dirty="0">
                <a:solidFill>
                  <a:schemeClr val="tx1"/>
                </a:solidFill>
              </a:rPr>
              <a:t>butterfly</a:t>
            </a:r>
            <a:r>
              <a:rPr lang="zh-CN" altLang="en-US" sz="1200" dirty="0">
                <a:solidFill>
                  <a:schemeClr val="tx1"/>
                </a:solidFill>
              </a:rPr>
              <a:t>操作的过程。在进行多次蝶形运算的迭代过程中，同样为充分利用</a:t>
            </a:r>
            <a:r>
              <a:rPr lang="en-US" altLang="zh-CN" sz="1200" dirty="0">
                <a:solidFill>
                  <a:schemeClr val="tx1"/>
                </a:solidFill>
              </a:rPr>
              <a:t>AIE</a:t>
            </a:r>
            <a:r>
              <a:rPr lang="zh-CN" altLang="en-US" sz="1200" dirty="0">
                <a:solidFill>
                  <a:schemeClr val="tx1"/>
                </a:solidFill>
              </a:rPr>
              <a:t>的并行计算能力，我们将尽可能多地载入矢量数据进行运算。由图可知，当</a:t>
            </a:r>
            <a:r>
              <a:rPr lang="en-US" altLang="zh-CN" sz="1200" dirty="0">
                <a:solidFill>
                  <a:schemeClr val="tx1"/>
                </a:solidFill>
              </a:rPr>
              <a:t>l=16</a:t>
            </a:r>
            <a:r>
              <a:rPr lang="zh-CN" altLang="en-US" sz="1200" dirty="0">
                <a:solidFill>
                  <a:schemeClr val="tx1"/>
                </a:solidFill>
              </a:rPr>
              <a:t>时，我们使用长度为</a:t>
            </a:r>
            <a:r>
              <a:rPr lang="en-US" altLang="zh-CN" sz="1200" dirty="0">
                <a:solidFill>
                  <a:schemeClr val="tx1"/>
                </a:solidFill>
              </a:rPr>
              <a:t>8</a:t>
            </a:r>
            <a:r>
              <a:rPr lang="zh-CN" altLang="en-US" sz="1200" dirty="0">
                <a:solidFill>
                  <a:schemeClr val="tx1"/>
                </a:solidFill>
              </a:rPr>
              <a:t>的矢量作为计算单元；当</a:t>
            </a:r>
            <a:r>
              <a:rPr lang="en-US" altLang="zh-CN" sz="1200" dirty="0">
                <a:solidFill>
                  <a:schemeClr val="tx1"/>
                </a:solidFill>
              </a:rPr>
              <a:t>l=32</a:t>
            </a:r>
            <a:r>
              <a:rPr lang="zh-CN" altLang="en-US" sz="1200" dirty="0">
                <a:solidFill>
                  <a:schemeClr val="tx1"/>
                </a:solidFill>
              </a:rPr>
              <a:t>时，我们使用长度为</a:t>
            </a:r>
            <a:r>
              <a:rPr lang="en-US" altLang="zh-CN" sz="1200" dirty="0">
                <a:solidFill>
                  <a:schemeClr val="tx1"/>
                </a:solidFill>
              </a:rPr>
              <a:t>16</a:t>
            </a:r>
            <a:r>
              <a:rPr lang="zh-CN" altLang="en-US" sz="1200" dirty="0">
                <a:solidFill>
                  <a:schemeClr val="tx1"/>
                </a:solidFill>
              </a:rPr>
              <a:t>的矢量作为计算单元；此后受到矢量寄存器的位宽限制当</a:t>
            </a:r>
            <a:r>
              <a:rPr lang="en-US" altLang="zh-CN" sz="1200" dirty="0">
                <a:solidFill>
                  <a:schemeClr val="tx1"/>
                </a:solidFill>
              </a:rPr>
              <a:t>l</a:t>
            </a:r>
            <a:r>
              <a:rPr lang="zh-CN" altLang="en-US" sz="1200" dirty="0">
                <a:solidFill>
                  <a:schemeClr val="tx1"/>
                </a:solidFill>
              </a:rPr>
              <a:t>大于等于</a:t>
            </a:r>
            <a:r>
              <a:rPr lang="en-US" altLang="zh-CN" sz="1200" dirty="0">
                <a:solidFill>
                  <a:schemeClr val="tx1"/>
                </a:solidFill>
              </a:rPr>
              <a:t>64</a:t>
            </a:r>
            <a:r>
              <a:rPr lang="zh-CN" altLang="en-US" sz="1200" dirty="0">
                <a:solidFill>
                  <a:schemeClr val="tx1"/>
                </a:solidFill>
              </a:rPr>
              <a:t>时，我们均使用长度为</a:t>
            </a:r>
            <a:r>
              <a:rPr lang="en-US" altLang="zh-CN" sz="1200" dirty="0">
                <a:solidFill>
                  <a:schemeClr val="tx1"/>
                </a:solidFill>
              </a:rPr>
              <a:t>32</a:t>
            </a:r>
            <a:r>
              <a:rPr lang="zh-CN" altLang="en-US" sz="1200" dirty="0">
                <a:solidFill>
                  <a:schemeClr val="tx1"/>
                </a:solidFill>
              </a:rPr>
              <a:t>的矢量为计算单元。此时数据的读入与读出将成为主要的性能瓶颈，为避免读入数据的地址空间不连续所导致的读入耗时过长，我们以可接受的存储冗余开销换取读入时间的大幅度减少。具体而言，我们分别存储了所需的</a:t>
            </a:r>
            <a:r>
              <a:rPr lang="en-US" altLang="zh-CN" sz="1200" dirty="0">
                <a:solidFill>
                  <a:schemeClr val="tx1"/>
                </a:solidFill>
              </a:rPr>
              <a:t>Omega</a:t>
            </a:r>
            <a:r>
              <a:rPr lang="zh-CN" altLang="en-US" sz="1200" dirty="0">
                <a:solidFill>
                  <a:schemeClr val="tx1"/>
                </a:solidFill>
              </a:rPr>
              <a:t>数组，从而使得蝶形运算过程的访存和计算过程达到相对平衡。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6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同时，在该过程中我们借鉴了</a:t>
            </a:r>
            <a:r>
              <a:rPr lang="en" altLang="zh-CN" dirty="0">
                <a:solidFill>
                  <a:schemeClr val="tx1"/>
                </a:solidFill>
              </a:rPr>
              <a:t>Ping-Pong Buffer</a:t>
            </a:r>
            <a:r>
              <a:rPr lang="zh-CN" altLang="en-US" dirty="0">
                <a:solidFill>
                  <a:schemeClr val="tx1"/>
                </a:solidFill>
              </a:rPr>
              <a:t>的思想，如图所示，主要考虑避免在一个循环过程中，数据的读取与写入在同一块地址空间中进行。为此，我们利用了两个独立的</a:t>
            </a:r>
            <a:r>
              <a:rPr lang="en" altLang="zh-CN" dirty="0">
                <a:solidFill>
                  <a:schemeClr val="tx1"/>
                </a:solidFill>
              </a:rPr>
              <a:t>buffer</a:t>
            </a:r>
            <a:r>
              <a:rPr lang="zh-CN" altLang="en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它们在操作过程中会轮流切换角色，即在一个时间片段内，一个</a:t>
            </a:r>
            <a:r>
              <a:rPr lang="en" altLang="zh-CN" dirty="0">
                <a:solidFill>
                  <a:schemeClr val="tx1"/>
                </a:solidFill>
              </a:rPr>
              <a:t>buffer</a:t>
            </a:r>
            <a:r>
              <a:rPr lang="zh-CN" altLang="en-US" dirty="0">
                <a:solidFill>
                  <a:schemeClr val="tx1"/>
                </a:solidFill>
              </a:rPr>
              <a:t>负责数据的读取，而另一个</a:t>
            </a:r>
            <a:r>
              <a:rPr lang="en" altLang="zh-CN" dirty="0">
                <a:solidFill>
                  <a:schemeClr val="tx1"/>
                </a:solidFill>
              </a:rPr>
              <a:t>buffer</a:t>
            </a:r>
            <a:r>
              <a:rPr lang="zh-CN" altLang="en-US" dirty="0">
                <a:solidFill>
                  <a:schemeClr val="tx1"/>
                </a:solidFill>
              </a:rPr>
              <a:t>则负责数据的写入。在下一个时间片段，它们的角色互换。该策略大大提高了数据处理的效率。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1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进一步解释</a:t>
            </a:r>
            <a:r>
              <a:rPr lang="en-US" altLang="zh-CN" sz="1200" dirty="0">
                <a:solidFill>
                  <a:schemeClr val="tx1"/>
                </a:solidFill>
              </a:rPr>
              <a:t>ping-pong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27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solidFill>
                  <a:schemeClr val="tx1"/>
                </a:solidFill>
              </a:rPr>
              <a:t>4K-point FFT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en" altLang="zh-CN" dirty="0">
                <a:solidFill>
                  <a:schemeClr val="tx1"/>
                </a:solidFill>
              </a:rPr>
              <a:t>K-point FFT</a:t>
            </a:r>
            <a:r>
              <a:rPr lang="zh-CN" altLang="en-US" dirty="0">
                <a:solidFill>
                  <a:schemeClr val="tx1"/>
                </a:solidFill>
              </a:rPr>
              <a:t>的最后一步是将前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" altLang="zh-CN" dirty="0">
                <a:solidFill>
                  <a:schemeClr val="tx1"/>
                </a:solidFill>
              </a:rPr>
              <a:t>K-point FFT</a:t>
            </a:r>
            <a:r>
              <a:rPr lang="zh-CN" altLang="en-US" dirty="0">
                <a:solidFill>
                  <a:schemeClr val="tx1"/>
                </a:solidFill>
              </a:rPr>
              <a:t>的结果进行组合，并完成</a:t>
            </a:r>
            <a:r>
              <a:rPr lang="en-US" altLang="zh-CN" dirty="0">
                <a:solidFill>
                  <a:schemeClr val="tx1"/>
                </a:solidFill>
              </a:rPr>
              <a:t>1024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4-</a:t>
            </a:r>
            <a:r>
              <a:rPr lang="en" altLang="zh-CN" dirty="0">
                <a:solidFill>
                  <a:schemeClr val="tx1"/>
                </a:solidFill>
              </a:rPr>
              <a:t>point FFT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8-</a:t>
            </a:r>
            <a:r>
              <a:rPr lang="en" altLang="zh-CN" dirty="0">
                <a:solidFill>
                  <a:schemeClr val="tx1"/>
                </a:solidFill>
              </a:rPr>
              <a:t>point FFT</a:t>
            </a:r>
            <a:r>
              <a:rPr lang="zh-CN" altLang="en" dirty="0">
                <a:solidFill>
                  <a:schemeClr val="tx1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由于点数较小，可直接采用矩阵相乘的方式完成</a:t>
            </a:r>
            <a:r>
              <a:rPr lang="en" altLang="zh-CN" dirty="0">
                <a:solidFill>
                  <a:schemeClr val="tx1"/>
                </a:solidFill>
              </a:rPr>
              <a:t>FFT</a:t>
            </a:r>
            <a:r>
              <a:rPr lang="zh-CN" altLang="en-US" dirty="0">
                <a:solidFill>
                  <a:schemeClr val="tx1"/>
                </a:solidFill>
              </a:rPr>
              <a:t>的计算。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首先，每次从每个输入</a:t>
            </a:r>
            <a:r>
              <a:rPr lang="en" altLang="zh-CN" dirty="0">
                <a:solidFill>
                  <a:schemeClr val="tx1"/>
                </a:solidFill>
              </a:rPr>
              <a:t>buffer</a:t>
            </a:r>
            <a:r>
              <a:rPr lang="zh-CN" altLang="en-US" dirty="0">
                <a:solidFill>
                  <a:schemeClr val="tx1"/>
                </a:solidFill>
              </a:rPr>
              <a:t>取出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个元素组成一个</a:t>
            </a:r>
            <a:r>
              <a:rPr lang="en-US" altLang="zh-CN" dirty="0">
                <a:solidFill>
                  <a:schemeClr val="tx1"/>
                </a:solidFill>
              </a:rPr>
              <a:t>4✖️</a:t>
            </a:r>
            <a:r>
              <a:rPr lang="en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的矩阵</a:t>
            </a:r>
            <a:r>
              <a:rPr lang="en-US" altLang="zh-CN" dirty="0">
                <a:solidFill>
                  <a:schemeClr val="tx1"/>
                </a:solidFill>
              </a:rPr>
              <a:t>$</a:t>
            </a:r>
            <a:r>
              <a:rPr lang="en" altLang="zh-CN" dirty="0">
                <a:solidFill>
                  <a:schemeClr val="tx1"/>
                </a:solidFill>
              </a:rPr>
              <a:t>D$</a:t>
            </a:r>
            <a:r>
              <a:rPr lang="zh-CN" altLang="en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如图</a:t>
            </a:r>
            <a:r>
              <a:rPr lang="en-US" altLang="zh-CN" dirty="0">
                <a:solidFill>
                  <a:schemeClr val="tx1"/>
                </a:solidFill>
              </a:rPr>
              <a:t>~\</a:t>
            </a:r>
            <a:r>
              <a:rPr lang="en" altLang="zh-CN" dirty="0">
                <a:solidFill>
                  <a:schemeClr val="tx1"/>
                </a:solidFill>
              </a:rPr>
              <a:t>ref{fig:x2mat}</a:t>
            </a:r>
            <a:r>
              <a:rPr lang="zh-CN" altLang="en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取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个元素是为了使该矩阵达到</a:t>
            </a:r>
            <a:r>
              <a:rPr lang="en" altLang="zh-CN" dirty="0">
                <a:solidFill>
                  <a:schemeClr val="tx1"/>
                </a:solidFill>
              </a:rPr>
              <a:t>cint16</a:t>
            </a:r>
            <a:r>
              <a:rPr lang="zh-CN" altLang="en-US" dirty="0">
                <a:solidFill>
                  <a:schemeClr val="tx1"/>
                </a:solidFill>
              </a:rPr>
              <a:t>类型</a:t>
            </a:r>
            <a:r>
              <a:rPr lang="en" altLang="zh-CN" dirty="0">
                <a:solidFill>
                  <a:schemeClr val="tx1"/>
                </a:solidFill>
              </a:rPr>
              <a:t>vector</a:t>
            </a:r>
            <a:r>
              <a:rPr lang="zh-CN" altLang="en-US" dirty="0">
                <a:solidFill>
                  <a:schemeClr val="tx1"/>
                </a:solidFill>
              </a:rPr>
              <a:t>的最大长度。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用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4×4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的 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Omega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矩阵与 </a:t>
            </a:r>
            <a:r>
              <a:rPr lang="zh-CN" alt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𝐷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的每一列相乘即可完成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次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4-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point FFT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的计算。为了提高计算的并行性，本设计采用 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sliding multiplication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的多通道乘法进行计算，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AIE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为这种计算模式提供硬件支持来实现加速，它允许多通道并行进行乘累加（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multiply accumulate</a:t>
            </a:r>
            <a:r>
              <a:rPr lang="zh-CN" altLang="e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，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MAC</a:t>
            </a:r>
            <a:r>
              <a:rPr lang="zh-CN" altLang="e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）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操作。通过如图的参数设置，即可将矩阵乘法转换为 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sliding multiplication</a:t>
            </a:r>
            <a:r>
              <a:rPr lang="zh-CN" altLang="e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，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如图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8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由计算过程可知，一次这样的操作可完成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32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次乘累加操作，并得到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个输出作为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4096-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point FFT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的最终结果。在后续操作中，只需更新四次系数（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coeﬀicient</a:t>
            </a:r>
            <a:r>
              <a:rPr lang="zh-CN" altLang="e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）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值，即可得到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32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个输出结果。不断重复操作，即可得到所有输出结果。经检验，该操作可大大降低运算时长，进而也体现了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AIE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强大的并行运算能力。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59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本项目一共使用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" altLang="zh-CN" dirty="0"/>
              <a:t>kernel</a:t>
            </a:r>
            <a:r>
              <a:rPr lang="zh-CN" altLang="en-US" dirty="0"/>
              <a:t>实现</a:t>
            </a:r>
            <a:r>
              <a:rPr lang="en-US" altLang="zh-CN" dirty="0"/>
              <a:t>4</a:t>
            </a:r>
            <a:r>
              <a:rPr lang="en" altLang="zh-CN" dirty="0"/>
              <a:t>K-point FFT</a:t>
            </a:r>
            <a:r>
              <a:rPr lang="zh-CN" altLang="en" dirty="0"/>
              <a:t>，</a:t>
            </a:r>
            <a:r>
              <a:rPr lang="zh-CN" altLang="en-US" dirty="0"/>
              <a:t>其中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" altLang="zh-CN" dirty="0"/>
              <a:t>kernel</a:t>
            </a:r>
            <a:r>
              <a:rPr lang="zh-CN" altLang="en-US" dirty="0"/>
              <a:t>用于</a:t>
            </a:r>
            <a:r>
              <a:rPr lang="en-US" altLang="zh-CN" dirty="0"/>
              <a:t>1</a:t>
            </a:r>
            <a:r>
              <a:rPr lang="en" altLang="zh-CN" dirty="0"/>
              <a:t>K-point FFT</a:t>
            </a:r>
            <a:r>
              <a:rPr lang="zh-CN" altLang="en-US" dirty="0"/>
              <a:t>以及与</a:t>
            </a:r>
            <a:r>
              <a:rPr lang="en" altLang="zh-CN" dirty="0"/>
              <a:t>twiddle factor</a:t>
            </a:r>
            <a:r>
              <a:rPr lang="zh-CN" altLang="en-US" dirty="0"/>
              <a:t>相乘的计算，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" altLang="zh-CN" dirty="0"/>
              <a:t>kernel</a:t>
            </a:r>
            <a:r>
              <a:rPr lang="zh-CN" altLang="en-US" dirty="0"/>
              <a:t>用于</a:t>
            </a:r>
            <a:r>
              <a:rPr lang="en-US" altLang="zh-CN" dirty="0"/>
              <a:t>$1,024$</a:t>
            </a:r>
            <a:r>
              <a:rPr lang="zh-CN" altLang="en-US" dirty="0"/>
              <a:t>个</a:t>
            </a:r>
            <a:r>
              <a:rPr lang="en-US" altLang="zh-CN" dirty="0"/>
              <a:t>4-</a:t>
            </a:r>
            <a:r>
              <a:rPr lang="en" altLang="zh-CN" dirty="0"/>
              <a:t>point FFT</a:t>
            </a:r>
            <a:r>
              <a:rPr lang="zh-CN" altLang="en-US" dirty="0"/>
              <a:t>的计算。如图</a:t>
            </a:r>
            <a:r>
              <a:rPr lang="en-US" altLang="zh-CN" dirty="0"/>
              <a:t>~\</a:t>
            </a:r>
            <a:r>
              <a:rPr lang="en" altLang="zh-CN" dirty="0"/>
              <a:t>ref{fig:4kgraph}</a:t>
            </a:r>
            <a:r>
              <a:rPr lang="zh-CN" altLang="en" dirty="0"/>
              <a:t>，</a:t>
            </a:r>
            <a:r>
              <a:rPr lang="zh-CN" altLang="en-US" dirty="0"/>
              <a:t>四个计算</a:t>
            </a:r>
            <a:r>
              <a:rPr lang="en-US" altLang="zh-CN" dirty="0"/>
              <a:t>1</a:t>
            </a:r>
            <a:r>
              <a:rPr lang="en" altLang="zh-CN" dirty="0"/>
              <a:t>K-Point FFT</a:t>
            </a:r>
            <a:r>
              <a:rPr lang="zh-CN" altLang="en-US" dirty="0"/>
              <a:t>的</a:t>
            </a:r>
            <a:r>
              <a:rPr lang="en" altLang="zh-CN" dirty="0"/>
              <a:t>kernel</a:t>
            </a:r>
            <a:r>
              <a:rPr lang="zh-CN" altLang="en-US" dirty="0"/>
              <a:t>分别为</a:t>
            </a:r>
            <a:r>
              <a:rPr lang="en" altLang="zh-CN" dirty="0"/>
              <a:t>fft0</a:t>
            </a:r>
            <a:r>
              <a:rPr lang="zh-CN" altLang="en" dirty="0"/>
              <a:t>、</a:t>
            </a:r>
            <a:r>
              <a:rPr lang="en" altLang="zh-CN" dirty="0"/>
              <a:t>fft1</a:t>
            </a:r>
            <a:r>
              <a:rPr lang="zh-CN" altLang="en" dirty="0"/>
              <a:t>、</a:t>
            </a:r>
            <a:r>
              <a:rPr lang="en" altLang="zh-CN" dirty="0"/>
              <a:t>ff2</a:t>
            </a:r>
            <a:r>
              <a:rPr lang="zh-CN" altLang="en-US" dirty="0"/>
              <a:t>和</a:t>
            </a:r>
            <a:r>
              <a:rPr lang="en" altLang="zh-CN" dirty="0"/>
              <a:t>fft3</a:t>
            </a:r>
            <a:r>
              <a:rPr lang="zh-CN" altLang="en" dirty="0"/>
              <a:t>，</a:t>
            </a:r>
            <a:r>
              <a:rPr lang="zh-CN" altLang="en-US" dirty="0"/>
              <a:t>都通过</a:t>
            </a:r>
            <a:r>
              <a:rPr lang="en" altLang="zh-CN" dirty="0"/>
              <a:t>buffer</a:t>
            </a:r>
            <a:r>
              <a:rPr lang="zh-CN" altLang="en-US" dirty="0"/>
              <a:t>进行输入输出数据的传输，每组输入数据是从原长度为</a:t>
            </a:r>
            <a:r>
              <a:rPr lang="en-US" altLang="zh-CN" dirty="0"/>
              <a:t>$4,096$</a:t>
            </a:r>
            <a:r>
              <a:rPr lang="zh-CN" altLang="en-US" dirty="0"/>
              <a:t>的输入信号中每隔</a:t>
            </a:r>
            <a:r>
              <a:rPr lang="en-US" altLang="zh-CN" dirty="0"/>
              <a:t>4</a:t>
            </a:r>
            <a:r>
              <a:rPr lang="zh-CN" altLang="en-US" dirty="0"/>
              <a:t>个取一个组成。当这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" altLang="zh-CN" dirty="0"/>
              <a:t>kernel</a:t>
            </a:r>
            <a:r>
              <a:rPr lang="zh-CN" altLang="en-US" dirty="0"/>
              <a:t>将计算结果都写入输出</a:t>
            </a:r>
            <a:r>
              <a:rPr lang="en" altLang="zh-CN" dirty="0"/>
              <a:t>buffer</a:t>
            </a:r>
            <a:r>
              <a:rPr lang="zh-CN" altLang="en-US" dirty="0"/>
              <a:t>后，用于计算</a:t>
            </a:r>
            <a:r>
              <a:rPr lang="en-US" altLang="zh-CN" dirty="0"/>
              <a:t>$1,024$</a:t>
            </a:r>
            <a:r>
              <a:rPr lang="zh-CN" altLang="en-US" dirty="0"/>
              <a:t>个</a:t>
            </a:r>
            <a:r>
              <a:rPr lang="en-US" altLang="zh-CN" dirty="0"/>
              <a:t>4-</a:t>
            </a:r>
            <a:r>
              <a:rPr lang="en" altLang="zh-CN" dirty="0"/>
              <a:t>point FFT</a:t>
            </a:r>
            <a:r>
              <a:rPr lang="zh-CN" altLang="en-US" dirty="0"/>
              <a:t>的</a:t>
            </a:r>
            <a:r>
              <a:rPr lang="en" altLang="zh-CN" dirty="0"/>
              <a:t>kernel fft\_stage2</a:t>
            </a:r>
            <a:r>
              <a:rPr lang="zh-CN" altLang="en-US" dirty="0"/>
              <a:t>开始进行计算，并将以</a:t>
            </a:r>
            <a:r>
              <a:rPr lang="en-US" altLang="zh-CN" dirty="0"/>
              <a:t>4</a:t>
            </a:r>
            <a:r>
              <a:rPr lang="zh-CN" altLang="en-US" dirty="0"/>
              <a:t>个长度为</a:t>
            </a:r>
            <a:r>
              <a:rPr lang="en-US" altLang="zh-CN" dirty="0"/>
              <a:t>1024</a:t>
            </a:r>
            <a:r>
              <a:rPr lang="zh-CN" altLang="en-US" dirty="0"/>
              <a:t>的结果作为输出，这</a:t>
            </a:r>
            <a:r>
              <a:rPr lang="en-US" altLang="zh-CN" dirty="0"/>
              <a:t>4</a:t>
            </a:r>
            <a:r>
              <a:rPr lang="zh-CN" altLang="en-US" dirty="0"/>
              <a:t>个输出按顺序拼接即可得出长度为</a:t>
            </a:r>
            <a:r>
              <a:rPr lang="en-US" altLang="zh-CN" dirty="0"/>
              <a:t>4096</a:t>
            </a:r>
            <a:r>
              <a:rPr lang="zh-CN" altLang="en-US" dirty="0"/>
              <a:t>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89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solidFill>
                  <a:schemeClr val="tx1"/>
                </a:solidFill>
              </a:rPr>
              <a:t>4K-point FFT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" altLang="zh-CN" dirty="0">
                <a:solidFill>
                  <a:schemeClr val="tx1"/>
                </a:solidFill>
              </a:rPr>
              <a:t>Array</a:t>
            </a:r>
            <a:r>
              <a:rPr lang="zh-CN" altLang="en-US" dirty="0">
                <a:solidFill>
                  <a:schemeClr val="tx1"/>
                </a:solidFill>
              </a:rPr>
              <a:t>布局如图</a:t>
            </a:r>
            <a:r>
              <a:rPr lang="en-US" altLang="zh-CN" dirty="0">
                <a:solidFill>
                  <a:schemeClr val="tx1"/>
                </a:solidFill>
              </a:rPr>
              <a:t>~\</a:t>
            </a:r>
            <a:r>
              <a:rPr lang="en" altLang="zh-CN" dirty="0">
                <a:solidFill>
                  <a:schemeClr val="tx1"/>
                </a:solidFill>
              </a:rPr>
              <a:t>ref{fig:4karray}</a:t>
            </a:r>
            <a:r>
              <a:rPr lang="zh-CN" altLang="en-US" dirty="0">
                <a:solidFill>
                  <a:schemeClr val="tx1"/>
                </a:solidFill>
              </a:rPr>
              <a:t>所示，</a:t>
            </a:r>
            <a:r>
              <a:rPr lang="en" altLang="zh-CN" dirty="0">
                <a:solidFill>
                  <a:schemeClr val="tx1"/>
                </a:solidFill>
              </a:rPr>
              <a:t>stage2-FFT kernel</a:t>
            </a:r>
            <a:r>
              <a:rPr lang="zh-CN" altLang="en-US" dirty="0">
                <a:solidFill>
                  <a:schemeClr val="tx1"/>
                </a:solidFill>
              </a:rPr>
              <a:t>位于</a:t>
            </a:r>
            <a:r>
              <a:rPr lang="en" altLang="zh-CN" dirty="0">
                <a:solidFill>
                  <a:schemeClr val="tx1"/>
                </a:solidFill>
              </a:rPr>
              <a:t>tile(23, 0)</a:t>
            </a:r>
            <a:r>
              <a:rPr lang="zh-CN" altLang="en" dirty="0">
                <a:solidFill>
                  <a:schemeClr val="tx1"/>
                </a:solidFill>
              </a:rPr>
              <a:t>，</a:t>
            </a:r>
            <a:r>
              <a:rPr lang="en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" altLang="zh-CN" dirty="0">
                <a:solidFill>
                  <a:schemeClr val="tx1"/>
                </a:solidFill>
              </a:rPr>
              <a:t>K-point kernel</a:t>
            </a:r>
            <a:r>
              <a:rPr lang="zh-CN" altLang="en-US" dirty="0">
                <a:solidFill>
                  <a:schemeClr val="tx1"/>
                </a:solidFill>
              </a:rPr>
              <a:t>环绕在</a:t>
            </a:r>
            <a:r>
              <a:rPr lang="en" altLang="zh-CN" dirty="0">
                <a:solidFill>
                  <a:schemeClr val="tx1"/>
                </a:solidFill>
              </a:rPr>
              <a:t>stage2-FFT kernel</a:t>
            </a:r>
            <a:r>
              <a:rPr lang="zh-CN" altLang="en-US" dirty="0">
                <a:solidFill>
                  <a:schemeClr val="tx1"/>
                </a:solidFill>
              </a:rPr>
              <a:t>周围，分别位于</a:t>
            </a:r>
            <a:r>
              <a:rPr lang="en" altLang="zh-CN" dirty="0">
                <a:solidFill>
                  <a:schemeClr val="tx1"/>
                </a:solidFill>
              </a:rPr>
              <a:t>tile(22, 0)</a:t>
            </a:r>
            <a:r>
              <a:rPr lang="zh-CN" altLang="en" dirty="0">
                <a:solidFill>
                  <a:schemeClr val="tx1"/>
                </a:solidFill>
              </a:rPr>
              <a:t>、</a:t>
            </a:r>
            <a:r>
              <a:rPr lang="en" altLang="zh-CN" dirty="0">
                <a:solidFill>
                  <a:schemeClr val="tx1"/>
                </a:solidFill>
              </a:rPr>
              <a:t>tile(22, 1)</a:t>
            </a:r>
            <a:r>
              <a:rPr lang="zh-CN" altLang="en" dirty="0">
                <a:solidFill>
                  <a:schemeClr val="tx1"/>
                </a:solidFill>
              </a:rPr>
              <a:t>、</a:t>
            </a:r>
            <a:r>
              <a:rPr lang="en" altLang="zh-CN" dirty="0">
                <a:solidFill>
                  <a:schemeClr val="tx1"/>
                </a:solidFill>
              </a:rPr>
              <a:t>tile(23, 1)</a:t>
            </a:r>
            <a:r>
              <a:rPr lang="zh-CN" altLang="en-US" dirty="0">
                <a:solidFill>
                  <a:schemeClr val="tx1"/>
                </a:solidFill>
              </a:rPr>
              <a:t>以及</a:t>
            </a:r>
            <a:r>
              <a:rPr lang="en" altLang="zh-CN" dirty="0">
                <a:solidFill>
                  <a:schemeClr val="tx1"/>
                </a:solidFill>
              </a:rPr>
              <a:t>tile(24, 0)</a:t>
            </a:r>
            <a:r>
              <a:rPr lang="zh-CN" altLang="en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以便于</a:t>
            </a:r>
            <a:r>
              <a:rPr lang="en" altLang="zh-CN" dirty="0">
                <a:solidFill>
                  <a:schemeClr val="tx1"/>
                </a:solidFill>
              </a:rPr>
              <a:t>stage2-FFT kernel</a:t>
            </a:r>
            <a:r>
              <a:rPr lang="zh-CN" altLang="en-US" dirty="0">
                <a:solidFill>
                  <a:schemeClr val="tx1"/>
                </a:solidFill>
              </a:rPr>
              <a:t>从本地和相邻的</a:t>
            </a:r>
            <a:r>
              <a:rPr lang="en" altLang="zh-CN" dirty="0">
                <a:solidFill>
                  <a:schemeClr val="tx1"/>
                </a:solidFill>
              </a:rPr>
              <a:t>memory</a:t>
            </a:r>
            <a:r>
              <a:rPr lang="zh-CN" altLang="en-US" dirty="0">
                <a:solidFill>
                  <a:schemeClr val="tx1"/>
                </a:solidFill>
              </a:rPr>
              <a:t>中读取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" altLang="zh-CN" dirty="0">
                <a:solidFill>
                  <a:schemeClr val="tx1"/>
                </a:solidFill>
              </a:rPr>
              <a:t>K-point kernel</a:t>
            </a:r>
            <a:r>
              <a:rPr lang="zh-CN" altLang="en-US" dirty="0">
                <a:solidFill>
                  <a:schemeClr val="tx1"/>
                </a:solidFill>
              </a:rPr>
              <a:t>的输出，同时</a:t>
            </a:r>
            <a:r>
              <a:rPr lang="en" altLang="zh-CN" dirty="0">
                <a:solidFill>
                  <a:schemeClr val="tx1"/>
                </a:solidFill>
              </a:rPr>
              <a:t>stage2-FFT kernel</a:t>
            </a:r>
            <a:r>
              <a:rPr lang="zh-CN" altLang="en-US" dirty="0">
                <a:solidFill>
                  <a:schemeClr val="tx1"/>
                </a:solidFill>
              </a:rPr>
              <a:t>也更加靠经</a:t>
            </a:r>
            <a:r>
              <a:rPr lang="en" altLang="zh-CN" dirty="0">
                <a:solidFill>
                  <a:schemeClr val="tx1"/>
                </a:solidFill>
              </a:rPr>
              <a:t>PL</a:t>
            </a:r>
            <a:r>
              <a:rPr lang="zh-CN" altLang="en-US" dirty="0">
                <a:solidFill>
                  <a:schemeClr val="tx1"/>
                </a:solidFill>
              </a:rPr>
              <a:t>端，减少数据传输的时延。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汇报将分为以下四部分，分别是工作概述，算法设计，具体实现以及性能分析。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0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8K-point FFT</a:t>
            </a:r>
            <a:r>
              <a:rPr lang="zh-CN" altLang="en-US" dirty="0"/>
              <a:t>的</a:t>
            </a:r>
            <a:r>
              <a:rPr lang="en" altLang="zh-CN" dirty="0"/>
              <a:t>graph</a:t>
            </a:r>
            <a:r>
              <a:rPr lang="zh-CN" altLang="en-US" dirty="0"/>
              <a:t>结构与</a:t>
            </a:r>
            <a:r>
              <a:rPr lang="en-US" altLang="zh-CN" dirty="0"/>
              <a:t>4</a:t>
            </a:r>
            <a:r>
              <a:rPr lang="en" altLang="zh-CN" dirty="0"/>
              <a:t>K</a:t>
            </a:r>
            <a:r>
              <a:rPr lang="zh-CN" altLang="en-US" dirty="0"/>
              <a:t>的</a:t>
            </a:r>
            <a:r>
              <a:rPr lang="en" altLang="zh-CN" dirty="0"/>
              <a:t>graph</a:t>
            </a:r>
            <a:r>
              <a:rPr lang="zh-CN" altLang="en-US" dirty="0"/>
              <a:t>相似，如图</a:t>
            </a:r>
            <a:r>
              <a:rPr lang="en-US" altLang="zh-CN" dirty="0"/>
              <a:t>~\</a:t>
            </a:r>
            <a:r>
              <a:rPr lang="en" altLang="zh-CN" dirty="0"/>
              <a:t>ref{fig:8kgraph}</a:t>
            </a:r>
            <a:r>
              <a:rPr lang="zh-CN" altLang="en" dirty="0"/>
              <a:t>，</a:t>
            </a:r>
            <a:r>
              <a:rPr lang="zh-CN" altLang="en-US" dirty="0"/>
              <a:t>该</a:t>
            </a:r>
            <a:r>
              <a:rPr lang="en" altLang="zh-CN" dirty="0"/>
              <a:t>graph</a:t>
            </a:r>
            <a:r>
              <a:rPr lang="zh-CN" altLang="en-US" dirty="0"/>
              <a:t>先由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en" altLang="zh-CN" dirty="0"/>
              <a:t>K-point kernel</a:t>
            </a:r>
            <a:r>
              <a:rPr lang="zh-CN" altLang="en-US" dirty="0"/>
              <a:t>做第一步计算，然后将</a:t>
            </a:r>
            <a:r>
              <a:rPr lang="en-US" altLang="zh-CN" dirty="0"/>
              <a:t>8</a:t>
            </a:r>
            <a:r>
              <a:rPr lang="zh-CN" altLang="en-US" dirty="0"/>
              <a:t>个输出传入</a:t>
            </a:r>
            <a:r>
              <a:rPr lang="en" altLang="zh-CN" dirty="0"/>
              <a:t>stage2 kernel</a:t>
            </a:r>
            <a:r>
              <a:rPr lang="zh-CN" altLang="en-US" dirty="0"/>
              <a:t>进行</a:t>
            </a:r>
            <a:r>
              <a:rPr lang="en-US" altLang="zh-CN" dirty="0"/>
              <a:t>$1,024$</a:t>
            </a:r>
            <a:r>
              <a:rPr lang="zh-CN" altLang="en-US" dirty="0"/>
              <a:t>个</a:t>
            </a:r>
            <a:r>
              <a:rPr lang="en-US" altLang="zh-CN" dirty="0"/>
              <a:t>8-</a:t>
            </a:r>
            <a:r>
              <a:rPr lang="en" altLang="zh-CN" dirty="0"/>
              <a:t>point FFT</a:t>
            </a:r>
            <a:r>
              <a:rPr lang="zh-CN" altLang="en-US" dirty="0"/>
              <a:t>计算。不同点在于第</a:t>
            </a:r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en" altLang="zh-CN" dirty="0"/>
              <a:t>K-point kernel</a:t>
            </a:r>
            <a:r>
              <a:rPr lang="zh-CN" altLang="en-US" dirty="0"/>
              <a:t>的输出后分别有两个</a:t>
            </a:r>
            <a:r>
              <a:rPr lang="en" altLang="zh-CN" dirty="0"/>
              <a:t>buffer</a:t>
            </a:r>
            <a:r>
              <a:rPr lang="zh-CN" altLang="en" dirty="0"/>
              <a:t>，</a:t>
            </a:r>
            <a:r>
              <a:rPr lang="zh-CN" altLang="en-US" dirty="0"/>
              <a:t>因为</a:t>
            </a:r>
            <a:r>
              <a:rPr lang="en" altLang="zh-CN" dirty="0"/>
              <a:t>memory</a:t>
            </a:r>
            <a:r>
              <a:rPr lang="zh-CN" altLang="en-US" dirty="0"/>
              <a:t>空间有限导致第一个</a:t>
            </a:r>
            <a:r>
              <a:rPr lang="en" altLang="zh-CN" dirty="0"/>
              <a:t>buffer</a:t>
            </a:r>
            <a:r>
              <a:rPr lang="zh-CN" altLang="en-US" dirty="0"/>
              <a:t>的位置无法与</a:t>
            </a:r>
            <a:r>
              <a:rPr lang="en" altLang="zh-CN" dirty="0"/>
              <a:t>stage2 kernel</a:t>
            </a:r>
            <a:r>
              <a:rPr lang="zh-CN" altLang="en-US" dirty="0"/>
              <a:t>相邻，需要将其拷贝到与</a:t>
            </a:r>
            <a:r>
              <a:rPr lang="en" altLang="zh-CN" dirty="0"/>
              <a:t>stage2 kernel</a:t>
            </a:r>
            <a:r>
              <a:rPr lang="zh-CN" altLang="en-US" dirty="0"/>
              <a:t>相邻的第二个</a:t>
            </a:r>
            <a:r>
              <a:rPr lang="en" altLang="zh-CN" dirty="0"/>
              <a:t>buffer</a:t>
            </a:r>
            <a:r>
              <a:rPr lang="zh-CN" altLang="en" dirty="0"/>
              <a:t>。</a:t>
            </a:r>
            <a:r>
              <a:rPr lang="zh-CN" altLang="en-US" dirty="0"/>
              <a:t>此外，由于</a:t>
            </a:r>
            <a:r>
              <a:rPr lang="en-US" altLang="zh-CN" dirty="0"/>
              <a:t>8</a:t>
            </a:r>
            <a:r>
              <a:rPr lang="en" altLang="zh-CN" dirty="0"/>
              <a:t>K-point</a:t>
            </a:r>
            <a:r>
              <a:rPr lang="zh-CN" altLang="en-US" dirty="0"/>
              <a:t>的输出数据量较大，</a:t>
            </a:r>
            <a:r>
              <a:rPr lang="en" altLang="zh-CN" dirty="0"/>
              <a:t>stage2 kernel</a:t>
            </a:r>
            <a:r>
              <a:rPr lang="zh-CN" altLang="en-US" dirty="0"/>
              <a:t>的输出采用</a:t>
            </a:r>
            <a:r>
              <a:rPr lang="en" altLang="zh-CN" dirty="0"/>
              <a:t>stream</a:t>
            </a:r>
            <a:r>
              <a:rPr lang="zh-CN" altLang="en" dirty="0"/>
              <a:t>，</a:t>
            </a:r>
            <a:r>
              <a:rPr lang="zh-CN" altLang="en-US" dirty="0"/>
              <a:t>以节省</a:t>
            </a:r>
            <a:r>
              <a:rPr lang="en" altLang="zh-CN" dirty="0"/>
              <a:t>memory</a:t>
            </a:r>
            <a:r>
              <a:rPr lang="zh-CN" altLang="en-US" dirty="0"/>
              <a:t>空间，输出结果需要重新排列得出最终结果。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84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" altLang="zh-CN" dirty="0"/>
              <a:t>Array</a:t>
            </a:r>
            <a:r>
              <a:rPr lang="zh-CN" altLang="en-US" dirty="0"/>
              <a:t>的布局中，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" altLang="zh-CN" dirty="0"/>
              <a:t>kernel</a:t>
            </a:r>
            <a:r>
              <a:rPr lang="zh-CN" altLang="en-US" dirty="0"/>
              <a:t>被放置在一个</a:t>
            </a:r>
            <a:r>
              <a:rPr lang="en-US" altLang="zh-CN" dirty="0"/>
              <a:t>3✖️3</a:t>
            </a:r>
            <a:r>
              <a:rPr lang="zh-CN" altLang="en-US" dirty="0"/>
              <a:t>的</a:t>
            </a:r>
            <a:r>
              <a:rPr lang="en" altLang="zh-CN" dirty="0"/>
              <a:t>tile</a:t>
            </a:r>
            <a:r>
              <a:rPr lang="zh-CN" altLang="en-US" dirty="0"/>
              <a:t>阵列中，</a:t>
            </a:r>
            <a:r>
              <a:rPr lang="en" altLang="zh-CN" dirty="0"/>
              <a:t>stage2 kernel</a:t>
            </a:r>
            <a:r>
              <a:rPr lang="zh-CN" altLang="en-US" dirty="0"/>
              <a:t>被放置在阵列中心</a:t>
            </a:r>
            <a:r>
              <a:rPr lang="en" altLang="zh-CN" dirty="0"/>
              <a:t>tile(23, 1)</a:t>
            </a:r>
            <a:r>
              <a:rPr lang="zh-CN" altLang="en" dirty="0"/>
              <a:t>，</a:t>
            </a:r>
            <a:r>
              <a:rPr lang="zh-CN" altLang="en-US" dirty="0"/>
              <a:t>如图</a:t>
            </a:r>
            <a:r>
              <a:rPr lang="en-US" altLang="zh-CN" dirty="0"/>
              <a:t>~\</a:t>
            </a:r>
            <a:r>
              <a:rPr lang="en" altLang="zh-CN" dirty="0"/>
              <a:t>ref{fig:8karray}</a:t>
            </a:r>
            <a:r>
              <a:rPr lang="zh-CN" altLang="en" dirty="0"/>
              <a:t>，</a:t>
            </a:r>
            <a:r>
              <a:rPr lang="zh-CN" altLang="en-US" dirty="0"/>
              <a:t>以减少访问输入</a:t>
            </a:r>
            <a:r>
              <a:rPr lang="en" altLang="zh-CN" dirty="0"/>
              <a:t>buffer</a:t>
            </a:r>
            <a:r>
              <a:rPr lang="zh-CN" altLang="en-US" dirty="0"/>
              <a:t>的时延。第一个</a:t>
            </a:r>
            <a:r>
              <a:rPr lang="en-US" altLang="zh-CN" dirty="0"/>
              <a:t>1</a:t>
            </a:r>
            <a:r>
              <a:rPr lang="en" altLang="zh-CN" dirty="0"/>
              <a:t>K-point FFT kernel</a:t>
            </a:r>
            <a:r>
              <a:rPr lang="zh-CN" altLang="en-US" dirty="0"/>
              <a:t>被置于</a:t>
            </a:r>
            <a:r>
              <a:rPr lang="en" altLang="zh-CN" dirty="0"/>
              <a:t>tile(23, 0)</a:t>
            </a:r>
            <a:r>
              <a:rPr lang="zh-CN" altLang="en" dirty="0"/>
              <a:t>，</a:t>
            </a:r>
            <a:r>
              <a:rPr lang="zh-CN" altLang="en-US" dirty="0"/>
              <a:t>该</a:t>
            </a:r>
            <a:r>
              <a:rPr lang="en" altLang="zh-CN" dirty="0"/>
              <a:t>kernel</a:t>
            </a:r>
            <a:r>
              <a:rPr lang="zh-CN" altLang="en-US" dirty="0"/>
              <a:t>中的</a:t>
            </a:r>
            <a:r>
              <a:rPr lang="en" altLang="zh-CN" dirty="0"/>
              <a:t>twiddle factor</a:t>
            </a:r>
            <a:r>
              <a:rPr lang="zh-CN" altLang="en-US" dirty="0"/>
              <a:t>全为</a:t>
            </a:r>
            <a:r>
              <a:rPr lang="en-US" altLang="zh-CN" dirty="0"/>
              <a:t>1</a:t>
            </a:r>
            <a:r>
              <a:rPr lang="zh-CN" altLang="en-US" dirty="0"/>
              <a:t>无需存入</a:t>
            </a:r>
            <a:r>
              <a:rPr lang="en" altLang="zh-CN" dirty="0"/>
              <a:t>memory</a:t>
            </a:r>
            <a:r>
              <a:rPr lang="zh-CN" altLang="en" dirty="0"/>
              <a:t>，</a:t>
            </a:r>
            <a:r>
              <a:rPr lang="zh-CN" altLang="en-US" dirty="0"/>
              <a:t>因此可以放置在没有相邻空闲</a:t>
            </a:r>
            <a:r>
              <a:rPr lang="en" altLang="zh-CN" dirty="0"/>
              <a:t>tile</a:t>
            </a:r>
            <a:r>
              <a:rPr lang="zh-CN" altLang="en-US" dirty="0"/>
              <a:t>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82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最后，本项目还尝试了</a:t>
            </a:r>
            <a:r>
              <a:rPr lang="en" altLang="zh-CN" dirty="0"/>
              <a:t>PL</a:t>
            </a:r>
            <a:r>
              <a:rPr lang="zh-CN" altLang="en-US" dirty="0"/>
              <a:t>和</a:t>
            </a:r>
            <a:r>
              <a:rPr lang="en" altLang="zh-CN" dirty="0"/>
              <a:t>AIE</a:t>
            </a:r>
            <a:r>
              <a:rPr lang="zh-CN" altLang="en-US" dirty="0"/>
              <a:t>的数据连接，使得系统可以从</a:t>
            </a:r>
            <a:r>
              <a:rPr lang="en" altLang="zh-CN" dirty="0"/>
              <a:t>host</a:t>
            </a:r>
            <a:r>
              <a:rPr lang="zh-CN" altLang="en-US" dirty="0"/>
              <a:t>端调用，在</a:t>
            </a:r>
            <a:r>
              <a:rPr lang="en" altLang="zh-CN" dirty="0"/>
              <a:t>VCK5000</a:t>
            </a:r>
            <a:r>
              <a:rPr lang="zh-CN" altLang="en-US" dirty="0"/>
              <a:t>板卡上运行。</a:t>
            </a:r>
            <a:endParaRPr lang="en-US" altLang="zh-CN" dirty="0"/>
          </a:p>
          <a:p>
            <a:r>
              <a:rPr lang="en" altLang="zh-CN" dirty="0"/>
              <a:t>PL</a:t>
            </a:r>
            <a:r>
              <a:rPr lang="zh-CN" altLang="en-US" dirty="0"/>
              <a:t>端使用了两个</a:t>
            </a:r>
            <a:r>
              <a:rPr lang="en" altLang="zh-CN" dirty="0"/>
              <a:t>data mover</a:t>
            </a:r>
            <a:r>
              <a:rPr lang="zh-CN" altLang="en" dirty="0"/>
              <a:t>，</a:t>
            </a:r>
            <a:r>
              <a:rPr lang="en" altLang="zh-CN" dirty="0"/>
              <a:t>mm2s</a:t>
            </a:r>
            <a:r>
              <a:rPr lang="zh-CN" altLang="en-US" dirty="0"/>
              <a:t>负责将输入数据从缓冲区通过</a:t>
            </a:r>
            <a:r>
              <a:rPr lang="en" altLang="zh-CN" dirty="0"/>
              <a:t>stream</a:t>
            </a:r>
            <a:r>
              <a:rPr lang="zh-CN" altLang="en-US" dirty="0"/>
              <a:t>接口传输给</a:t>
            </a:r>
            <a:r>
              <a:rPr lang="en" altLang="zh-CN" dirty="0"/>
              <a:t>AIE</a:t>
            </a:r>
            <a:r>
              <a:rPr lang="zh-CN" altLang="en" dirty="0"/>
              <a:t>，</a:t>
            </a:r>
            <a:r>
              <a:rPr lang="en" altLang="zh-CN" dirty="0"/>
              <a:t>s2mm</a:t>
            </a:r>
            <a:r>
              <a:rPr lang="zh-CN" altLang="en-US" dirty="0"/>
              <a:t>负责将</a:t>
            </a:r>
            <a:r>
              <a:rPr lang="en" altLang="zh-CN" dirty="0"/>
              <a:t>AIE</a:t>
            </a:r>
            <a:r>
              <a:rPr lang="zh-CN" altLang="en-US" dirty="0"/>
              <a:t>的输出数据写入缓冲区。</a:t>
            </a:r>
            <a:endParaRPr lang="en-US" altLang="zh-CN" dirty="0"/>
          </a:p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以 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8</a:t>
            </a:r>
            <a:r>
              <a:rPr lang="en" altLang="zh-CN" b="0" i="0" dirty="0">
                <a:effectLst/>
                <a:latin typeface="Times New Roman" panose="02020603050405020304" pitchFamily="18" charset="0"/>
              </a:rPr>
              <a:t>K-point FFT 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为例，根据 </a:t>
            </a:r>
            <a:r>
              <a:rPr lang="en" altLang="zh-CN" b="0" i="0" dirty="0">
                <a:effectLst/>
                <a:latin typeface="Times New Roman" panose="02020603050405020304" pitchFamily="18" charset="0"/>
              </a:rPr>
              <a:t>AIE 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的 </a:t>
            </a:r>
            <a:r>
              <a:rPr lang="en" altLang="zh-CN" b="0" i="0" dirty="0">
                <a:effectLst/>
                <a:latin typeface="Times New Roman" panose="02020603050405020304" pitchFamily="18" charset="0"/>
              </a:rPr>
              <a:t>graph 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设计，</a:t>
            </a:r>
            <a:r>
              <a:rPr lang="en" altLang="zh-CN" b="0" i="0" dirty="0">
                <a:effectLst/>
                <a:latin typeface="Times New Roman" panose="02020603050405020304" pitchFamily="18" charset="0"/>
              </a:rPr>
              <a:t>PL 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端的 </a:t>
            </a:r>
            <a:r>
              <a:rPr lang="en" altLang="zh-CN" b="0" i="0" dirty="0">
                <a:effectLst/>
                <a:latin typeface="Times New Roman" panose="02020603050405020304" pitchFamily="18" charset="0"/>
              </a:rPr>
              <a:t>kernel 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连接情况如图 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14 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所示。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5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首先介绍工作概述。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80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5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首先介绍工作概述。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3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小组选择的赛题是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</a:rPr>
              <a:t>快速傅立叶变换（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FFT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</a:rPr>
              <a:t>）算法设计与实现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，赛题的完成情况如表所示，包含以下部分： </a:t>
            </a:r>
            <a:endParaRPr lang="en-US" altLang="zh-CN" b="0" i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根据对基础非递归的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FFT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算法和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AIE</a:t>
            </a:r>
            <a:r>
              <a:rPr lang="zh-CN" altLang="en" b="0" i="0">
                <a:solidFill>
                  <a:schemeClr val="tx1"/>
                </a:solidFill>
                <a:effectLst/>
                <a:latin typeface="Söhne"/>
              </a:rPr>
              <a:t>架构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的理解，完成了对</a:t>
            </a:r>
            <a:r>
              <a:rPr lang="en-US" altLang="zh-CN" b="0" i="0">
                <a:solidFill>
                  <a:schemeClr val="tx1"/>
                </a:solidFill>
                <a:effectLst/>
                <a:latin typeface="Söhne"/>
              </a:rPr>
              <a:t>$1,024$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点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cint16</a:t>
            </a:r>
            <a:r>
              <a:rPr lang="zh-CN" altLang="en" b="0" i="0">
                <a:solidFill>
                  <a:schemeClr val="tx1"/>
                </a:solidFill>
                <a:effectLst/>
                <a:latin typeface="Söhne"/>
              </a:rPr>
              <a:t>、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cfloat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小规模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FFT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算法的单核设计、优化和仿真。</a:t>
            </a:r>
            <a:endParaRPr lang="en-US" altLang="zh-CN" b="0" i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这一部分我们尽可能充分使利用</a:t>
            </a:r>
            <a:r>
              <a:rPr lang="en-US" altLang="zh-CN" b="0" i="0">
                <a:solidFill>
                  <a:schemeClr val="tx1"/>
                </a:solidFill>
                <a:effectLst/>
                <a:latin typeface="Söhne"/>
              </a:rPr>
              <a:t>AIE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的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Single Instruction Multiple Data (SIMD)</a:t>
            </a:r>
            <a:r>
              <a:rPr lang="zh-CN" altLang="en" b="0" i="0">
                <a:solidFill>
                  <a:schemeClr val="tx1"/>
                </a:solidFill>
                <a:effectLst/>
                <a:latin typeface="Söhne"/>
              </a:rPr>
              <a:t>特性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，还使用了循环优化技术，并利用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ping-pong buffer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来优化访存。 </a:t>
            </a:r>
            <a:endParaRPr lang="en-US" altLang="zh-CN" b="0" i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在此基础上，我们又基于分布式的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FFT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算法，探索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AIE kernel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之间的连接与多</a:t>
            </a:r>
            <a:r>
              <a:rPr lang="en-US" altLang="zh-CN" b="0" i="0">
                <a:solidFill>
                  <a:schemeClr val="tx1"/>
                </a:solidFill>
                <a:effectLst/>
                <a:latin typeface="Söhne"/>
              </a:rPr>
              <a:t>kernel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的并行，扩展更大点数（</a:t>
            </a:r>
            <a:r>
              <a:rPr lang="en-US" altLang="zh-CN" b="0" i="0">
                <a:solidFill>
                  <a:schemeClr val="tx1"/>
                </a:solidFill>
                <a:effectLst/>
                <a:latin typeface="Söhne"/>
              </a:rPr>
              <a:t>4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K</a:t>
            </a:r>
            <a:r>
              <a:rPr lang="zh-CN" altLang="en" b="0" i="0">
                <a:solidFill>
                  <a:schemeClr val="tx1"/>
                </a:solidFill>
                <a:effectLst/>
                <a:latin typeface="Söhne"/>
              </a:rPr>
              <a:t>、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8K</a:t>
            </a:r>
            <a:r>
              <a:rPr lang="zh-CN" altLang="en" b="0" i="0">
                <a:solidFill>
                  <a:schemeClr val="tx1"/>
                </a:solidFill>
                <a:effectLst/>
                <a:latin typeface="Söhne"/>
              </a:rPr>
              <a:t>）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的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cint16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数据类型的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FFT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实现。</a:t>
            </a:r>
            <a:endParaRPr lang="en-US" altLang="zh-CN" b="0" i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并利用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AIE</a:t>
            </a:r>
            <a:r>
              <a:rPr lang="zh-CN" altLang="en" b="0" i="0">
                <a:solidFill>
                  <a:schemeClr val="tx1"/>
                </a:solidFill>
                <a:effectLst/>
                <a:latin typeface="Söhne"/>
              </a:rPr>
              <a:t>支持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的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sliding multiplication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方法进一步优化矩阵向量的乘累加操作。 </a:t>
            </a:r>
            <a:endParaRPr lang="en-US" altLang="zh-CN" b="0" i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最后，我们实现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PL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和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AIE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的数据连接，在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Vitis IDE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上尝试了系统级仿真，可以在</a:t>
            </a:r>
            <a:r>
              <a:rPr lang="en" altLang="zh-CN" b="0" i="0">
                <a:solidFill>
                  <a:schemeClr val="tx1"/>
                </a:solidFill>
                <a:effectLst/>
                <a:latin typeface="Söhne"/>
              </a:rPr>
              <a:t>VCK5000</a:t>
            </a:r>
            <a:r>
              <a:rPr lang="zh-CN" altLang="en-US" b="0" i="0">
                <a:solidFill>
                  <a:schemeClr val="tx1"/>
                </a:solidFill>
                <a:effectLst/>
                <a:latin typeface="Söhne"/>
              </a:rPr>
              <a:t>硬件上运行。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4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首先介绍工作概述。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91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>
                <a:solidFill>
                  <a:schemeClr val="tx1"/>
                </a:solidFill>
                <a:effectLst/>
                <a:latin typeface="Söhne"/>
              </a:rPr>
              <a:t>我们选择的赛题是基于</a:t>
            </a:r>
            <a:r>
              <a:rPr lang="en-US" altLang="zh-CN" sz="1200" b="0" i="0">
                <a:solidFill>
                  <a:schemeClr val="tx1"/>
                </a:solidFill>
                <a:effectLst/>
                <a:latin typeface="Söhne"/>
              </a:rPr>
              <a:t>AIE</a:t>
            </a:r>
            <a:r>
              <a:rPr lang="zh-CN" altLang="en-US" sz="1200" b="0" i="0">
                <a:solidFill>
                  <a:schemeClr val="tx1"/>
                </a:solidFill>
                <a:effectLst/>
                <a:latin typeface="Söhne"/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快速傅立叶变换（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FFT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）算法设计与实现，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FFT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是很一种很重要的数字信号处理技术，可以将信号从时域转换到频域，</a:t>
            </a:r>
            <a:r>
              <a:rPr lang="zh-CN" altLang="en-US" sz="1200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在音频、图像、</a:t>
            </a:r>
            <a:r>
              <a:rPr lang="en-US" altLang="zh-CN" sz="1200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5G</a:t>
            </a:r>
            <a:r>
              <a:rPr lang="zh-CN" altLang="en-US" sz="1200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通信等领域中都有着广泛的应用。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由于傅立叶变换本身计算过程的特性，使得其非常适合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AIE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架构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快速傅立叶算法将傅立叶变换的复杂度由。。降低为。。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基于对该算法的充分理解，又在此基础上采用了非递归实现以及分布式</a:t>
            </a:r>
            <a:r>
              <a:rPr lang="en-US" altLang="zh-CN" sz="1200" dirty="0">
                <a:solidFill>
                  <a:schemeClr val="tx1"/>
                </a:solidFill>
              </a:rPr>
              <a:t>FFT</a:t>
            </a:r>
            <a:r>
              <a:rPr lang="zh-CN" altLang="en-US" sz="1200" dirty="0">
                <a:solidFill>
                  <a:schemeClr val="tx1"/>
                </a:solidFill>
              </a:rPr>
              <a:t>变形。其中。。。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解释一些名词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为了以非递归的方式实现 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FFT</a:t>
            </a:r>
            <a:r>
              <a:rPr lang="zh-CN" altLang="e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，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首先需要把系数放置到递归情况下最后一轮的位置上，这一步叫做</a:t>
            </a:r>
            <a:r>
              <a:rPr lang="en" altLang="zh-CN" b="1" i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shuffle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操作，再向上还原。</a:t>
            </a:r>
            <a:endParaRPr lang="en-US" altLang="zh-CN" b="0" i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此外另一个重要的操作就是</a:t>
            </a:r>
            <a:r>
              <a:rPr lang="en" altLang="zh-CN" b="1" i="1" dirty="0">
                <a:solidFill>
                  <a:schemeClr val="tx1"/>
                </a:solidFill>
              </a:rPr>
              <a:t>butterfly</a:t>
            </a:r>
            <a:r>
              <a:rPr lang="zh-CN" altLang="en-US" dirty="0">
                <a:solidFill>
                  <a:schemeClr val="tx1"/>
                </a:solidFill>
              </a:rPr>
              <a:t>操作。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它将一个长度为</a:t>
            </a:r>
            <a:r>
              <a:rPr lang="en-US" altLang="zh-CN" dirty="0">
                <a:solidFill>
                  <a:schemeClr val="tx1"/>
                </a:solidFill>
              </a:rPr>
              <a:t>$</a:t>
            </a:r>
            <a:r>
              <a:rPr lang="en" altLang="zh-CN" dirty="0">
                <a:solidFill>
                  <a:schemeClr val="tx1"/>
                </a:solidFill>
              </a:rPr>
              <a:t>N$</a:t>
            </a:r>
            <a:r>
              <a:rPr lang="zh-CN" altLang="en-US" dirty="0">
                <a:solidFill>
                  <a:schemeClr val="tx1"/>
                </a:solidFill>
              </a:rPr>
              <a:t>的计算分解为两个长度为</a:t>
            </a:r>
            <a:r>
              <a:rPr lang="en-US" altLang="zh-CN" dirty="0">
                <a:solidFill>
                  <a:schemeClr val="tx1"/>
                </a:solidFill>
              </a:rPr>
              <a:t>$</a:t>
            </a:r>
            <a:r>
              <a:rPr lang="en" altLang="zh-CN" dirty="0">
                <a:solidFill>
                  <a:schemeClr val="tx1"/>
                </a:solidFill>
              </a:rPr>
              <a:t>N/2$</a:t>
            </a:r>
            <a:r>
              <a:rPr lang="zh-CN" altLang="en-US" dirty="0">
                <a:solidFill>
                  <a:schemeClr val="tx1"/>
                </a:solidFill>
              </a:rPr>
              <a:t>的计算，并将它们组合起来计算出原始的值。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该操作是</a:t>
            </a:r>
            <a:r>
              <a:rPr lang="en" altLang="zh-CN" dirty="0">
                <a:solidFill>
                  <a:schemeClr val="tx1"/>
                </a:solidFill>
              </a:rPr>
              <a:t>FFT</a:t>
            </a:r>
            <a:r>
              <a:rPr lang="zh-CN" altLang="en-US" dirty="0">
                <a:solidFill>
                  <a:schemeClr val="tx1"/>
                </a:solidFill>
              </a:rPr>
              <a:t>算法中实现分治策略的关键步骤。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仍旧以</a:t>
            </a:r>
            <a:r>
              <a:rPr lang="en-US" altLang="zh-CN" dirty="0">
                <a:solidFill>
                  <a:schemeClr val="tx1"/>
                </a:solidFill>
              </a:rPr>
              <a:t>$</a:t>
            </a:r>
            <a:r>
              <a:rPr lang="en" altLang="zh-CN" dirty="0">
                <a:solidFill>
                  <a:schemeClr val="tx1"/>
                </a:solidFill>
              </a:rPr>
              <a:t>N=8$</a:t>
            </a:r>
            <a:r>
              <a:rPr lang="zh-CN" altLang="en-US" dirty="0">
                <a:solidFill>
                  <a:schemeClr val="tx1"/>
                </a:solidFill>
              </a:rPr>
              <a:t>的情况为例，在</a:t>
            </a:r>
            <a:r>
              <a:rPr lang="en" altLang="zh-CN" dirty="0">
                <a:solidFill>
                  <a:schemeClr val="tx1"/>
                </a:solidFill>
              </a:rPr>
              <a:t>shuffle</a:t>
            </a:r>
            <a:r>
              <a:rPr lang="zh-CN" altLang="en-US" dirty="0">
                <a:solidFill>
                  <a:schemeClr val="tx1"/>
                </a:solidFill>
              </a:rPr>
              <a:t>完毕后，自底向上的部分</a:t>
            </a:r>
            <a:r>
              <a:rPr lang="en" altLang="zh-CN" dirty="0">
                <a:solidFill>
                  <a:schemeClr val="tx1"/>
                </a:solidFill>
              </a:rPr>
              <a:t>butterfly</a:t>
            </a:r>
            <a:r>
              <a:rPr lang="zh-CN" altLang="en-US" dirty="0">
                <a:solidFill>
                  <a:schemeClr val="tx1"/>
                </a:solidFill>
              </a:rPr>
              <a:t>操作如图</a:t>
            </a:r>
            <a:r>
              <a:rPr lang="en-US" altLang="zh-CN" dirty="0">
                <a:solidFill>
                  <a:schemeClr val="tx1"/>
                </a:solidFill>
              </a:rPr>
              <a:t>~\</a:t>
            </a:r>
            <a:r>
              <a:rPr lang="en" altLang="zh-CN" dirty="0">
                <a:solidFill>
                  <a:schemeClr val="tx1"/>
                </a:solidFill>
              </a:rPr>
              <a:t>ref{fig:butterfly}</a:t>
            </a:r>
            <a:r>
              <a:rPr lang="zh-CN" altLang="en-US" dirty="0">
                <a:solidFill>
                  <a:schemeClr val="tx1"/>
                </a:solidFill>
              </a:rPr>
              <a:t>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1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在 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AIE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中实现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K-point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或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K-point FFT</a:t>
            </a:r>
            <a:r>
              <a:rPr lang="zh-CN" altLang="e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，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主要过程分为两个阶段。</a:t>
            </a:r>
            <a:endParaRPr lang="en-US" altLang="zh-CN" b="0" i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第一阶段涉及多个 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kernel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并行计算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K-point FFT</a:t>
            </a:r>
            <a:r>
              <a:rPr lang="zh-CN" alt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，每个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kernel</a:t>
            </a:r>
            <a:r>
              <a:rPr lang="zh-CN" alt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占据一个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Tile</a:t>
            </a:r>
            <a:r>
              <a:rPr lang="zh-CN" altLang="e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，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并在计算完成后对结果进行相位旋转，然后将其输入到第二阶段。</a:t>
            </a:r>
            <a:endParaRPr lang="en-US" altLang="zh-CN" b="0" i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在第二阶段中，计算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1024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个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4-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point FFT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或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8-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point</a:t>
            </a:r>
            <a:r>
              <a:rPr lang="zh-CN" alt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我们将利用 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AIE </a:t>
            </a:r>
            <a:r>
              <a:rPr lang="zh-CN" altLang="e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硬件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支持的 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sliding multiplication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多通道乘法来加速这一过程。</a:t>
            </a:r>
            <a:endParaRPr lang="en-US" altLang="zh-CN" b="0" i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在计算 </a:t>
            </a:r>
            <a:r>
              <a:rPr lang="en-US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K-point FFT 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时，主要涉及到 </a:t>
            </a:r>
            <a:r>
              <a:rPr lang="en" altLang="zh-CN" b="0" i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shuffle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操作和蝶形操作。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8783-C8E6-44FE-BB4B-677E06E0DE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2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首先介绍工作概述。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2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AB74-3DFE-430E-979A-41719B087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5820C8-2054-442F-872D-AA2A09A8E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C596B-BCB1-4442-98BD-345A9BD2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F94-0DF7-DE41-96C9-2E9388ADE3D5}" type="datetime1"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A63EF-3855-447E-8EC5-B60014AD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CB842-4881-4FA6-85EB-425418B7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1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6EC8-6BF0-467B-AD4C-8C8DC81C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9B1A9-31C0-4DFE-9A55-E0A5E6E3A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F35A9-7AE6-49B0-93C4-E125359F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8C9C-92BB-5448-BFB0-D1DBC96722FB}" type="datetime1"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43C6E-244B-4FD9-BEB9-72B75017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3EDAD-7391-4A62-BA73-9D21A0F2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3132A0-41CE-4221-844C-48EE5A4E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B01D4-098E-46A4-94DF-0CDD1698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66A74-ED5F-4F29-A2C7-975C0BA0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E850-5ECF-FB49-866A-E9A910D7C34C}" type="datetime1"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5721D-53BA-49C0-A857-48190909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1A3DF-3F73-47E0-9E1B-64DD070E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5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-14288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32" y="85215"/>
            <a:ext cx="1967502" cy="514911"/>
          </a:xfrm>
          <a:prstGeom prst="rect">
            <a:avLst/>
          </a:prstGeom>
        </p:spPr>
      </p:pic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3A4D9EA-17A1-B541-ADAE-143D0142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5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b="18478"/>
          <a:stretch>
            <a:fillRect/>
          </a:stretch>
        </p:blipFill>
        <p:spPr>
          <a:xfrm>
            <a:off x="-23921" y="200025"/>
            <a:ext cx="12215921" cy="66579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23921" y="0"/>
            <a:ext cx="12215921" cy="6858000"/>
          </a:xfrm>
          <a:prstGeom prst="rect">
            <a:avLst/>
          </a:prstGeom>
          <a:solidFill>
            <a:srgbClr val="FFFFFF">
              <a:alpha val="85882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6" name="PA-任意多边形 56"/>
          <p:cNvSpPr/>
          <p:nvPr userDrawn="1">
            <p:custDataLst>
              <p:tags r:id="rId1"/>
            </p:custDataLst>
          </p:nvPr>
        </p:nvSpPr>
        <p:spPr>
          <a:xfrm>
            <a:off x="-10152" y="0"/>
            <a:ext cx="12192000" cy="4747499"/>
          </a:xfrm>
          <a:custGeom>
            <a:avLst/>
            <a:gdLst>
              <a:gd name="connsiteX0" fmla="*/ 0 w 12192000"/>
              <a:gd name="connsiteY0" fmla="*/ 0 h 4747499"/>
              <a:gd name="connsiteX1" fmla="*/ 12192000 w 12192000"/>
              <a:gd name="connsiteY1" fmla="*/ 0 h 4747499"/>
              <a:gd name="connsiteX2" fmla="*/ 12192000 w 12192000"/>
              <a:gd name="connsiteY2" fmla="*/ 926608 h 4747499"/>
              <a:gd name="connsiteX3" fmla="*/ 12192000 w 12192000"/>
              <a:gd name="connsiteY3" fmla="*/ 1179983 h 4747499"/>
              <a:gd name="connsiteX4" fmla="*/ 12192000 w 12192000"/>
              <a:gd name="connsiteY4" fmla="*/ 3749450 h 4747499"/>
              <a:gd name="connsiteX5" fmla="*/ 11920340 w 12192000"/>
              <a:gd name="connsiteY5" fmla="*/ 3852465 h 4747499"/>
              <a:gd name="connsiteX6" fmla="*/ 6096000 w 12192000"/>
              <a:gd name="connsiteY6" fmla="*/ 4747499 h 4747499"/>
              <a:gd name="connsiteX7" fmla="*/ 271660 w 12192000"/>
              <a:gd name="connsiteY7" fmla="*/ 3852465 h 4747499"/>
              <a:gd name="connsiteX8" fmla="*/ 0 w 12192000"/>
              <a:gd name="connsiteY8" fmla="*/ 3749450 h 4747499"/>
              <a:gd name="connsiteX9" fmla="*/ 0 w 12192000"/>
              <a:gd name="connsiteY9" fmla="*/ 1179983 h 4747499"/>
              <a:gd name="connsiteX10" fmla="*/ 0 w 12192000"/>
              <a:gd name="connsiteY10" fmla="*/ 926608 h 474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47499">
                <a:moveTo>
                  <a:pt x="0" y="0"/>
                </a:moveTo>
                <a:lnTo>
                  <a:pt x="12192000" y="0"/>
                </a:lnTo>
                <a:lnTo>
                  <a:pt x="12192000" y="926608"/>
                </a:lnTo>
                <a:lnTo>
                  <a:pt x="12192000" y="1179983"/>
                </a:lnTo>
                <a:lnTo>
                  <a:pt x="12192000" y="3749450"/>
                </a:lnTo>
                <a:lnTo>
                  <a:pt x="11920340" y="3852465"/>
                </a:lnTo>
                <a:cubicBezTo>
                  <a:pt x="10382026" y="4408565"/>
                  <a:pt x="8338529" y="4747499"/>
                  <a:pt x="6096000" y="4747499"/>
                </a:cubicBezTo>
                <a:cubicBezTo>
                  <a:pt x="3853472" y="4747499"/>
                  <a:pt x="1809974" y="4408565"/>
                  <a:pt x="271660" y="3852465"/>
                </a:cubicBezTo>
                <a:lnTo>
                  <a:pt x="0" y="3749450"/>
                </a:lnTo>
                <a:lnTo>
                  <a:pt x="0" y="1179983"/>
                </a:lnTo>
                <a:lnTo>
                  <a:pt x="0" y="926608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PA-文本框 55"/>
          <p:cNvSpPr txBox="1"/>
          <p:nvPr userDrawn="1">
            <p:custDataLst>
              <p:tags r:id="rId2"/>
            </p:custDataLst>
          </p:nvPr>
        </p:nvSpPr>
        <p:spPr>
          <a:xfrm>
            <a:off x="2222628" y="2373749"/>
            <a:ext cx="7722821" cy="1016280"/>
          </a:xfrm>
          <a:custGeom>
            <a:avLst/>
            <a:gdLst/>
            <a:ahLst/>
            <a:cxnLst/>
            <a:rect l="l" t="t" r="r" b="b"/>
            <a:pathLst>
              <a:path w="7722821" h="1016280">
                <a:moveTo>
                  <a:pt x="6328591" y="239823"/>
                </a:moveTo>
                <a:lnTo>
                  <a:pt x="6273187" y="630821"/>
                </a:lnTo>
                <a:lnTo>
                  <a:pt x="6383997" y="630821"/>
                </a:lnTo>
                <a:close/>
                <a:moveTo>
                  <a:pt x="1537517" y="239823"/>
                </a:moveTo>
                <a:lnTo>
                  <a:pt x="1482112" y="630821"/>
                </a:lnTo>
                <a:lnTo>
                  <a:pt x="1592922" y="630821"/>
                </a:lnTo>
                <a:close/>
                <a:moveTo>
                  <a:pt x="5426443" y="165422"/>
                </a:moveTo>
                <a:lnTo>
                  <a:pt x="5426443" y="482812"/>
                </a:lnTo>
                <a:lnTo>
                  <a:pt x="5516673" y="482812"/>
                </a:lnTo>
                <a:cubicBezTo>
                  <a:pt x="5540418" y="482812"/>
                  <a:pt x="5560602" y="474369"/>
                  <a:pt x="5577223" y="457484"/>
                </a:cubicBezTo>
                <a:cubicBezTo>
                  <a:pt x="5593844" y="440599"/>
                  <a:pt x="5602155" y="420284"/>
                  <a:pt x="5602155" y="396539"/>
                </a:cubicBezTo>
                <a:lnTo>
                  <a:pt x="5602155" y="251695"/>
                </a:lnTo>
                <a:cubicBezTo>
                  <a:pt x="5602155" y="194180"/>
                  <a:pt x="5573661" y="165422"/>
                  <a:pt x="5516673" y="165422"/>
                </a:cubicBezTo>
                <a:close/>
                <a:moveTo>
                  <a:pt x="4861850" y="148801"/>
                </a:moveTo>
                <a:cubicBezTo>
                  <a:pt x="4838105" y="148801"/>
                  <a:pt x="4817790" y="157112"/>
                  <a:pt x="4800905" y="173733"/>
                </a:cubicBezTo>
                <a:cubicBezTo>
                  <a:pt x="4784020" y="190354"/>
                  <a:pt x="4775577" y="210538"/>
                  <a:pt x="4775577" y="234282"/>
                </a:cubicBezTo>
                <a:lnTo>
                  <a:pt x="4775577" y="777248"/>
                </a:lnTo>
                <a:cubicBezTo>
                  <a:pt x="4775577" y="800993"/>
                  <a:pt x="4784020" y="821176"/>
                  <a:pt x="4800905" y="837797"/>
                </a:cubicBezTo>
                <a:cubicBezTo>
                  <a:pt x="4817790" y="854419"/>
                  <a:pt x="4838105" y="862730"/>
                  <a:pt x="4861850" y="862730"/>
                </a:cubicBezTo>
                <a:cubicBezTo>
                  <a:pt x="4885595" y="862730"/>
                  <a:pt x="4905778" y="854419"/>
                  <a:pt x="4922399" y="837797"/>
                </a:cubicBezTo>
                <a:cubicBezTo>
                  <a:pt x="4939021" y="821176"/>
                  <a:pt x="4947331" y="800993"/>
                  <a:pt x="4947331" y="777248"/>
                </a:cubicBezTo>
                <a:lnTo>
                  <a:pt x="4947331" y="234282"/>
                </a:lnTo>
                <a:cubicBezTo>
                  <a:pt x="4947331" y="210538"/>
                  <a:pt x="4939021" y="190354"/>
                  <a:pt x="4922399" y="173733"/>
                </a:cubicBezTo>
                <a:cubicBezTo>
                  <a:pt x="4905778" y="157112"/>
                  <a:pt x="4885595" y="148801"/>
                  <a:pt x="4861850" y="148801"/>
                </a:cubicBezTo>
                <a:close/>
                <a:moveTo>
                  <a:pt x="7315201" y="12664"/>
                </a:moveTo>
                <a:lnTo>
                  <a:pt x="7464793" y="12664"/>
                </a:lnTo>
                <a:lnTo>
                  <a:pt x="7464793" y="855606"/>
                </a:lnTo>
                <a:lnTo>
                  <a:pt x="7722821" y="855606"/>
                </a:lnTo>
                <a:lnTo>
                  <a:pt x="7722821" y="1004407"/>
                </a:lnTo>
                <a:lnTo>
                  <a:pt x="7315201" y="1004407"/>
                </a:lnTo>
                <a:close/>
                <a:moveTo>
                  <a:pt x="6762750" y="12664"/>
                </a:moveTo>
                <a:lnTo>
                  <a:pt x="6912343" y="12664"/>
                </a:lnTo>
                <a:lnTo>
                  <a:pt x="6912343" y="855606"/>
                </a:lnTo>
                <a:lnTo>
                  <a:pt x="7170371" y="855606"/>
                </a:lnTo>
                <a:lnTo>
                  <a:pt x="7170371" y="1004407"/>
                </a:lnTo>
                <a:lnTo>
                  <a:pt x="6762750" y="1004407"/>
                </a:lnTo>
                <a:close/>
                <a:moveTo>
                  <a:pt x="6226501" y="12664"/>
                </a:moveTo>
                <a:lnTo>
                  <a:pt x="6432277" y="12664"/>
                </a:lnTo>
                <a:lnTo>
                  <a:pt x="6598479" y="1004407"/>
                </a:lnTo>
                <a:lnTo>
                  <a:pt x="6441194" y="1004407"/>
                </a:lnTo>
                <a:lnTo>
                  <a:pt x="6406195" y="776457"/>
                </a:lnTo>
                <a:lnTo>
                  <a:pt x="6250011" y="776457"/>
                </a:lnTo>
                <a:lnTo>
                  <a:pt x="6213665" y="1004407"/>
                </a:lnTo>
                <a:lnTo>
                  <a:pt x="6057901" y="1004407"/>
                </a:lnTo>
                <a:close/>
                <a:moveTo>
                  <a:pt x="5276850" y="12664"/>
                </a:moveTo>
                <a:lnTo>
                  <a:pt x="5512716" y="12664"/>
                </a:lnTo>
                <a:cubicBezTo>
                  <a:pt x="5596087" y="12664"/>
                  <a:pt x="5657296" y="35617"/>
                  <a:pt x="5696343" y="81524"/>
                </a:cubicBezTo>
                <a:cubicBezTo>
                  <a:pt x="5730641" y="121626"/>
                  <a:pt x="5747790" y="177559"/>
                  <a:pt x="5747790" y="249321"/>
                </a:cubicBezTo>
                <a:lnTo>
                  <a:pt x="5747790" y="393373"/>
                </a:lnTo>
                <a:cubicBezTo>
                  <a:pt x="5747790" y="463552"/>
                  <a:pt x="5721143" y="522914"/>
                  <a:pt x="5667849" y="571459"/>
                </a:cubicBezTo>
                <a:lnTo>
                  <a:pt x="5778646" y="1004407"/>
                </a:lnTo>
                <a:lnTo>
                  <a:pt x="5616872" y="1004407"/>
                </a:lnTo>
                <a:lnTo>
                  <a:pt x="5526171" y="630821"/>
                </a:lnTo>
                <a:cubicBezTo>
                  <a:pt x="5521950" y="630821"/>
                  <a:pt x="5517465" y="630821"/>
                  <a:pt x="5512716" y="630821"/>
                </a:cubicBezTo>
                <a:lnTo>
                  <a:pt x="5426443" y="630821"/>
                </a:lnTo>
                <a:lnTo>
                  <a:pt x="5426443" y="1004407"/>
                </a:lnTo>
                <a:lnTo>
                  <a:pt x="5276850" y="1004407"/>
                </a:lnTo>
                <a:close/>
                <a:moveTo>
                  <a:pt x="1435426" y="12664"/>
                </a:moveTo>
                <a:lnTo>
                  <a:pt x="1641203" y="12664"/>
                </a:lnTo>
                <a:lnTo>
                  <a:pt x="1807405" y="1004407"/>
                </a:lnTo>
                <a:lnTo>
                  <a:pt x="1650119" y="1004407"/>
                </a:lnTo>
                <a:lnTo>
                  <a:pt x="1615120" y="776457"/>
                </a:lnTo>
                <a:lnTo>
                  <a:pt x="1458936" y="776457"/>
                </a:lnTo>
                <a:lnTo>
                  <a:pt x="1422589" y="1004407"/>
                </a:lnTo>
                <a:lnTo>
                  <a:pt x="1266826" y="1004407"/>
                </a:lnTo>
                <a:close/>
                <a:moveTo>
                  <a:pt x="628650" y="12664"/>
                </a:moveTo>
                <a:lnTo>
                  <a:pt x="778243" y="12664"/>
                </a:lnTo>
                <a:lnTo>
                  <a:pt x="778243" y="433739"/>
                </a:lnTo>
                <a:lnTo>
                  <a:pt x="958704" y="433739"/>
                </a:lnTo>
                <a:lnTo>
                  <a:pt x="958704" y="12664"/>
                </a:lnTo>
                <a:lnTo>
                  <a:pt x="1108297" y="12664"/>
                </a:lnTo>
                <a:lnTo>
                  <a:pt x="1108297" y="1004407"/>
                </a:lnTo>
                <a:lnTo>
                  <a:pt x="958704" y="1004407"/>
                </a:lnTo>
                <a:lnTo>
                  <a:pt x="958704" y="584123"/>
                </a:lnTo>
                <a:lnTo>
                  <a:pt x="778243" y="584123"/>
                </a:lnTo>
                <a:lnTo>
                  <a:pt x="778243" y="1004407"/>
                </a:lnTo>
                <a:lnTo>
                  <a:pt x="628650" y="1004407"/>
                </a:lnTo>
                <a:close/>
                <a:moveTo>
                  <a:pt x="0" y="12664"/>
                </a:moveTo>
                <a:lnTo>
                  <a:pt x="466983" y="12664"/>
                </a:lnTo>
                <a:lnTo>
                  <a:pt x="466983" y="163048"/>
                </a:lnTo>
                <a:lnTo>
                  <a:pt x="308684" y="163048"/>
                </a:lnTo>
                <a:lnTo>
                  <a:pt x="308684" y="1004407"/>
                </a:lnTo>
                <a:lnTo>
                  <a:pt x="159091" y="1004407"/>
                </a:lnTo>
                <a:lnTo>
                  <a:pt x="159091" y="163048"/>
                </a:lnTo>
                <a:lnTo>
                  <a:pt x="0" y="163048"/>
                </a:lnTo>
                <a:close/>
                <a:moveTo>
                  <a:pt x="4057651" y="11872"/>
                </a:moveTo>
                <a:lnTo>
                  <a:pt x="4483475" y="11872"/>
                </a:lnTo>
                <a:lnTo>
                  <a:pt x="4483475" y="162256"/>
                </a:lnTo>
                <a:lnTo>
                  <a:pt x="4207243" y="162256"/>
                </a:lnTo>
                <a:lnTo>
                  <a:pt x="4207243" y="432948"/>
                </a:lnTo>
                <a:lnTo>
                  <a:pt x="4409074" y="432948"/>
                </a:lnTo>
                <a:lnTo>
                  <a:pt x="4409074" y="583332"/>
                </a:lnTo>
                <a:lnTo>
                  <a:pt x="4207243" y="583332"/>
                </a:lnTo>
                <a:lnTo>
                  <a:pt x="4207243" y="1004407"/>
                </a:lnTo>
                <a:lnTo>
                  <a:pt x="4057651" y="1004407"/>
                </a:lnTo>
                <a:close/>
                <a:moveTo>
                  <a:pt x="2657476" y="11872"/>
                </a:moveTo>
                <a:lnTo>
                  <a:pt x="2807068" y="11872"/>
                </a:lnTo>
                <a:lnTo>
                  <a:pt x="2807068" y="365671"/>
                </a:lnTo>
                <a:lnTo>
                  <a:pt x="2989903" y="11872"/>
                </a:lnTo>
                <a:lnTo>
                  <a:pt x="3149390" y="11872"/>
                </a:lnTo>
                <a:lnTo>
                  <a:pt x="2944627" y="416710"/>
                </a:lnTo>
                <a:lnTo>
                  <a:pt x="3184747" y="1004407"/>
                </a:lnTo>
                <a:lnTo>
                  <a:pt x="3008899" y="1004407"/>
                </a:lnTo>
                <a:lnTo>
                  <a:pt x="2851837" y="601437"/>
                </a:lnTo>
                <a:lnTo>
                  <a:pt x="2807068" y="689788"/>
                </a:lnTo>
                <a:lnTo>
                  <a:pt x="2807068" y="1004407"/>
                </a:lnTo>
                <a:lnTo>
                  <a:pt x="2657476" y="1004407"/>
                </a:lnTo>
                <a:close/>
                <a:moveTo>
                  <a:pt x="1971676" y="11872"/>
                </a:moveTo>
                <a:lnTo>
                  <a:pt x="2139621" y="11872"/>
                </a:lnTo>
                <a:lnTo>
                  <a:pt x="2338138" y="678917"/>
                </a:lnTo>
                <a:lnTo>
                  <a:pt x="2338138" y="11872"/>
                </a:lnTo>
                <a:lnTo>
                  <a:pt x="2487730" y="11872"/>
                </a:lnTo>
                <a:lnTo>
                  <a:pt x="2487730" y="1004407"/>
                </a:lnTo>
                <a:lnTo>
                  <a:pt x="2327057" y="1004407"/>
                </a:lnTo>
                <a:lnTo>
                  <a:pt x="2121268" y="368837"/>
                </a:lnTo>
                <a:lnTo>
                  <a:pt x="2121268" y="1004407"/>
                </a:lnTo>
                <a:lnTo>
                  <a:pt x="1971676" y="1004407"/>
                </a:lnTo>
                <a:close/>
                <a:moveTo>
                  <a:pt x="4865807" y="0"/>
                </a:moveTo>
                <a:cubicBezTo>
                  <a:pt x="4931765" y="0"/>
                  <a:pt x="4987830" y="23217"/>
                  <a:pt x="5034000" y="69651"/>
                </a:cubicBezTo>
                <a:cubicBezTo>
                  <a:pt x="5080171" y="116086"/>
                  <a:pt x="5103256" y="172018"/>
                  <a:pt x="5103256" y="237448"/>
                </a:cubicBezTo>
                <a:lnTo>
                  <a:pt x="5103256" y="778831"/>
                </a:lnTo>
                <a:cubicBezTo>
                  <a:pt x="5103256" y="844789"/>
                  <a:pt x="5080039" y="900853"/>
                  <a:pt x="5033605" y="947024"/>
                </a:cubicBezTo>
                <a:cubicBezTo>
                  <a:pt x="4987170" y="993194"/>
                  <a:pt x="4931238" y="1016280"/>
                  <a:pt x="4865807" y="1016280"/>
                </a:cubicBezTo>
                <a:cubicBezTo>
                  <a:pt x="4799850" y="1016280"/>
                  <a:pt x="4743917" y="993062"/>
                  <a:pt x="4698011" y="946628"/>
                </a:cubicBezTo>
                <a:cubicBezTo>
                  <a:pt x="4652104" y="900194"/>
                  <a:pt x="4629151" y="844261"/>
                  <a:pt x="4629151" y="778831"/>
                </a:cubicBezTo>
                <a:lnTo>
                  <a:pt x="4629151" y="237448"/>
                </a:lnTo>
                <a:cubicBezTo>
                  <a:pt x="4629151" y="171491"/>
                  <a:pt x="4652368" y="115426"/>
                  <a:pt x="4698802" y="69256"/>
                </a:cubicBezTo>
                <a:cubicBezTo>
                  <a:pt x="4745237" y="23085"/>
                  <a:pt x="4800905" y="0"/>
                  <a:pt x="4865807" y="0"/>
                </a:cubicBezTo>
                <a:close/>
                <a:moveTo>
                  <a:pt x="3513230" y="0"/>
                </a:moveTo>
                <a:cubicBezTo>
                  <a:pt x="3566525" y="0"/>
                  <a:pt x="3612167" y="11872"/>
                  <a:pt x="3650159" y="35617"/>
                </a:cubicBezTo>
                <a:cubicBezTo>
                  <a:pt x="3679708" y="54085"/>
                  <a:pt x="3703585" y="79941"/>
                  <a:pt x="3721790" y="113184"/>
                </a:cubicBezTo>
                <a:cubicBezTo>
                  <a:pt x="3739994" y="146427"/>
                  <a:pt x="3750943" y="184682"/>
                  <a:pt x="3754636" y="227951"/>
                </a:cubicBezTo>
                <a:lnTo>
                  <a:pt x="3611376" y="254070"/>
                </a:lnTo>
                <a:cubicBezTo>
                  <a:pt x="3607154" y="213440"/>
                  <a:pt x="3595546" y="181780"/>
                  <a:pt x="3576550" y="159090"/>
                </a:cubicBezTo>
                <a:cubicBezTo>
                  <a:pt x="3562831" y="142733"/>
                  <a:pt x="3543043" y="134554"/>
                  <a:pt x="3517188" y="134554"/>
                </a:cubicBezTo>
                <a:cubicBezTo>
                  <a:pt x="3489750" y="134554"/>
                  <a:pt x="3468907" y="146690"/>
                  <a:pt x="3454660" y="170963"/>
                </a:cubicBezTo>
                <a:cubicBezTo>
                  <a:pt x="3443051" y="190486"/>
                  <a:pt x="3437247" y="214759"/>
                  <a:pt x="3437247" y="243780"/>
                </a:cubicBezTo>
                <a:cubicBezTo>
                  <a:pt x="3437247" y="289159"/>
                  <a:pt x="3456771" y="335330"/>
                  <a:pt x="3495818" y="382292"/>
                </a:cubicBezTo>
                <a:cubicBezTo>
                  <a:pt x="3510592" y="400233"/>
                  <a:pt x="3532754" y="421339"/>
                  <a:pt x="3562303" y="445612"/>
                </a:cubicBezTo>
                <a:cubicBezTo>
                  <a:pt x="3597129" y="474633"/>
                  <a:pt x="3620082" y="494948"/>
                  <a:pt x="3631163" y="506557"/>
                </a:cubicBezTo>
                <a:cubicBezTo>
                  <a:pt x="3668099" y="543493"/>
                  <a:pt x="3696593" y="579902"/>
                  <a:pt x="3716645" y="615783"/>
                </a:cubicBezTo>
                <a:cubicBezTo>
                  <a:pt x="3726143" y="632668"/>
                  <a:pt x="3733794" y="648234"/>
                  <a:pt x="3739598" y="662481"/>
                </a:cubicBezTo>
                <a:cubicBezTo>
                  <a:pt x="3753845" y="697835"/>
                  <a:pt x="3761232" y="729495"/>
                  <a:pt x="3761760" y="757461"/>
                </a:cubicBezTo>
                <a:cubicBezTo>
                  <a:pt x="3762815" y="826585"/>
                  <a:pt x="3744874" y="885683"/>
                  <a:pt x="3707938" y="934756"/>
                </a:cubicBezTo>
                <a:cubicBezTo>
                  <a:pt x="3683665" y="967998"/>
                  <a:pt x="3649367" y="991479"/>
                  <a:pt x="3605044" y="1005199"/>
                </a:cubicBezTo>
                <a:cubicBezTo>
                  <a:pt x="3581299" y="1012586"/>
                  <a:pt x="3553597" y="1016280"/>
                  <a:pt x="3521937" y="1016280"/>
                </a:cubicBezTo>
                <a:cubicBezTo>
                  <a:pt x="3463367" y="1016280"/>
                  <a:pt x="3414821" y="1001769"/>
                  <a:pt x="3376302" y="972747"/>
                </a:cubicBezTo>
                <a:cubicBezTo>
                  <a:pt x="3344115" y="949003"/>
                  <a:pt x="3318655" y="916683"/>
                  <a:pt x="3299923" y="875789"/>
                </a:cubicBezTo>
                <a:cubicBezTo>
                  <a:pt x="3281191" y="834895"/>
                  <a:pt x="3270241" y="788065"/>
                  <a:pt x="3267076" y="735299"/>
                </a:cubicBezTo>
                <a:lnTo>
                  <a:pt x="3409545" y="725009"/>
                </a:lnTo>
                <a:cubicBezTo>
                  <a:pt x="3415877" y="782822"/>
                  <a:pt x="3431179" y="824721"/>
                  <a:pt x="3455452" y="850709"/>
                </a:cubicBezTo>
                <a:cubicBezTo>
                  <a:pt x="3473392" y="870331"/>
                  <a:pt x="3493971" y="879615"/>
                  <a:pt x="3517188" y="878559"/>
                </a:cubicBezTo>
                <a:cubicBezTo>
                  <a:pt x="3549903" y="877504"/>
                  <a:pt x="3576023" y="861394"/>
                  <a:pt x="3595546" y="830229"/>
                </a:cubicBezTo>
                <a:cubicBezTo>
                  <a:pt x="3605571" y="814918"/>
                  <a:pt x="3610584" y="793004"/>
                  <a:pt x="3610584" y="764485"/>
                </a:cubicBezTo>
                <a:cubicBezTo>
                  <a:pt x="3610584" y="723286"/>
                  <a:pt x="3591852" y="682355"/>
                  <a:pt x="3554388" y="641692"/>
                </a:cubicBezTo>
                <a:cubicBezTo>
                  <a:pt x="3524839" y="613701"/>
                  <a:pt x="3480516" y="571715"/>
                  <a:pt x="3421417" y="515733"/>
                </a:cubicBezTo>
                <a:cubicBezTo>
                  <a:pt x="3371817" y="467666"/>
                  <a:pt x="3336727" y="424621"/>
                  <a:pt x="3316148" y="386596"/>
                </a:cubicBezTo>
                <a:cubicBezTo>
                  <a:pt x="3293987" y="343814"/>
                  <a:pt x="3282905" y="297338"/>
                  <a:pt x="3282905" y="247169"/>
                </a:cubicBezTo>
                <a:cubicBezTo>
                  <a:pt x="3282905" y="156856"/>
                  <a:pt x="3313246" y="88462"/>
                  <a:pt x="3373927" y="41986"/>
                </a:cubicBezTo>
                <a:cubicBezTo>
                  <a:pt x="3411392" y="13995"/>
                  <a:pt x="3457826" y="0"/>
                  <a:pt x="3513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3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椭圆 55"/>
          <p:cNvSpPr/>
          <p:nvPr userDrawn="1"/>
        </p:nvSpPr>
        <p:spPr>
          <a:xfrm>
            <a:off x="4825750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 userDrawn="1"/>
        </p:nvSpPr>
        <p:spPr>
          <a:xfrm>
            <a:off x="7146086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4270222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5286641"/>
            <a:ext cx="10858500" cy="541635"/>
          </a:xfrm>
        </p:spPr>
        <p:txBody>
          <a:bodyPr>
            <a:normAutofit/>
          </a:bodyPr>
          <a:lstStyle>
            <a:lvl1pPr algn="ctr">
              <a:defRPr sz="32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华东师范大学</a:t>
            </a:r>
            <a:r>
              <a:rPr lang="en-US" altLang="zh-CN" dirty="0"/>
              <a:t>ppt</a:t>
            </a:r>
            <a:r>
              <a:rPr lang="zh-CN" altLang="en-US" dirty="0"/>
              <a:t>模版</a:t>
            </a:r>
          </a:p>
        </p:txBody>
      </p:sp>
      <p:sp>
        <p:nvSpPr>
          <p:cNvPr id="61" name="副标题 2"/>
          <p:cNvSpPr>
            <a:spLocks noGrp="1"/>
          </p:cNvSpPr>
          <p:nvPr>
            <p:ph type="subTitle" idx="1"/>
          </p:nvPr>
        </p:nvSpPr>
        <p:spPr>
          <a:xfrm>
            <a:off x="666750" y="5840173"/>
            <a:ext cx="10845800" cy="29627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3" y="961030"/>
            <a:ext cx="2874884" cy="7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4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596AD-98FD-4B3F-9CA3-B044CC4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2C34D-9B65-4E2D-977E-28995DEE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ED998-EF10-489B-A0AE-0EF76D56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1538-EF78-C346-A4AC-07D4AFCD1877}" type="datetime1"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31C7D-2A0F-40B5-956A-DB548F59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F95D0-EF89-4541-8643-7A8449DF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836D-D27A-4E7D-9EB0-A043BE6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5268E-7D7E-4FA9-A900-348904B8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9CA02-58D1-4B5B-ABE4-4505429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1FE1-D410-024E-80E8-B33BC4C503AD}" type="datetime1"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21DA4-7FD2-4851-A99F-4F95E3CF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D43F9-CAC6-434B-89F8-8FFF8E84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3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78866-1AEF-4FB3-A40C-93A7469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64A0E-94B4-4732-9E6E-7E27FD555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BD9BF-6895-4474-8407-C68378EA2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22375-C9C4-4C02-87D2-362EF772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7240-CA02-AB40-8B10-2D257783C888}" type="datetime1"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911FA-F03E-4136-BA9A-828F5EFA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5695E-060E-46BC-B6A5-1EAC278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7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143D6-F86E-449C-88A0-D04DF6B2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B8463-0D35-40D6-BFFB-2009CA8D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14E45-A989-4292-B4F6-1BC7B113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5CE9F-FC77-4E94-9BB9-7293448DE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BF7046-3165-4A73-9D48-0018FDD31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173A9B-EF77-4984-B279-A770A8EC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83B-3862-664D-B3A5-F6304851300B}" type="datetime1">
              <a:t>2023/8/1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F48BEF-B799-443A-8F70-F9438A4F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06F3CD-E6C3-4DD6-B548-5E4EFC21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6E8EF-47B9-467A-A212-0DD78AE2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EFD5A-9734-481B-8C29-DE583E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CF2A-818A-6E4B-8D93-6CE025AF1A64}" type="datetime1">
              <a:t>2023/8/1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4CB244-34E9-418F-8A82-CC30ACA1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0F233-127F-4AB6-9A0A-551340B9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D87251-BE82-493E-806E-515762D2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A03-5CDD-0545-8707-0CEF162D056C}" type="datetime1">
              <a:t>2023/8/1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AF446F-7DF0-4CBA-8D49-282870D9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B0FB4-63C7-416D-9120-A376547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8ED6B-EBF8-4F7C-8117-A408F106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2F20E-8B34-41AC-981E-12F6597A4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BCBC0-316D-4A8B-B99E-54481890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153C9-61BB-409C-95C9-7706E544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D64F-A2AC-9B4F-A746-0B0C98A2E7AC}" type="datetime1"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F77E7-9ADA-40AC-B4F9-0D068A3C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6B599-C225-4FCE-B224-E4A223C7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9BF3-65D5-44DD-BF3C-118414DD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8D6E34-F7A0-45CC-B46C-697C6A99D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AD177-25BE-415D-83A4-6046530C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795A0-82BE-459F-828F-D985C7B9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04FC-5EC8-7345-AB9D-46EB078F3FBB}" type="datetime1"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608B6-7B63-487C-A155-C264BE9E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437C5-FA34-4A6F-A6DA-A30811EE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9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6AC087-49F2-42A7-9514-B3BF0033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6E2B0-F197-4E7D-AD13-4DE74669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7726"/>
            <a:ext cx="10515600" cy="477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4E122-B54F-47B8-8E4E-8B13FABC0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424BDC-DE8D-D747-A326-ED9F90F85814}" type="datetime1">
              <a:t>2023/8/1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E1D0E-3524-49FF-8304-129966D5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0D94B-CC84-49E7-912B-501EFC5A9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E336F70-A336-486E-A8CC-9BA6D21D65B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6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3" Type="http://schemas.openxmlformats.org/officeDocument/2006/relationships/image" Target="../media/image6.jpe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3" Type="http://schemas.openxmlformats.org/officeDocument/2006/relationships/image" Target="../media/image6.jpe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6.jpeg"/><Relationship Id="rId5" Type="http://schemas.openxmlformats.org/officeDocument/2006/relationships/tags" Target="../tags/tag10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70.png"/><Relationship Id="rId18" Type="http://schemas.openxmlformats.org/officeDocument/2006/relationships/image" Target="../media/image210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140.xml"/><Relationship Id="rId17" Type="http://schemas.openxmlformats.org/officeDocument/2006/relationships/image" Target="../media/image200.png"/><Relationship Id="rId2" Type="http://schemas.openxmlformats.org/officeDocument/2006/relationships/tags" Target="../tags/tag15.xml"/><Relationship Id="rId16" Type="http://schemas.openxmlformats.org/officeDocument/2006/relationships/image" Target="../media/image190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6.jpeg"/><Relationship Id="rId5" Type="http://schemas.openxmlformats.org/officeDocument/2006/relationships/tags" Target="../tags/tag18.xml"/><Relationship Id="rId15" Type="http://schemas.openxmlformats.org/officeDocument/2006/relationships/image" Target="../media/image180.png"/><Relationship Id="rId10" Type="http://schemas.openxmlformats.org/officeDocument/2006/relationships/notesSlide" Target="../notesSlides/notesSlide17.xml"/><Relationship Id="rId19" Type="http://schemas.openxmlformats.org/officeDocument/2006/relationships/image" Target="../media/image220.png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2.xml"/><Relationship Id="rId14" Type="http://schemas.openxmlformats.org/officeDocument/2006/relationships/tags" Target="../tags/tag1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alphaModFix amt="5000"/>
            <a:biLevel thresh="50000"/>
          </a:blip>
          <a:stretch>
            <a:fillRect/>
          </a:stretch>
        </p:blipFill>
        <p:spPr>
          <a:xfrm>
            <a:off x="3403600" y="701675"/>
            <a:ext cx="5380355" cy="5454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334539"/>
            <a:ext cx="12192000" cy="5234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9"/>
          <p:cNvSpPr/>
          <p:nvPr/>
        </p:nvSpPr>
        <p:spPr bwMode="auto">
          <a:xfrm>
            <a:off x="1851660" y="5883275"/>
            <a:ext cx="8469629" cy="974725"/>
          </a:xfrm>
          <a:custGeom>
            <a:avLst/>
            <a:gdLst>
              <a:gd name="T0" fmla="*/ 2334 w 2334"/>
              <a:gd name="T1" fmla="*/ 392 h 392"/>
              <a:gd name="T2" fmla="*/ 0 w 2334"/>
              <a:gd name="T3" fmla="*/ 392 h 392"/>
              <a:gd name="T4" fmla="*/ 134 w 2334"/>
              <a:gd name="T5" fmla="*/ 100 h 392"/>
              <a:gd name="T6" fmla="*/ 291 w 2334"/>
              <a:gd name="T7" fmla="*/ 0 h 392"/>
              <a:gd name="T8" fmla="*/ 2042 w 2334"/>
              <a:gd name="T9" fmla="*/ 0 h 392"/>
              <a:gd name="T10" fmla="*/ 2199 w 2334"/>
              <a:gd name="T11" fmla="*/ 100 h 392"/>
              <a:gd name="T12" fmla="*/ 2334 w 2334"/>
              <a:gd name="T13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4" h="392">
                <a:moveTo>
                  <a:pt x="2334" y="392"/>
                </a:moveTo>
                <a:cubicBezTo>
                  <a:pt x="0" y="392"/>
                  <a:pt x="0" y="392"/>
                  <a:pt x="0" y="392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163" y="39"/>
                  <a:pt x="224" y="0"/>
                  <a:pt x="291" y="0"/>
                </a:cubicBezTo>
                <a:cubicBezTo>
                  <a:pt x="2042" y="0"/>
                  <a:pt x="2042" y="0"/>
                  <a:pt x="2042" y="0"/>
                </a:cubicBezTo>
                <a:cubicBezTo>
                  <a:pt x="2109" y="0"/>
                  <a:pt x="2171" y="39"/>
                  <a:pt x="2199" y="100"/>
                </a:cubicBezTo>
                <a:lnTo>
                  <a:pt x="2334" y="392"/>
                </a:lnTo>
                <a:close/>
              </a:path>
            </a:pathLst>
          </a:custGeom>
          <a:solidFill>
            <a:srgbClr val="972A2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91440" y="3252753"/>
            <a:ext cx="12283440" cy="56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300" dirty="0">
                <a:solidFill>
                  <a:srgbClr val="97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Fast Fourier Transform (FFT) Algorithm based on AIE</a:t>
            </a:r>
          </a:p>
        </p:txBody>
      </p:sp>
      <p:sp>
        <p:nvSpPr>
          <p:cNvPr id="27" name="PA_文本框 2"/>
          <p:cNvSpPr txBox="1"/>
          <p:nvPr>
            <p:custDataLst>
              <p:tags r:id="rId1"/>
            </p:custDataLst>
          </p:nvPr>
        </p:nvSpPr>
        <p:spPr>
          <a:xfrm>
            <a:off x="731520" y="1251559"/>
            <a:ext cx="10744199" cy="20729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972A2A"/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rgbClr val="972A2A"/>
                </a:solidFill>
                <a:latin typeface="微软雅黑" panose="020B0503020204020204" pitchFamily="34" charset="-122"/>
              </a:rPr>
              <a:t>AIE</a:t>
            </a:r>
            <a:r>
              <a:rPr lang="zh-CN" altLang="en-US" dirty="0">
                <a:solidFill>
                  <a:srgbClr val="972A2A"/>
                </a:solidFill>
                <a:latin typeface="微软雅黑" panose="020B0503020204020204" pitchFamily="34" charset="-122"/>
              </a:rPr>
              <a:t>的快速傅立叶变换（</a:t>
            </a:r>
            <a:r>
              <a:rPr lang="en-US" altLang="zh-CN" dirty="0">
                <a:solidFill>
                  <a:srgbClr val="972A2A"/>
                </a:solidFill>
                <a:latin typeface="微软雅黑" panose="020B0503020204020204" pitchFamily="34" charset="-122"/>
              </a:rPr>
              <a:t>FFT</a:t>
            </a:r>
            <a:r>
              <a:rPr lang="zh-CN" altLang="en-US" dirty="0">
                <a:solidFill>
                  <a:srgbClr val="972A2A"/>
                </a:solidFill>
                <a:latin typeface="微软雅黑" panose="020B0503020204020204" pitchFamily="34" charset="-122"/>
              </a:rPr>
              <a:t>）算法设计与实现</a:t>
            </a:r>
            <a:endParaRPr lang="zh-CN" altLang="en-US" dirty="0">
              <a:solidFill>
                <a:srgbClr val="972A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93775" y="4016968"/>
            <a:ext cx="447897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参赛队员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：白卓岩、堵仪萱、徐珑珊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：徐飞老师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58873" y="6181217"/>
            <a:ext cx="7611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 err="1">
                <a:solidFill>
                  <a:schemeClr val="bg1"/>
                </a:solidFill>
              </a:rPr>
              <a:t>CCFSys</a:t>
            </a:r>
            <a:r>
              <a:rPr lang="en-US" altLang="zh-CN" sz="2700" b="1" dirty="0">
                <a:solidFill>
                  <a:schemeClr val="bg1"/>
                </a:solidFill>
              </a:rPr>
              <a:t> Customized Computing Challenge 2023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09" y="4091939"/>
            <a:ext cx="2407166" cy="77724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3688F-BC83-3842-B756-0F3FF424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10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587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1K-point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stage-1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C26E41E-4139-A64F-8F25-6ABA5902DAC9}"/>
              </a:ext>
            </a:extLst>
          </p:cNvPr>
          <p:cNvSpPr/>
          <p:nvPr/>
        </p:nvSpPr>
        <p:spPr>
          <a:xfrm>
            <a:off x="715179" y="1504373"/>
            <a:ext cx="1354576" cy="6634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rgbClr val="34416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endParaRPr kumimoji="1" lang="zh-CN" altLang="en-US" sz="2000" b="1">
              <a:solidFill>
                <a:srgbClr val="34416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689EF6-DA6C-014F-BB68-8FA5F324F611}"/>
              </a:ext>
            </a:extLst>
          </p:cNvPr>
          <p:cNvSpPr/>
          <p:nvPr/>
        </p:nvSpPr>
        <p:spPr>
          <a:xfrm>
            <a:off x="2561296" y="1504372"/>
            <a:ext cx="1854155" cy="6634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rgbClr val="34416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8-point</a:t>
            </a:r>
            <a:r>
              <a:rPr kumimoji="1" lang="zh-CN" altLang="en-US" sz="2000" b="1">
                <a:solidFill>
                  <a:srgbClr val="34416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>
                <a:solidFill>
                  <a:srgbClr val="34416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FFT</a:t>
            </a:r>
            <a:endParaRPr kumimoji="1" lang="zh-CN" altLang="en-US" sz="2000" b="1">
              <a:solidFill>
                <a:srgbClr val="34416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D613E33-829C-BB4C-B306-A33CAC077107}"/>
              </a:ext>
            </a:extLst>
          </p:cNvPr>
          <p:cNvSpPr/>
          <p:nvPr/>
        </p:nvSpPr>
        <p:spPr>
          <a:xfrm>
            <a:off x="4918238" y="1499730"/>
            <a:ext cx="3324427" cy="663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rgbClr val="34416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16-point</a:t>
            </a:r>
            <a:r>
              <a:rPr lang="zh-CN" altLang="en-US" sz="2000" b="1">
                <a:solidFill>
                  <a:srgbClr val="34416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CN" sz="2000" b="1" i="0">
                <a:solidFill>
                  <a:srgbClr val="34416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1024-</a:t>
            </a:r>
            <a:r>
              <a:rPr lang="en" altLang="zh-CN" sz="2000" b="1" i="0">
                <a:solidFill>
                  <a:srgbClr val="34416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point </a:t>
            </a:r>
            <a:r>
              <a:rPr lang="zh-CN" altLang="en-US" sz="2000" b="1" i="0">
                <a:solidFill>
                  <a:srgbClr val="34416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b="1" i="0">
                <a:solidFill>
                  <a:srgbClr val="34416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bufferfly</a:t>
            </a:r>
            <a:endParaRPr kumimoji="1" lang="zh-CN" altLang="en-US" sz="2000" b="1">
              <a:solidFill>
                <a:srgbClr val="34416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6427FCD-05F6-7347-9FAB-4AA6AB7024F9}"/>
              </a:ext>
            </a:extLst>
          </p:cNvPr>
          <p:cNvSpPr/>
          <p:nvPr/>
        </p:nvSpPr>
        <p:spPr>
          <a:xfrm>
            <a:off x="8703216" y="1502741"/>
            <a:ext cx="2905326" cy="6634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phase rotation</a:t>
            </a:r>
            <a:endParaRPr kumimoji="1" lang="en-US" altLang="zh-CN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F05D434-ADE2-5447-A55C-DECD8464D17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069755" y="1836103"/>
            <a:ext cx="49154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A39E6F1-2142-4641-9AC4-A15F56E35BA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415451" y="1831460"/>
            <a:ext cx="502787" cy="4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19FE0FF-4677-6647-8847-4DA6EA01A56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8242665" y="1831460"/>
            <a:ext cx="460551" cy="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057CB071-6958-494B-A714-6BF9152CE2D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15" y="2712904"/>
            <a:ext cx="5483340" cy="3658457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6CFD4C59-448C-1E41-8166-49F6800DCA04}"/>
              </a:ext>
            </a:extLst>
          </p:cNvPr>
          <p:cNvCxnSpPr>
            <a:cxnSpLocks/>
          </p:cNvCxnSpPr>
          <p:nvPr/>
        </p:nvCxnSpPr>
        <p:spPr>
          <a:xfrm flipH="1" flipV="1">
            <a:off x="715179" y="2163192"/>
            <a:ext cx="2992847" cy="711449"/>
          </a:xfrm>
          <a:prstGeom prst="line">
            <a:avLst/>
          </a:prstGeom>
          <a:ln w="28575">
            <a:solidFill>
              <a:srgbClr val="34416E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FC4413CC-A741-E34F-B060-CECB145CF0D4}"/>
              </a:ext>
            </a:extLst>
          </p:cNvPr>
          <p:cNvCxnSpPr>
            <a:cxnSpLocks/>
          </p:cNvCxnSpPr>
          <p:nvPr/>
        </p:nvCxnSpPr>
        <p:spPr>
          <a:xfrm flipV="1">
            <a:off x="4918238" y="2163191"/>
            <a:ext cx="3324427" cy="663459"/>
          </a:xfrm>
          <a:prstGeom prst="line">
            <a:avLst/>
          </a:prstGeom>
          <a:ln w="28575">
            <a:solidFill>
              <a:srgbClr val="34416E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DC6FCD3-28A2-B54D-AE87-E3A292F5DB3F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378789" y="2166202"/>
            <a:ext cx="4777090" cy="1563901"/>
          </a:xfrm>
          <a:prstGeom prst="line">
            <a:avLst/>
          </a:prstGeom>
          <a:ln w="28575">
            <a:solidFill>
              <a:srgbClr val="9A2418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3DFD610-84D9-0A40-A93B-101C86595A69}"/>
              </a:ext>
            </a:extLst>
          </p:cNvPr>
          <p:cNvSpPr/>
          <p:nvPr/>
        </p:nvSpPr>
        <p:spPr>
          <a:xfrm>
            <a:off x="3708026" y="2686534"/>
            <a:ext cx="1210212" cy="3680184"/>
          </a:xfrm>
          <a:prstGeom prst="rect">
            <a:avLst/>
          </a:prstGeom>
          <a:noFill/>
          <a:ln w="28575">
            <a:solidFill>
              <a:srgbClr val="34416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467EED0-CFDC-8548-9728-013A1027EA6B}"/>
              </a:ext>
            </a:extLst>
          </p:cNvPr>
          <p:cNvSpPr/>
          <p:nvPr/>
        </p:nvSpPr>
        <p:spPr>
          <a:xfrm>
            <a:off x="4986879" y="3730103"/>
            <a:ext cx="334630" cy="2636615"/>
          </a:xfrm>
          <a:prstGeom prst="rect">
            <a:avLst/>
          </a:prstGeom>
          <a:noFill/>
          <a:ln w="28575">
            <a:solidFill>
              <a:srgbClr val="9A241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3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11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587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1K-point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stage-1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C26E41E-4139-A64F-8F25-6ABA5902DAC9}"/>
              </a:ext>
            </a:extLst>
          </p:cNvPr>
          <p:cNvSpPr/>
          <p:nvPr/>
        </p:nvSpPr>
        <p:spPr>
          <a:xfrm>
            <a:off x="715179" y="1504373"/>
            <a:ext cx="1354576" cy="6634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endParaRPr kumimoji="1" lang="zh-CN" altLang="en-US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689EF6-DA6C-014F-BB68-8FA5F324F611}"/>
              </a:ext>
            </a:extLst>
          </p:cNvPr>
          <p:cNvSpPr/>
          <p:nvPr/>
        </p:nvSpPr>
        <p:spPr>
          <a:xfrm>
            <a:off x="2561296" y="1504372"/>
            <a:ext cx="1854155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8-point</a:t>
            </a:r>
            <a:r>
              <a:rPr kumimoji="1" lang="zh-CN" altLang="en-US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FFT</a:t>
            </a:r>
            <a:endParaRPr kumimoji="1" lang="zh-CN" altLang="en-US" sz="2000" b="1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D613E33-829C-BB4C-B306-A33CAC077107}"/>
              </a:ext>
            </a:extLst>
          </p:cNvPr>
          <p:cNvSpPr/>
          <p:nvPr/>
        </p:nvSpPr>
        <p:spPr>
          <a:xfrm>
            <a:off x="4918238" y="1499730"/>
            <a:ext cx="3324427" cy="663460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16-point</a:t>
            </a:r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1024-</a:t>
            </a:r>
            <a:r>
              <a:rPr lang="en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point </a:t>
            </a:r>
            <a:r>
              <a:rPr lang="zh-CN" altLang="en-US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bufferfly</a:t>
            </a:r>
            <a:endParaRPr kumimoji="1" lang="zh-CN" altLang="en-US" sz="2000" b="1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6427FCD-05F6-7347-9FAB-4AA6AB7024F9}"/>
              </a:ext>
            </a:extLst>
          </p:cNvPr>
          <p:cNvSpPr/>
          <p:nvPr/>
        </p:nvSpPr>
        <p:spPr>
          <a:xfrm>
            <a:off x="8703216" y="1502741"/>
            <a:ext cx="2905326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phase rotation</a:t>
            </a:r>
            <a:endParaRPr kumimoji="1" lang="en-US" altLang="zh-CN" sz="2000" b="1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F05D434-ADE2-5447-A55C-DECD8464D17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069755" y="1836103"/>
            <a:ext cx="49154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A39E6F1-2142-4641-9AC4-A15F56E35BA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415451" y="1831460"/>
            <a:ext cx="502787" cy="4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19FE0FF-4677-6647-8847-4DA6EA01A56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8242665" y="1831460"/>
            <a:ext cx="460551" cy="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40ECC01-A8E0-FC40-AABC-6E83284B91F6}"/>
              </a:ext>
            </a:extLst>
          </p:cNvPr>
          <p:cNvSpPr txBox="1"/>
          <p:nvPr/>
        </p:nvSpPr>
        <p:spPr>
          <a:xfrm>
            <a:off x="1285875" y="2678317"/>
            <a:ext cx="9629775" cy="3013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1K-point FFT计算采用非递归的FFT算法实现，从8-point FFT向上迭代</a:t>
            </a:r>
            <a:r>
              <a:rPr lang="en-US" altLang="zh-CN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​</a:t>
            </a:r>
          </a:p>
          <a:p>
            <a:pPr marL="285750" indent="-285750" algn="l" rtl="0" fontAlgn="base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该方法首先需要将输入信号的顺序进行交换，以便后续的迭代计算</a:t>
            </a:r>
            <a:r>
              <a:rPr lang="en-US" altLang="zh-CN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​</a:t>
            </a:r>
          </a:p>
          <a:p>
            <a:pPr marL="285750" indent="-285750" algn="l" rtl="0" fontAlgn="base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,0</a:t>
            </a:r>
            <a:r>
              <a:rPr lang="en-US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个输入值一共分为120个长度为2的序列组和</a:t>
            </a:r>
            <a:r>
              <a:rPr lang="en-US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192</a:t>
            </a: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个长度为4的序列组，每个组分别进行数据的交换即可实现</a:t>
            </a:r>
            <a:r>
              <a:rPr lang="en-US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  <a:r>
              <a:rPr lang="en-US" altLang="zh-CN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​</a:t>
            </a:r>
          </a:p>
          <a:p>
            <a:pPr marL="285750" indent="-285750" algn="l" rtl="0" fontAlgn="base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通过两个循环实现长度为</a:t>
            </a:r>
            <a:r>
              <a:rPr lang="en-US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的序列组的交换，由于每个组的数据中没有重复，因此可对两个循环分别进行</a:t>
            </a:r>
            <a:r>
              <a:rPr lang="zh-CN" altLang="zh-CN" b="1" i="0" u="none" strike="noStrike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unroll</a:t>
            </a:r>
            <a:r>
              <a:rPr lang="zh-CN" altLang="zh-CN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操作，使循环并行执行</a:t>
            </a:r>
            <a:r>
              <a:rPr lang="en-US" altLang="zh-CN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16248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12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587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1K-point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stage-1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C26E41E-4139-A64F-8F25-6ABA5902DAC9}"/>
              </a:ext>
            </a:extLst>
          </p:cNvPr>
          <p:cNvSpPr/>
          <p:nvPr/>
        </p:nvSpPr>
        <p:spPr>
          <a:xfrm>
            <a:off x="715179" y="1504373"/>
            <a:ext cx="1354576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endParaRPr kumimoji="1" lang="zh-CN" altLang="en-US" sz="2000" b="1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689EF6-DA6C-014F-BB68-8FA5F324F611}"/>
              </a:ext>
            </a:extLst>
          </p:cNvPr>
          <p:cNvSpPr/>
          <p:nvPr/>
        </p:nvSpPr>
        <p:spPr>
          <a:xfrm>
            <a:off x="2561296" y="1504372"/>
            <a:ext cx="1854155" cy="6634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8-point</a:t>
            </a:r>
            <a:r>
              <a:rPr kumimoji="1" lang="zh-CN" altLang="en-US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FFT</a:t>
            </a:r>
            <a:endParaRPr kumimoji="1" lang="zh-CN" altLang="en-US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D613E33-829C-BB4C-B306-A33CAC077107}"/>
              </a:ext>
            </a:extLst>
          </p:cNvPr>
          <p:cNvSpPr/>
          <p:nvPr/>
        </p:nvSpPr>
        <p:spPr>
          <a:xfrm>
            <a:off x="4918238" y="1499730"/>
            <a:ext cx="3324427" cy="663460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16-point</a:t>
            </a:r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1024-</a:t>
            </a:r>
            <a:r>
              <a:rPr lang="en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point </a:t>
            </a:r>
            <a:r>
              <a:rPr lang="zh-CN" altLang="en-US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bufferfly</a:t>
            </a:r>
            <a:endParaRPr kumimoji="1" lang="zh-CN" altLang="en-US" sz="2000" b="1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6427FCD-05F6-7347-9FAB-4AA6AB7024F9}"/>
              </a:ext>
            </a:extLst>
          </p:cNvPr>
          <p:cNvSpPr/>
          <p:nvPr/>
        </p:nvSpPr>
        <p:spPr>
          <a:xfrm>
            <a:off x="8703216" y="1502741"/>
            <a:ext cx="2905326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phase rotation</a:t>
            </a:r>
            <a:endParaRPr kumimoji="1" lang="en-US" altLang="zh-CN" sz="2000" b="1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F05D434-ADE2-5447-A55C-DECD8464D17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069755" y="1836103"/>
            <a:ext cx="49154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A39E6F1-2142-4641-9AC4-A15F56E35BA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415451" y="1831460"/>
            <a:ext cx="502787" cy="4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19FE0FF-4677-6647-8847-4DA6EA01A56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8242665" y="1831460"/>
            <a:ext cx="460551" cy="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6E8493-BEAA-4548-8B3D-C2486CAB0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3644"/>
            <a:ext cx="12192000" cy="38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13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587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1K-point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stage-1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C26E41E-4139-A64F-8F25-6ABA5902DAC9}"/>
              </a:ext>
            </a:extLst>
          </p:cNvPr>
          <p:cNvSpPr/>
          <p:nvPr/>
        </p:nvSpPr>
        <p:spPr>
          <a:xfrm>
            <a:off x="715179" y="1504373"/>
            <a:ext cx="1354576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endParaRPr kumimoji="1" lang="zh-CN" altLang="en-US" sz="2000" b="1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689EF6-DA6C-014F-BB68-8FA5F324F611}"/>
              </a:ext>
            </a:extLst>
          </p:cNvPr>
          <p:cNvSpPr/>
          <p:nvPr/>
        </p:nvSpPr>
        <p:spPr>
          <a:xfrm>
            <a:off x="2561296" y="1504372"/>
            <a:ext cx="1854155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8-point</a:t>
            </a:r>
            <a:r>
              <a:rPr kumimoji="1" lang="zh-CN" altLang="en-US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FFT</a:t>
            </a:r>
            <a:endParaRPr kumimoji="1" lang="zh-CN" altLang="en-US" sz="2000" b="1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D613E33-829C-BB4C-B306-A33CAC077107}"/>
              </a:ext>
            </a:extLst>
          </p:cNvPr>
          <p:cNvSpPr/>
          <p:nvPr/>
        </p:nvSpPr>
        <p:spPr>
          <a:xfrm>
            <a:off x="4918238" y="1499730"/>
            <a:ext cx="3324427" cy="663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16-point</a:t>
            </a:r>
            <a:r>
              <a:rPr lang="zh-CN" altLang="en-US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1024-</a:t>
            </a:r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point </a:t>
            </a:r>
            <a:r>
              <a:rPr lang="zh-CN" altLang="en-US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bufferfly</a:t>
            </a:r>
            <a:endParaRPr kumimoji="1" lang="zh-CN" altLang="en-US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6427FCD-05F6-7347-9FAB-4AA6AB7024F9}"/>
              </a:ext>
            </a:extLst>
          </p:cNvPr>
          <p:cNvSpPr/>
          <p:nvPr/>
        </p:nvSpPr>
        <p:spPr>
          <a:xfrm>
            <a:off x="8703216" y="1502741"/>
            <a:ext cx="2905326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phase rotation</a:t>
            </a:r>
            <a:endParaRPr kumimoji="1" lang="en-US" altLang="zh-CN" sz="2000" b="1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F05D434-ADE2-5447-A55C-DECD8464D17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069755" y="1836103"/>
            <a:ext cx="49154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A39E6F1-2142-4641-9AC4-A15F56E35BA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415451" y="1831460"/>
            <a:ext cx="502787" cy="4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19FE0FF-4677-6647-8847-4DA6EA01A56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8242665" y="1831460"/>
            <a:ext cx="460551" cy="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AD4E760-AF1D-594D-9D47-56DF5D08B051}"/>
              </a:ext>
            </a:extLst>
          </p:cNvPr>
          <p:cNvGrpSpPr/>
          <p:nvPr/>
        </p:nvGrpSpPr>
        <p:grpSpPr>
          <a:xfrm>
            <a:off x="1518945" y="2241094"/>
            <a:ext cx="7410016" cy="3672921"/>
            <a:chOff x="588254" y="2192240"/>
            <a:chExt cx="7410016" cy="3672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BF48D7D-5061-4E41-9A96-6A23524DED00}"/>
                    </a:ext>
                  </a:extLst>
                </p:cNvPr>
                <p:cNvSpPr txBox="1"/>
                <p:nvPr/>
              </p:nvSpPr>
              <p:spPr>
                <a:xfrm>
                  <a:off x="1511559" y="449696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BF48D7D-5061-4E41-9A96-6A23524DE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559" y="4496966"/>
                  <a:ext cx="537670" cy="3585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63D8DC1-9AEC-3243-8BD2-FF98DB371730}"/>
                    </a:ext>
                  </a:extLst>
                </p:cNvPr>
                <p:cNvSpPr txBox="1"/>
                <p:nvPr/>
              </p:nvSpPr>
              <p:spPr>
                <a:xfrm>
                  <a:off x="2352546" y="4496966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n w="0"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63D8DC1-9AEC-3243-8BD2-FF98DB371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546" y="4496966"/>
                  <a:ext cx="537670" cy="3585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30757C6-22F3-1544-80FA-3A60E11F905A}"/>
                    </a:ext>
                  </a:extLst>
                </p:cNvPr>
                <p:cNvSpPr txBox="1"/>
                <p:nvPr/>
              </p:nvSpPr>
              <p:spPr>
                <a:xfrm>
                  <a:off x="3193533" y="449696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30757C6-22F3-1544-80FA-3A60E11F9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533" y="4496966"/>
                  <a:ext cx="537670" cy="3585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1BBDF54-88E7-D443-9215-34C385499409}"/>
                    </a:ext>
                  </a:extLst>
                </p:cNvPr>
                <p:cNvSpPr txBox="1"/>
                <p:nvPr/>
              </p:nvSpPr>
              <p:spPr>
                <a:xfrm>
                  <a:off x="4034521" y="4496966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1BBDF54-88E7-D443-9215-34C385499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521" y="4496966"/>
                  <a:ext cx="537669" cy="3585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86ED423-9C12-5F45-B776-54A7B1BA078C}"/>
                    </a:ext>
                  </a:extLst>
                </p:cNvPr>
                <p:cNvSpPr txBox="1"/>
                <p:nvPr/>
              </p:nvSpPr>
              <p:spPr>
                <a:xfrm>
                  <a:off x="4865700" y="449696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86ED423-9C12-5F45-B776-54A7B1BA0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00" y="4496966"/>
                  <a:ext cx="531654" cy="3585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D05D55A-67D0-634F-820F-E780CA6DA852}"/>
                    </a:ext>
                  </a:extLst>
                </p:cNvPr>
                <p:cNvSpPr txBox="1"/>
                <p:nvPr/>
              </p:nvSpPr>
              <p:spPr>
                <a:xfrm>
                  <a:off x="5696882" y="4496966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D05D55A-67D0-634F-820F-E780CA6DA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882" y="4496966"/>
                  <a:ext cx="537670" cy="35854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1CAA9F8-4547-F147-AD7B-1C69787C0D4D}"/>
                    </a:ext>
                  </a:extLst>
                </p:cNvPr>
                <p:cNvSpPr txBox="1"/>
                <p:nvPr/>
              </p:nvSpPr>
              <p:spPr>
                <a:xfrm>
                  <a:off x="6537869" y="449696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1CAA9F8-4547-F147-AD7B-1C69787C0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869" y="4496966"/>
                  <a:ext cx="537670" cy="3585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F8C908-F149-4C4E-9B44-8F0E347B14D8}"/>
                    </a:ext>
                  </a:extLst>
                </p:cNvPr>
                <p:cNvSpPr txBox="1"/>
                <p:nvPr/>
              </p:nvSpPr>
              <p:spPr>
                <a:xfrm>
                  <a:off x="7378856" y="4496966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F8C908-F149-4C4E-9B44-8F0E347B1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856" y="4496966"/>
                  <a:ext cx="537669" cy="35854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3827855-5874-C641-B9FB-0A8640E1E6C2}"/>
                </a:ext>
              </a:extLst>
            </p:cNvPr>
            <p:cNvGrpSpPr/>
            <p:nvPr/>
          </p:nvGrpSpPr>
          <p:grpSpPr>
            <a:xfrm>
              <a:off x="1884557" y="5040032"/>
              <a:ext cx="736824" cy="358546"/>
              <a:chOff x="3476625" y="5018457"/>
              <a:chExt cx="651911" cy="369333"/>
            </a:xfrm>
          </p:grpSpPr>
          <p:cxnSp>
            <p:nvCxnSpPr>
              <p:cNvPr id="115" name="直接箭头连接符 24">
                <a:extLst>
                  <a:ext uri="{FF2B5EF4-FFF2-40B4-BE49-F238E27FC236}">
                    <a16:creationId xmlns:a16="http://schemas.microsoft.com/office/drawing/2014/main" id="{89DB796B-1038-C442-80EA-537B36B361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625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30">
                <a:extLst>
                  <a:ext uri="{FF2B5EF4-FFF2-40B4-BE49-F238E27FC236}">
                    <a16:creationId xmlns:a16="http://schemas.microsoft.com/office/drawing/2014/main" id="{C6F16A9E-3404-AE46-BDC0-591640BE7FC5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V="1">
                <a:off x="412853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33">
                <a:extLst>
                  <a:ext uri="{FF2B5EF4-FFF2-40B4-BE49-F238E27FC236}">
                    <a16:creationId xmlns:a16="http://schemas.microsoft.com/office/drawing/2014/main" id="{EE408DF6-DB62-A44E-9AE0-A51E62D48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393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382FC6D-AC8C-A741-928B-05C38A044F52}"/>
                </a:ext>
              </a:extLst>
            </p:cNvPr>
            <p:cNvGrpSpPr/>
            <p:nvPr/>
          </p:nvGrpSpPr>
          <p:grpSpPr>
            <a:xfrm>
              <a:off x="3460469" y="5040031"/>
              <a:ext cx="840987" cy="358545"/>
              <a:chOff x="3384466" y="5018457"/>
              <a:chExt cx="744070" cy="369332"/>
            </a:xfrm>
          </p:grpSpPr>
          <p:cxnSp>
            <p:nvCxnSpPr>
              <p:cNvPr id="111" name="直接箭头连接符 42">
                <a:extLst>
                  <a:ext uri="{FF2B5EF4-FFF2-40B4-BE49-F238E27FC236}">
                    <a16:creationId xmlns:a16="http://schemas.microsoft.com/office/drawing/2014/main" id="{A0E7600F-699A-2748-9791-DE5A79737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446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43">
                <a:extLst>
                  <a:ext uri="{FF2B5EF4-FFF2-40B4-BE49-F238E27FC236}">
                    <a16:creationId xmlns:a16="http://schemas.microsoft.com/office/drawing/2014/main" id="{3D40CA20-E3DB-EF4C-AC14-983B7F6271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625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44">
                <a:extLst>
                  <a:ext uri="{FF2B5EF4-FFF2-40B4-BE49-F238E27FC236}">
                    <a16:creationId xmlns:a16="http://schemas.microsoft.com/office/drawing/2014/main" id="{CBA81C29-C4D5-264D-BAD2-073AE4E0FA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853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45">
                <a:extLst>
                  <a:ext uri="{FF2B5EF4-FFF2-40B4-BE49-F238E27FC236}">
                    <a16:creationId xmlns:a16="http://schemas.microsoft.com/office/drawing/2014/main" id="{8FB3E46C-26CC-4747-B1D6-5B414EE945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393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7FEE50C-A1AF-E940-8CBB-7B6C32D53C98}"/>
                </a:ext>
              </a:extLst>
            </p:cNvPr>
            <p:cNvGrpSpPr/>
            <p:nvPr/>
          </p:nvGrpSpPr>
          <p:grpSpPr>
            <a:xfrm>
              <a:off x="5124730" y="5040031"/>
              <a:ext cx="840987" cy="358545"/>
              <a:chOff x="3384466" y="5018457"/>
              <a:chExt cx="744070" cy="369332"/>
            </a:xfrm>
          </p:grpSpPr>
          <p:cxnSp>
            <p:nvCxnSpPr>
              <p:cNvPr id="107" name="直接箭头连接符 47">
                <a:extLst>
                  <a:ext uri="{FF2B5EF4-FFF2-40B4-BE49-F238E27FC236}">
                    <a16:creationId xmlns:a16="http://schemas.microsoft.com/office/drawing/2014/main" id="{CBC4B1C0-3C03-D64F-B36F-C0D6E089B3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446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48">
                <a:extLst>
                  <a:ext uri="{FF2B5EF4-FFF2-40B4-BE49-F238E27FC236}">
                    <a16:creationId xmlns:a16="http://schemas.microsoft.com/office/drawing/2014/main" id="{D810E8ED-14BE-E24C-A133-3186413BB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625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49">
                <a:extLst>
                  <a:ext uri="{FF2B5EF4-FFF2-40B4-BE49-F238E27FC236}">
                    <a16:creationId xmlns:a16="http://schemas.microsoft.com/office/drawing/2014/main" id="{07B7635A-309E-654E-941E-385FDDC919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853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50">
                <a:extLst>
                  <a:ext uri="{FF2B5EF4-FFF2-40B4-BE49-F238E27FC236}">
                    <a16:creationId xmlns:a16="http://schemas.microsoft.com/office/drawing/2014/main" id="{66432FBA-AFF6-1F48-A26E-A56357B01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393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0B6048A-E2D1-5849-A0FC-0D89FCEDEEBB}"/>
                </a:ext>
              </a:extLst>
            </p:cNvPr>
            <p:cNvGrpSpPr/>
            <p:nvPr/>
          </p:nvGrpSpPr>
          <p:grpSpPr>
            <a:xfrm>
              <a:off x="6806704" y="5040031"/>
              <a:ext cx="840987" cy="358545"/>
              <a:chOff x="3384466" y="5018457"/>
              <a:chExt cx="744070" cy="369332"/>
            </a:xfrm>
          </p:grpSpPr>
          <p:cxnSp>
            <p:nvCxnSpPr>
              <p:cNvPr id="103" name="直接箭头连接符 52">
                <a:extLst>
                  <a:ext uri="{FF2B5EF4-FFF2-40B4-BE49-F238E27FC236}">
                    <a16:creationId xmlns:a16="http://schemas.microsoft.com/office/drawing/2014/main" id="{CCC75294-74CA-D145-B382-87C720F732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446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53">
                <a:extLst>
                  <a:ext uri="{FF2B5EF4-FFF2-40B4-BE49-F238E27FC236}">
                    <a16:creationId xmlns:a16="http://schemas.microsoft.com/office/drawing/2014/main" id="{BE4ED37F-510A-7346-8A78-8DD1823AAB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625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54">
                <a:extLst>
                  <a:ext uri="{FF2B5EF4-FFF2-40B4-BE49-F238E27FC236}">
                    <a16:creationId xmlns:a16="http://schemas.microsoft.com/office/drawing/2014/main" id="{59DB4118-B2DF-C240-BF2B-8F3275921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853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55">
                <a:extLst>
                  <a:ext uri="{FF2B5EF4-FFF2-40B4-BE49-F238E27FC236}">
                    <a16:creationId xmlns:a16="http://schemas.microsoft.com/office/drawing/2014/main" id="{9B35D4BA-2D6E-9D4E-8C1F-6E40B0A722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393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C6F45A6-14B1-5E4B-9B53-F6267903CE77}"/>
                    </a:ext>
                  </a:extLst>
                </p:cNvPr>
                <p:cNvSpPr txBox="1"/>
                <p:nvPr/>
              </p:nvSpPr>
              <p:spPr>
                <a:xfrm>
                  <a:off x="1509659" y="359535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C6F45A6-14B1-5E4B-9B53-F6267903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659" y="3595356"/>
                  <a:ext cx="537670" cy="35854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94538CB-2D5A-8B44-B930-3AE079226B40}"/>
                    </a:ext>
                  </a:extLst>
                </p:cNvPr>
                <p:cNvSpPr txBox="1"/>
                <p:nvPr/>
              </p:nvSpPr>
              <p:spPr>
                <a:xfrm>
                  <a:off x="2350646" y="359535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94538CB-2D5A-8B44-B930-3AE079226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646" y="3595356"/>
                  <a:ext cx="537670" cy="3585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380D7FA-FC49-9348-8AE1-1A8A8FD59AF6}"/>
                    </a:ext>
                  </a:extLst>
                </p:cNvPr>
                <p:cNvSpPr txBox="1"/>
                <p:nvPr/>
              </p:nvSpPr>
              <p:spPr>
                <a:xfrm>
                  <a:off x="3191633" y="3595356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380D7FA-FC49-9348-8AE1-1A8A8FD59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633" y="3595356"/>
                  <a:ext cx="537670" cy="35854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1C2CCF5-528E-5947-8344-A3E782EF6561}"/>
                    </a:ext>
                  </a:extLst>
                </p:cNvPr>
                <p:cNvSpPr txBox="1"/>
                <p:nvPr/>
              </p:nvSpPr>
              <p:spPr>
                <a:xfrm>
                  <a:off x="4032621" y="3595356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1C2CCF5-528E-5947-8344-A3E782EF6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621" y="3595356"/>
                  <a:ext cx="537669" cy="35854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7088790-36F2-BF4F-824D-97C6490C0AF0}"/>
                    </a:ext>
                  </a:extLst>
                </p:cNvPr>
                <p:cNvSpPr txBox="1"/>
                <p:nvPr/>
              </p:nvSpPr>
              <p:spPr>
                <a:xfrm>
                  <a:off x="4863801" y="359535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7088790-36F2-BF4F-824D-97C6490C0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801" y="3595356"/>
                  <a:ext cx="531654" cy="3585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9EFDB60-CEA0-024D-8F76-DAC8ADA4FCCD}"/>
                    </a:ext>
                  </a:extLst>
                </p:cNvPr>
                <p:cNvSpPr txBox="1"/>
                <p:nvPr/>
              </p:nvSpPr>
              <p:spPr>
                <a:xfrm>
                  <a:off x="5694982" y="359535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9EFDB60-CEA0-024D-8F76-DAC8ADA4F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982" y="3595356"/>
                  <a:ext cx="537670" cy="35854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0FD1C8D-E2A9-F745-B8C2-584FA5668C0F}"/>
                    </a:ext>
                  </a:extLst>
                </p:cNvPr>
                <p:cNvSpPr txBox="1"/>
                <p:nvPr/>
              </p:nvSpPr>
              <p:spPr>
                <a:xfrm>
                  <a:off x="6535969" y="3595356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0FD1C8D-E2A9-F745-B8C2-584FA5668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969" y="3595356"/>
                  <a:ext cx="537670" cy="35854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6556266A-17CF-DE44-97CD-553E1406DE9F}"/>
                    </a:ext>
                  </a:extLst>
                </p:cNvPr>
                <p:cNvSpPr txBox="1"/>
                <p:nvPr/>
              </p:nvSpPr>
              <p:spPr>
                <a:xfrm>
                  <a:off x="7376956" y="3595356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6556266A-17CF-DE44-97CD-553E1406D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956" y="3595356"/>
                  <a:ext cx="537669" cy="35854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2D85A1B-FB6E-C543-8F90-094364C77D16}"/>
                </a:ext>
              </a:extLst>
            </p:cNvPr>
            <p:cNvGrpSpPr/>
            <p:nvPr/>
          </p:nvGrpSpPr>
          <p:grpSpPr>
            <a:xfrm>
              <a:off x="2269614" y="4043626"/>
              <a:ext cx="1679450" cy="358546"/>
              <a:chOff x="1779756" y="4043626"/>
              <a:chExt cx="1679450" cy="358546"/>
            </a:xfrm>
          </p:grpSpPr>
          <p:cxnSp>
            <p:nvCxnSpPr>
              <p:cNvPr id="99" name="直接箭头连接符 109">
                <a:extLst>
                  <a:ext uri="{FF2B5EF4-FFF2-40B4-BE49-F238E27FC236}">
                    <a16:creationId xmlns:a16="http://schemas.microsoft.com/office/drawing/2014/main" id="{AB74748A-9928-1846-8546-ECECCDBE9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9756" y="4043626"/>
                <a:ext cx="0" cy="35854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110">
                <a:extLst>
                  <a:ext uri="{FF2B5EF4-FFF2-40B4-BE49-F238E27FC236}">
                    <a16:creationId xmlns:a16="http://schemas.microsoft.com/office/drawing/2014/main" id="{5972617F-20CB-0E4C-AB42-164FE26F93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83921" y="4043627"/>
                <a:ext cx="1445867" cy="35854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11">
                <a:extLst>
                  <a:ext uri="{FF2B5EF4-FFF2-40B4-BE49-F238E27FC236}">
                    <a16:creationId xmlns:a16="http://schemas.microsoft.com/office/drawing/2014/main" id="{8B6F7D95-C130-2045-B06F-EE6862BEBF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9206" y="4043626"/>
                <a:ext cx="0" cy="3585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81">
                <a:extLst>
                  <a:ext uri="{FF2B5EF4-FFF2-40B4-BE49-F238E27FC236}">
                    <a16:creationId xmlns:a16="http://schemas.microsoft.com/office/drawing/2014/main" id="{54D2F2F7-EC36-C04A-8D4A-B63C8C0CA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9175" y="4043626"/>
                <a:ext cx="1445867" cy="3585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A8421AB-C867-4F4B-977E-AC0CCC96725F}"/>
                    </a:ext>
                  </a:extLst>
                </p:cNvPr>
                <p:cNvSpPr txBox="1"/>
                <p:nvPr/>
              </p:nvSpPr>
              <p:spPr>
                <a:xfrm>
                  <a:off x="1501658" y="3634847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32(1)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A8421AB-C867-4F4B-977E-AC0CCC967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58" y="3634847"/>
                  <a:ext cx="609462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FFD3F882-8C8A-B24C-A31F-41033A82238F}"/>
                    </a:ext>
                  </a:extLst>
                </p:cNvPr>
                <p:cNvSpPr txBox="1"/>
                <p:nvPr/>
              </p:nvSpPr>
              <p:spPr>
                <a:xfrm>
                  <a:off x="2335616" y="3634847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0" i="1" dirty="0">
                          <a:latin typeface="Cambria Math" panose="02040503050406030204" pitchFamily="18" charset="0"/>
                        </a:rPr>
                        <m:t>32(1</m:t>
                      </m:r>
                    </m:oMath>
                  </a14:m>
                  <a:r>
                    <a:rPr lang="en-US" altLang="zh-CN" sz="1200" dirty="0"/>
                    <a:t>)</a:t>
                  </a:r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FFD3F882-8C8A-B24C-A31F-41033A822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5616" y="3634847"/>
                  <a:ext cx="545342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2326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8DC946D-6FDA-354F-9F95-999CE3024227}"/>
                    </a:ext>
                  </a:extLst>
                </p:cNvPr>
                <p:cNvSpPr txBox="1"/>
                <p:nvPr/>
              </p:nvSpPr>
              <p:spPr>
                <a:xfrm>
                  <a:off x="3176969" y="3634474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32(2)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8DC946D-6FDA-354F-9F95-999CE3024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969" y="3634474"/>
                  <a:ext cx="609462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9C8C087-D1BC-7B41-A172-AAAAA20665B7}"/>
                    </a:ext>
                  </a:extLst>
                </p:cNvPr>
                <p:cNvSpPr txBox="1"/>
                <p:nvPr/>
              </p:nvSpPr>
              <p:spPr>
                <a:xfrm>
                  <a:off x="4022719" y="3634474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32(2)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9C8C087-D1BC-7B41-A172-AAAAA2066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719" y="3634474"/>
                  <a:ext cx="609462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D258DB29-26A2-2E43-BAF0-842C2E7218D5}"/>
                    </a:ext>
                  </a:extLst>
                </p:cNvPr>
                <p:cNvSpPr txBox="1"/>
                <p:nvPr/>
              </p:nvSpPr>
              <p:spPr>
                <a:xfrm>
                  <a:off x="1478905" y="453899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16(1)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D258DB29-26A2-2E43-BAF0-842C2E721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905" y="4538992"/>
                  <a:ext cx="609462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827AD2B-7145-4644-BA52-3186CF9AA8F7}"/>
                    </a:ext>
                  </a:extLst>
                </p:cNvPr>
                <p:cNvSpPr txBox="1"/>
                <p:nvPr/>
              </p:nvSpPr>
              <p:spPr>
                <a:xfrm>
                  <a:off x="2359179" y="4545227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16(2)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827AD2B-7145-4644-BA52-3186CF9AA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79" y="4545227"/>
                  <a:ext cx="609462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CB5DAB8-9A83-CF40-ACE8-8CED5C3702E7}"/>
                    </a:ext>
                  </a:extLst>
                </p:cNvPr>
                <p:cNvSpPr txBox="1"/>
                <p:nvPr/>
              </p:nvSpPr>
              <p:spPr>
                <a:xfrm>
                  <a:off x="1509659" y="2698812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CB5DAB8-9A83-CF40-ACE8-8CED5C370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659" y="2698812"/>
                  <a:ext cx="537670" cy="35854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8C98761-7B95-804C-B0C3-C62F49769795}"/>
                    </a:ext>
                  </a:extLst>
                </p:cNvPr>
                <p:cNvSpPr txBox="1"/>
                <p:nvPr/>
              </p:nvSpPr>
              <p:spPr>
                <a:xfrm>
                  <a:off x="2350646" y="2698812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8C98761-7B95-804C-B0C3-C62F49769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646" y="2698812"/>
                  <a:ext cx="537670" cy="35854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123B32D8-3AC8-1442-B731-9396B1C8D600}"/>
                    </a:ext>
                  </a:extLst>
                </p:cNvPr>
                <p:cNvSpPr txBox="1"/>
                <p:nvPr/>
              </p:nvSpPr>
              <p:spPr>
                <a:xfrm>
                  <a:off x="3191633" y="2698812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123B32D8-3AC8-1442-B731-9396B1C8D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633" y="2698812"/>
                  <a:ext cx="537670" cy="35854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FA35A9E-E6A9-BB4B-8BBC-C455BFAC3F8B}"/>
                    </a:ext>
                  </a:extLst>
                </p:cNvPr>
                <p:cNvSpPr txBox="1"/>
                <p:nvPr/>
              </p:nvSpPr>
              <p:spPr>
                <a:xfrm>
                  <a:off x="4032621" y="2698812"/>
                  <a:ext cx="537669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FA35A9E-E6A9-BB4B-8BBC-C455BFAC3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621" y="2698812"/>
                  <a:ext cx="537669" cy="35854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4B83E41-A22D-744A-ACD0-DE1961713165}"/>
                    </a:ext>
                  </a:extLst>
                </p:cNvPr>
                <p:cNvSpPr txBox="1"/>
                <p:nvPr/>
              </p:nvSpPr>
              <p:spPr>
                <a:xfrm>
                  <a:off x="4863801" y="2698812"/>
                  <a:ext cx="531654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4B83E41-A22D-744A-ACD0-DE1961713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801" y="2698812"/>
                  <a:ext cx="531654" cy="35854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41DB053-F697-C449-89F3-31E1BD1C7171}"/>
                    </a:ext>
                  </a:extLst>
                </p:cNvPr>
                <p:cNvSpPr txBox="1"/>
                <p:nvPr/>
              </p:nvSpPr>
              <p:spPr>
                <a:xfrm>
                  <a:off x="5694982" y="2698812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41DB053-F697-C449-89F3-31E1BD1C7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982" y="2698812"/>
                  <a:ext cx="537670" cy="35854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B1BD367-9770-7843-82B2-C2DC6B6A5122}"/>
                    </a:ext>
                  </a:extLst>
                </p:cNvPr>
                <p:cNvSpPr txBox="1"/>
                <p:nvPr/>
              </p:nvSpPr>
              <p:spPr>
                <a:xfrm>
                  <a:off x="6535969" y="2698812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B1BD367-9770-7843-82B2-C2DC6B6A5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969" y="2698812"/>
                  <a:ext cx="537670" cy="35854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D8FAC839-CCF5-D343-9C17-620FA600F564}"/>
                    </a:ext>
                  </a:extLst>
                </p:cNvPr>
                <p:cNvSpPr txBox="1"/>
                <p:nvPr/>
              </p:nvSpPr>
              <p:spPr>
                <a:xfrm>
                  <a:off x="7376956" y="2698812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D8FAC839-CCF5-D343-9C17-620FA600F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956" y="2698812"/>
                  <a:ext cx="537669" cy="35854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76">
              <a:extLst>
                <a:ext uri="{FF2B5EF4-FFF2-40B4-BE49-F238E27FC236}">
                  <a16:creationId xmlns:a16="http://schemas.microsoft.com/office/drawing/2014/main" id="{1BF77434-C6F8-1644-8F02-796EF8F5D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105" y="3147084"/>
              <a:ext cx="0" cy="35854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77">
              <a:extLst>
                <a:ext uri="{FF2B5EF4-FFF2-40B4-BE49-F238E27FC236}">
                  <a16:creationId xmlns:a16="http://schemas.microsoft.com/office/drawing/2014/main" id="{81F2AD0D-2588-7546-AA64-5D621E95FE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5271" y="3147086"/>
              <a:ext cx="3094500" cy="34991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97">
              <a:extLst>
                <a:ext uri="{FF2B5EF4-FFF2-40B4-BE49-F238E27FC236}">
                  <a16:creationId xmlns:a16="http://schemas.microsoft.com/office/drawing/2014/main" id="{7D678FDB-BC94-5843-A059-3E048F6B3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006" y="3147084"/>
              <a:ext cx="0" cy="35854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99">
              <a:extLst>
                <a:ext uri="{FF2B5EF4-FFF2-40B4-BE49-F238E27FC236}">
                  <a16:creationId xmlns:a16="http://schemas.microsoft.com/office/drawing/2014/main" id="{D56FDF21-D1BF-294A-8955-5F7DF8096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5271" y="3160340"/>
              <a:ext cx="3094500" cy="34991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100">
              <a:extLst>
                <a:ext uri="{FF2B5EF4-FFF2-40B4-BE49-F238E27FC236}">
                  <a16:creationId xmlns:a16="http://schemas.microsoft.com/office/drawing/2014/main" id="{A3F65A0C-6019-4C4C-81D0-7F1FEF9A9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517" y="4496966"/>
              <a:ext cx="0" cy="3585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101">
              <a:extLst>
                <a:ext uri="{FF2B5EF4-FFF2-40B4-BE49-F238E27FC236}">
                  <a16:creationId xmlns:a16="http://schemas.microsoft.com/office/drawing/2014/main" id="{F83E6766-AB71-2C4C-87EE-58D50EBE0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0869" y="4496966"/>
              <a:ext cx="0" cy="3585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02">
              <a:extLst>
                <a:ext uri="{FF2B5EF4-FFF2-40B4-BE49-F238E27FC236}">
                  <a16:creationId xmlns:a16="http://schemas.microsoft.com/office/drawing/2014/main" id="{AC5A9F5D-C948-9040-BFF1-CB876F0E0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2363" y="4496966"/>
              <a:ext cx="0" cy="3585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03">
              <a:extLst>
                <a:ext uri="{FF2B5EF4-FFF2-40B4-BE49-F238E27FC236}">
                  <a16:creationId xmlns:a16="http://schemas.microsoft.com/office/drawing/2014/main" id="{D3A4208E-96F8-B141-A76A-570955C2C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0869" y="3595356"/>
              <a:ext cx="0" cy="3585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DB8CDE2-5148-2442-BC0E-DE1DE4D56823}"/>
                </a:ext>
              </a:extLst>
            </p:cNvPr>
            <p:cNvSpPr txBox="1"/>
            <p:nvPr/>
          </p:nvSpPr>
          <p:spPr>
            <a:xfrm>
              <a:off x="588254" y="2192240"/>
              <a:ext cx="786701" cy="365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80000"/>
                </a:lnSpc>
              </a:pPr>
              <a:r>
                <a:rPr kumimoji="1" lang="en-US" altLang="zh-CN" sz="1600">
                  <a:latin typeface="Cambria Math" panose="02040503050406030204" pitchFamily="18" charset="0"/>
                  <a:ea typeface="Cambria Math" panose="02040503050406030204" pitchFamily="18" charset="0"/>
                </a:rPr>
                <a:t>l = 64</a:t>
              </a:r>
            </a:p>
            <a:p>
              <a:pPr>
                <a:lnSpc>
                  <a:spcPct val="380000"/>
                </a:lnSpc>
              </a:pPr>
              <a:r>
                <a:rPr kumimoji="1" lang="en-US" altLang="zh-CN" sz="1600">
                  <a:latin typeface="Cambria Math" panose="02040503050406030204" pitchFamily="18" charset="0"/>
                  <a:ea typeface="Cambria Math" panose="02040503050406030204" pitchFamily="18" charset="0"/>
                </a:rPr>
                <a:t>l = 32</a:t>
              </a:r>
            </a:p>
            <a:p>
              <a:pPr>
                <a:lnSpc>
                  <a:spcPct val="380000"/>
                </a:lnSpc>
              </a:pPr>
              <a:r>
                <a:rPr kumimoji="1" lang="en-US" altLang="zh-CN" sz="1600">
                  <a:latin typeface="Cambria Math" panose="02040503050406030204" pitchFamily="18" charset="0"/>
                  <a:ea typeface="Cambria Math" panose="02040503050406030204" pitchFamily="18" charset="0"/>
                </a:rPr>
                <a:t>l = 16</a:t>
              </a:r>
            </a:p>
            <a:p>
              <a:pPr>
                <a:lnSpc>
                  <a:spcPct val="380000"/>
                </a:lnSpc>
              </a:pPr>
              <a:r>
                <a:rPr kumimoji="1" lang="en-US" altLang="zh-CN" sz="1600">
                  <a:latin typeface="Cambria Math" panose="02040503050406030204" pitchFamily="18" charset="0"/>
                  <a:ea typeface="Cambria Math" panose="02040503050406030204" pitchFamily="18" charset="0"/>
                </a:rPr>
                <a:t>l = 8</a:t>
              </a:r>
            </a:p>
          </p:txBody>
        </p:sp>
        <p:cxnSp>
          <p:nvCxnSpPr>
            <p:cNvPr id="75" name="直接箭头连接符 42">
              <a:extLst>
                <a:ext uri="{FF2B5EF4-FFF2-40B4-BE49-F238E27FC236}">
                  <a16:creationId xmlns:a16="http://schemas.microsoft.com/office/drawing/2014/main" id="{3FE8154C-2260-5442-A94D-01E0696DF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976" y="5032633"/>
              <a:ext cx="0" cy="35854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FFD112C-7ECA-8144-8785-ADD9913125FB}"/>
                    </a:ext>
                  </a:extLst>
                </p:cNvPr>
                <p:cNvSpPr txBox="1"/>
                <p:nvPr/>
              </p:nvSpPr>
              <p:spPr>
                <a:xfrm>
                  <a:off x="1482828" y="273968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FFD112C-7ECA-8144-8785-ADD991312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828" y="2739682"/>
                  <a:ext cx="609462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927E0DC-2F59-5643-85BE-CA47CB52851F}"/>
                    </a:ext>
                  </a:extLst>
                </p:cNvPr>
                <p:cNvSpPr txBox="1"/>
                <p:nvPr/>
              </p:nvSpPr>
              <p:spPr>
                <a:xfrm>
                  <a:off x="2316786" y="273968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927E0DC-2F59-5643-85BE-CA47CB528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86" y="2739682"/>
                  <a:ext cx="609462" cy="276999"/>
                </a:xfrm>
                <a:prstGeom prst="rect">
                  <a:avLst/>
                </a:prstGeom>
                <a:blipFill>
                  <a:blip r:embed="rId3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4F361E9-2341-0448-BA2D-D58F24AEA080}"/>
                    </a:ext>
                  </a:extLst>
                </p:cNvPr>
                <p:cNvSpPr txBox="1"/>
                <p:nvPr/>
              </p:nvSpPr>
              <p:spPr>
                <a:xfrm>
                  <a:off x="3158139" y="2739309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4F361E9-2341-0448-BA2D-D58F24AEA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139" y="2739309"/>
                  <a:ext cx="609462" cy="276999"/>
                </a:xfrm>
                <a:prstGeom prst="rect">
                  <a:avLst/>
                </a:prstGeom>
                <a:blipFill>
                  <a:blip r:embed="rId33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BAA3952-0921-334A-8B36-86BC4C93FFC0}"/>
                    </a:ext>
                  </a:extLst>
                </p:cNvPr>
                <p:cNvSpPr txBox="1"/>
                <p:nvPr/>
              </p:nvSpPr>
              <p:spPr>
                <a:xfrm>
                  <a:off x="4003889" y="2739309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BAA3952-0921-334A-8B36-86BC4C93F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889" y="2739309"/>
                  <a:ext cx="609462" cy="276999"/>
                </a:xfrm>
                <a:prstGeom prst="rect">
                  <a:avLst/>
                </a:prstGeom>
                <a:blipFill>
                  <a:blip r:embed="rId3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2A286AC-7C4B-1E40-A2B8-D47061AC3F4E}"/>
                    </a:ext>
                  </a:extLst>
                </p:cNvPr>
                <p:cNvSpPr txBox="1"/>
                <p:nvPr/>
              </p:nvSpPr>
              <p:spPr>
                <a:xfrm>
                  <a:off x="4840072" y="274116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2A286AC-7C4B-1E40-A2B8-D47061AC3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72" y="2741162"/>
                  <a:ext cx="609462" cy="276999"/>
                </a:xfrm>
                <a:prstGeom prst="rect">
                  <a:avLst/>
                </a:prstGeom>
                <a:blipFill>
                  <a:blip r:embed="rId35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B610C59-7A29-6842-B575-AEA5F69ACF9E}"/>
                    </a:ext>
                  </a:extLst>
                </p:cNvPr>
                <p:cNvSpPr txBox="1"/>
                <p:nvPr/>
              </p:nvSpPr>
              <p:spPr>
                <a:xfrm>
                  <a:off x="5674030" y="274116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B610C59-7A29-6842-B575-AEA5F69AC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030" y="2741162"/>
                  <a:ext cx="609462" cy="276999"/>
                </a:xfrm>
                <a:prstGeom prst="rect">
                  <a:avLst/>
                </a:prstGeom>
                <a:blipFill>
                  <a:blip r:embed="rId3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EFBD55BA-7233-D440-BF05-D3B231DE3DA0}"/>
                    </a:ext>
                  </a:extLst>
                </p:cNvPr>
                <p:cNvSpPr txBox="1"/>
                <p:nvPr/>
              </p:nvSpPr>
              <p:spPr>
                <a:xfrm>
                  <a:off x="6515383" y="2740789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EFBD55BA-7233-D440-BF05-D3B231DE3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383" y="2740789"/>
                  <a:ext cx="609462" cy="276999"/>
                </a:xfrm>
                <a:prstGeom prst="rect">
                  <a:avLst/>
                </a:prstGeom>
                <a:blipFill>
                  <a:blip r:embed="rId3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0ED2BEB-5A8B-594D-9616-33AE9932A445}"/>
                    </a:ext>
                  </a:extLst>
                </p:cNvPr>
                <p:cNvSpPr txBox="1"/>
                <p:nvPr/>
              </p:nvSpPr>
              <p:spPr>
                <a:xfrm>
                  <a:off x="7361133" y="2740789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0ED2BEB-5A8B-594D-9616-33AE9932A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33" y="2740789"/>
                  <a:ext cx="609462" cy="276999"/>
                </a:xfrm>
                <a:prstGeom prst="rect">
                  <a:avLst/>
                </a:prstGeom>
                <a:blipFill>
                  <a:blip r:embed="rId3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D62ABFE-27E9-9D43-A790-8FA0E913C864}"/>
                    </a:ext>
                  </a:extLst>
                </p:cNvPr>
                <p:cNvSpPr txBox="1"/>
                <p:nvPr/>
              </p:nvSpPr>
              <p:spPr>
                <a:xfrm>
                  <a:off x="1503375" y="5478041"/>
                  <a:ext cx="573490" cy="36933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81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D62ABFE-27E9-9D43-A790-8FA0E913C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375" y="5478041"/>
                  <a:ext cx="573490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84FA97-C569-6549-A902-B85DE6F47FB6}"/>
                    </a:ext>
                  </a:extLst>
                </p:cNvPr>
                <p:cNvSpPr txBox="1"/>
                <p:nvPr/>
              </p:nvSpPr>
              <p:spPr>
                <a:xfrm>
                  <a:off x="2358562" y="5478041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84FA97-C569-6549-A902-B85DE6F47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562" y="5478041"/>
                  <a:ext cx="531654" cy="35854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13DA04F-503A-D746-8932-4D9ED39A20A1}"/>
                    </a:ext>
                  </a:extLst>
                </p:cNvPr>
                <p:cNvSpPr txBox="1"/>
                <p:nvPr/>
              </p:nvSpPr>
              <p:spPr>
                <a:xfrm>
                  <a:off x="3208350" y="548756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13DA04F-503A-D746-8932-4D9ED39A2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350" y="5487566"/>
                  <a:ext cx="531654" cy="358545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45F0AF0-7096-FD48-A385-7C1E55B6B02D}"/>
                    </a:ext>
                  </a:extLst>
                </p:cNvPr>
                <p:cNvSpPr txBox="1"/>
                <p:nvPr/>
              </p:nvSpPr>
              <p:spPr>
                <a:xfrm>
                  <a:off x="4063537" y="548756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45F0AF0-7096-FD48-A385-7C1E55B6B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537" y="5487566"/>
                  <a:ext cx="531654" cy="358545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462C8619-3906-374C-8A96-C8CC34C02D6E}"/>
                    </a:ext>
                  </a:extLst>
                </p:cNvPr>
                <p:cNvSpPr txBox="1"/>
                <p:nvPr/>
              </p:nvSpPr>
              <p:spPr>
                <a:xfrm>
                  <a:off x="4856175" y="5497091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462C8619-3906-374C-8A96-C8CC34C02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175" y="5497091"/>
                  <a:ext cx="531654" cy="35854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CEC4F186-38EC-0946-A65A-4CEF96B3AE44}"/>
                    </a:ext>
                  </a:extLst>
                </p:cNvPr>
                <p:cNvSpPr txBox="1"/>
                <p:nvPr/>
              </p:nvSpPr>
              <p:spPr>
                <a:xfrm>
                  <a:off x="5711362" y="5497091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CEC4F186-38EC-0946-A65A-4CEF96B3A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362" y="5497091"/>
                  <a:ext cx="531654" cy="358545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BC7006D-52FF-7E46-8363-F1EE2758F3C0}"/>
                    </a:ext>
                  </a:extLst>
                </p:cNvPr>
                <p:cNvSpPr txBox="1"/>
                <p:nvPr/>
              </p:nvSpPr>
              <p:spPr>
                <a:xfrm>
                  <a:off x="6561150" y="550661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BC7006D-52FF-7E46-8363-F1EE2758F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150" y="5506616"/>
                  <a:ext cx="531654" cy="35854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8A480F85-43C2-9A4E-B896-B40B5E1B2024}"/>
                    </a:ext>
                  </a:extLst>
                </p:cNvPr>
                <p:cNvSpPr txBox="1"/>
                <p:nvPr/>
              </p:nvSpPr>
              <p:spPr>
                <a:xfrm>
                  <a:off x="7416337" y="550661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8A480F85-43C2-9A4E-B896-B40B5E1B2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337" y="5506616"/>
                  <a:ext cx="531654" cy="35854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FCF40484-9795-B846-805B-17AA59268EED}"/>
                    </a:ext>
                  </a:extLst>
                </p:cNvPr>
                <p:cNvSpPr txBox="1"/>
                <p:nvPr/>
              </p:nvSpPr>
              <p:spPr>
                <a:xfrm>
                  <a:off x="1633210" y="5539117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FCF40484-9795-B846-805B-17AA59268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210" y="5539117"/>
                  <a:ext cx="311304" cy="276999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19A34080-B3D6-4242-A18B-303B6089610D}"/>
                    </a:ext>
                  </a:extLst>
                </p:cNvPr>
                <p:cNvSpPr txBox="1"/>
                <p:nvPr/>
              </p:nvSpPr>
              <p:spPr>
                <a:xfrm>
                  <a:off x="2471410" y="5529592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19A34080-B3D6-4242-A18B-303B60896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410" y="5529592"/>
                  <a:ext cx="311304" cy="276999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2D3CBF0-CB01-9846-BA9D-15768CA1B56F}"/>
                </a:ext>
              </a:extLst>
            </p:cNvPr>
            <p:cNvSpPr/>
            <p:nvPr/>
          </p:nvSpPr>
          <p:spPr>
            <a:xfrm>
              <a:off x="1425979" y="4447893"/>
              <a:ext cx="1518899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EE52C5A-CF0C-5D4D-A616-AD718222870E}"/>
                </a:ext>
              </a:extLst>
            </p:cNvPr>
            <p:cNvSpPr/>
            <p:nvPr/>
          </p:nvSpPr>
          <p:spPr>
            <a:xfrm>
              <a:off x="3134157" y="4447894"/>
              <a:ext cx="1518899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AAEEA7F-C60F-8D47-83E0-E00C735375F1}"/>
                </a:ext>
              </a:extLst>
            </p:cNvPr>
            <p:cNvSpPr/>
            <p:nvPr/>
          </p:nvSpPr>
          <p:spPr>
            <a:xfrm>
              <a:off x="1435985" y="3558066"/>
              <a:ext cx="3187717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3DD7C4C-914F-4C43-BA36-2B42B7A82A10}"/>
                </a:ext>
              </a:extLst>
            </p:cNvPr>
            <p:cNvSpPr/>
            <p:nvPr/>
          </p:nvSpPr>
          <p:spPr>
            <a:xfrm>
              <a:off x="4810553" y="3544921"/>
              <a:ext cx="3187717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94451C-5393-AC46-B050-9FBA371281C8}"/>
                </a:ext>
              </a:extLst>
            </p:cNvPr>
            <p:cNvSpPr/>
            <p:nvPr/>
          </p:nvSpPr>
          <p:spPr>
            <a:xfrm>
              <a:off x="1431425" y="2639957"/>
              <a:ext cx="6562286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A16935-4A92-F24B-8541-9224552FA84B}"/>
                  </a:ext>
                </a:extLst>
              </p:cNvPr>
              <p:cNvSpPr txBox="1"/>
              <p:nvPr/>
            </p:nvSpPr>
            <p:spPr>
              <a:xfrm>
                <a:off x="9788573" y="3802967"/>
                <a:ext cx="2397964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1" i="1">
                              <a:solidFill>
                                <a:srgbClr val="9A2418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zh-CN" altLang="zh-CN">
                    <a:effectLst/>
                  </a:rPr>
                  <a:t> 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A16935-4A92-F24B-8541-9224552F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573" y="3802967"/>
                <a:ext cx="2397964" cy="535468"/>
              </a:xfrm>
              <a:prstGeom prst="rect">
                <a:avLst/>
              </a:prstGeom>
              <a:blipFill>
                <a:blip r:embed="rId49"/>
                <a:stretch>
                  <a:fillRect t="-25581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4BEAB3B-64CE-7748-9C6D-64A94753D894}"/>
                  </a:ext>
                </a:extLst>
              </p:cNvPr>
              <p:cNvSpPr txBox="1"/>
              <p:nvPr/>
            </p:nvSpPr>
            <p:spPr>
              <a:xfrm>
                <a:off x="9488773" y="3270232"/>
                <a:ext cx="2565061" cy="47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1">
                          <a:solidFill>
                            <a:srgbClr val="9A2418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l-GR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4BEAB3B-64CE-7748-9C6D-64A94753D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773" y="3270232"/>
                <a:ext cx="2565061" cy="47429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>
            <a:extLst>
              <a:ext uri="{FF2B5EF4-FFF2-40B4-BE49-F238E27FC236}">
                <a16:creationId xmlns:a16="http://schemas.microsoft.com/office/drawing/2014/main" id="{B3875E53-41D2-3A4F-839B-D66184AAB46A}"/>
              </a:ext>
            </a:extLst>
          </p:cNvPr>
          <p:cNvSpPr txBox="1">
            <a:spLocks noChangeAspect="1"/>
          </p:cNvSpPr>
          <p:nvPr/>
        </p:nvSpPr>
        <p:spPr>
          <a:xfrm>
            <a:off x="9289338" y="3317709"/>
            <a:ext cx="463688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BE061C6-DB15-A845-8334-2BFDF341375D}"/>
              </a:ext>
            </a:extLst>
          </p:cNvPr>
          <p:cNvSpPr txBox="1"/>
          <p:nvPr/>
        </p:nvSpPr>
        <p:spPr>
          <a:xfrm>
            <a:off x="9277288" y="3938499"/>
            <a:ext cx="484061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5CE82A35-89EE-5B46-B51A-1C20D98A437F}"/>
              </a:ext>
            </a:extLst>
          </p:cNvPr>
          <p:cNvSpPr/>
          <p:nvPr/>
        </p:nvSpPr>
        <p:spPr>
          <a:xfrm>
            <a:off x="9173977" y="3221855"/>
            <a:ext cx="2907849" cy="1837860"/>
          </a:xfrm>
          <a:prstGeom prst="roundRect">
            <a:avLst>
              <a:gd name="adj" fmla="val 4922"/>
            </a:avLst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716F5B9-8FF5-B24C-AB8E-8DB9FF0B7ED4}"/>
              </a:ext>
            </a:extLst>
          </p:cNvPr>
          <p:cNvSpPr/>
          <p:nvPr/>
        </p:nvSpPr>
        <p:spPr>
          <a:xfrm>
            <a:off x="9276514" y="4508286"/>
            <a:ext cx="486000" cy="360000"/>
          </a:xfrm>
          <a:prstGeom prst="rect">
            <a:avLst/>
          </a:prstGeom>
          <a:solidFill>
            <a:schemeClr val="bg2">
              <a:lumMod val="75000"/>
              <a:alpha val="17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A81918-86B7-4843-BE81-E043D6DCF77B}"/>
              </a:ext>
            </a:extLst>
          </p:cNvPr>
          <p:cNvSpPr txBox="1"/>
          <p:nvPr/>
        </p:nvSpPr>
        <p:spPr>
          <a:xfrm>
            <a:off x="9838406" y="4583236"/>
            <a:ext cx="19738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spc="160">
                <a:latin typeface="Microsoft YaHei" panose="020B0503020204020204" pitchFamily="34" charset="-122"/>
                <a:ea typeface="Microsoft YaHei" panose="020B0503020204020204" pitchFamily="34" charset="-122"/>
              </a:rPr>
              <a:t>并行计算单元</a:t>
            </a:r>
          </a:p>
        </p:txBody>
      </p:sp>
    </p:spTree>
    <p:extLst>
      <p:ext uri="{BB962C8B-B14F-4D97-AF65-F5344CB8AC3E}">
        <p14:creationId xmlns:p14="http://schemas.microsoft.com/office/powerpoint/2010/main" val="50980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14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587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1K-point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stage-1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C26E41E-4139-A64F-8F25-6ABA5902DAC9}"/>
              </a:ext>
            </a:extLst>
          </p:cNvPr>
          <p:cNvSpPr/>
          <p:nvPr/>
        </p:nvSpPr>
        <p:spPr>
          <a:xfrm>
            <a:off x="715179" y="1504373"/>
            <a:ext cx="1354576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endParaRPr kumimoji="1" lang="zh-CN" altLang="en-US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689EF6-DA6C-014F-BB68-8FA5F324F611}"/>
              </a:ext>
            </a:extLst>
          </p:cNvPr>
          <p:cNvSpPr/>
          <p:nvPr/>
        </p:nvSpPr>
        <p:spPr>
          <a:xfrm>
            <a:off x="2561296" y="1504372"/>
            <a:ext cx="1854155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8-point</a:t>
            </a:r>
            <a:r>
              <a:rPr kumimoji="1" lang="zh-CN" altLang="en-US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FFT</a:t>
            </a:r>
            <a:endParaRPr kumimoji="1" lang="zh-CN" altLang="en-US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D613E33-829C-BB4C-B306-A33CAC077107}"/>
              </a:ext>
            </a:extLst>
          </p:cNvPr>
          <p:cNvSpPr/>
          <p:nvPr/>
        </p:nvSpPr>
        <p:spPr>
          <a:xfrm>
            <a:off x="4918238" y="1499730"/>
            <a:ext cx="3324427" cy="663460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16-point</a:t>
            </a:r>
            <a:r>
              <a:rPr lang="zh-CN" altLang="en-US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1024-</a:t>
            </a:r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point </a:t>
            </a:r>
            <a:r>
              <a:rPr lang="zh-CN" altLang="en-US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bufferfly</a:t>
            </a:r>
            <a:endParaRPr kumimoji="1" lang="zh-CN" altLang="en-US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6427FCD-05F6-7347-9FAB-4AA6AB7024F9}"/>
              </a:ext>
            </a:extLst>
          </p:cNvPr>
          <p:cNvSpPr/>
          <p:nvPr/>
        </p:nvSpPr>
        <p:spPr>
          <a:xfrm>
            <a:off x="8703216" y="1502741"/>
            <a:ext cx="2905326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phase rotation</a:t>
            </a:r>
            <a:endParaRPr kumimoji="1" lang="en-US" altLang="zh-CN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F05D434-ADE2-5447-A55C-DECD8464D17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069755" y="1836103"/>
            <a:ext cx="49154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A39E6F1-2142-4641-9AC4-A15F56E35BA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415451" y="1831460"/>
            <a:ext cx="502787" cy="4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19FE0FF-4677-6647-8847-4DA6EA01A56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8242665" y="1831460"/>
            <a:ext cx="460551" cy="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8BA06EB-15C2-404C-819C-44FE0405362B}"/>
              </a:ext>
            </a:extLst>
          </p:cNvPr>
          <p:cNvSpPr txBox="1"/>
          <p:nvPr/>
        </p:nvSpPr>
        <p:spPr>
          <a:xfrm>
            <a:off x="4479297" y="4773122"/>
            <a:ext cx="2792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ping-pong buffer</a:t>
            </a:r>
            <a:r>
              <a:rPr lang="zh-CN" altLang="en"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FB0A7E-F021-D144-A414-0BFB6FC20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96" y="2771489"/>
            <a:ext cx="7305062" cy="19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2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15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587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1K-point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stage-1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C26E41E-4139-A64F-8F25-6ABA5902DAC9}"/>
              </a:ext>
            </a:extLst>
          </p:cNvPr>
          <p:cNvSpPr/>
          <p:nvPr/>
        </p:nvSpPr>
        <p:spPr>
          <a:xfrm>
            <a:off x="715179" y="1504373"/>
            <a:ext cx="1354576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endParaRPr kumimoji="1" lang="zh-CN" altLang="en-US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689EF6-DA6C-014F-BB68-8FA5F324F611}"/>
              </a:ext>
            </a:extLst>
          </p:cNvPr>
          <p:cNvSpPr/>
          <p:nvPr/>
        </p:nvSpPr>
        <p:spPr>
          <a:xfrm>
            <a:off x="2561296" y="1504372"/>
            <a:ext cx="1854155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8-point</a:t>
            </a:r>
            <a:r>
              <a:rPr kumimoji="1" lang="zh-CN" altLang="en-US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FFT</a:t>
            </a:r>
            <a:endParaRPr kumimoji="1" lang="zh-CN" altLang="en-US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D613E33-829C-BB4C-B306-A33CAC077107}"/>
              </a:ext>
            </a:extLst>
          </p:cNvPr>
          <p:cNvSpPr/>
          <p:nvPr/>
        </p:nvSpPr>
        <p:spPr>
          <a:xfrm>
            <a:off x="4918238" y="1499730"/>
            <a:ext cx="3324427" cy="663460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16-point</a:t>
            </a:r>
            <a:r>
              <a:rPr lang="zh-CN" altLang="en-US" sz="2000" b="1">
                <a:solidFill>
                  <a:srgbClr val="9A24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1024-</a:t>
            </a:r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point </a:t>
            </a:r>
            <a:r>
              <a:rPr lang="zh-CN" altLang="en-US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bufferfly</a:t>
            </a:r>
            <a:endParaRPr kumimoji="1" lang="zh-CN" altLang="en-US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6427FCD-05F6-7347-9FAB-4AA6AB7024F9}"/>
              </a:ext>
            </a:extLst>
          </p:cNvPr>
          <p:cNvSpPr/>
          <p:nvPr/>
        </p:nvSpPr>
        <p:spPr>
          <a:xfrm>
            <a:off x="8703216" y="1502741"/>
            <a:ext cx="2905326" cy="663461"/>
          </a:xfrm>
          <a:prstGeom prst="roundRect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b="1" i="0">
                <a:solidFill>
                  <a:srgbClr val="9A241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phase rotation</a:t>
            </a:r>
            <a:endParaRPr kumimoji="1" lang="en-US" altLang="zh-CN" sz="2000" b="1">
              <a:solidFill>
                <a:srgbClr val="9A241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F05D434-ADE2-5447-A55C-DECD8464D17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069755" y="1836103"/>
            <a:ext cx="49154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A39E6F1-2142-4641-9AC4-A15F56E35BA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415451" y="1831460"/>
            <a:ext cx="502787" cy="4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19FE0FF-4677-6647-8847-4DA6EA01A56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8242665" y="1831460"/>
            <a:ext cx="460551" cy="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AD4E760-AF1D-594D-9D47-56DF5D08B051}"/>
              </a:ext>
            </a:extLst>
          </p:cNvPr>
          <p:cNvGrpSpPr/>
          <p:nvPr/>
        </p:nvGrpSpPr>
        <p:grpSpPr>
          <a:xfrm>
            <a:off x="1638865" y="2241094"/>
            <a:ext cx="7290096" cy="3672921"/>
            <a:chOff x="708174" y="2192240"/>
            <a:chExt cx="7290096" cy="3672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BF48D7D-5061-4E41-9A96-6A23524DED00}"/>
                    </a:ext>
                  </a:extLst>
                </p:cNvPr>
                <p:cNvSpPr txBox="1"/>
                <p:nvPr/>
              </p:nvSpPr>
              <p:spPr>
                <a:xfrm>
                  <a:off x="1511559" y="449696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BF48D7D-5061-4E41-9A96-6A23524DE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559" y="4496966"/>
                  <a:ext cx="537670" cy="3585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63D8DC1-9AEC-3243-8BD2-FF98DB371730}"/>
                    </a:ext>
                  </a:extLst>
                </p:cNvPr>
                <p:cNvSpPr txBox="1"/>
                <p:nvPr/>
              </p:nvSpPr>
              <p:spPr>
                <a:xfrm>
                  <a:off x="2352546" y="4496966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n w="0"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63D8DC1-9AEC-3243-8BD2-FF98DB371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546" y="4496966"/>
                  <a:ext cx="537670" cy="3585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30757C6-22F3-1544-80FA-3A60E11F905A}"/>
                    </a:ext>
                  </a:extLst>
                </p:cNvPr>
                <p:cNvSpPr txBox="1"/>
                <p:nvPr/>
              </p:nvSpPr>
              <p:spPr>
                <a:xfrm>
                  <a:off x="3193533" y="449696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30757C6-22F3-1544-80FA-3A60E11F9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533" y="4496966"/>
                  <a:ext cx="537670" cy="3585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1BBDF54-88E7-D443-9215-34C385499409}"/>
                    </a:ext>
                  </a:extLst>
                </p:cNvPr>
                <p:cNvSpPr txBox="1"/>
                <p:nvPr/>
              </p:nvSpPr>
              <p:spPr>
                <a:xfrm>
                  <a:off x="4034521" y="4496966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1BBDF54-88E7-D443-9215-34C385499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521" y="4496966"/>
                  <a:ext cx="537669" cy="3585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86ED423-9C12-5F45-B776-54A7B1BA078C}"/>
                    </a:ext>
                  </a:extLst>
                </p:cNvPr>
                <p:cNvSpPr txBox="1"/>
                <p:nvPr/>
              </p:nvSpPr>
              <p:spPr>
                <a:xfrm>
                  <a:off x="4865700" y="449696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86ED423-9C12-5F45-B776-54A7B1BA0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00" y="4496966"/>
                  <a:ext cx="531654" cy="3585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D05D55A-67D0-634F-820F-E780CA6DA852}"/>
                    </a:ext>
                  </a:extLst>
                </p:cNvPr>
                <p:cNvSpPr txBox="1"/>
                <p:nvPr/>
              </p:nvSpPr>
              <p:spPr>
                <a:xfrm>
                  <a:off x="5696882" y="4496966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D05D55A-67D0-634F-820F-E780CA6DA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882" y="4496966"/>
                  <a:ext cx="537670" cy="35854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1CAA9F8-4547-F147-AD7B-1C69787C0D4D}"/>
                    </a:ext>
                  </a:extLst>
                </p:cNvPr>
                <p:cNvSpPr txBox="1"/>
                <p:nvPr/>
              </p:nvSpPr>
              <p:spPr>
                <a:xfrm>
                  <a:off x="6537869" y="449696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1CAA9F8-4547-F147-AD7B-1C69787C0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869" y="4496966"/>
                  <a:ext cx="537670" cy="3585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F8C908-F149-4C4E-9B44-8F0E347B14D8}"/>
                    </a:ext>
                  </a:extLst>
                </p:cNvPr>
                <p:cNvSpPr txBox="1"/>
                <p:nvPr/>
              </p:nvSpPr>
              <p:spPr>
                <a:xfrm>
                  <a:off x="7378856" y="4496966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F8C908-F149-4C4E-9B44-8F0E347B1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856" y="4496966"/>
                  <a:ext cx="537669" cy="35854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3827855-5874-C641-B9FB-0A8640E1E6C2}"/>
                </a:ext>
              </a:extLst>
            </p:cNvPr>
            <p:cNvGrpSpPr/>
            <p:nvPr/>
          </p:nvGrpSpPr>
          <p:grpSpPr>
            <a:xfrm>
              <a:off x="1884557" y="5040032"/>
              <a:ext cx="736824" cy="358546"/>
              <a:chOff x="3476625" y="5018457"/>
              <a:chExt cx="651911" cy="369333"/>
            </a:xfrm>
          </p:grpSpPr>
          <p:cxnSp>
            <p:nvCxnSpPr>
              <p:cNvPr id="115" name="直接箭头连接符 24">
                <a:extLst>
                  <a:ext uri="{FF2B5EF4-FFF2-40B4-BE49-F238E27FC236}">
                    <a16:creationId xmlns:a16="http://schemas.microsoft.com/office/drawing/2014/main" id="{89DB796B-1038-C442-80EA-537B36B361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625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30">
                <a:extLst>
                  <a:ext uri="{FF2B5EF4-FFF2-40B4-BE49-F238E27FC236}">
                    <a16:creationId xmlns:a16="http://schemas.microsoft.com/office/drawing/2014/main" id="{C6F16A9E-3404-AE46-BDC0-591640BE7FC5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V="1">
                <a:off x="412853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33">
                <a:extLst>
                  <a:ext uri="{FF2B5EF4-FFF2-40B4-BE49-F238E27FC236}">
                    <a16:creationId xmlns:a16="http://schemas.microsoft.com/office/drawing/2014/main" id="{EE408DF6-DB62-A44E-9AE0-A51E62D48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393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382FC6D-AC8C-A741-928B-05C38A044F52}"/>
                </a:ext>
              </a:extLst>
            </p:cNvPr>
            <p:cNvGrpSpPr/>
            <p:nvPr/>
          </p:nvGrpSpPr>
          <p:grpSpPr>
            <a:xfrm>
              <a:off x="3460469" y="5040031"/>
              <a:ext cx="840987" cy="358545"/>
              <a:chOff x="3384466" y="5018457"/>
              <a:chExt cx="744070" cy="369332"/>
            </a:xfrm>
          </p:grpSpPr>
          <p:cxnSp>
            <p:nvCxnSpPr>
              <p:cNvPr id="111" name="直接箭头连接符 42">
                <a:extLst>
                  <a:ext uri="{FF2B5EF4-FFF2-40B4-BE49-F238E27FC236}">
                    <a16:creationId xmlns:a16="http://schemas.microsoft.com/office/drawing/2014/main" id="{A0E7600F-699A-2748-9791-DE5A79737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446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43">
                <a:extLst>
                  <a:ext uri="{FF2B5EF4-FFF2-40B4-BE49-F238E27FC236}">
                    <a16:creationId xmlns:a16="http://schemas.microsoft.com/office/drawing/2014/main" id="{3D40CA20-E3DB-EF4C-AC14-983B7F6271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625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44">
                <a:extLst>
                  <a:ext uri="{FF2B5EF4-FFF2-40B4-BE49-F238E27FC236}">
                    <a16:creationId xmlns:a16="http://schemas.microsoft.com/office/drawing/2014/main" id="{CBA81C29-C4D5-264D-BAD2-073AE4E0FA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853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45">
                <a:extLst>
                  <a:ext uri="{FF2B5EF4-FFF2-40B4-BE49-F238E27FC236}">
                    <a16:creationId xmlns:a16="http://schemas.microsoft.com/office/drawing/2014/main" id="{8FB3E46C-26CC-4747-B1D6-5B414EE945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393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7FEE50C-A1AF-E940-8CBB-7B6C32D53C98}"/>
                </a:ext>
              </a:extLst>
            </p:cNvPr>
            <p:cNvGrpSpPr/>
            <p:nvPr/>
          </p:nvGrpSpPr>
          <p:grpSpPr>
            <a:xfrm>
              <a:off x="5124730" y="5040031"/>
              <a:ext cx="840987" cy="358545"/>
              <a:chOff x="3384466" y="5018457"/>
              <a:chExt cx="744070" cy="369332"/>
            </a:xfrm>
          </p:grpSpPr>
          <p:cxnSp>
            <p:nvCxnSpPr>
              <p:cNvPr id="107" name="直接箭头连接符 47">
                <a:extLst>
                  <a:ext uri="{FF2B5EF4-FFF2-40B4-BE49-F238E27FC236}">
                    <a16:creationId xmlns:a16="http://schemas.microsoft.com/office/drawing/2014/main" id="{CBC4B1C0-3C03-D64F-B36F-C0D6E089B3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446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48">
                <a:extLst>
                  <a:ext uri="{FF2B5EF4-FFF2-40B4-BE49-F238E27FC236}">
                    <a16:creationId xmlns:a16="http://schemas.microsoft.com/office/drawing/2014/main" id="{D810E8ED-14BE-E24C-A133-3186413BB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625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49">
                <a:extLst>
                  <a:ext uri="{FF2B5EF4-FFF2-40B4-BE49-F238E27FC236}">
                    <a16:creationId xmlns:a16="http://schemas.microsoft.com/office/drawing/2014/main" id="{07B7635A-309E-654E-941E-385FDDC919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853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50">
                <a:extLst>
                  <a:ext uri="{FF2B5EF4-FFF2-40B4-BE49-F238E27FC236}">
                    <a16:creationId xmlns:a16="http://schemas.microsoft.com/office/drawing/2014/main" id="{66432FBA-AFF6-1F48-A26E-A56357B01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393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0B6048A-E2D1-5849-A0FC-0D89FCEDEEBB}"/>
                </a:ext>
              </a:extLst>
            </p:cNvPr>
            <p:cNvGrpSpPr/>
            <p:nvPr/>
          </p:nvGrpSpPr>
          <p:grpSpPr>
            <a:xfrm>
              <a:off x="6806704" y="5040031"/>
              <a:ext cx="840987" cy="358545"/>
              <a:chOff x="3384466" y="5018457"/>
              <a:chExt cx="744070" cy="369332"/>
            </a:xfrm>
          </p:grpSpPr>
          <p:cxnSp>
            <p:nvCxnSpPr>
              <p:cNvPr id="103" name="直接箭头连接符 52">
                <a:extLst>
                  <a:ext uri="{FF2B5EF4-FFF2-40B4-BE49-F238E27FC236}">
                    <a16:creationId xmlns:a16="http://schemas.microsoft.com/office/drawing/2014/main" id="{CCC75294-74CA-D145-B382-87C720F732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446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53">
                <a:extLst>
                  <a:ext uri="{FF2B5EF4-FFF2-40B4-BE49-F238E27FC236}">
                    <a16:creationId xmlns:a16="http://schemas.microsoft.com/office/drawing/2014/main" id="{BE4ED37F-510A-7346-8A78-8DD1823AAB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625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54">
                <a:extLst>
                  <a:ext uri="{FF2B5EF4-FFF2-40B4-BE49-F238E27FC236}">
                    <a16:creationId xmlns:a16="http://schemas.microsoft.com/office/drawing/2014/main" id="{59DB4118-B2DF-C240-BF2B-8F3275921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8536" y="5018457"/>
                <a:ext cx="0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55">
                <a:extLst>
                  <a:ext uri="{FF2B5EF4-FFF2-40B4-BE49-F238E27FC236}">
                    <a16:creationId xmlns:a16="http://schemas.microsoft.com/office/drawing/2014/main" id="{9B35D4BA-2D6E-9D4E-8C1F-6E40B0A722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393" y="5018457"/>
                <a:ext cx="532985" cy="36933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C6F45A6-14B1-5E4B-9B53-F6267903CE77}"/>
                    </a:ext>
                  </a:extLst>
                </p:cNvPr>
                <p:cNvSpPr txBox="1"/>
                <p:nvPr/>
              </p:nvSpPr>
              <p:spPr>
                <a:xfrm>
                  <a:off x="1509659" y="359535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C6F45A6-14B1-5E4B-9B53-F6267903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659" y="3595356"/>
                  <a:ext cx="537670" cy="35854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94538CB-2D5A-8B44-B930-3AE079226B40}"/>
                    </a:ext>
                  </a:extLst>
                </p:cNvPr>
                <p:cNvSpPr txBox="1"/>
                <p:nvPr/>
              </p:nvSpPr>
              <p:spPr>
                <a:xfrm>
                  <a:off x="2350646" y="359535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94538CB-2D5A-8B44-B930-3AE079226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646" y="3595356"/>
                  <a:ext cx="537670" cy="3585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380D7FA-FC49-9348-8AE1-1A8A8FD59AF6}"/>
                    </a:ext>
                  </a:extLst>
                </p:cNvPr>
                <p:cNvSpPr txBox="1"/>
                <p:nvPr/>
              </p:nvSpPr>
              <p:spPr>
                <a:xfrm>
                  <a:off x="3191633" y="3595356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380D7FA-FC49-9348-8AE1-1A8A8FD59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633" y="3595356"/>
                  <a:ext cx="537670" cy="35854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1C2CCF5-528E-5947-8344-A3E782EF6561}"/>
                    </a:ext>
                  </a:extLst>
                </p:cNvPr>
                <p:cNvSpPr txBox="1"/>
                <p:nvPr/>
              </p:nvSpPr>
              <p:spPr>
                <a:xfrm>
                  <a:off x="4032621" y="3595356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1C2CCF5-528E-5947-8344-A3E782EF6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621" y="3595356"/>
                  <a:ext cx="537669" cy="35854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7088790-36F2-BF4F-824D-97C6490C0AF0}"/>
                    </a:ext>
                  </a:extLst>
                </p:cNvPr>
                <p:cNvSpPr txBox="1"/>
                <p:nvPr/>
              </p:nvSpPr>
              <p:spPr>
                <a:xfrm>
                  <a:off x="4863801" y="359535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7088790-36F2-BF4F-824D-97C6490C0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801" y="3595356"/>
                  <a:ext cx="531654" cy="3585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9EFDB60-CEA0-024D-8F76-DAC8ADA4FCCD}"/>
                    </a:ext>
                  </a:extLst>
                </p:cNvPr>
                <p:cNvSpPr txBox="1"/>
                <p:nvPr/>
              </p:nvSpPr>
              <p:spPr>
                <a:xfrm>
                  <a:off x="5694982" y="3595356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9EFDB60-CEA0-024D-8F76-DAC8ADA4F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982" y="3595356"/>
                  <a:ext cx="537670" cy="35854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0FD1C8D-E2A9-F745-B8C2-584FA5668C0F}"/>
                    </a:ext>
                  </a:extLst>
                </p:cNvPr>
                <p:cNvSpPr txBox="1"/>
                <p:nvPr/>
              </p:nvSpPr>
              <p:spPr>
                <a:xfrm>
                  <a:off x="6535969" y="3595356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0FD1C8D-E2A9-F745-B8C2-584FA5668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969" y="3595356"/>
                  <a:ext cx="537670" cy="35854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6556266A-17CF-DE44-97CD-553E1406DE9F}"/>
                    </a:ext>
                  </a:extLst>
                </p:cNvPr>
                <p:cNvSpPr txBox="1"/>
                <p:nvPr/>
              </p:nvSpPr>
              <p:spPr>
                <a:xfrm>
                  <a:off x="7376956" y="3595356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6556266A-17CF-DE44-97CD-553E1406D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956" y="3595356"/>
                  <a:ext cx="537669" cy="35854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2D85A1B-FB6E-C543-8F90-094364C77D16}"/>
                </a:ext>
              </a:extLst>
            </p:cNvPr>
            <p:cNvGrpSpPr/>
            <p:nvPr/>
          </p:nvGrpSpPr>
          <p:grpSpPr>
            <a:xfrm>
              <a:off x="2269614" y="4043626"/>
              <a:ext cx="1679450" cy="358546"/>
              <a:chOff x="1779756" y="4043626"/>
              <a:chExt cx="1679450" cy="358546"/>
            </a:xfrm>
          </p:grpSpPr>
          <p:cxnSp>
            <p:nvCxnSpPr>
              <p:cNvPr id="99" name="直接箭头连接符 109">
                <a:extLst>
                  <a:ext uri="{FF2B5EF4-FFF2-40B4-BE49-F238E27FC236}">
                    <a16:creationId xmlns:a16="http://schemas.microsoft.com/office/drawing/2014/main" id="{AB74748A-9928-1846-8546-ECECCDBE9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9756" y="4043626"/>
                <a:ext cx="0" cy="35854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110">
                <a:extLst>
                  <a:ext uri="{FF2B5EF4-FFF2-40B4-BE49-F238E27FC236}">
                    <a16:creationId xmlns:a16="http://schemas.microsoft.com/office/drawing/2014/main" id="{5972617F-20CB-0E4C-AB42-164FE26F93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83921" y="4043627"/>
                <a:ext cx="1445867" cy="35854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11">
                <a:extLst>
                  <a:ext uri="{FF2B5EF4-FFF2-40B4-BE49-F238E27FC236}">
                    <a16:creationId xmlns:a16="http://schemas.microsoft.com/office/drawing/2014/main" id="{8B6F7D95-C130-2045-B06F-EE6862BEBF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9206" y="4043626"/>
                <a:ext cx="0" cy="3585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81">
                <a:extLst>
                  <a:ext uri="{FF2B5EF4-FFF2-40B4-BE49-F238E27FC236}">
                    <a16:creationId xmlns:a16="http://schemas.microsoft.com/office/drawing/2014/main" id="{54D2F2F7-EC36-C04A-8D4A-B63C8C0CA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9175" y="4043626"/>
                <a:ext cx="1445867" cy="3585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A8421AB-C867-4F4B-977E-AC0CCC96725F}"/>
                    </a:ext>
                  </a:extLst>
                </p:cNvPr>
                <p:cNvSpPr txBox="1"/>
                <p:nvPr/>
              </p:nvSpPr>
              <p:spPr>
                <a:xfrm>
                  <a:off x="1501658" y="3634847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32(1)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A8421AB-C867-4F4B-977E-AC0CCC967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58" y="3634847"/>
                  <a:ext cx="609462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FFD3F882-8C8A-B24C-A31F-41033A82238F}"/>
                    </a:ext>
                  </a:extLst>
                </p:cNvPr>
                <p:cNvSpPr txBox="1"/>
                <p:nvPr/>
              </p:nvSpPr>
              <p:spPr>
                <a:xfrm>
                  <a:off x="2335616" y="3634847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0" i="1" dirty="0">
                          <a:latin typeface="Cambria Math" panose="02040503050406030204" pitchFamily="18" charset="0"/>
                        </a:rPr>
                        <m:t>32(1</m:t>
                      </m:r>
                    </m:oMath>
                  </a14:m>
                  <a:r>
                    <a:rPr lang="en-US" altLang="zh-CN" sz="1200" dirty="0"/>
                    <a:t>)</a:t>
                  </a:r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FFD3F882-8C8A-B24C-A31F-41033A822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5616" y="3634847"/>
                  <a:ext cx="545342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2326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8DC946D-6FDA-354F-9F95-999CE3024227}"/>
                    </a:ext>
                  </a:extLst>
                </p:cNvPr>
                <p:cNvSpPr txBox="1"/>
                <p:nvPr/>
              </p:nvSpPr>
              <p:spPr>
                <a:xfrm>
                  <a:off x="3176969" y="3634474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32(2)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8DC946D-6FDA-354F-9F95-999CE3024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969" y="3634474"/>
                  <a:ext cx="609462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9C8C087-D1BC-7B41-A172-AAAAA20665B7}"/>
                    </a:ext>
                  </a:extLst>
                </p:cNvPr>
                <p:cNvSpPr txBox="1"/>
                <p:nvPr/>
              </p:nvSpPr>
              <p:spPr>
                <a:xfrm>
                  <a:off x="4022719" y="3634474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32(2)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9C8C087-D1BC-7B41-A172-AAAAA2066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719" y="3634474"/>
                  <a:ext cx="609462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D258DB29-26A2-2E43-BAF0-842C2E7218D5}"/>
                    </a:ext>
                  </a:extLst>
                </p:cNvPr>
                <p:cNvSpPr txBox="1"/>
                <p:nvPr/>
              </p:nvSpPr>
              <p:spPr>
                <a:xfrm>
                  <a:off x="1478905" y="453899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16(1)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D258DB29-26A2-2E43-BAF0-842C2E721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905" y="4538992"/>
                  <a:ext cx="609462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827AD2B-7145-4644-BA52-3186CF9AA8F7}"/>
                    </a:ext>
                  </a:extLst>
                </p:cNvPr>
                <p:cNvSpPr txBox="1"/>
                <p:nvPr/>
              </p:nvSpPr>
              <p:spPr>
                <a:xfrm>
                  <a:off x="2359179" y="4545227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16(2)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827AD2B-7145-4644-BA52-3186CF9AA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79" y="4545227"/>
                  <a:ext cx="609462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CB5DAB8-9A83-CF40-ACE8-8CED5C3702E7}"/>
                    </a:ext>
                  </a:extLst>
                </p:cNvPr>
                <p:cNvSpPr txBox="1"/>
                <p:nvPr/>
              </p:nvSpPr>
              <p:spPr>
                <a:xfrm>
                  <a:off x="1509659" y="2698812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CB5DAB8-9A83-CF40-ACE8-8CED5C370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659" y="2698812"/>
                  <a:ext cx="537670" cy="35854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8C98761-7B95-804C-B0C3-C62F49769795}"/>
                    </a:ext>
                  </a:extLst>
                </p:cNvPr>
                <p:cNvSpPr txBox="1"/>
                <p:nvPr/>
              </p:nvSpPr>
              <p:spPr>
                <a:xfrm>
                  <a:off x="2350646" y="2698812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n w="0"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8C98761-7B95-804C-B0C3-C62F49769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646" y="2698812"/>
                  <a:ext cx="537670" cy="35854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123B32D8-3AC8-1442-B731-9396B1C8D600}"/>
                    </a:ext>
                  </a:extLst>
                </p:cNvPr>
                <p:cNvSpPr txBox="1"/>
                <p:nvPr/>
              </p:nvSpPr>
              <p:spPr>
                <a:xfrm>
                  <a:off x="3191633" y="2698812"/>
                  <a:ext cx="537670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123B32D8-3AC8-1442-B731-9396B1C8D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633" y="2698812"/>
                  <a:ext cx="537670" cy="35854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FA35A9E-E6A9-BB4B-8BBC-C455BFAC3F8B}"/>
                    </a:ext>
                  </a:extLst>
                </p:cNvPr>
                <p:cNvSpPr txBox="1"/>
                <p:nvPr/>
              </p:nvSpPr>
              <p:spPr>
                <a:xfrm>
                  <a:off x="4032621" y="2698812"/>
                  <a:ext cx="537669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FA35A9E-E6A9-BB4B-8BBC-C455BFAC3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621" y="2698812"/>
                  <a:ext cx="537669" cy="35854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4B83E41-A22D-744A-ACD0-DE1961713165}"/>
                    </a:ext>
                  </a:extLst>
                </p:cNvPr>
                <p:cNvSpPr txBox="1"/>
                <p:nvPr/>
              </p:nvSpPr>
              <p:spPr>
                <a:xfrm>
                  <a:off x="4863801" y="2698812"/>
                  <a:ext cx="531654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4B83E41-A22D-744A-ACD0-DE1961713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801" y="2698812"/>
                  <a:ext cx="531654" cy="35854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41DB053-F697-C449-89F3-31E1BD1C7171}"/>
                    </a:ext>
                  </a:extLst>
                </p:cNvPr>
                <p:cNvSpPr txBox="1"/>
                <p:nvPr/>
              </p:nvSpPr>
              <p:spPr>
                <a:xfrm>
                  <a:off x="5694982" y="2698812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41DB053-F697-C449-89F3-31E1BD1C7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982" y="2698812"/>
                  <a:ext cx="537670" cy="35854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B1BD367-9770-7843-82B2-C2DC6B6A5122}"/>
                    </a:ext>
                  </a:extLst>
                </p:cNvPr>
                <p:cNvSpPr txBox="1"/>
                <p:nvPr/>
              </p:nvSpPr>
              <p:spPr>
                <a:xfrm>
                  <a:off x="6535969" y="2698812"/>
                  <a:ext cx="537670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B1BD367-9770-7843-82B2-C2DC6B6A5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969" y="2698812"/>
                  <a:ext cx="537670" cy="35854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D8FAC839-CCF5-D343-9C17-620FA600F564}"/>
                    </a:ext>
                  </a:extLst>
                </p:cNvPr>
                <p:cNvSpPr txBox="1"/>
                <p:nvPr/>
              </p:nvSpPr>
              <p:spPr>
                <a:xfrm>
                  <a:off x="7376956" y="2698812"/>
                  <a:ext cx="537669" cy="3585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4"/>
                                  </a:solidFill>
                                </a:ln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D8FAC839-CCF5-D343-9C17-620FA600F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956" y="2698812"/>
                  <a:ext cx="537669" cy="35854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76">
              <a:extLst>
                <a:ext uri="{FF2B5EF4-FFF2-40B4-BE49-F238E27FC236}">
                  <a16:creationId xmlns:a16="http://schemas.microsoft.com/office/drawing/2014/main" id="{1BF77434-C6F8-1644-8F02-796EF8F5D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105" y="3147084"/>
              <a:ext cx="0" cy="35854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77">
              <a:extLst>
                <a:ext uri="{FF2B5EF4-FFF2-40B4-BE49-F238E27FC236}">
                  <a16:creationId xmlns:a16="http://schemas.microsoft.com/office/drawing/2014/main" id="{81F2AD0D-2588-7546-AA64-5D621E95FE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5271" y="3147086"/>
              <a:ext cx="3094500" cy="34991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97">
              <a:extLst>
                <a:ext uri="{FF2B5EF4-FFF2-40B4-BE49-F238E27FC236}">
                  <a16:creationId xmlns:a16="http://schemas.microsoft.com/office/drawing/2014/main" id="{7D678FDB-BC94-5843-A059-3E048F6B3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006" y="3147084"/>
              <a:ext cx="0" cy="35854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99">
              <a:extLst>
                <a:ext uri="{FF2B5EF4-FFF2-40B4-BE49-F238E27FC236}">
                  <a16:creationId xmlns:a16="http://schemas.microsoft.com/office/drawing/2014/main" id="{D56FDF21-D1BF-294A-8955-5F7DF8096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5271" y="3160340"/>
              <a:ext cx="3094500" cy="34991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100">
              <a:extLst>
                <a:ext uri="{FF2B5EF4-FFF2-40B4-BE49-F238E27FC236}">
                  <a16:creationId xmlns:a16="http://schemas.microsoft.com/office/drawing/2014/main" id="{A3F65A0C-6019-4C4C-81D0-7F1FEF9A9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517" y="4496966"/>
              <a:ext cx="0" cy="3585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101">
              <a:extLst>
                <a:ext uri="{FF2B5EF4-FFF2-40B4-BE49-F238E27FC236}">
                  <a16:creationId xmlns:a16="http://schemas.microsoft.com/office/drawing/2014/main" id="{F83E6766-AB71-2C4C-87EE-58D50EBE0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0869" y="4496966"/>
              <a:ext cx="0" cy="3585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02">
              <a:extLst>
                <a:ext uri="{FF2B5EF4-FFF2-40B4-BE49-F238E27FC236}">
                  <a16:creationId xmlns:a16="http://schemas.microsoft.com/office/drawing/2014/main" id="{AC5A9F5D-C948-9040-BFF1-CB876F0E0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2363" y="4496966"/>
              <a:ext cx="0" cy="3585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03">
              <a:extLst>
                <a:ext uri="{FF2B5EF4-FFF2-40B4-BE49-F238E27FC236}">
                  <a16:creationId xmlns:a16="http://schemas.microsoft.com/office/drawing/2014/main" id="{D3A4208E-96F8-B141-A76A-570955C2C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0869" y="3595356"/>
              <a:ext cx="0" cy="3585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DB8CDE2-5148-2442-BC0E-DE1DE4D56823}"/>
                </a:ext>
              </a:extLst>
            </p:cNvPr>
            <p:cNvSpPr txBox="1"/>
            <p:nvPr/>
          </p:nvSpPr>
          <p:spPr>
            <a:xfrm>
              <a:off x="708174" y="2192240"/>
              <a:ext cx="786701" cy="365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80000"/>
                </a:lnSpc>
              </a:pPr>
              <a:r>
                <a:rPr kumimoji="1" lang="en-US" altLang="zh-CN" sz="1600">
                  <a:latin typeface="Cambria Math" panose="02040503050406030204" pitchFamily="18" charset="0"/>
                  <a:ea typeface="Cambria Math" panose="02040503050406030204" pitchFamily="18" charset="0"/>
                </a:rPr>
                <a:t>l = 64</a:t>
              </a:r>
            </a:p>
            <a:p>
              <a:pPr>
                <a:lnSpc>
                  <a:spcPct val="380000"/>
                </a:lnSpc>
              </a:pPr>
              <a:r>
                <a:rPr kumimoji="1" lang="en-US" altLang="zh-CN" sz="1600">
                  <a:latin typeface="Cambria Math" panose="02040503050406030204" pitchFamily="18" charset="0"/>
                  <a:ea typeface="Cambria Math" panose="02040503050406030204" pitchFamily="18" charset="0"/>
                </a:rPr>
                <a:t>l = 32</a:t>
              </a:r>
            </a:p>
            <a:p>
              <a:pPr>
                <a:lnSpc>
                  <a:spcPct val="380000"/>
                </a:lnSpc>
              </a:pPr>
              <a:r>
                <a:rPr kumimoji="1" lang="en-US" altLang="zh-CN" sz="1600">
                  <a:latin typeface="Cambria Math" panose="02040503050406030204" pitchFamily="18" charset="0"/>
                  <a:ea typeface="Cambria Math" panose="02040503050406030204" pitchFamily="18" charset="0"/>
                </a:rPr>
                <a:t>l = 16</a:t>
              </a:r>
            </a:p>
            <a:p>
              <a:pPr>
                <a:lnSpc>
                  <a:spcPct val="380000"/>
                </a:lnSpc>
              </a:pPr>
              <a:r>
                <a:rPr kumimoji="1" lang="en-US" altLang="zh-CN" sz="1600">
                  <a:latin typeface="Cambria Math" panose="02040503050406030204" pitchFamily="18" charset="0"/>
                  <a:ea typeface="Cambria Math" panose="02040503050406030204" pitchFamily="18" charset="0"/>
                </a:rPr>
                <a:t>l = 8</a:t>
              </a:r>
            </a:p>
          </p:txBody>
        </p:sp>
        <p:cxnSp>
          <p:nvCxnSpPr>
            <p:cNvPr id="75" name="直接箭头连接符 42">
              <a:extLst>
                <a:ext uri="{FF2B5EF4-FFF2-40B4-BE49-F238E27FC236}">
                  <a16:creationId xmlns:a16="http://schemas.microsoft.com/office/drawing/2014/main" id="{3FE8154C-2260-5442-A94D-01E0696DF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976" y="5032633"/>
              <a:ext cx="0" cy="35854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FFD112C-7ECA-8144-8785-ADD9913125FB}"/>
                    </a:ext>
                  </a:extLst>
                </p:cNvPr>
                <p:cNvSpPr txBox="1"/>
                <p:nvPr/>
              </p:nvSpPr>
              <p:spPr>
                <a:xfrm>
                  <a:off x="1482828" y="273968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FFD112C-7ECA-8144-8785-ADD991312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828" y="2739682"/>
                  <a:ext cx="609462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927E0DC-2F59-5643-85BE-CA47CB52851F}"/>
                    </a:ext>
                  </a:extLst>
                </p:cNvPr>
                <p:cNvSpPr txBox="1"/>
                <p:nvPr/>
              </p:nvSpPr>
              <p:spPr>
                <a:xfrm>
                  <a:off x="2316786" y="273968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927E0DC-2F59-5643-85BE-CA47CB528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86" y="2739682"/>
                  <a:ext cx="609462" cy="276999"/>
                </a:xfrm>
                <a:prstGeom prst="rect">
                  <a:avLst/>
                </a:prstGeom>
                <a:blipFill>
                  <a:blip r:embed="rId3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4F361E9-2341-0448-BA2D-D58F24AEA080}"/>
                    </a:ext>
                  </a:extLst>
                </p:cNvPr>
                <p:cNvSpPr txBox="1"/>
                <p:nvPr/>
              </p:nvSpPr>
              <p:spPr>
                <a:xfrm>
                  <a:off x="3158139" y="2739309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4F361E9-2341-0448-BA2D-D58F24AEA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139" y="2739309"/>
                  <a:ext cx="609462" cy="276999"/>
                </a:xfrm>
                <a:prstGeom prst="rect">
                  <a:avLst/>
                </a:prstGeom>
                <a:blipFill>
                  <a:blip r:embed="rId33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BAA3952-0921-334A-8B36-86BC4C93FFC0}"/>
                    </a:ext>
                  </a:extLst>
                </p:cNvPr>
                <p:cNvSpPr txBox="1"/>
                <p:nvPr/>
              </p:nvSpPr>
              <p:spPr>
                <a:xfrm>
                  <a:off x="4003889" y="2739309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4(1)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BAA3952-0921-334A-8B36-86BC4C93F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889" y="2739309"/>
                  <a:ext cx="609462" cy="276999"/>
                </a:xfrm>
                <a:prstGeom prst="rect">
                  <a:avLst/>
                </a:prstGeom>
                <a:blipFill>
                  <a:blip r:embed="rId3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2A286AC-7C4B-1E40-A2B8-D47061AC3F4E}"/>
                    </a:ext>
                  </a:extLst>
                </p:cNvPr>
                <p:cNvSpPr txBox="1"/>
                <p:nvPr/>
              </p:nvSpPr>
              <p:spPr>
                <a:xfrm>
                  <a:off x="4840072" y="274116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2A286AC-7C4B-1E40-A2B8-D47061AC3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72" y="2741162"/>
                  <a:ext cx="609462" cy="276999"/>
                </a:xfrm>
                <a:prstGeom prst="rect">
                  <a:avLst/>
                </a:prstGeom>
                <a:blipFill>
                  <a:blip r:embed="rId35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B610C59-7A29-6842-B575-AEA5F69ACF9E}"/>
                    </a:ext>
                  </a:extLst>
                </p:cNvPr>
                <p:cNvSpPr txBox="1"/>
                <p:nvPr/>
              </p:nvSpPr>
              <p:spPr>
                <a:xfrm>
                  <a:off x="5674030" y="2741162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B610C59-7A29-6842-B575-AEA5F69AC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030" y="2741162"/>
                  <a:ext cx="609462" cy="276999"/>
                </a:xfrm>
                <a:prstGeom prst="rect">
                  <a:avLst/>
                </a:prstGeom>
                <a:blipFill>
                  <a:blip r:embed="rId3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EFBD55BA-7233-D440-BF05-D3B231DE3DA0}"/>
                    </a:ext>
                  </a:extLst>
                </p:cNvPr>
                <p:cNvSpPr txBox="1"/>
                <p:nvPr/>
              </p:nvSpPr>
              <p:spPr>
                <a:xfrm>
                  <a:off x="6515383" y="2740789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EFBD55BA-7233-D440-BF05-D3B231DE3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383" y="2740789"/>
                  <a:ext cx="609462" cy="276999"/>
                </a:xfrm>
                <a:prstGeom prst="rect">
                  <a:avLst/>
                </a:prstGeom>
                <a:blipFill>
                  <a:blip r:embed="rId3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0ED2BEB-5A8B-594D-9616-33AE9932A445}"/>
                    </a:ext>
                  </a:extLst>
                </p:cNvPr>
                <p:cNvSpPr txBox="1"/>
                <p:nvPr/>
              </p:nvSpPr>
              <p:spPr>
                <a:xfrm>
                  <a:off x="7361133" y="2740789"/>
                  <a:ext cx="609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4(2)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0ED2BEB-5A8B-594D-9616-33AE9932A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33" y="2740789"/>
                  <a:ext cx="609462" cy="276999"/>
                </a:xfrm>
                <a:prstGeom prst="rect">
                  <a:avLst/>
                </a:prstGeom>
                <a:blipFill>
                  <a:blip r:embed="rId3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D62ABFE-27E9-9D43-A790-8FA0E913C864}"/>
                    </a:ext>
                  </a:extLst>
                </p:cNvPr>
                <p:cNvSpPr txBox="1"/>
                <p:nvPr/>
              </p:nvSpPr>
              <p:spPr>
                <a:xfrm>
                  <a:off x="1503375" y="5478041"/>
                  <a:ext cx="573490" cy="36933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81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D62ABFE-27E9-9D43-A790-8FA0E913C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375" y="5478041"/>
                  <a:ext cx="573490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84FA97-C569-6549-A902-B85DE6F47FB6}"/>
                    </a:ext>
                  </a:extLst>
                </p:cNvPr>
                <p:cNvSpPr txBox="1"/>
                <p:nvPr/>
              </p:nvSpPr>
              <p:spPr>
                <a:xfrm>
                  <a:off x="2358562" y="5478041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84FA97-C569-6549-A902-B85DE6F47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562" y="5478041"/>
                  <a:ext cx="531654" cy="35854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13DA04F-503A-D746-8932-4D9ED39A20A1}"/>
                    </a:ext>
                  </a:extLst>
                </p:cNvPr>
                <p:cNvSpPr txBox="1"/>
                <p:nvPr/>
              </p:nvSpPr>
              <p:spPr>
                <a:xfrm>
                  <a:off x="3208350" y="548756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13DA04F-503A-D746-8932-4D9ED39A2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350" y="5487566"/>
                  <a:ext cx="531654" cy="358545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45F0AF0-7096-FD48-A385-7C1E55B6B02D}"/>
                    </a:ext>
                  </a:extLst>
                </p:cNvPr>
                <p:cNvSpPr txBox="1"/>
                <p:nvPr/>
              </p:nvSpPr>
              <p:spPr>
                <a:xfrm>
                  <a:off x="4063537" y="548756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45F0AF0-7096-FD48-A385-7C1E55B6B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537" y="5487566"/>
                  <a:ext cx="531654" cy="358545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462C8619-3906-374C-8A96-C8CC34C02D6E}"/>
                    </a:ext>
                  </a:extLst>
                </p:cNvPr>
                <p:cNvSpPr txBox="1"/>
                <p:nvPr/>
              </p:nvSpPr>
              <p:spPr>
                <a:xfrm>
                  <a:off x="4856175" y="5497091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462C8619-3906-374C-8A96-C8CC34C02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175" y="5497091"/>
                  <a:ext cx="531654" cy="35854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CEC4F186-38EC-0946-A65A-4CEF96B3AE44}"/>
                    </a:ext>
                  </a:extLst>
                </p:cNvPr>
                <p:cNvSpPr txBox="1"/>
                <p:nvPr/>
              </p:nvSpPr>
              <p:spPr>
                <a:xfrm>
                  <a:off x="5711362" y="5497091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CEC4F186-38EC-0946-A65A-4CEF96B3A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362" y="5497091"/>
                  <a:ext cx="531654" cy="358545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BC7006D-52FF-7E46-8363-F1EE2758F3C0}"/>
                    </a:ext>
                  </a:extLst>
                </p:cNvPr>
                <p:cNvSpPr txBox="1"/>
                <p:nvPr/>
              </p:nvSpPr>
              <p:spPr>
                <a:xfrm>
                  <a:off x="6561150" y="550661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BC7006D-52FF-7E46-8363-F1EE2758F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150" y="5506616"/>
                  <a:ext cx="531654" cy="35854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8A480F85-43C2-9A4E-B896-B40B5E1B2024}"/>
                    </a:ext>
                  </a:extLst>
                </p:cNvPr>
                <p:cNvSpPr txBox="1"/>
                <p:nvPr/>
              </p:nvSpPr>
              <p:spPr>
                <a:xfrm>
                  <a:off x="7416337" y="5506616"/>
                  <a:ext cx="531654" cy="35854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n>
                                  <a:solidFill>
                                    <a:schemeClr val="accent5"/>
                                  </a:solidFill>
                                </a:ln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>
                      <a:solidFill>
                        <a:schemeClr val="accent5"/>
                      </a:solidFill>
                    </a:ln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8A480F85-43C2-9A4E-B896-B40B5E1B2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337" y="5506616"/>
                  <a:ext cx="531654" cy="35854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FCF40484-9795-B846-805B-17AA59268EED}"/>
                    </a:ext>
                  </a:extLst>
                </p:cNvPr>
                <p:cNvSpPr txBox="1"/>
                <p:nvPr/>
              </p:nvSpPr>
              <p:spPr>
                <a:xfrm>
                  <a:off x="1633210" y="5539117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FCF40484-9795-B846-805B-17AA59268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210" y="5539117"/>
                  <a:ext cx="311304" cy="276999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19A34080-B3D6-4242-A18B-303B6089610D}"/>
                    </a:ext>
                  </a:extLst>
                </p:cNvPr>
                <p:cNvSpPr txBox="1"/>
                <p:nvPr/>
              </p:nvSpPr>
              <p:spPr>
                <a:xfrm>
                  <a:off x="2471410" y="5529592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dirty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19A34080-B3D6-4242-A18B-303B60896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410" y="5529592"/>
                  <a:ext cx="311304" cy="276999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2D3CBF0-CB01-9846-BA9D-15768CA1B56F}"/>
                </a:ext>
              </a:extLst>
            </p:cNvPr>
            <p:cNvSpPr/>
            <p:nvPr/>
          </p:nvSpPr>
          <p:spPr>
            <a:xfrm>
              <a:off x="1425979" y="4447893"/>
              <a:ext cx="1518899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EE52C5A-CF0C-5D4D-A616-AD718222870E}"/>
                </a:ext>
              </a:extLst>
            </p:cNvPr>
            <p:cNvSpPr/>
            <p:nvPr/>
          </p:nvSpPr>
          <p:spPr>
            <a:xfrm>
              <a:off x="3134157" y="4447894"/>
              <a:ext cx="1518899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AAEEA7F-C60F-8D47-83E0-E00C735375F1}"/>
                </a:ext>
              </a:extLst>
            </p:cNvPr>
            <p:cNvSpPr/>
            <p:nvPr/>
          </p:nvSpPr>
          <p:spPr>
            <a:xfrm>
              <a:off x="1435985" y="3558066"/>
              <a:ext cx="3187717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3DD7C4C-914F-4C43-BA36-2B42B7A82A10}"/>
                </a:ext>
              </a:extLst>
            </p:cNvPr>
            <p:cNvSpPr/>
            <p:nvPr/>
          </p:nvSpPr>
          <p:spPr>
            <a:xfrm>
              <a:off x="4810553" y="3544921"/>
              <a:ext cx="3187717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94451C-5393-AC46-B050-9FBA371281C8}"/>
                </a:ext>
              </a:extLst>
            </p:cNvPr>
            <p:cNvSpPr/>
            <p:nvPr/>
          </p:nvSpPr>
          <p:spPr>
            <a:xfrm>
              <a:off x="1431425" y="2639957"/>
              <a:ext cx="6562286" cy="456687"/>
            </a:xfrm>
            <a:prstGeom prst="rect">
              <a:avLst/>
            </a:prstGeom>
            <a:solidFill>
              <a:schemeClr val="bg2">
                <a:lumMod val="75000"/>
                <a:alpha val="17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A16935-4A92-F24B-8541-9224552FA84B}"/>
                  </a:ext>
                </a:extLst>
              </p:cNvPr>
              <p:cNvSpPr txBox="1"/>
              <p:nvPr/>
            </p:nvSpPr>
            <p:spPr>
              <a:xfrm>
                <a:off x="9788573" y="3802967"/>
                <a:ext cx="2397964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1" i="1">
                              <a:solidFill>
                                <a:srgbClr val="9A2418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zh-CN" altLang="zh-CN">
                    <a:effectLst/>
                  </a:rPr>
                  <a:t> 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A16935-4A92-F24B-8541-9224552F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573" y="3802967"/>
                <a:ext cx="2397964" cy="535468"/>
              </a:xfrm>
              <a:prstGeom prst="rect">
                <a:avLst/>
              </a:prstGeom>
              <a:blipFill>
                <a:blip r:embed="rId49"/>
                <a:stretch>
                  <a:fillRect t="-25581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4BEAB3B-64CE-7748-9C6D-64A94753D894}"/>
                  </a:ext>
                </a:extLst>
              </p:cNvPr>
              <p:cNvSpPr txBox="1"/>
              <p:nvPr/>
            </p:nvSpPr>
            <p:spPr>
              <a:xfrm>
                <a:off x="9488773" y="3270232"/>
                <a:ext cx="2565061" cy="47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1">
                          <a:solidFill>
                            <a:srgbClr val="9A2418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l-GR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4BEAB3B-64CE-7748-9C6D-64A94753D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773" y="3270232"/>
                <a:ext cx="2565061" cy="47429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>
            <a:extLst>
              <a:ext uri="{FF2B5EF4-FFF2-40B4-BE49-F238E27FC236}">
                <a16:creationId xmlns:a16="http://schemas.microsoft.com/office/drawing/2014/main" id="{B3875E53-41D2-3A4F-839B-D66184AAB46A}"/>
              </a:ext>
            </a:extLst>
          </p:cNvPr>
          <p:cNvSpPr txBox="1">
            <a:spLocks noChangeAspect="1"/>
          </p:cNvSpPr>
          <p:nvPr/>
        </p:nvSpPr>
        <p:spPr>
          <a:xfrm>
            <a:off x="9289338" y="3317709"/>
            <a:ext cx="463688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BE061C6-DB15-A845-8334-2BFDF341375D}"/>
              </a:ext>
            </a:extLst>
          </p:cNvPr>
          <p:cNvSpPr txBox="1"/>
          <p:nvPr/>
        </p:nvSpPr>
        <p:spPr>
          <a:xfrm>
            <a:off x="9277288" y="3938499"/>
            <a:ext cx="484061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5CE82A35-89EE-5B46-B51A-1C20D98A437F}"/>
              </a:ext>
            </a:extLst>
          </p:cNvPr>
          <p:cNvSpPr/>
          <p:nvPr/>
        </p:nvSpPr>
        <p:spPr>
          <a:xfrm>
            <a:off x="9173977" y="3221855"/>
            <a:ext cx="2907849" cy="1837860"/>
          </a:xfrm>
          <a:prstGeom prst="roundRect">
            <a:avLst>
              <a:gd name="adj" fmla="val 4922"/>
            </a:avLst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716F5B9-8FF5-B24C-AB8E-8DB9FF0B7ED4}"/>
              </a:ext>
            </a:extLst>
          </p:cNvPr>
          <p:cNvSpPr/>
          <p:nvPr/>
        </p:nvSpPr>
        <p:spPr>
          <a:xfrm>
            <a:off x="9276514" y="4508286"/>
            <a:ext cx="486000" cy="360000"/>
          </a:xfrm>
          <a:prstGeom prst="rect">
            <a:avLst/>
          </a:prstGeom>
          <a:solidFill>
            <a:schemeClr val="bg2">
              <a:lumMod val="75000"/>
              <a:alpha val="17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A81918-86B7-4843-BE81-E043D6DCF77B}"/>
              </a:ext>
            </a:extLst>
          </p:cNvPr>
          <p:cNvSpPr txBox="1"/>
          <p:nvPr/>
        </p:nvSpPr>
        <p:spPr>
          <a:xfrm>
            <a:off x="9838406" y="4583236"/>
            <a:ext cx="19738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spc="160">
                <a:latin typeface="Microsoft YaHei" panose="020B0503020204020204" pitchFamily="34" charset="-122"/>
                <a:ea typeface="Microsoft YaHei" panose="020B0503020204020204" pitchFamily="34" charset="-122"/>
              </a:rPr>
              <a:t>并行计算单元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C23500D-9F68-4846-A6A4-689C54B4BB7B}"/>
              </a:ext>
            </a:extLst>
          </p:cNvPr>
          <p:cNvSpPr txBox="1"/>
          <p:nvPr/>
        </p:nvSpPr>
        <p:spPr>
          <a:xfrm>
            <a:off x="-10854" y="2254324"/>
            <a:ext cx="1645750" cy="365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80000"/>
              </a:lnSpc>
            </a:pPr>
            <a:r>
              <a:rPr kumimoji="1" lang="en-US" altLang="zh-CN" sz="1600">
                <a:latin typeface="Cambria Math" panose="02040503050406030204" pitchFamily="18" charset="0"/>
                <a:ea typeface="Cambria Math" panose="02040503050406030204" pitchFamily="18" charset="0"/>
              </a:rPr>
              <a:t>bufferB</a:t>
            </a:r>
            <a:r>
              <a:rPr kumimoji="1" lang="zh-CN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zh-CN" sz="1600">
                <a:latin typeface="Cambria Math" panose="02040503050406030204" pitchFamily="18" charset="0"/>
                <a:ea typeface="Cambria Math" panose="02040503050406030204" pitchFamily="18" charset="0"/>
              </a:rPr>
              <a:t>bufferA</a:t>
            </a:r>
          </a:p>
          <a:p>
            <a:pPr>
              <a:lnSpc>
                <a:spcPct val="380000"/>
              </a:lnSpc>
            </a:pPr>
            <a:r>
              <a:rPr kumimoji="1" lang="en-US" altLang="zh-CN" sz="1600">
                <a:latin typeface="Cambria Math" panose="02040503050406030204" pitchFamily="18" charset="0"/>
                <a:ea typeface="Cambria Math" panose="02040503050406030204" pitchFamily="18" charset="0"/>
              </a:rPr>
              <a:t>bufferA</a:t>
            </a:r>
            <a:r>
              <a:rPr kumimoji="1" lang="zh-CN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zh-CN" sz="1600">
                <a:latin typeface="Cambria Math" panose="02040503050406030204" pitchFamily="18" charset="0"/>
                <a:ea typeface="Cambria Math" panose="02040503050406030204" pitchFamily="18" charset="0"/>
              </a:rPr>
              <a:t>bufferB</a:t>
            </a:r>
          </a:p>
          <a:p>
            <a:pPr>
              <a:lnSpc>
                <a:spcPct val="380000"/>
              </a:lnSpc>
            </a:pPr>
            <a:r>
              <a:rPr kumimoji="1" lang="en-US" altLang="zh-CN" sz="1600">
                <a:latin typeface="Cambria Math" panose="02040503050406030204" pitchFamily="18" charset="0"/>
                <a:ea typeface="Cambria Math" panose="02040503050406030204" pitchFamily="18" charset="0"/>
              </a:rPr>
              <a:t>bufferB</a:t>
            </a:r>
            <a:r>
              <a:rPr kumimoji="1" lang="zh-CN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zh-CN" sz="1600">
                <a:latin typeface="Cambria Math" panose="02040503050406030204" pitchFamily="18" charset="0"/>
                <a:ea typeface="Cambria Math" panose="02040503050406030204" pitchFamily="18" charset="0"/>
              </a:rPr>
              <a:t>bufferA</a:t>
            </a:r>
          </a:p>
          <a:p>
            <a:pPr>
              <a:lnSpc>
                <a:spcPct val="380000"/>
              </a:lnSpc>
            </a:pPr>
            <a:r>
              <a:rPr kumimoji="1" lang="en-US" altLang="zh-CN" sz="1600">
                <a:latin typeface="Cambria Math" panose="02040503050406030204" pitchFamily="18" charset="0"/>
                <a:ea typeface="Cambria Math" panose="02040503050406030204" pitchFamily="18" charset="0"/>
              </a:rPr>
              <a:t>bufferA</a:t>
            </a:r>
            <a:r>
              <a:rPr kumimoji="1" lang="zh-CN" alt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zh-CN" sz="1600">
                <a:latin typeface="Cambria Math" panose="02040503050406030204" pitchFamily="18" charset="0"/>
                <a:ea typeface="Cambria Math" panose="02040503050406030204" pitchFamily="18" charset="0"/>
              </a:rPr>
              <a:t>bufferB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AD966B-5F59-7944-BBBF-1C0D9931E4E2}"/>
              </a:ext>
            </a:extLst>
          </p:cNvPr>
          <p:cNvSpPr txBox="1"/>
          <p:nvPr/>
        </p:nvSpPr>
        <p:spPr>
          <a:xfrm>
            <a:off x="0" y="2241094"/>
            <a:ext cx="18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 </a:t>
            </a:r>
            <a:r>
              <a:rPr kumimoji="1" lang="en-US" altLang="zh-CN" b="1">
                <a:solidFill>
                  <a:srgbClr val="9A241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kumimoji="1" lang="zh-CN" altLang="en-US" b="1">
                <a:solidFill>
                  <a:srgbClr val="9A2418"/>
                </a:solidFill>
                <a:latin typeface="Cambria Math" panose="02040503050406030204" pitchFamily="18" charset="0"/>
              </a:rPr>
              <a:t>       </a:t>
            </a:r>
            <a:r>
              <a:rPr kumimoji="1" lang="en-US" altLang="zh-CN" b="1">
                <a:solidFill>
                  <a:srgbClr val="9A241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write</a:t>
            </a:r>
            <a:endParaRPr kumimoji="1" lang="zh-CN" altLang="en-US" b="1">
              <a:solidFill>
                <a:srgbClr val="9A2418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DB41430-0112-E54B-AD73-DA6A83133C23}"/>
              </a:ext>
            </a:extLst>
          </p:cNvPr>
          <p:cNvCxnSpPr>
            <a:cxnSpLocks/>
          </p:cNvCxnSpPr>
          <p:nvPr/>
        </p:nvCxnSpPr>
        <p:spPr>
          <a:xfrm flipV="1">
            <a:off x="1593895" y="2329275"/>
            <a:ext cx="0" cy="3771721"/>
          </a:xfrm>
          <a:prstGeom prst="line">
            <a:avLst/>
          </a:prstGeom>
          <a:ln w="25400">
            <a:solidFill>
              <a:srgbClr val="9A2418">
                <a:alpha val="8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C4E0F18D-7832-6643-9FB3-9DC243E05B14}"/>
              </a:ext>
            </a:extLst>
          </p:cNvPr>
          <p:cNvSpPr/>
          <p:nvPr/>
        </p:nvSpPr>
        <p:spPr>
          <a:xfrm>
            <a:off x="2314315" y="4351433"/>
            <a:ext cx="1627480" cy="1711949"/>
          </a:xfrm>
          <a:prstGeom prst="roundRect">
            <a:avLst>
              <a:gd name="adj" fmla="val 4922"/>
            </a:avLst>
          </a:prstGeom>
          <a:noFill/>
          <a:ln w="25400">
            <a:solidFill>
              <a:srgbClr val="9A241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82A2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16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97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4/8K-point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stage-2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55B19E8-31B8-DC4D-8E53-38B970506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457408"/>
              </p:ext>
            </p:extLst>
          </p:nvPr>
        </p:nvGraphicFramePr>
        <p:xfrm>
          <a:off x="1266189" y="2277080"/>
          <a:ext cx="6081054" cy="476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6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3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77D260B9-21B6-754F-8314-D9BE9AA4D2F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8454599"/>
              </p:ext>
            </p:extLst>
          </p:nvPr>
        </p:nvGraphicFramePr>
        <p:xfrm>
          <a:off x="1266189" y="2908634"/>
          <a:ext cx="6081054" cy="476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6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3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80B82BB-2D62-BB4A-BDB8-5ABD610FBE9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7508922"/>
              </p:ext>
            </p:extLst>
          </p:nvPr>
        </p:nvGraphicFramePr>
        <p:xfrm>
          <a:off x="1266189" y="3566314"/>
          <a:ext cx="6079877" cy="476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6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3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ABE23CA-AB99-0343-84CF-17D6356373F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75269527"/>
              </p:ext>
            </p:extLst>
          </p:nvPr>
        </p:nvGraphicFramePr>
        <p:xfrm>
          <a:off x="1266189" y="4171742"/>
          <a:ext cx="6081054" cy="476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6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3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25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31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6" marR="107246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49147B8E-86D2-A247-BF14-DFDFCFABF845}"/>
              </a:ext>
            </a:extLst>
          </p:cNvPr>
          <p:cNvSpPr txBox="1"/>
          <p:nvPr/>
        </p:nvSpPr>
        <p:spPr>
          <a:xfrm>
            <a:off x="369931" y="2337406"/>
            <a:ext cx="9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x_in0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8EE035B-514A-A74F-B02A-63FE9289DF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69931" y="2938480"/>
            <a:ext cx="9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x_in1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95AB61-EB81-4049-A5C2-0A52C05B954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9931" y="3580920"/>
            <a:ext cx="9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x_in2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B197B3-52F6-2448-AB4C-B044B2DEB3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69931" y="4171108"/>
            <a:ext cx="9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x_in3</a:t>
            </a:r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8CFBBBD5-9A5E-4E4D-AD01-28222F1A58FA}"/>
              </a:ext>
            </a:extLst>
          </p:cNvPr>
          <p:cNvSpPr/>
          <p:nvPr/>
        </p:nvSpPr>
        <p:spPr>
          <a:xfrm>
            <a:off x="7643496" y="3309503"/>
            <a:ext cx="848995" cy="414388"/>
          </a:xfrm>
          <a:prstGeom prst="rightArrow">
            <a:avLst/>
          </a:prstGeom>
          <a:solidFill>
            <a:srgbClr val="C2C7C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2C7CB"/>
              </a:solidFill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E3451DF8-998B-D94B-8136-DEF6EAB282E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89699310"/>
              </p:ext>
            </p:extLst>
          </p:nvPr>
        </p:nvGraphicFramePr>
        <p:xfrm>
          <a:off x="8756924" y="2578071"/>
          <a:ext cx="2381979" cy="1905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3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3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25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31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7245" marR="107245" marT="53623" marB="53623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9D349C2E-AB36-448F-8D0F-2FFCCF8978A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56052" y="5148498"/>
            <a:ext cx="26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sliding_mul_ops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5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17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97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4/8K-point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stage-2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5D420BBB-9656-A74D-B5E8-905BA57AF9C3}"/>
                  </a:ext>
                </a:extLst>
              </p:cNvPr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761561872"/>
                  </p:ext>
                </p:extLst>
              </p:nvPr>
            </p:nvGraphicFramePr>
            <p:xfrm>
              <a:off x="2618048" y="1468265"/>
              <a:ext cx="1872000" cy="1674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853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15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853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15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853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15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853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15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5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5D420BBB-9656-A74D-B5E8-905BA57AF9C3}"/>
                  </a:ext>
                </a:extLst>
              </p:cNvPr>
              <p:cNvGraphicFramePr/>
              <p:nvPr>
                <p:custDataLst>
                  <p:tags r:id="rId12"/>
                </p:custDataLst>
                <p:extLst>
                  <p:ext uri="{D42A27DB-BD31-4B8C-83A1-F6EECF244321}">
                    <p14:modId xmlns:p14="http://schemas.microsoft.com/office/powerpoint/2010/main" val="3761561872"/>
                  </p:ext>
                </p:extLst>
              </p:nvPr>
            </p:nvGraphicFramePr>
            <p:xfrm>
              <a:off x="2618048" y="1468265"/>
              <a:ext cx="1872000" cy="1674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85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597" t="-1449" r="-30649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597" t="-1449" r="-20649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2597" t="-1449" r="-10649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2597" t="-1449" r="-6494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85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597" t="-101449" r="-306494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597" t="-101449" r="-206494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2597" t="-101449" r="-106494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2597" t="-101449" r="-6494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85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blipFill>
                          <a:blip r:embed="rId13"/>
                          <a:stretch>
                            <a:fillRect l="-2597" t="-201449" r="-306494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blipFill>
                          <a:blip r:embed="rId13"/>
                          <a:stretch>
                            <a:fillRect l="-102597" t="-201449" r="-206494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blipFill>
                          <a:blip r:embed="rId13"/>
                          <a:stretch>
                            <a:fillRect l="-202597" t="-201449" r="-106494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blipFill>
                          <a:blip r:embed="rId13"/>
                          <a:stretch>
                            <a:fillRect l="-302597" t="-201449" r="-6494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85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blipFill>
                          <a:blip r:embed="rId13"/>
                          <a:stretch>
                            <a:fillRect l="-2597" t="-301449" r="-306494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blipFill>
                          <a:blip r:embed="rId13"/>
                          <a:stretch>
                            <a:fillRect l="-102597" t="-301449" r="-206494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blipFill>
                          <a:blip r:embed="rId13"/>
                          <a:stretch>
                            <a:fillRect l="-202597" t="-301449" r="-106494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222" marR="104222" marT="52111" marB="52111" anchor="ctr">
                        <a:lnL w="19050">
                          <a:solidFill>
                            <a:schemeClr val="bg1"/>
                          </a:solidFill>
                          <a:prstDash val="solid"/>
                        </a:lnL>
                        <a:lnR w="19050">
                          <a:solidFill>
                            <a:schemeClr val="bg1"/>
                          </a:solidFill>
                          <a:prstDash val="solid"/>
                        </a:lnR>
                        <a:lnT w="19050">
                          <a:solidFill>
                            <a:schemeClr val="bg1"/>
                          </a:solidFill>
                          <a:prstDash val="solid"/>
                        </a:lnT>
                        <a:lnB w="19050">
                          <a:solidFill>
                            <a:schemeClr val="bg1"/>
                          </a:solidFill>
                          <a:prstDash val="solid"/>
                        </a:lnB>
                        <a:blipFill>
                          <a:blip r:embed="rId13"/>
                          <a:stretch>
                            <a:fillRect l="-302597" t="-301449" r="-649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03CCCC07-A962-0244-AD6F-70771EB2DC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9598921"/>
              </p:ext>
            </p:extLst>
          </p:nvPr>
        </p:nvGraphicFramePr>
        <p:xfrm>
          <a:off x="5105998" y="1468265"/>
          <a:ext cx="1980000" cy="1671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i="0" dirty="0"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i="0" baseline="-25000" dirty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25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31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104089" marR="104089" marT="52044" marB="52044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乘号 19">
            <a:extLst>
              <a:ext uri="{FF2B5EF4-FFF2-40B4-BE49-F238E27FC236}">
                <a16:creationId xmlns:a16="http://schemas.microsoft.com/office/drawing/2014/main" id="{4D3797B5-F591-B345-A66B-DEF999FB29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32288" y="2138520"/>
            <a:ext cx="331470" cy="331470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等于号 28">
            <a:extLst>
              <a:ext uri="{FF2B5EF4-FFF2-40B4-BE49-F238E27FC236}">
                <a16:creationId xmlns:a16="http://schemas.microsoft.com/office/drawing/2014/main" id="{118A81C9-5625-5C43-97C8-1481665958D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27361" y="2154625"/>
            <a:ext cx="276225" cy="276225"/>
          </a:xfrm>
          <a:prstGeom prst="mathEqual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D53F8E2-81C6-0D44-86FB-71591A43672F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17528271"/>
              </p:ext>
            </p:extLst>
          </p:nvPr>
        </p:nvGraphicFramePr>
        <p:xfrm>
          <a:off x="7644949" y="1468265"/>
          <a:ext cx="1980000" cy="1671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</a:t>
                      </a:r>
                      <a:r>
                        <a:rPr lang="en-US" altLang="zh-CN" sz="16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25</a:t>
                      </a:r>
                      <a:endParaRPr lang="en-US" altLang="zh-C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</a:t>
                      </a:r>
                      <a:r>
                        <a:rPr lang="en-US" altLang="zh-CN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31</a:t>
                      </a:r>
                      <a:endPara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FD5FAE81-AB8B-D94C-9630-23734E7B1754}"/>
                  </a:ext>
                </a:extLst>
              </p:cNvPr>
              <p:cNvGraphicFramePr/>
              <p:nvPr>
                <p:custDataLst>
                  <p:tags r:id="rId6"/>
                </p:custDataLst>
                <p:extLst>
                  <p:ext uri="{D42A27DB-BD31-4B8C-83A1-F6EECF244321}">
                    <p14:modId xmlns:p14="http://schemas.microsoft.com/office/powerpoint/2010/main" val="1058122752"/>
                  </p:ext>
                </p:extLst>
              </p:nvPr>
            </p:nvGraphicFramePr>
            <p:xfrm>
              <a:off x="199197" y="3912466"/>
              <a:ext cx="8121600" cy="243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7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31"/>
                        </a:ext>
                      </a:extLst>
                    </a:gridCol>
                  </a:tblGrid>
                  <a:tr h="48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zh-CN" sz="1600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0232" marR="100232" marT="50116" marB="50116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zh-CN" sz="1600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zh-CN" sz="1600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zh-CN" sz="1600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1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1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baseline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altLang="zh-CN" sz="1600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baseline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altLang="zh-CN" sz="1600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baseline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altLang="zh-CN" sz="1600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baseline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altLang="zh-CN" sz="1600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1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FD5FAE81-AB8B-D94C-9630-23734E7B1754}"/>
                  </a:ext>
                </a:extLst>
              </p:cNvPr>
              <p:cNvGraphicFramePr/>
              <p:nvPr>
                <p:custDataLst>
                  <p:tags r:id="rId14"/>
                </p:custDataLst>
                <p:extLst>
                  <p:ext uri="{D42A27DB-BD31-4B8C-83A1-F6EECF244321}">
                    <p14:modId xmlns:p14="http://schemas.microsoft.com/office/powerpoint/2010/main" val="1058122752"/>
                  </p:ext>
                </p:extLst>
              </p:nvPr>
            </p:nvGraphicFramePr>
            <p:xfrm>
              <a:off x="199197" y="3912466"/>
              <a:ext cx="8121600" cy="243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7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507600">
                      <a:extLst>
                        <a:ext uri="{9D8B030D-6E8A-4147-A177-3AD203B41FA5}">
                          <a16:colId xmlns:a16="http://schemas.microsoft.com/office/drawing/2014/main" val="20031"/>
                        </a:ext>
                      </a:extLst>
                    </a:gridCol>
                  </a:tblGrid>
                  <a:tr h="48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232" marR="100232" marT="50116" marB="50116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2410" t="-1250" r="-130963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blipFill>
                          <a:blip r:embed="rId15"/>
                          <a:stretch>
                            <a:fillRect l="-603614" t="-1250" r="-908434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blipFill>
                          <a:blip r:embed="rId15"/>
                          <a:stretch>
                            <a:fillRect l="-1004819" t="-1250" r="-50722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blipFill>
                          <a:blip r:embed="rId15"/>
                          <a:stretch>
                            <a:fillRect l="-1389286" t="-1250" r="-103571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205" t="-101250" r="-1510843" b="-3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397619" t="-101250" r="-1095238" b="-3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804819" t="-101250" r="-707229" b="-3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206024" t="-101250" r="-306024" b="-3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0000" t="-201250" r="-1392857" b="-2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503614" t="-201250" r="-1008434" b="-2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904819" t="-201250" r="-607229" b="-2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306024" t="-201250" r="-206024" b="-2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02410" t="-301250" r="-1309639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603614" t="-301250" r="-908434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04819" t="-301250" r="-507229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389286" t="-301250" r="-103571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302410" t="-401250" r="-1209639" b="-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695238" t="-401250" r="-797619" b="-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91667" t="-401250" r="-401190" b="-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8068" marR="128068" marT="64035" marB="64035" anchor="ctr">
                        <a:lnL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507229" t="-401250" r="-4819" b="-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右箭头 41">
            <a:extLst>
              <a:ext uri="{FF2B5EF4-FFF2-40B4-BE49-F238E27FC236}">
                <a16:creationId xmlns:a16="http://schemas.microsoft.com/office/drawing/2014/main" id="{121A0342-FE79-EA4A-9D35-FAAAF42F34E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5898556" y="3366653"/>
            <a:ext cx="394882" cy="319405"/>
          </a:xfrm>
          <a:prstGeom prst="rightArrow">
            <a:avLst/>
          </a:prstGeom>
          <a:solidFill>
            <a:srgbClr val="C2C7C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88DB49-AB00-4CF5-A4D1-06E059C38CC0}"/>
              </a:ext>
            </a:extLst>
          </p:cNvPr>
          <p:cNvSpPr/>
          <p:nvPr/>
        </p:nvSpPr>
        <p:spPr>
          <a:xfrm>
            <a:off x="5105120" y="1468265"/>
            <a:ext cx="474587" cy="1671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524C16F-D1AF-4078-A61C-113BDB28D49F}"/>
                  </a:ext>
                </a:extLst>
              </p:cNvPr>
              <p:cNvSpPr/>
              <p:nvPr/>
            </p:nvSpPr>
            <p:spPr>
              <a:xfrm>
                <a:off x="8226619" y="4443788"/>
                <a:ext cx="3965381" cy="344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𝟏𝟔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524C16F-D1AF-4078-A61C-113BDB28D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9" y="4443788"/>
                <a:ext cx="3965381" cy="344133"/>
              </a:xfrm>
              <a:prstGeom prst="rect">
                <a:avLst/>
              </a:prstGeom>
              <a:blipFill>
                <a:blip r:embed="rId1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2E37771-32DB-481E-B0BA-2AF1B5AC37C6}"/>
                  </a:ext>
                </a:extLst>
              </p:cNvPr>
              <p:cNvSpPr/>
              <p:nvPr/>
            </p:nvSpPr>
            <p:spPr>
              <a:xfrm>
                <a:off x="8226617" y="4933566"/>
                <a:ext cx="3965381" cy="344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𝟏𝟕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2E37771-32DB-481E-B0BA-2AF1B5AC3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7" y="4933566"/>
                <a:ext cx="3965381" cy="344133"/>
              </a:xfrm>
              <a:prstGeom prst="rect">
                <a:avLst/>
              </a:prstGeom>
              <a:blipFill>
                <a:blip r:embed="rId1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004148-74F3-440A-AB60-D5D54593E53B}"/>
                  </a:ext>
                </a:extLst>
              </p:cNvPr>
              <p:cNvSpPr/>
              <p:nvPr/>
            </p:nvSpPr>
            <p:spPr>
              <a:xfrm>
                <a:off x="8231050" y="5913122"/>
                <a:ext cx="4099327" cy="344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004148-74F3-440A-AB60-D5D54593E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050" y="5913122"/>
                <a:ext cx="4099327" cy="344133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052B5CE-CB44-44ED-BFB1-D92435C539C7}"/>
                  </a:ext>
                </a:extLst>
              </p:cNvPr>
              <p:cNvSpPr/>
              <p:nvPr/>
            </p:nvSpPr>
            <p:spPr>
              <a:xfrm>
                <a:off x="10107898" y="5453864"/>
                <a:ext cx="3000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052B5CE-CB44-44ED-BFB1-D92435C53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898" y="5453864"/>
                <a:ext cx="300082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9CF3B40-0FEE-4377-804B-0D28F0608FA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305304" y="3307485"/>
            <a:ext cx="26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sliding_mul_ops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03893 3.7037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93 3.7037E-7 L 0.12383 0.0002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18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3829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4K-point FFT Graph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21F7EFB-544F-F44F-8DD1-3315B8009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4" y="1365776"/>
            <a:ext cx="10134600" cy="51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5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19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538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4K-point FFT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布局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60D166B-DD08-9244-9E34-8B7644A9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8236" y="-570243"/>
            <a:ext cx="5084740" cy="89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0800" y="1"/>
            <a:ext cx="7239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9"/>
          <p:cNvSpPr/>
          <p:nvPr/>
        </p:nvSpPr>
        <p:spPr bwMode="auto">
          <a:xfrm rot="5400000">
            <a:off x="1520513" y="3064583"/>
            <a:ext cx="4317206" cy="728833"/>
          </a:xfrm>
          <a:custGeom>
            <a:avLst/>
            <a:gdLst>
              <a:gd name="T0" fmla="*/ 2334 w 2334"/>
              <a:gd name="T1" fmla="*/ 392 h 392"/>
              <a:gd name="T2" fmla="*/ 0 w 2334"/>
              <a:gd name="T3" fmla="*/ 392 h 392"/>
              <a:gd name="T4" fmla="*/ 134 w 2334"/>
              <a:gd name="T5" fmla="*/ 100 h 392"/>
              <a:gd name="T6" fmla="*/ 291 w 2334"/>
              <a:gd name="T7" fmla="*/ 0 h 392"/>
              <a:gd name="T8" fmla="*/ 2042 w 2334"/>
              <a:gd name="T9" fmla="*/ 0 h 392"/>
              <a:gd name="T10" fmla="*/ 2199 w 2334"/>
              <a:gd name="T11" fmla="*/ 100 h 392"/>
              <a:gd name="T12" fmla="*/ 2334 w 2334"/>
              <a:gd name="T13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4" h="392">
                <a:moveTo>
                  <a:pt x="2334" y="392"/>
                </a:moveTo>
                <a:cubicBezTo>
                  <a:pt x="0" y="392"/>
                  <a:pt x="0" y="392"/>
                  <a:pt x="0" y="392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163" y="39"/>
                  <a:pt x="224" y="0"/>
                  <a:pt x="291" y="0"/>
                </a:cubicBezTo>
                <a:cubicBezTo>
                  <a:pt x="2042" y="0"/>
                  <a:pt x="2042" y="0"/>
                  <a:pt x="2042" y="0"/>
                </a:cubicBezTo>
                <a:cubicBezTo>
                  <a:pt x="2109" y="0"/>
                  <a:pt x="2171" y="39"/>
                  <a:pt x="2199" y="100"/>
                </a:cubicBezTo>
                <a:lnTo>
                  <a:pt x="2334" y="392"/>
                </a:lnTo>
                <a:close/>
              </a:path>
            </a:pathLst>
          </a:custGeom>
          <a:solidFill>
            <a:srgbClr val="972A2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"/>
            <a:ext cx="2590800" cy="6857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6819" y="1134154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86663" y="1242322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116819" y="2464251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86662" y="2560989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116819" y="379904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/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94143" y="389578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具体实现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6819" y="507941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86661" y="517615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性能分析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96268" y="2525778"/>
            <a:ext cx="1912568" cy="1615515"/>
            <a:chOff x="810568" y="2525778"/>
            <a:chExt cx="1912568" cy="1615515"/>
          </a:xfrm>
        </p:grpSpPr>
        <p:sp>
          <p:nvSpPr>
            <p:cNvPr id="45" name="PA_文本框 2"/>
            <p:cNvSpPr txBox="1"/>
            <p:nvPr>
              <p:custDataLst>
                <p:tags r:id="rId1"/>
              </p:custDataLst>
            </p:nvPr>
          </p:nvSpPr>
          <p:spPr>
            <a:xfrm>
              <a:off x="810568" y="2525778"/>
              <a:ext cx="1912568" cy="12078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PA_文本框 2"/>
            <p:cNvSpPr txBox="1"/>
            <p:nvPr>
              <p:custDataLst>
                <p:tags r:id="rId2"/>
              </p:custDataLst>
            </p:nvPr>
          </p:nvSpPr>
          <p:spPr>
            <a:xfrm>
              <a:off x="810568" y="3643336"/>
              <a:ext cx="1912568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4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940" y="73660"/>
            <a:ext cx="1742440" cy="56261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5F6DC-1AAC-CF42-ACDB-9722AB1A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F70-A336-486E-A8CC-9BA6D21D65B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20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3722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</a:t>
            </a:r>
            <a:r>
              <a:rPr lang="en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K-point FFT Graph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0E91BC7-CEB4-FF47-9AAE-51FEE78CE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23" y="1241216"/>
            <a:ext cx="8200591" cy="52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6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21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4430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</a:t>
            </a:r>
            <a:r>
              <a:rPr lang="en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K-point FFT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布局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FAD23A7-F728-584B-A9C8-C720AA1A9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5206" y="-678669"/>
            <a:ext cx="5136121" cy="919035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84A0588-4D9D-4FDA-9607-49CD84710518}"/>
              </a:ext>
            </a:extLst>
          </p:cNvPr>
          <p:cNvGrpSpPr/>
          <p:nvPr/>
        </p:nvGrpSpPr>
        <p:grpSpPr>
          <a:xfrm>
            <a:off x="5578475" y="3429000"/>
            <a:ext cx="1885950" cy="971551"/>
            <a:chOff x="5554825" y="3428999"/>
            <a:chExt cx="1935635" cy="101538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DF17A50-7886-41D7-A482-73FEF06E28AB}"/>
                </a:ext>
              </a:extLst>
            </p:cNvPr>
            <p:cNvSpPr/>
            <p:nvPr/>
          </p:nvSpPr>
          <p:spPr>
            <a:xfrm>
              <a:off x="5554825" y="3428999"/>
              <a:ext cx="1935635" cy="101538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B21A82-565A-478D-8515-C32D4BC7BCBB}"/>
                </a:ext>
              </a:extLst>
            </p:cNvPr>
            <p:cNvSpPr txBox="1"/>
            <p:nvPr/>
          </p:nvSpPr>
          <p:spPr>
            <a:xfrm>
              <a:off x="5751118" y="3613527"/>
              <a:ext cx="1543048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stage-2 kernel</a:t>
              </a:r>
            </a:p>
            <a:p>
              <a:pPr algn="ctr"/>
              <a:r>
                <a:rPr lang="en-US" altLang="zh-CN" dirty="0"/>
                <a:t>(23, 1)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927A94-B875-4232-B3FC-A757FC690C79}"/>
              </a:ext>
            </a:extLst>
          </p:cNvPr>
          <p:cNvGrpSpPr/>
          <p:nvPr/>
        </p:nvGrpSpPr>
        <p:grpSpPr>
          <a:xfrm>
            <a:off x="7523992" y="3428998"/>
            <a:ext cx="1885950" cy="971551"/>
            <a:chOff x="7523992" y="3428998"/>
            <a:chExt cx="1885950" cy="97155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52675DF-7A8E-41E3-8D1E-1B034DB334D1}"/>
                </a:ext>
              </a:extLst>
            </p:cNvPr>
            <p:cNvSpPr/>
            <p:nvPr/>
          </p:nvSpPr>
          <p:spPr>
            <a:xfrm>
              <a:off x="7523992" y="3428998"/>
              <a:ext cx="1885950" cy="97155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94A570A-A78E-443F-BE6E-6C74DD1ABE41}"/>
                </a:ext>
              </a:extLst>
            </p:cNvPr>
            <p:cNvSpPr txBox="1"/>
            <p:nvPr/>
          </p:nvSpPr>
          <p:spPr>
            <a:xfrm>
              <a:off x="7668770" y="3600604"/>
              <a:ext cx="159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1K FFT kernel</a:t>
              </a:r>
            </a:p>
            <a:p>
              <a:pPr algn="ctr"/>
              <a:r>
                <a:rPr lang="en-US" altLang="zh-CN" dirty="0"/>
                <a:t>(23, 0)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5421196-8CEE-4757-9B00-8C43016B7AE7}"/>
              </a:ext>
            </a:extLst>
          </p:cNvPr>
          <p:cNvGrpSpPr/>
          <p:nvPr/>
        </p:nvGrpSpPr>
        <p:grpSpPr>
          <a:xfrm>
            <a:off x="7523992" y="4467250"/>
            <a:ext cx="1885950" cy="971551"/>
            <a:chOff x="7523992" y="3428998"/>
            <a:chExt cx="1885950" cy="97155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B83DDF4-DCDE-4C41-B457-0303B542BC06}"/>
                </a:ext>
              </a:extLst>
            </p:cNvPr>
            <p:cNvSpPr/>
            <p:nvPr/>
          </p:nvSpPr>
          <p:spPr>
            <a:xfrm>
              <a:off x="7523992" y="3428998"/>
              <a:ext cx="1885950" cy="97155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74F469D-290C-4103-8504-2BFF10A1529E}"/>
                </a:ext>
              </a:extLst>
            </p:cNvPr>
            <p:cNvSpPr txBox="1"/>
            <p:nvPr/>
          </p:nvSpPr>
          <p:spPr>
            <a:xfrm>
              <a:off x="7668770" y="3600604"/>
              <a:ext cx="159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1K FFT kernel</a:t>
              </a:r>
            </a:p>
            <a:p>
              <a:pPr algn="ctr"/>
              <a:r>
                <a:rPr lang="en-US" altLang="zh-CN" dirty="0"/>
                <a:t>(22, 0)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453B9B7-1667-4029-AB87-4312EB8A38AD}"/>
              </a:ext>
            </a:extLst>
          </p:cNvPr>
          <p:cNvGrpSpPr/>
          <p:nvPr/>
        </p:nvGrpSpPr>
        <p:grpSpPr>
          <a:xfrm>
            <a:off x="7523992" y="2399957"/>
            <a:ext cx="1885950" cy="971551"/>
            <a:chOff x="7523992" y="3428998"/>
            <a:chExt cx="1885950" cy="97155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795A815-B613-4D87-83D5-86A829211DED}"/>
                </a:ext>
              </a:extLst>
            </p:cNvPr>
            <p:cNvSpPr/>
            <p:nvPr/>
          </p:nvSpPr>
          <p:spPr>
            <a:xfrm>
              <a:off x="7523992" y="3428998"/>
              <a:ext cx="1885950" cy="97155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53195CB-60C8-41DA-B0FC-1EB5166F44A5}"/>
                </a:ext>
              </a:extLst>
            </p:cNvPr>
            <p:cNvSpPr txBox="1"/>
            <p:nvPr/>
          </p:nvSpPr>
          <p:spPr>
            <a:xfrm>
              <a:off x="7668770" y="3600604"/>
              <a:ext cx="159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1K FFT kernel</a:t>
              </a:r>
            </a:p>
            <a:p>
              <a:pPr algn="ctr"/>
              <a:r>
                <a:rPr lang="en-US" altLang="zh-CN" dirty="0"/>
                <a:t>(24, 0)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798EC20-CF08-424A-9EC6-25B836348D92}"/>
              </a:ext>
            </a:extLst>
          </p:cNvPr>
          <p:cNvGrpSpPr/>
          <p:nvPr/>
        </p:nvGrpSpPr>
        <p:grpSpPr>
          <a:xfrm>
            <a:off x="5578475" y="2399957"/>
            <a:ext cx="1885950" cy="971551"/>
            <a:chOff x="7523992" y="3428998"/>
            <a:chExt cx="1885950" cy="97155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B3EDC54-A29F-4A67-B1CC-FD12CC190AC8}"/>
                </a:ext>
              </a:extLst>
            </p:cNvPr>
            <p:cNvSpPr/>
            <p:nvPr/>
          </p:nvSpPr>
          <p:spPr>
            <a:xfrm>
              <a:off x="7523992" y="3428998"/>
              <a:ext cx="1885950" cy="97155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6F3F64-3752-4C24-BB45-1FDCCD3BC22E}"/>
                </a:ext>
              </a:extLst>
            </p:cNvPr>
            <p:cNvSpPr txBox="1"/>
            <p:nvPr/>
          </p:nvSpPr>
          <p:spPr>
            <a:xfrm>
              <a:off x="7668770" y="3600604"/>
              <a:ext cx="159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1K FFT kernel</a:t>
              </a:r>
            </a:p>
            <a:p>
              <a:pPr algn="ctr"/>
              <a:r>
                <a:rPr lang="en-US" altLang="zh-CN" dirty="0"/>
                <a:t>(24, 1)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02C495-8519-42CF-AE23-416068A6BF22}"/>
              </a:ext>
            </a:extLst>
          </p:cNvPr>
          <p:cNvGrpSpPr/>
          <p:nvPr/>
        </p:nvGrpSpPr>
        <p:grpSpPr>
          <a:xfrm>
            <a:off x="3620136" y="2399957"/>
            <a:ext cx="1885950" cy="971551"/>
            <a:chOff x="7523992" y="3428998"/>
            <a:chExt cx="1885950" cy="97155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E010A64-CE09-469A-A1F5-EA19C547AFAF}"/>
                </a:ext>
              </a:extLst>
            </p:cNvPr>
            <p:cNvSpPr/>
            <p:nvPr/>
          </p:nvSpPr>
          <p:spPr>
            <a:xfrm>
              <a:off x="7523992" y="3428998"/>
              <a:ext cx="1885950" cy="97155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89B6274-4F27-4968-A898-082FE1FC82B5}"/>
                </a:ext>
              </a:extLst>
            </p:cNvPr>
            <p:cNvSpPr txBox="1"/>
            <p:nvPr/>
          </p:nvSpPr>
          <p:spPr>
            <a:xfrm>
              <a:off x="7668770" y="3600604"/>
              <a:ext cx="159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1K FFT kernel</a:t>
              </a:r>
            </a:p>
            <a:p>
              <a:pPr algn="ctr"/>
              <a:r>
                <a:rPr lang="en-US" altLang="zh-CN" dirty="0"/>
                <a:t>(24, 2)</a:t>
              </a:r>
              <a:endParaRPr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5253005-9B29-4621-BBB7-D9052837CEA2}"/>
              </a:ext>
            </a:extLst>
          </p:cNvPr>
          <p:cNvGrpSpPr/>
          <p:nvPr/>
        </p:nvGrpSpPr>
        <p:grpSpPr>
          <a:xfrm>
            <a:off x="3620136" y="3428997"/>
            <a:ext cx="1885950" cy="971551"/>
            <a:chOff x="7523992" y="3428998"/>
            <a:chExt cx="1885950" cy="9715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FF6B257-961F-4EE8-9476-2E0C664A0521}"/>
                </a:ext>
              </a:extLst>
            </p:cNvPr>
            <p:cNvSpPr/>
            <p:nvPr/>
          </p:nvSpPr>
          <p:spPr>
            <a:xfrm>
              <a:off x="7523992" y="3428998"/>
              <a:ext cx="1885950" cy="97155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AF5082D-5234-445C-9080-DA3095270406}"/>
                </a:ext>
              </a:extLst>
            </p:cNvPr>
            <p:cNvSpPr txBox="1"/>
            <p:nvPr/>
          </p:nvSpPr>
          <p:spPr>
            <a:xfrm>
              <a:off x="7668770" y="3600604"/>
              <a:ext cx="159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1K FFT kernel</a:t>
              </a:r>
            </a:p>
            <a:p>
              <a:pPr algn="ctr"/>
              <a:r>
                <a:rPr lang="en-US" altLang="zh-CN" dirty="0"/>
                <a:t>(23, 2)</a:t>
              </a:r>
              <a:endParaRPr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C736D98-C60A-4812-A4D6-7F7CF33F0F85}"/>
              </a:ext>
            </a:extLst>
          </p:cNvPr>
          <p:cNvGrpSpPr/>
          <p:nvPr/>
        </p:nvGrpSpPr>
        <p:grpSpPr>
          <a:xfrm>
            <a:off x="3620136" y="4467249"/>
            <a:ext cx="1885950" cy="971551"/>
            <a:chOff x="7523992" y="3428998"/>
            <a:chExt cx="1885950" cy="97155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A9C8DB0-ADED-4CE6-9C5D-A42B20D818F9}"/>
                </a:ext>
              </a:extLst>
            </p:cNvPr>
            <p:cNvSpPr/>
            <p:nvPr/>
          </p:nvSpPr>
          <p:spPr>
            <a:xfrm>
              <a:off x="7523992" y="3428998"/>
              <a:ext cx="1885950" cy="97155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01EF37-FC9D-43B5-AE8B-F2B96E8BAF44}"/>
                </a:ext>
              </a:extLst>
            </p:cNvPr>
            <p:cNvSpPr txBox="1"/>
            <p:nvPr/>
          </p:nvSpPr>
          <p:spPr>
            <a:xfrm>
              <a:off x="7668770" y="3600604"/>
              <a:ext cx="159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1K FFT kernel</a:t>
              </a:r>
            </a:p>
            <a:p>
              <a:pPr algn="ctr"/>
              <a:r>
                <a:rPr lang="en-US" altLang="zh-CN" dirty="0"/>
                <a:t>(22, 2)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ED9B34E-24ED-4631-9D7E-91DA47912809}"/>
              </a:ext>
            </a:extLst>
          </p:cNvPr>
          <p:cNvGrpSpPr/>
          <p:nvPr/>
        </p:nvGrpSpPr>
        <p:grpSpPr>
          <a:xfrm>
            <a:off x="5578475" y="4467249"/>
            <a:ext cx="1885950" cy="971551"/>
            <a:chOff x="7523992" y="3428998"/>
            <a:chExt cx="1885950" cy="97155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3379FA-F2C4-4F7F-B8EF-816F463F22FB}"/>
                </a:ext>
              </a:extLst>
            </p:cNvPr>
            <p:cNvSpPr/>
            <p:nvPr/>
          </p:nvSpPr>
          <p:spPr>
            <a:xfrm>
              <a:off x="7523992" y="3428998"/>
              <a:ext cx="1885950" cy="97155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6F6CF22-9A02-43E6-99EE-B69AAD816CAE}"/>
                </a:ext>
              </a:extLst>
            </p:cNvPr>
            <p:cNvSpPr txBox="1"/>
            <p:nvPr/>
          </p:nvSpPr>
          <p:spPr>
            <a:xfrm>
              <a:off x="7668770" y="3600604"/>
              <a:ext cx="159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1K FFT kernel</a:t>
              </a:r>
            </a:p>
            <a:p>
              <a:pPr algn="ctr"/>
              <a:r>
                <a:rPr lang="en-US" altLang="zh-CN" dirty="0"/>
                <a:t>(22, 1)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AFA84D-4B29-4321-9ECA-568AECE42CC7}"/>
              </a:ext>
            </a:extLst>
          </p:cNvPr>
          <p:cNvGrpSpPr/>
          <p:nvPr/>
        </p:nvGrpSpPr>
        <p:grpSpPr>
          <a:xfrm>
            <a:off x="9806748" y="1344242"/>
            <a:ext cx="1001694" cy="5136122"/>
            <a:chOff x="9806748" y="1344242"/>
            <a:chExt cx="1001694" cy="513612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BCB95FA-2231-435E-9417-62DA1D5BE1C8}"/>
                </a:ext>
              </a:extLst>
            </p:cNvPr>
            <p:cNvSpPr/>
            <p:nvPr/>
          </p:nvSpPr>
          <p:spPr>
            <a:xfrm>
              <a:off x="9806748" y="1344242"/>
              <a:ext cx="1001694" cy="513612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5DD7537-F980-48C8-B14C-B73991AE6E8B}"/>
                </a:ext>
              </a:extLst>
            </p:cNvPr>
            <p:cNvSpPr txBox="1"/>
            <p:nvPr/>
          </p:nvSpPr>
          <p:spPr>
            <a:xfrm>
              <a:off x="9883644" y="3588303"/>
              <a:ext cx="847901" cy="64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PL</a:t>
              </a:r>
            </a:p>
            <a:p>
              <a:pPr algn="ctr"/>
              <a:r>
                <a:rPr lang="en-US" altLang="zh-CN" dirty="0"/>
                <a:t>I/O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9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12BB3-4311-4F87-92FB-97A91EAF2706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BD06AF5F-4710-48B7-8BA7-260AD2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22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7ED59-49D3-448D-A7AF-550FCDD0940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4F6C1-0F53-4086-B8F9-DA79589A48EC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D6172C-CA05-054A-BC19-E59B7714F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573B14-7653-B945-8129-6E077374899E}"/>
              </a:ext>
            </a:extLst>
          </p:cNvPr>
          <p:cNvSpPr/>
          <p:nvPr/>
        </p:nvSpPr>
        <p:spPr>
          <a:xfrm>
            <a:off x="979821" y="758526"/>
            <a:ext cx="1335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750B3-E893-1248-9D50-C51B2A4D21AA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2A7DEC-3DA0-DE4D-9D67-51C82B9392C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E608CBB-F18A-E747-932E-4CC7B5707102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5D105B3B-F9D0-4BD5-A244-260099C89248}"/>
              </a:ext>
            </a:extLst>
          </p:cNvPr>
          <p:cNvGrpSpPr/>
          <p:nvPr/>
        </p:nvGrpSpPr>
        <p:grpSpPr>
          <a:xfrm>
            <a:off x="2032736" y="1496587"/>
            <a:ext cx="7688419" cy="4040670"/>
            <a:chOff x="2032736" y="1496587"/>
            <a:chExt cx="7688419" cy="4040670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365696AF-1104-493A-91CA-79E6C50A1E68}"/>
                </a:ext>
              </a:extLst>
            </p:cNvPr>
            <p:cNvCxnSpPr>
              <a:cxnSpLocks/>
            </p:cNvCxnSpPr>
            <p:nvPr/>
          </p:nvCxnSpPr>
          <p:spPr>
            <a:xfrm>
              <a:off x="5822244" y="1653199"/>
              <a:ext cx="43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FAAB56D-E229-402F-8870-D323B717E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244" y="2184104"/>
              <a:ext cx="439200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1000F1E-E20D-478D-9E4D-895F57906259}"/>
                </a:ext>
              </a:extLst>
            </p:cNvPr>
            <p:cNvCxnSpPr>
              <a:cxnSpLocks/>
            </p:cNvCxnSpPr>
            <p:nvPr/>
          </p:nvCxnSpPr>
          <p:spPr>
            <a:xfrm>
              <a:off x="5822244" y="2715011"/>
              <a:ext cx="43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B788110-3C25-4B28-8F45-CEA7AE267248}"/>
                </a:ext>
              </a:extLst>
            </p:cNvPr>
            <p:cNvCxnSpPr>
              <a:cxnSpLocks/>
            </p:cNvCxnSpPr>
            <p:nvPr/>
          </p:nvCxnSpPr>
          <p:spPr>
            <a:xfrm>
              <a:off x="5822243" y="3245917"/>
              <a:ext cx="4392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51644B-B7AD-417E-A9D1-E9901339349D}"/>
                </a:ext>
              </a:extLst>
            </p:cNvPr>
            <p:cNvSpPr txBox="1"/>
            <p:nvPr/>
          </p:nvSpPr>
          <p:spPr>
            <a:xfrm>
              <a:off x="2883637" y="3243629"/>
              <a:ext cx="959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PCIE</a:t>
              </a:r>
              <a:endParaRPr lang="zh-CN" altLang="en-US" sz="16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B72E62B-0937-418D-B692-6ACC9EA0FA07}"/>
                </a:ext>
              </a:extLst>
            </p:cNvPr>
            <p:cNvGrpSpPr/>
            <p:nvPr/>
          </p:nvGrpSpPr>
          <p:grpSpPr>
            <a:xfrm>
              <a:off x="2032736" y="2811214"/>
              <a:ext cx="896622" cy="888906"/>
              <a:chOff x="1518454" y="2829683"/>
              <a:chExt cx="896622" cy="888906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F7456C7-9571-49B6-B1D7-DC9C2E86E8A2}"/>
                  </a:ext>
                </a:extLst>
              </p:cNvPr>
              <p:cNvSpPr/>
              <p:nvPr/>
            </p:nvSpPr>
            <p:spPr>
              <a:xfrm>
                <a:off x="1618089" y="2925459"/>
                <a:ext cx="697354" cy="697354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x86</a:t>
                </a:r>
                <a:endParaRPr lang="zh-CN" altLang="en-US" dirty="0">
                  <a:ln w="1270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B9CA1B8-3A22-4C22-BAEB-59C0BCEA2687}"/>
                  </a:ext>
                </a:extLst>
              </p:cNvPr>
              <p:cNvGrpSpPr/>
              <p:nvPr/>
            </p:nvGrpSpPr>
            <p:grpSpPr>
              <a:xfrm>
                <a:off x="1735993" y="2829683"/>
                <a:ext cx="461545" cy="45721"/>
                <a:chOff x="1735993" y="2829683"/>
                <a:chExt cx="461545" cy="45721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962B459-CAD4-42DE-B157-461B829361DF}"/>
                    </a:ext>
                  </a:extLst>
                </p:cNvPr>
                <p:cNvSpPr/>
                <p:nvPr/>
              </p:nvSpPr>
              <p:spPr>
                <a:xfrm>
                  <a:off x="1735993" y="2829685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B64E8CE6-A820-4CF3-82AB-504E24C9D2F0}"/>
                    </a:ext>
                  </a:extLst>
                </p:cNvPr>
                <p:cNvSpPr/>
                <p:nvPr/>
              </p:nvSpPr>
              <p:spPr>
                <a:xfrm>
                  <a:off x="1943906" y="2829684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AB8D7DA-1A68-4698-8A2C-869E2BC52A82}"/>
                    </a:ext>
                  </a:extLst>
                </p:cNvPr>
                <p:cNvSpPr/>
                <p:nvPr/>
              </p:nvSpPr>
              <p:spPr>
                <a:xfrm>
                  <a:off x="2151819" y="2829683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7880113-90CF-4ABC-9973-BCEA5A8436F3}"/>
                  </a:ext>
                </a:extLst>
              </p:cNvPr>
              <p:cNvGrpSpPr/>
              <p:nvPr/>
            </p:nvGrpSpPr>
            <p:grpSpPr>
              <a:xfrm>
                <a:off x="1735993" y="3672868"/>
                <a:ext cx="461545" cy="45721"/>
                <a:chOff x="1735993" y="2829683"/>
                <a:chExt cx="461545" cy="45721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CE57F6B5-5943-4E74-88E4-9002F2CC5576}"/>
                    </a:ext>
                  </a:extLst>
                </p:cNvPr>
                <p:cNvSpPr/>
                <p:nvPr/>
              </p:nvSpPr>
              <p:spPr>
                <a:xfrm>
                  <a:off x="1735993" y="2829685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1C234D9-846A-4407-A5F2-2FC0A3536BED}"/>
                    </a:ext>
                  </a:extLst>
                </p:cNvPr>
                <p:cNvSpPr/>
                <p:nvPr/>
              </p:nvSpPr>
              <p:spPr>
                <a:xfrm>
                  <a:off x="1943906" y="2829684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7869F625-42A7-4B81-B2AD-61AC088A9DF3}"/>
                    </a:ext>
                  </a:extLst>
                </p:cNvPr>
                <p:cNvSpPr/>
                <p:nvPr/>
              </p:nvSpPr>
              <p:spPr>
                <a:xfrm>
                  <a:off x="2151819" y="2829683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270BAE62-24C1-483A-BDBB-E92C2A31F58C}"/>
                  </a:ext>
                </a:extLst>
              </p:cNvPr>
              <p:cNvGrpSpPr/>
              <p:nvPr/>
            </p:nvGrpSpPr>
            <p:grpSpPr>
              <a:xfrm rot="16200000">
                <a:off x="2161443" y="3251275"/>
                <a:ext cx="461545" cy="45721"/>
                <a:chOff x="1735993" y="2829683"/>
                <a:chExt cx="461545" cy="45721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A983FD7-ED11-487D-87B9-8FEFB6541D3A}"/>
                    </a:ext>
                  </a:extLst>
                </p:cNvPr>
                <p:cNvSpPr/>
                <p:nvPr/>
              </p:nvSpPr>
              <p:spPr>
                <a:xfrm>
                  <a:off x="1735993" y="2829685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9D4F290-BCDA-4208-BC58-6AB13F38EDE1}"/>
                    </a:ext>
                  </a:extLst>
                </p:cNvPr>
                <p:cNvSpPr/>
                <p:nvPr/>
              </p:nvSpPr>
              <p:spPr>
                <a:xfrm>
                  <a:off x="1943906" y="2829684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1557066-7D5D-4E87-8E93-78A4DC830151}"/>
                    </a:ext>
                  </a:extLst>
                </p:cNvPr>
                <p:cNvSpPr/>
                <p:nvPr/>
              </p:nvSpPr>
              <p:spPr>
                <a:xfrm>
                  <a:off x="2151819" y="2829683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92E0159A-3040-4C6F-9A74-6DA2E24F9C98}"/>
                  </a:ext>
                </a:extLst>
              </p:cNvPr>
              <p:cNvGrpSpPr/>
              <p:nvPr/>
            </p:nvGrpSpPr>
            <p:grpSpPr>
              <a:xfrm rot="16200000">
                <a:off x="1310542" y="3251275"/>
                <a:ext cx="461545" cy="45721"/>
                <a:chOff x="1735993" y="2829683"/>
                <a:chExt cx="461545" cy="45721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C1EC6EE-57CE-46D1-AD1F-A634D0EAC5B9}"/>
                    </a:ext>
                  </a:extLst>
                </p:cNvPr>
                <p:cNvSpPr/>
                <p:nvPr/>
              </p:nvSpPr>
              <p:spPr>
                <a:xfrm>
                  <a:off x="1735993" y="2829685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5C43E0CD-B42A-41D9-97A7-FE7DB2BBD8AE}"/>
                    </a:ext>
                  </a:extLst>
                </p:cNvPr>
                <p:cNvSpPr/>
                <p:nvPr/>
              </p:nvSpPr>
              <p:spPr>
                <a:xfrm>
                  <a:off x="1943906" y="2829684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1E01A1F-91BD-44FA-83DD-5FE5C1C6DEA9}"/>
                    </a:ext>
                  </a:extLst>
                </p:cNvPr>
                <p:cNvSpPr/>
                <p:nvPr/>
              </p:nvSpPr>
              <p:spPr>
                <a:xfrm>
                  <a:off x="2151819" y="2829683"/>
                  <a:ext cx="45719" cy="457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B4F181E-1423-45F7-B1C6-746E220CA076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3106962" y="3253823"/>
              <a:ext cx="152188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81D35C6-9C7F-48BA-A73C-954C75537F06}"/>
                </a:ext>
              </a:extLst>
            </p:cNvPr>
            <p:cNvSpPr/>
            <p:nvPr/>
          </p:nvSpPr>
          <p:spPr>
            <a:xfrm>
              <a:off x="4628845" y="1496587"/>
              <a:ext cx="1188000" cy="329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mm2s_s0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D9B85CC4-1D81-451A-9327-B81E197EDA47}"/>
                </a:ext>
              </a:extLst>
            </p:cNvPr>
            <p:cNvSpPr/>
            <p:nvPr/>
          </p:nvSpPr>
          <p:spPr>
            <a:xfrm>
              <a:off x="4628844" y="2027493"/>
              <a:ext cx="1188000" cy="329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mm2s_ s1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C3075C4-6E59-412B-A066-7F1D45EEA211}"/>
                </a:ext>
              </a:extLst>
            </p:cNvPr>
            <p:cNvSpPr/>
            <p:nvPr/>
          </p:nvSpPr>
          <p:spPr>
            <a:xfrm>
              <a:off x="4628844" y="2558399"/>
              <a:ext cx="1188000" cy="329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mm2s_ s2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1BC78681-51CC-4916-987B-85B8DEBD3687}"/>
                </a:ext>
              </a:extLst>
            </p:cNvPr>
            <p:cNvSpPr/>
            <p:nvPr/>
          </p:nvSpPr>
          <p:spPr>
            <a:xfrm>
              <a:off x="4628843" y="3089305"/>
              <a:ext cx="1188000" cy="329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mm2s_ s3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7986CC6-46CF-46F2-9BE0-B9DB2A942D0A}"/>
                </a:ext>
              </a:extLst>
            </p:cNvPr>
            <p:cNvSpPr/>
            <p:nvPr/>
          </p:nvSpPr>
          <p:spPr>
            <a:xfrm>
              <a:off x="4628843" y="3620211"/>
              <a:ext cx="1188000" cy="329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mm2s_ s4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3122A04-FCE7-4478-B6C8-FC973893DA45}"/>
                </a:ext>
              </a:extLst>
            </p:cNvPr>
            <p:cNvSpPr/>
            <p:nvPr/>
          </p:nvSpPr>
          <p:spPr>
            <a:xfrm>
              <a:off x="4628843" y="4148670"/>
              <a:ext cx="1188000" cy="329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mm2s_ s5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2B28076-E1B0-4D6B-8CEB-96315A7499FE}"/>
                </a:ext>
              </a:extLst>
            </p:cNvPr>
            <p:cNvSpPr/>
            <p:nvPr/>
          </p:nvSpPr>
          <p:spPr>
            <a:xfrm>
              <a:off x="4628843" y="4677129"/>
              <a:ext cx="1188000" cy="329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mm2s_ s6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2209DC21-534C-4517-B724-D0CB93FF4959}"/>
                </a:ext>
              </a:extLst>
            </p:cNvPr>
            <p:cNvSpPr/>
            <p:nvPr/>
          </p:nvSpPr>
          <p:spPr>
            <a:xfrm>
              <a:off x="4628843" y="5208221"/>
              <a:ext cx="1188000" cy="329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mm2s_ s7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9DD5F64-082D-4CF4-934B-7440B8AA715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191299" y="1661105"/>
              <a:ext cx="43754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867B441-9ED3-4A1D-81C3-68FEB389C454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4191299" y="2192011"/>
              <a:ext cx="43754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5569755-5986-4801-AF5C-F443213B7F95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191299" y="2722917"/>
              <a:ext cx="43754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16754CD-DAEE-4D39-8D03-B4BF739ADFA1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4191299" y="3784729"/>
              <a:ext cx="4375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EC3E777-4F3E-4D31-AD4C-810F76A06622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4191299" y="4313188"/>
              <a:ext cx="4375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1E59850-8D7C-4FD2-8E84-3E73B05E3992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4191299" y="4841647"/>
              <a:ext cx="4375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168BEE6-1602-4E49-B415-A39492BDA178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4191299" y="5370106"/>
              <a:ext cx="437544" cy="2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D5D0664B-BB2E-48D9-8F91-16F4D559F521}"/>
                </a:ext>
              </a:extLst>
            </p:cNvPr>
            <p:cNvCxnSpPr>
              <a:cxnSpLocks/>
            </p:cNvCxnSpPr>
            <p:nvPr/>
          </p:nvCxnSpPr>
          <p:spPr>
            <a:xfrm>
              <a:off x="4200526" y="1661105"/>
              <a:ext cx="0" cy="37090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4BCFF3C-78FB-415C-B92B-5F99363CA413}"/>
                </a:ext>
              </a:extLst>
            </p:cNvPr>
            <p:cNvSpPr/>
            <p:nvPr/>
          </p:nvSpPr>
          <p:spPr>
            <a:xfrm>
              <a:off x="4177666" y="3232807"/>
              <a:ext cx="45719" cy="45719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8400B6E-966D-4393-A246-C08A63135AD0}"/>
                </a:ext>
              </a:extLst>
            </p:cNvPr>
            <p:cNvSpPr/>
            <p:nvPr/>
          </p:nvSpPr>
          <p:spPr>
            <a:xfrm>
              <a:off x="4177665" y="3759422"/>
              <a:ext cx="45719" cy="45719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2679D5C-D800-4026-A7DE-DDB2A66675C2}"/>
                </a:ext>
              </a:extLst>
            </p:cNvPr>
            <p:cNvSpPr/>
            <p:nvPr/>
          </p:nvSpPr>
          <p:spPr>
            <a:xfrm>
              <a:off x="4177665" y="4290933"/>
              <a:ext cx="45719" cy="45719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D4534A-EAAB-4F9A-A529-57BCDB401DC9}"/>
                </a:ext>
              </a:extLst>
            </p:cNvPr>
            <p:cNvSpPr/>
            <p:nvPr/>
          </p:nvSpPr>
          <p:spPr>
            <a:xfrm>
              <a:off x="4177665" y="4818787"/>
              <a:ext cx="45719" cy="45719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E5D8516-C919-4E6A-A95F-F9B2C103DCA8}"/>
                </a:ext>
              </a:extLst>
            </p:cNvPr>
            <p:cNvSpPr/>
            <p:nvPr/>
          </p:nvSpPr>
          <p:spPr>
            <a:xfrm>
              <a:off x="4177665" y="5346641"/>
              <a:ext cx="45719" cy="45719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264BB14-FBC1-4A35-A5D2-E70BE269D89C}"/>
                </a:ext>
              </a:extLst>
            </p:cNvPr>
            <p:cNvSpPr/>
            <p:nvPr/>
          </p:nvSpPr>
          <p:spPr>
            <a:xfrm>
              <a:off x="4177665" y="2704349"/>
              <a:ext cx="45719" cy="45719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D0C4F0F-1F3E-41B5-B06F-8AED89A4EE10}"/>
                </a:ext>
              </a:extLst>
            </p:cNvPr>
            <p:cNvSpPr/>
            <p:nvPr/>
          </p:nvSpPr>
          <p:spPr>
            <a:xfrm>
              <a:off x="4177665" y="2169151"/>
              <a:ext cx="45719" cy="45719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18A822B-2101-46A5-8404-72480E5B41B0}"/>
                </a:ext>
              </a:extLst>
            </p:cNvPr>
            <p:cNvSpPr/>
            <p:nvPr/>
          </p:nvSpPr>
          <p:spPr>
            <a:xfrm>
              <a:off x="4177665" y="1640693"/>
              <a:ext cx="45719" cy="45719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5FDBE0CD-74D0-44EC-984B-81A6F2736672}"/>
                </a:ext>
              </a:extLst>
            </p:cNvPr>
            <p:cNvSpPr/>
            <p:nvPr/>
          </p:nvSpPr>
          <p:spPr>
            <a:xfrm>
              <a:off x="6238587" y="1496587"/>
              <a:ext cx="1843939" cy="4040670"/>
            </a:xfrm>
            <a:prstGeom prst="roundRect">
              <a:avLst>
                <a:gd name="adj" fmla="val 486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AIE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4BD4FE8-B4F6-4C04-AF86-C2311B604AB9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71" y="3784217"/>
              <a:ext cx="43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E1E542A-73B6-405B-8669-9E51A075E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271" y="4315122"/>
              <a:ext cx="439200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77AC8280-26CB-4A37-8CFF-12CC31B9BCD9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71" y="4846029"/>
              <a:ext cx="43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C2617CC-6540-4115-AA93-E0B025620546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70" y="5376935"/>
              <a:ext cx="4392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2CE98E95-872C-4922-9426-03A178015136}"/>
                </a:ext>
              </a:extLst>
            </p:cNvPr>
            <p:cNvSpPr/>
            <p:nvPr/>
          </p:nvSpPr>
          <p:spPr>
            <a:xfrm>
              <a:off x="8533155" y="3351805"/>
              <a:ext cx="1188000" cy="327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s2mm_s0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9F80F01D-2A78-4F6A-BA15-58E80DA4E0E2}"/>
                </a:ext>
              </a:extLst>
            </p:cNvPr>
            <p:cNvCxnSpPr>
              <a:cxnSpLocks/>
              <a:stCxn id="80" idx="3"/>
              <a:endCxn id="102" idx="1"/>
            </p:cNvCxnSpPr>
            <p:nvPr/>
          </p:nvCxnSpPr>
          <p:spPr>
            <a:xfrm flipV="1">
              <a:off x="8082526" y="3515605"/>
              <a:ext cx="450629" cy="13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40BA2976-C7F7-4487-98B1-6F2DFA63AF41}"/>
                </a:ext>
              </a:extLst>
            </p:cNvPr>
            <p:cNvCxnSpPr>
              <a:stCxn id="76" idx="2"/>
              <a:endCxn id="102" idx="2"/>
            </p:cNvCxnSpPr>
            <p:nvPr/>
          </p:nvCxnSpPr>
          <p:spPr>
            <a:xfrm rot="5400000" flipH="1" flipV="1">
              <a:off x="5807362" y="2072568"/>
              <a:ext cx="1712955" cy="4926630"/>
            </a:xfrm>
            <a:prstGeom prst="bentConnector3">
              <a:avLst>
                <a:gd name="adj1" fmla="val -2936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08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1A255F-B623-45B0-B0A9-1C6AD9CF22A0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21179249-8194-7648-969E-29517023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23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5D73A2-37E4-0B48-841E-C44FFEE98254}"/>
              </a:ext>
            </a:extLst>
          </p:cNvPr>
          <p:cNvSpPr txBox="1"/>
          <p:nvPr/>
        </p:nvSpPr>
        <p:spPr>
          <a:xfrm>
            <a:off x="7215087" y="1134154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0DE337-38B2-6C47-8CE8-D7D576CA3E1F}"/>
              </a:ext>
            </a:extLst>
          </p:cNvPr>
          <p:cNvSpPr txBox="1"/>
          <p:nvPr/>
        </p:nvSpPr>
        <p:spPr>
          <a:xfrm>
            <a:off x="8284931" y="1242322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A92D0B-A268-8545-8080-8E826AFE577B}"/>
              </a:ext>
            </a:extLst>
          </p:cNvPr>
          <p:cNvSpPr txBox="1"/>
          <p:nvPr/>
        </p:nvSpPr>
        <p:spPr>
          <a:xfrm>
            <a:off x="7215087" y="2464251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76DE0B-7EF0-4243-B954-AAE62C2A3F74}"/>
              </a:ext>
            </a:extLst>
          </p:cNvPr>
          <p:cNvSpPr txBox="1"/>
          <p:nvPr/>
        </p:nvSpPr>
        <p:spPr>
          <a:xfrm>
            <a:off x="8284930" y="2560989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360040-ED4F-6947-AC18-06F7677C51E3}"/>
              </a:ext>
            </a:extLst>
          </p:cNvPr>
          <p:cNvSpPr txBox="1"/>
          <p:nvPr/>
        </p:nvSpPr>
        <p:spPr>
          <a:xfrm>
            <a:off x="7215087" y="379904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/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403A42-2AA7-EF4D-8057-48C7CA425A25}"/>
              </a:ext>
            </a:extLst>
          </p:cNvPr>
          <p:cNvSpPr txBox="1"/>
          <p:nvPr/>
        </p:nvSpPr>
        <p:spPr>
          <a:xfrm>
            <a:off x="8292411" y="389578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96CCC7-D2E3-3B48-9F60-B697CBFEAD85}"/>
              </a:ext>
            </a:extLst>
          </p:cNvPr>
          <p:cNvSpPr txBox="1"/>
          <p:nvPr/>
        </p:nvSpPr>
        <p:spPr>
          <a:xfrm>
            <a:off x="7215087" y="507941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01442F-19C8-294F-BC64-26A145F06816}"/>
              </a:ext>
            </a:extLst>
          </p:cNvPr>
          <p:cNvSpPr txBox="1"/>
          <p:nvPr/>
        </p:nvSpPr>
        <p:spPr>
          <a:xfrm>
            <a:off x="8284929" y="517615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性能分析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DE7F6-D2BB-4049-A4BB-594067517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30231" r="17009" b="4819"/>
          <a:stretch/>
        </p:blipFill>
        <p:spPr>
          <a:xfrm>
            <a:off x="75199" y="1471359"/>
            <a:ext cx="7156485" cy="39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5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525A9E-8DEC-4391-9CA6-F84B569C8F37}"/>
              </a:ext>
            </a:extLst>
          </p:cNvPr>
          <p:cNvSpPr/>
          <p:nvPr/>
        </p:nvSpPr>
        <p:spPr>
          <a:xfrm>
            <a:off x="9996669" y="6564297"/>
            <a:ext cx="2195331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EC323710-A02D-4B16-93AB-F9D41C1D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24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EA2945-B472-4966-B7F5-F259ED299D36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53AA9D-88FC-45A7-A6B1-A8866986E9DE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FF2A6BE-C852-B546-A8C8-548F454C9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43CBAE3-D6CB-EE41-B2CD-0490889147DB}"/>
              </a:ext>
            </a:extLst>
          </p:cNvPr>
          <p:cNvSpPr/>
          <p:nvPr/>
        </p:nvSpPr>
        <p:spPr>
          <a:xfrm>
            <a:off x="979821" y="75852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性能分析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CDC8BA7-BF35-2F4E-941B-EEDD70615B49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844B9-384E-EA4F-ACF7-0DD3DD4B34D0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67EBC8E-2B44-4444-AF68-F0912570CA50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内容占位符 2">
                <a:extLst>
                  <a:ext uri="{FF2B5EF4-FFF2-40B4-BE49-F238E27FC236}">
                    <a16:creationId xmlns:a16="http://schemas.microsoft.com/office/drawing/2014/main" id="{6474E5CE-F7B5-0C4E-90CF-D6DFD1A1953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0339224"/>
                  </p:ext>
                </p:extLst>
              </p:nvPr>
            </p:nvGraphicFramePr>
            <p:xfrm>
              <a:off x="683112" y="1623060"/>
              <a:ext cx="11086522" cy="36804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4669">
                      <a:extLst>
                        <a:ext uri="{9D8B030D-6E8A-4147-A177-3AD203B41FA5}">
                          <a16:colId xmlns:a16="http://schemas.microsoft.com/office/drawing/2014/main" val="2068634568"/>
                        </a:ext>
                      </a:extLst>
                    </a:gridCol>
                    <a:gridCol w="1338801">
                      <a:extLst>
                        <a:ext uri="{9D8B030D-6E8A-4147-A177-3AD203B41FA5}">
                          <a16:colId xmlns:a16="http://schemas.microsoft.com/office/drawing/2014/main" val="4007451454"/>
                        </a:ext>
                      </a:extLst>
                    </a:gridCol>
                    <a:gridCol w="1537634">
                      <a:extLst>
                        <a:ext uri="{9D8B030D-6E8A-4147-A177-3AD203B41FA5}">
                          <a16:colId xmlns:a16="http://schemas.microsoft.com/office/drawing/2014/main" val="3234124484"/>
                        </a:ext>
                      </a:extLst>
                    </a:gridCol>
                    <a:gridCol w="2001575">
                      <a:extLst>
                        <a:ext uri="{9D8B030D-6E8A-4147-A177-3AD203B41FA5}">
                          <a16:colId xmlns:a16="http://schemas.microsoft.com/office/drawing/2014/main" val="2848457814"/>
                        </a:ext>
                      </a:extLst>
                    </a:gridCol>
                    <a:gridCol w="2372729">
                      <a:extLst>
                        <a:ext uri="{9D8B030D-6E8A-4147-A177-3AD203B41FA5}">
                          <a16:colId xmlns:a16="http://schemas.microsoft.com/office/drawing/2014/main" val="2356413190"/>
                        </a:ext>
                      </a:extLst>
                    </a:gridCol>
                    <a:gridCol w="2461114">
                      <a:extLst>
                        <a:ext uri="{9D8B030D-6E8A-4147-A177-3AD203B41FA5}">
                          <a16:colId xmlns:a16="http://schemas.microsoft.com/office/drawing/2014/main" val="2715415655"/>
                        </a:ext>
                      </a:extLst>
                    </a:gridCol>
                  </a:tblGrid>
                  <a:tr h="736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点数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AIE</a:t>
                          </a:r>
                          <a:r>
                            <a:rPr lang="zh-CN" altLang="en-US" sz="2000" dirty="0"/>
                            <a:t>数量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数据类型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Twiddle</a:t>
                          </a:r>
                          <a:r>
                            <a:rPr lang="zh-CN" altLang="en-US" sz="2000" dirty="0"/>
                            <a:t>类型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AIE</a:t>
                          </a:r>
                          <a:r>
                            <a:rPr lang="zh-CN" altLang="en-US" sz="2000" dirty="0"/>
                            <a:t>运行时间（</a:t>
                          </a:r>
                          <a:r>
                            <a:rPr lang="en-US" altLang="zh-CN" sz="2000" dirty="0"/>
                            <a:t>us</a:t>
                          </a:r>
                          <a:r>
                            <a:rPr lang="zh-CN" altLang="en-US" sz="2000" dirty="0"/>
                            <a:t>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吞吐量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234000"/>
                      </a:ext>
                    </a:extLst>
                  </a:tr>
                  <a:tr h="73609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1,024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>
                                    <a:latin typeface="Cambria Math" panose="02040503050406030204" pitchFamily="18" charset="0"/>
                                  </a:rPr>
                                  <m:t>6.588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32*1024/6.588=</a:t>
                          </a:r>
                          <a:r>
                            <a:rPr lang="en-US" altLang="zh-CN" sz="2000" b="1" dirty="0"/>
                            <a:t>4.973</a:t>
                          </a:r>
                          <a:r>
                            <a:rPr lang="en-US" altLang="zh-CN" sz="2000" dirty="0"/>
                            <a:t>GB/s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7959940"/>
                      </a:ext>
                    </a:extLst>
                  </a:tr>
                  <a:tr h="73609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/>
                            <a:t>cfloat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/>
                            <a:t>cfloat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>
                                    <a:latin typeface="Cambria Math" panose="02040503050406030204" pitchFamily="18" charset="0"/>
                                  </a:rPr>
                                  <m:t>29.840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64*1024/29.84=</a:t>
                          </a:r>
                          <a:r>
                            <a:rPr lang="en-US" altLang="zh-CN" sz="2000" b="1" dirty="0"/>
                            <a:t>2.196</a:t>
                          </a:r>
                          <a:r>
                            <a:rPr lang="en-US" altLang="zh-CN" sz="2000" dirty="0"/>
                            <a:t>GB/s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051751"/>
                      </a:ext>
                    </a:extLst>
                  </a:tr>
                  <a:tr h="7360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4,096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>
                                    <a:latin typeface="Cambria Math" panose="02040503050406030204" pitchFamily="18" charset="0"/>
                                  </a:rPr>
                                  <m:t>9.764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32*4096/</a:t>
                          </a:r>
                          <a:r>
                            <a:rPr lang="en-US" altLang="zh-CN" sz="2000" dirty="0">
                              <a:sym typeface="+mn-ea"/>
                            </a:rPr>
                            <a:t>9.764=13.424GB/s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641567"/>
                      </a:ext>
                    </a:extLst>
                  </a:tr>
                  <a:tr h="7360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8192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>
                                    <a:latin typeface="Cambria Math" panose="02040503050406030204" pitchFamily="18" charset="0"/>
                                  </a:rPr>
                                  <m:t>16.174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ym typeface="+mn-ea"/>
                            </a:rPr>
                            <a:t>32*8192/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16.174</m:t>
                              </m:r>
                            </m:oMath>
                          </a14:m>
                          <a:r>
                            <a:rPr lang="en-US" altLang="zh-CN" sz="2000" dirty="0"/>
                            <a:t>=16.207GB/s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4517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内容占位符 2">
                <a:extLst>
                  <a:ext uri="{FF2B5EF4-FFF2-40B4-BE49-F238E27FC236}">
                    <a16:creationId xmlns:a16="http://schemas.microsoft.com/office/drawing/2014/main" id="{6474E5CE-F7B5-0C4E-90CF-D6DFD1A1953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0339224"/>
                  </p:ext>
                </p:extLst>
              </p:nvPr>
            </p:nvGraphicFramePr>
            <p:xfrm>
              <a:off x="683112" y="1623060"/>
              <a:ext cx="11086522" cy="36804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4669">
                      <a:extLst>
                        <a:ext uri="{9D8B030D-6E8A-4147-A177-3AD203B41FA5}">
                          <a16:colId xmlns:a16="http://schemas.microsoft.com/office/drawing/2014/main" val="2068634568"/>
                        </a:ext>
                      </a:extLst>
                    </a:gridCol>
                    <a:gridCol w="1338801">
                      <a:extLst>
                        <a:ext uri="{9D8B030D-6E8A-4147-A177-3AD203B41FA5}">
                          <a16:colId xmlns:a16="http://schemas.microsoft.com/office/drawing/2014/main" val="4007451454"/>
                        </a:ext>
                      </a:extLst>
                    </a:gridCol>
                    <a:gridCol w="1537634">
                      <a:extLst>
                        <a:ext uri="{9D8B030D-6E8A-4147-A177-3AD203B41FA5}">
                          <a16:colId xmlns:a16="http://schemas.microsoft.com/office/drawing/2014/main" val="3234124484"/>
                        </a:ext>
                      </a:extLst>
                    </a:gridCol>
                    <a:gridCol w="2001575">
                      <a:extLst>
                        <a:ext uri="{9D8B030D-6E8A-4147-A177-3AD203B41FA5}">
                          <a16:colId xmlns:a16="http://schemas.microsoft.com/office/drawing/2014/main" val="2848457814"/>
                        </a:ext>
                      </a:extLst>
                    </a:gridCol>
                    <a:gridCol w="2372729">
                      <a:extLst>
                        <a:ext uri="{9D8B030D-6E8A-4147-A177-3AD203B41FA5}">
                          <a16:colId xmlns:a16="http://schemas.microsoft.com/office/drawing/2014/main" val="2356413190"/>
                        </a:ext>
                      </a:extLst>
                    </a:gridCol>
                    <a:gridCol w="2461114">
                      <a:extLst>
                        <a:ext uri="{9D8B030D-6E8A-4147-A177-3AD203B41FA5}">
                          <a16:colId xmlns:a16="http://schemas.microsoft.com/office/drawing/2014/main" val="2715415655"/>
                        </a:ext>
                      </a:extLst>
                    </a:gridCol>
                  </a:tblGrid>
                  <a:tr h="736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点数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AIE</a:t>
                          </a:r>
                          <a:r>
                            <a:rPr lang="zh-CN" altLang="en-US" sz="2000" dirty="0"/>
                            <a:t>数量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数据类型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Twiddle</a:t>
                          </a:r>
                          <a:r>
                            <a:rPr lang="zh-CN" altLang="en-US" sz="2000" dirty="0"/>
                            <a:t>类型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AIE</a:t>
                          </a:r>
                          <a:r>
                            <a:rPr lang="zh-CN" altLang="en-US" sz="2000" dirty="0"/>
                            <a:t>运行时间（</a:t>
                          </a:r>
                          <a:r>
                            <a:rPr lang="en-US" altLang="zh-CN" sz="2000" dirty="0"/>
                            <a:t>us</a:t>
                          </a:r>
                          <a:r>
                            <a:rPr lang="zh-CN" altLang="en-US" sz="2000" dirty="0"/>
                            <a:t>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吞吐量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234000"/>
                      </a:ext>
                    </a:extLst>
                  </a:tr>
                  <a:tr h="736092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49573" r="-711111" b="-10512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887" t="-49573" r="-624528" b="-1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3636" t="-100000" r="-104813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32*1024/6.588=</a:t>
                          </a:r>
                          <a:r>
                            <a:rPr lang="en-US" altLang="zh-CN" sz="2000" b="1" dirty="0"/>
                            <a:t>4.973</a:t>
                          </a:r>
                          <a:r>
                            <a:rPr lang="en-US" altLang="zh-CN" sz="2000" dirty="0"/>
                            <a:t>GB/s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7959940"/>
                      </a:ext>
                    </a:extLst>
                  </a:tr>
                  <a:tr h="73609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/>
                            <a:t>cfloat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/>
                            <a:t>cfloat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3636" t="-196610" r="-104813" b="-20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64*1024/29.84=</a:t>
                          </a:r>
                          <a:r>
                            <a:rPr lang="en-US" altLang="zh-CN" sz="2000" b="1" dirty="0"/>
                            <a:t>2.196</a:t>
                          </a:r>
                          <a:r>
                            <a:rPr lang="en-US" altLang="zh-CN" sz="2000" dirty="0"/>
                            <a:t>GB/s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051751"/>
                      </a:ext>
                    </a:extLst>
                  </a:tr>
                  <a:tr h="7360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301724" r="-711111" b="-1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887" t="-301724" r="-624528" b="-1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3636" t="-301724" r="-104813" b="-1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32*4096/</a:t>
                          </a:r>
                          <a:r>
                            <a:rPr lang="en-US" altLang="zh-CN" sz="2000" dirty="0">
                              <a:sym typeface="+mn-ea"/>
                            </a:rPr>
                            <a:t>9.764=13.424GB/s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641567"/>
                      </a:ext>
                    </a:extLst>
                  </a:tr>
                  <a:tr h="7360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401724" r="-711111" b="-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887" t="-401724" r="-624528" b="-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3636" t="-401724" r="-104813" b="-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0515" t="-401724" r="-1031" b="-1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5178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722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6750" y="3753793"/>
            <a:ext cx="10845800" cy="296271"/>
          </a:xfrm>
        </p:spPr>
        <p:txBody>
          <a:bodyPr/>
          <a:lstStyle/>
          <a:p>
            <a:r>
              <a:rPr lang="en-US" altLang="zh-CN" sz="2000" spc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2023.08.03</a:t>
            </a:r>
            <a:endParaRPr lang="zh-CN" altLang="en-US" sz="2000" spc="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10D0221-5CD9-3047-992D-832E1F0B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 err="1">
                <a:solidFill>
                  <a:srgbClr val="972A2A"/>
                </a:solidFill>
                <a:latin typeface="+mj-lt"/>
              </a:rPr>
              <a:t>CCFSys</a:t>
            </a:r>
            <a:r>
              <a:rPr lang="en-US" altLang="zh-CN" sz="3200" b="1" dirty="0">
                <a:solidFill>
                  <a:srgbClr val="972A2A"/>
                </a:solidFill>
                <a:latin typeface="+mj-lt"/>
              </a:rPr>
              <a:t> Customized Computing Challenge 2023</a:t>
            </a:r>
            <a:br>
              <a:rPr lang="en-US" altLang="zh-CN" sz="3200" b="1" dirty="0">
                <a:solidFill>
                  <a:schemeClr val="bg1"/>
                </a:solidFill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1A255F-B623-45B0-B0A9-1C6AD9CF22A0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21179249-8194-7648-969E-29517023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3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5D73A2-37E4-0B48-841E-C44FFEE98254}"/>
              </a:ext>
            </a:extLst>
          </p:cNvPr>
          <p:cNvSpPr txBox="1"/>
          <p:nvPr/>
        </p:nvSpPr>
        <p:spPr>
          <a:xfrm>
            <a:off x="7215087" y="1134154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0DE337-38B2-6C47-8CE8-D7D576CA3E1F}"/>
              </a:ext>
            </a:extLst>
          </p:cNvPr>
          <p:cNvSpPr txBox="1"/>
          <p:nvPr/>
        </p:nvSpPr>
        <p:spPr>
          <a:xfrm>
            <a:off x="8284931" y="1242322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A92D0B-A268-8545-8080-8E826AFE577B}"/>
              </a:ext>
            </a:extLst>
          </p:cNvPr>
          <p:cNvSpPr txBox="1"/>
          <p:nvPr/>
        </p:nvSpPr>
        <p:spPr>
          <a:xfrm>
            <a:off x="7215087" y="2464251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76DE0B-7EF0-4243-B954-AAE62C2A3F74}"/>
              </a:ext>
            </a:extLst>
          </p:cNvPr>
          <p:cNvSpPr txBox="1"/>
          <p:nvPr/>
        </p:nvSpPr>
        <p:spPr>
          <a:xfrm>
            <a:off x="8284930" y="2560989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360040-ED4F-6947-AC18-06F7677C51E3}"/>
              </a:ext>
            </a:extLst>
          </p:cNvPr>
          <p:cNvSpPr txBox="1"/>
          <p:nvPr/>
        </p:nvSpPr>
        <p:spPr>
          <a:xfrm>
            <a:off x="7215087" y="379904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/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403A42-2AA7-EF4D-8057-48C7CA425A25}"/>
              </a:ext>
            </a:extLst>
          </p:cNvPr>
          <p:cNvSpPr txBox="1"/>
          <p:nvPr/>
        </p:nvSpPr>
        <p:spPr>
          <a:xfrm>
            <a:off x="8292411" y="389578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96CCC7-D2E3-3B48-9F60-B697CBFEAD85}"/>
              </a:ext>
            </a:extLst>
          </p:cNvPr>
          <p:cNvSpPr txBox="1"/>
          <p:nvPr/>
        </p:nvSpPr>
        <p:spPr>
          <a:xfrm>
            <a:off x="7215087" y="507941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01442F-19C8-294F-BC64-26A145F06816}"/>
              </a:ext>
            </a:extLst>
          </p:cNvPr>
          <p:cNvSpPr txBox="1"/>
          <p:nvPr/>
        </p:nvSpPr>
        <p:spPr>
          <a:xfrm>
            <a:off x="8284929" y="517615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性能分析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DF8270-311D-5E4E-B86D-462D20731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84" y="1581555"/>
            <a:ext cx="6716124" cy="37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0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内容占位符 2">
                <a:extLst>
                  <a:ext uri="{FF2B5EF4-FFF2-40B4-BE49-F238E27FC236}">
                    <a16:creationId xmlns:a16="http://schemas.microsoft.com/office/drawing/2014/main" id="{22CC3149-1196-40DD-BCEB-2A65209C48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9139932"/>
                  </p:ext>
                </p:extLst>
              </p:nvPr>
            </p:nvGraphicFramePr>
            <p:xfrm>
              <a:off x="1987256" y="1618750"/>
              <a:ext cx="8251026" cy="36804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814011">
                      <a:extLst>
                        <a:ext uri="{9D8B030D-6E8A-4147-A177-3AD203B41FA5}">
                          <a16:colId xmlns:a16="http://schemas.microsoft.com/office/drawing/2014/main" val="2068634568"/>
                        </a:ext>
                      </a:extLst>
                    </a:gridCol>
                    <a:gridCol w="1766680">
                      <a:extLst>
                        <a:ext uri="{9D8B030D-6E8A-4147-A177-3AD203B41FA5}">
                          <a16:colId xmlns:a16="http://schemas.microsoft.com/office/drawing/2014/main" val="4007451454"/>
                        </a:ext>
                      </a:extLst>
                    </a:gridCol>
                    <a:gridCol w="2029060">
                      <a:extLst>
                        <a:ext uri="{9D8B030D-6E8A-4147-A177-3AD203B41FA5}">
                          <a16:colId xmlns:a16="http://schemas.microsoft.com/office/drawing/2014/main" val="3234124484"/>
                        </a:ext>
                      </a:extLst>
                    </a:gridCol>
                    <a:gridCol w="2641275">
                      <a:extLst>
                        <a:ext uri="{9D8B030D-6E8A-4147-A177-3AD203B41FA5}">
                          <a16:colId xmlns:a16="http://schemas.microsoft.com/office/drawing/2014/main" val="2848457814"/>
                        </a:ext>
                      </a:extLst>
                    </a:gridCol>
                  </a:tblGrid>
                  <a:tr h="736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点数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AIE</a:t>
                          </a:r>
                          <a:r>
                            <a:rPr lang="zh-CN" altLang="en-US" sz="2000" dirty="0"/>
                            <a:t>数量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数据类型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Twiddle</a:t>
                          </a:r>
                          <a:r>
                            <a:rPr lang="zh-CN" altLang="en-US" sz="2000" dirty="0"/>
                            <a:t>类型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234000"/>
                      </a:ext>
                    </a:extLst>
                  </a:tr>
                  <a:tr h="73609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1,024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7959940"/>
                      </a:ext>
                    </a:extLst>
                  </a:tr>
                  <a:tr h="73609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/>
                            <a:t>cfloat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/>
                            <a:t>cfloat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051751"/>
                      </a:ext>
                    </a:extLst>
                  </a:tr>
                  <a:tr h="7360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4,096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641567"/>
                      </a:ext>
                    </a:extLst>
                  </a:tr>
                  <a:tr h="7360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8192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4517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内容占位符 2">
                <a:extLst>
                  <a:ext uri="{FF2B5EF4-FFF2-40B4-BE49-F238E27FC236}">
                    <a16:creationId xmlns:a16="http://schemas.microsoft.com/office/drawing/2014/main" id="{22CC3149-1196-40DD-BCEB-2A65209C48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9139932"/>
                  </p:ext>
                </p:extLst>
              </p:nvPr>
            </p:nvGraphicFramePr>
            <p:xfrm>
              <a:off x="1987256" y="1618750"/>
              <a:ext cx="8251026" cy="36804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814011">
                      <a:extLst>
                        <a:ext uri="{9D8B030D-6E8A-4147-A177-3AD203B41FA5}">
                          <a16:colId xmlns:a16="http://schemas.microsoft.com/office/drawing/2014/main" val="2068634568"/>
                        </a:ext>
                      </a:extLst>
                    </a:gridCol>
                    <a:gridCol w="1766680">
                      <a:extLst>
                        <a:ext uri="{9D8B030D-6E8A-4147-A177-3AD203B41FA5}">
                          <a16:colId xmlns:a16="http://schemas.microsoft.com/office/drawing/2014/main" val="4007451454"/>
                        </a:ext>
                      </a:extLst>
                    </a:gridCol>
                    <a:gridCol w="2029060">
                      <a:extLst>
                        <a:ext uri="{9D8B030D-6E8A-4147-A177-3AD203B41FA5}">
                          <a16:colId xmlns:a16="http://schemas.microsoft.com/office/drawing/2014/main" val="3234124484"/>
                        </a:ext>
                      </a:extLst>
                    </a:gridCol>
                    <a:gridCol w="2641275">
                      <a:extLst>
                        <a:ext uri="{9D8B030D-6E8A-4147-A177-3AD203B41FA5}">
                          <a16:colId xmlns:a16="http://schemas.microsoft.com/office/drawing/2014/main" val="2848457814"/>
                        </a:ext>
                      </a:extLst>
                    </a:gridCol>
                  </a:tblGrid>
                  <a:tr h="736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点数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AIE</a:t>
                          </a:r>
                          <a:r>
                            <a:rPr lang="zh-CN" altLang="en-US" sz="2000" dirty="0"/>
                            <a:t>数量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数据类型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Twiddle</a:t>
                          </a:r>
                          <a:r>
                            <a:rPr lang="zh-CN" altLang="en-US" sz="2000" dirty="0"/>
                            <a:t>类型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234000"/>
                      </a:ext>
                    </a:extLst>
                  </a:tr>
                  <a:tr h="736092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" t="-50427" r="-356643" b="-1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857" t="-50427" r="-26428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7959940"/>
                      </a:ext>
                    </a:extLst>
                  </a:tr>
                  <a:tr h="73609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/>
                            <a:t>cfloat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/>
                            <a:t>cfloat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051751"/>
                      </a:ext>
                    </a:extLst>
                  </a:tr>
                  <a:tr h="7360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" t="-303448" r="-356643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857" t="-303448" r="-26428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641567"/>
                      </a:ext>
                    </a:extLst>
                  </a:tr>
                  <a:tr h="7360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" t="-403448" r="-35664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857" t="-403448" r="-26428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cint16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45178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9D3E9-57C5-42D1-878C-CAA09F3A29AE}"/>
              </a:ext>
            </a:extLst>
          </p:cNvPr>
          <p:cNvSpPr/>
          <p:nvPr/>
        </p:nvSpPr>
        <p:spPr>
          <a:xfrm>
            <a:off x="979821" y="75852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1F98FF-99C6-480A-8990-614511402D49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B6C5923-2F6C-4815-99FC-CF065E984FA6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5FA5749-8E60-4002-A5C6-F5FA4C057B5E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8726E0B-61E0-4DD1-82B9-D249A115A462}"/>
              </a:ext>
            </a:extLst>
          </p:cNvPr>
          <p:cNvSpPr/>
          <p:nvPr/>
        </p:nvSpPr>
        <p:spPr>
          <a:xfrm>
            <a:off x="10001251" y="6564297"/>
            <a:ext cx="2190750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灯片编号占位符 2">
            <a:extLst>
              <a:ext uri="{FF2B5EF4-FFF2-40B4-BE49-F238E27FC236}">
                <a16:creationId xmlns:a16="http://schemas.microsoft.com/office/drawing/2014/main" id="{FD2B5D78-570B-47C7-B4F4-66188A6C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4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0C59EA-EA33-4C97-8B91-68A39D87AB94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2ABE35-B75D-4FCF-8CDE-4E9450B3EBE2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19DF95-A0A9-964F-B4E2-3AADDAFCE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1A255F-B623-45B0-B0A9-1C6AD9CF22A0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21179249-8194-7648-969E-29517023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5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5D73A2-37E4-0B48-841E-C44FFEE98254}"/>
              </a:ext>
            </a:extLst>
          </p:cNvPr>
          <p:cNvSpPr txBox="1"/>
          <p:nvPr/>
        </p:nvSpPr>
        <p:spPr>
          <a:xfrm>
            <a:off x="7215087" y="1134154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0DE337-38B2-6C47-8CE8-D7D576CA3E1F}"/>
              </a:ext>
            </a:extLst>
          </p:cNvPr>
          <p:cNvSpPr txBox="1"/>
          <p:nvPr/>
        </p:nvSpPr>
        <p:spPr>
          <a:xfrm>
            <a:off x="8284931" y="1242322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A92D0B-A268-8545-8080-8E826AFE577B}"/>
              </a:ext>
            </a:extLst>
          </p:cNvPr>
          <p:cNvSpPr txBox="1"/>
          <p:nvPr/>
        </p:nvSpPr>
        <p:spPr>
          <a:xfrm>
            <a:off x="7215087" y="2464251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76DE0B-7EF0-4243-B954-AAE62C2A3F74}"/>
              </a:ext>
            </a:extLst>
          </p:cNvPr>
          <p:cNvSpPr txBox="1"/>
          <p:nvPr/>
        </p:nvSpPr>
        <p:spPr>
          <a:xfrm>
            <a:off x="8284930" y="2560989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360040-ED4F-6947-AC18-06F7677C51E3}"/>
              </a:ext>
            </a:extLst>
          </p:cNvPr>
          <p:cNvSpPr txBox="1"/>
          <p:nvPr/>
        </p:nvSpPr>
        <p:spPr>
          <a:xfrm>
            <a:off x="7215087" y="379904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/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403A42-2AA7-EF4D-8057-48C7CA425A25}"/>
              </a:ext>
            </a:extLst>
          </p:cNvPr>
          <p:cNvSpPr txBox="1"/>
          <p:nvPr/>
        </p:nvSpPr>
        <p:spPr>
          <a:xfrm>
            <a:off x="8292411" y="389578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96CCC7-D2E3-3B48-9F60-B697CBFEAD85}"/>
              </a:ext>
            </a:extLst>
          </p:cNvPr>
          <p:cNvSpPr txBox="1"/>
          <p:nvPr/>
        </p:nvSpPr>
        <p:spPr>
          <a:xfrm>
            <a:off x="7215087" y="507941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01442F-19C8-294F-BC64-26A145F06816}"/>
              </a:ext>
            </a:extLst>
          </p:cNvPr>
          <p:cNvSpPr txBox="1"/>
          <p:nvPr/>
        </p:nvSpPr>
        <p:spPr>
          <a:xfrm>
            <a:off x="8284929" y="517615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性能分析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DF8270-311D-5E4E-B86D-462D20731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74" y="1537251"/>
            <a:ext cx="6703192" cy="37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514784-D4FF-4FED-B161-BB97D5A5FC74}"/>
              </a:ext>
            </a:extLst>
          </p:cNvPr>
          <p:cNvSpPr/>
          <p:nvPr/>
        </p:nvSpPr>
        <p:spPr>
          <a:xfrm>
            <a:off x="9996384" y="6564297"/>
            <a:ext cx="2196000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A59975EE-9B01-42E3-93F8-5A46486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6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640BE9-3CC8-48A3-A865-312DB56137D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3D98FD-A9DE-4ADD-ACBC-E8456C5F508F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0644F7-812D-F94F-A83F-60F058371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85C0A3D-3F42-814C-A5BB-297D6BA0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1" y="1561046"/>
            <a:ext cx="6441219" cy="37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B6F44F4-EBA8-A54F-BA6F-99007671AEEB}"/>
              </a:ext>
            </a:extLst>
          </p:cNvPr>
          <p:cNvSpPr/>
          <p:nvPr/>
        </p:nvSpPr>
        <p:spPr>
          <a:xfrm>
            <a:off x="979821" y="758526"/>
            <a:ext cx="8393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快速傅里叶变换（</a:t>
            </a:r>
            <a:r>
              <a:rPr lang="en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fast Fourier transform</a:t>
            </a:r>
            <a:r>
              <a:rPr lang="zh-CN" altLang="e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r>
              <a:rPr lang="zh-CN" altLang="e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D28394-F71F-3646-8000-24CC60AC6493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95DB5E5-DEAC-0746-9345-1DB7A1113721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655A7A0-B19C-FA44-954B-4AA9E2CEA2B0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6231CF9-C547-7442-8665-A0F10B43157C}"/>
                  </a:ext>
                </a:extLst>
              </p:cNvPr>
              <p:cNvSpPr txBox="1"/>
              <p:nvPr/>
            </p:nvSpPr>
            <p:spPr>
              <a:xfrm>
                <a:off x="7183755" y="1965092"/>
                <a:ext cx="35982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sz="2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6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zh-CN" sz="2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600" b="0" i="1"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kumimoji="1" lang="en-US" altLang="zh-CN" sz="26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2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600" b="0" i="1">
                          <a:latin typeface="Cambria Math" panose="02040503050406030204" pitchFamily="18" charset="0"/>
                        </a:rPr>
                        <m:t>𝑁𝑙𝑜𝑔𝑁</m:t>
                      </m:r>
                      <m:r>
                        <a:rPr kumimoji="1" lang="en-US" altLang="zh-CN" sz="2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600" b="0"/>
              </a:p>
              <a:p>
                <a:endParaRPr kumimoji="1"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6231CF9-C547-7442-8665-A0F10B4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755" y="1965092"/>
                <a:ext cx="3598229" cy="677108"/>
              </a:xfrm>
              <a:prstGeom prst="rect">
                <a:avLst/>
              </a:prstGeom>
              <a:blipFill>
                <a:blip r:embed="rId5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1415CEEE-5CEF-7B43-BB7C-7CC0C20240EA}"/>
              </a:ext>
            </a:extLst>
          </p:cNvPr>
          <p:cNvSpPr/>
          <p:nvPr/>
        </p:nvSpPr>
        <p:spPr>
          <a:xfrm>
            <a:off x="6915150" y="2760847"/>
            <a:ext cx="305712" cy="1564040"/>
          </a:xfrm>
          <a:prstGeom prst="leftBrace">
            <a:avLst/>
          </a:prstGeom>
          <a:ln w="41275" cap="rnd">
            <a:solidFill>
              <a:srgbClr val="9A2418">
                <a:alpha val="84000"/>
              </a:srgb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06ADC4-9B4A-CD4D-8969-702E4C523D82}"/>
                  </a:ext>
                </a:extLst>
              </p:cNvPr>
              <p:cNvSpPr txBox="1"/>
              <p:nvPr/>
            </p:nvSpPr>
            <p:spPr>
              <a:xfrm>
                <a:off x="7280910" y="2760847"/>
                <a:ext cx="5143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非递归实现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计算基础</a:t>
                </a:r>
                <a:r>
                  <a:rPr kumimoji="1" lang="en-US" altLang="zh-CN" sz="24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1024</a:t>
                </a:r>
                <a:r>
                  <a:rPr kumimoji="1" lang="zh-CN" altLang="en-US" sz="24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点</a:t>
                </a:r>
                <a:r>
                  <a:rPr kumimoji="1" lang="en-US" altLang="zh-CN" sz="24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FFT</a:t>
                </a:r>
                <a:endPara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06ADC4-9B4A-CD4D-8969-702E4C52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910" y="2760847"/>
                <a:ext cx="5143500" cy="461665"/>
              </a:xfrm>
              <a:prstGeom prst="rect">
                <a:avLst/>
              </a:prstGeom>
              <a:blipFill>
                <a:blip r:embed="rId6"/>
                <a:stretch>
                  <a:fillRect l="-1970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B047C5-90A8-8246-9923-A2CEB7139325}"/>
                  </a:ext>
                </a:extLst>
              </p:cNvPr>
              <p:cNvSpPr txBox="1"/>
              <p:nvPr/>
            </p:nvSpPr>
            <p:spPr>
              <a:xfrm>
                <a:off x="7284720" y="3850507"/>
                <a:ext cx="5143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spc="1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</a:t>
                </a:r>
                <a:r>
                  <a:rPr kumimoji="1" lang="en-US" altLang="zh-CN" sz="2400" spc="1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FFT</a:t>
                </a:r>
                <a:r>
                  <a:rPr kumimoji="1" lang="zh-CN" altLang="en-US" sz="24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</a:t>
                </a:r>
                <a:r>
                  <a:rPr kumimoji="1" lang="zh-CN" altLang="en-US" sz="2400" spc="1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点数规模的扩展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B047C5-90A8-8246-9923-A2CEB7139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20" y="3850507"/>
                <a:ext cx="5143500" cy="461665"/>
              </a:xfrm>
              <a:prstGeom prst="rect">
                <a:avLst/>
              </a:prstGeom>
              <a:blipFill>
                <a:blip r:embed="rId7"/>
                <a:stretch>
                  <a:fillRect l="-1970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8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514784-D4FF-4FED-B161-BB97D5A5FC74}"/>
              </a:ext>
            </a:extLst>
          </p:cNvPr>
          <p:cNvSpPr/>
          <p:nvPr/>
        </p:nvSpPr>
        <p:spPr>
          <a:xfrm>
            <a:off x="9996384" y="6564297"/>
            <a:ext cx="2196000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A59975EE-9B01-42E3-93F8-5A46486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7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640BE9-3CC8-48A3-A865-312DB56137D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3D98FD-A9DE-4ADD-ACBC-E8456C5F508F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0644F7-812D-F94F-A83F-60F058371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B6F44F4-EBA8-A54F-BA6F-99007671AEEB}"/>
              </a:ext>
            </a:extLst>
          </p:cNvPr>
          <p:cNvSpPr/>
          <p:nvPr/>
        </p:nvSpPr>
        <p:spPr>
          <a:xfrm>
            <a:off x="979821" y="758526"/>
            <a:ext cx="1891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非递归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D28394-F71F-3646-8000-24CC60AC6493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95DB5E5-DEAC-0746-9345-1DB7A1113721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655A7A0-B19C-FA44-954B-4AA9E2CEA2B0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0BB1532-7C64-5041-A21C-4F984FEE4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87" y="1964273"/>
            <a:ext cx="7359503" cy="4039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694060-E7B4-7241-9879-B7501CB073EC}"/>
                  </a:ext>
                </a:extLst>
              </p:cNvPr>
              <p:cNvSpPr txBox="1"/>
              <p:nvPr/>
            </p:nvSpPr>
            <p:spPr>
              <a:xfrm>
                <a:off x="9683643" y="1194685"/>
                <a:ext cx="2397964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1" i="1">
                              <a:solidFill>
                                <a:srgbClr val="9A2418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zh-CN" altLang="zh-CN">
                    <a:effectLst/>
                  </a:rPr>
                  <a:t> 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694060-E7B4-7241-9879-B7501CB0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643" y="1194685"/>
                <a:ext cx="2397964" cy="535468"/>
              </a:xfrm>
              <a:prstGeom prst="rect">
                <a:avLst/>
              </a:prstGeom>
              <a:blipFill>
                <a:blip r:embed="rId5"/>
                <a:stretch>
                  <a:fillRect t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785E44-E2A3-5348-A487-5C1C590ACD75}"/>
                  </a:ext>
                </a:extLst>
              </p:cNvPr>
              <p:cNvSpPr txBox="1"/>
              <p:nvPr/>
            </p:nvSpPr>
            <p:spPr>
              <a:xfrm>
                <a:off x="9383843" y="661950"/>
                <a:ext cx="2565061" cy="47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1">
                          <a:solidFill>
                            <a:srgbClr val="9A2418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l-GR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785E44-E2A3-5348-A487-5C1C590A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843" y="661950"/>
                <a:ext cx="2565061" cy="474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779EBB95-659F-774A-B370-BFB41170F4F8}"/>
              </a:ext>
            </a:extLst>
          </p:cNvPr>
          <p:cNvSpPr txBox="1"/>
          <p:nvPr/>
        </p:nvSpPr>
        <p:spPr>
          <a:xfrm>
            <a:off x="9184408" y="709427"/>
            <a:ext cx="484061" cy="375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3BC490-2B6A-F543-8B5F-38A4D7915A72}"/>
              </a:ext>
            </a:extLst>
          </p:cNvPr>
          <p:cNvSpPr txBox="1"/>
          <p:nvPr/>
        </p:nvSpPr>
        <p:spPr>
          <a:xfrm>
            <a:off x="9172358" y="1330217"/>
            <a:ext cx="484061" cy="375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9E6E067F-40E1-C242-816C-9CA44E154D53}"/>
              </a:ext>
            </a:extLst>
          </p:cNvPr>
          <p:cNvSpPr/>
          <p:nvPr/>
        </p:nvSpPr>
        <p:spPr>
          <a:xfrm>
            <a:off x="9069047" y="643554"/>
            <a:ext cx="2907849" cy="1134777"/>
          </a:xfrm>
          <a:prstGeom prst="roundRect">
            <a:avLst>
              <a:gd name="adj" fmla="val 9004"/>
            </a:avLst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8459CE-3E44-6E47-9247-BAEB3955773E}"/>
              </a:ext>
            </a:extLst>
          </p:cNvPr>
          <p:cNvSpPr txBox="1"/>
          <p:nvPr/>
        </p:nvSpPr>
        <p:spPr>
          <a:xfrm>
            <a:off x="1836723" y="1364388"/>
            <a:ext cx="786701" cy="477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kumimoji="1" lang="en-US" altLang="zh-CN" sz="2000">
                <a:latin typeface="Cambria Math" panose="02040503050406030204" pitchFamily="18" charset="0"/>
                <a:ea typeface="Cambria Math" panose="02040503050406030204" pitchFamily="18" charset="0"/>
              </a:rPr>
              <a:t>l = 8</a:t>
            </a:r>
          </a:p>
          <a:p>
            <a:pPr>
              <a:lnSpc>
                <a:spcPct val="400000"/>
              </a:lnSpc>
            </a:pPr>
            <a:r>
              <a:rPr kumimoji="1" lang="en-US" altLang="zh-CN" sz="2000">
                <a:latin typeface="Cambria Math" panose="02040503050406030204" pitchFamily="18" charset="0"/>
                <a:ea typeface="Cambria Math" panose="02040503050406030204" pitchFamily="18" charset="0"/>
              </a:rPr>
              <a:t>l = 4</a:t>
            </a:r>
          </a:p>
          <a:p>
            <a:pPr>
              <a:lnSpc>
                <a:spcPct val="400000"/>
              </a:lnSpc>
            </a:pPr>
            <a:r>
              <a:rPr kumimoji="1" lang="en-US" altLang="zh-CN" sz="2000">
                <a:latin typeface="Cambria Math" panose="02040503050406030204" pitchFamily="18" charset="0"/>
                <a:ea typeface="Cambria Math" panose="02040503050406030204" pitchFamily="18" charset="0"/>
              </a:rPr>
              <a:t>l = 2</a:t>
            </a:r>
          </a:p>
          <a:p>
            <a:pPr>
              <a:lnSpc>
                <a:spcPct val="400000"/>
              </a:lnSpc>
            </a:pPr>
            <a:r>
              <a:rPr kumimoji="1" lang="en-US" altLang="zh-CN" sz="2000">
                <a:latin typeface="Cambria Math" panose="02040503050406030204" pitchFamily="18" charset="0"/>
                <a:ea typeface="Cambria Math" panose="02040503050406030204" pitchFamily="18" charset="0"/>
              </a:rPr>
              <a:t>l = 1</a:t>
            </a:r>
          </a:p>
        </p:txBody>
      </p:sp>
    </p:spTree>
    <p:extLst>
      <p:ext uri="{BB962C8B-B14F-4D97-AF65-F5344CB8AC3E}">
        <p14:creationId xmlns:p14="http://schemas.microsoft.com/office/powerpoint/2010/main" val="194866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23AD55-D837-44EB-8009-BDD5A60C689E}"/>
              </a:ext>
            </a:extLst>
          </p:cNvPr>
          <p:cNvSpPr/>
          <p:nvPr/>
        </p:nvSpPr>
        <p:spPr>
          <a:xfrm>
            <a:off x="-2" y="0"/>
            <a:ext cx="12192000" cy="365127"/>
          </a:xfrm>
          <a:prstGeom prst="rect">
            <a:avLst/>
          </a:prstGeom>
          <a:solidFill>
            <a:srgbClr val="97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2A2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1E2F4-EAE1-41EC-ACF4-62235E8B87FE}"/>
              </a:ext>
            </a:extLst>
          </p:cNvPr>
          <p:cNvSpPr txBox="1"/>
          <p:nvPr/>
        </p:nvSpPr>
        <p:spPr>
          <a:xfrm>
            <a:off x="4487159" y="0"/>
            <a:ext cx="77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一、工作概述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二、算法设计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三、具体实现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►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四、性能分析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514784-D4FF-4FED-B161-BB97D5A5FC74}"/>
              </a:ext>
            </a:extLst>
          </p:cNvPr>
          <p:cNvSpPr/>
          <p:nvPr/>
        </p:nvSpPr>
        <p:spPr>
          <a:xfrm>
            <a:off x="9996384" y="6564297"/>
            <a:ext cx="2196000" cy="291600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A59975EE-9B01-42E3-93F8-5A46486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8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640BE9-3CC8-48A3-A865-312DB56137DE}"/>
              </a:ext>
            </a:extLst>
          </p:cNvPr>
          <p:cNvSpPr/>
          <p:nvPr/>
        </p:nvSpPr>
        <p:spPr>
          <a:xfrm>
            <a:off x="-2" y="6565792"/>
            <a:ext cx="8401052" cy="292208"/>
          </a:xfrm>
          <a:prstGeom prst="rect">
            <a:avLst/>
          </a:prstGeom>
          <a:solidFill>
            <a:srgbClr val="972A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3D98FD-A9DE-4ADD-ACBC-E8456C5F508F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0644F7-812D-F94F-A83F-60F058371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4" t="34423" r="4167" b="36154"/>
          <a:stretch/>
        </p:blipFill>
        <p:spPr>
          <a:xfrm>
            <a:off x="8529333" y="6532290"/>
            <a:ext cx="1339053" cy="3168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B6F44F4-EBA8-A54F-BA6F-99007671AEEB}"/>
              </a:ext>
            </a:extLst>
          </p:cNvPr>
          <p:cNvSpPr/>
          <p:nvPr/>
        </p:nvSpPr>
        <p:spPr>
          <a:xfrm>
            <a:off x="979821" y="758526"/>
            <a:ext cx="1891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FFT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D28394-F71F-3646-8000-24CC60AC6493}"/>
              </a:ext>
            </a:extLst>
          </p:cNvPr>
          <p:cNvGrpSpPr/>
          <p:nvPr/>
        </p:nvGrpSpPr>
        <p:grpSpPr>
          <a:xfrm>
            <a:off x="354331" y="758525"/>
            <a:ext cx="546344" cy="524031"/>
            <a:chOff x="8742074" y="3090998"/>
            <a:chExt cx="448931" cy="43059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95DB5E5-DEAC-0746-9345-1DB7A1113721}"/>
                </a:ext>
              </a:extLst>
            </p:cNvPr>
            <p:cNvSpPr/>
            <p:nvPr/>
          </p:nvSpPr>
          <p:spPr>
            <a:xfrm>
              <a:off x="8742074" y="3109330"/>
              <a:ext cx="412264" cy="412264"/>
            </a:xfrm>
            <a:prstGeom prst="ellipse">
              <a:avLst/>
            </a:prstGeom>
            <a:solidFill>
              <a:srgbClr val="97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655A7A0-B19C-FA44-954B-4AA9E2CEA2B0}"/>
                </a:ext>
              </a:extLst>
            </p:cNvPr>
            <p:cNvSpPr/>
            <p:nvPr/>
          </p:nvSpPr>
          <p:spPr>
            <a:xfrm>
              <a:off x="8984873" y="3090998"/>
              <a:ext cx="206132" cy="206132"/>
            </a:xfrm>
            <a:prstGeom prst="ellipse">
              <a:avLst/>
            </a:prstGeom>
            <a:solidFill>
              <a:srgbClr val="C2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C774848-C0FB-C44B-97DC-AF673873E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1" y="1839373"/>
            <a:ext cx="5483340" cy="36584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83700C-E588-A34F-9E1F-2AE69AE31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681527"/>
            <a:ext cx="5619747" cy="5379662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CE670F2-4979-8347-BB47-63F7479B2E32}"/>
              </a:ext>
            </a:extLst>
          </p:cNvPr>
          <p:cNvSpPr txBox="1"/>
          <p:nvPr/>
        </p:nvSpPr>
        <p:spPr>
          <a:xfrm>
            <a:off x="1925625" y="6097652"/>
            <a:ext cx="240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 </a:t>
            </a:r>
            <a:r>
              <a:rPr lang="en-US" altLang="zh-CN" b="0" i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" altLang="zh-CN" b="0" i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K-point FFT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F2064-4F56-324B-929C-A27EFB898FDB}"/>
              </a:ext>
            </a:extLst>
          </p:cNvPr>
          <p:cNvSpPr txBox="1"/>
          <p:nvPr/>
        </p:nvSpPr>
        <p:spPr>
          <a:xfrm>
            <a:off x="7907325" y="6090032"/>
            <a:ext cx="240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en" altLang="zh-CN" b="0" i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K-point FFT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4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1A255F-B623-45B0-B0A9-1C6AD9CF22A0}"/>
              </a:ext>
            </a:extLst>
          </p:cNvPr>
          <p:cNvSpPr txBox="1"/>
          <p:nvPr/>
        </p:nvSpPr>
        <p:spPr>
          <a:xfrm>
            <a:off x="-2" y="6584938"/>
            <a:ext cx="32361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/>
            <a:r>
              <a:rPr lang="en-US" altLang="zh-CN" sz="105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CCFSys</a:t>
            </a:r>
            <a:r>
              <a:rPr lang="en-US" altLang="zh-CN" sz="1050" b="1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</a:rPr>
              <a:t> Customized Computing Challenge 2023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21179249-8194-7648-969E-29517023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442" y="6527534"/>
            <a:ext cx="800100" cy="365125"/>
          </a:xfrm>
        </p:spPr>
        <p:txBody>
          <a:bodyPr/>
          <a:lstStyle/>
          <a:p>
            <a:pPr algn="ctr"/>
            <a:fld id="{CE336F70-A336-486E-A8CC-9BA6D21D65BA}" type="slidenum">
              <a:rPr lang="zh-CN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algn="ctr"/>
              <a:t>9</a:t>
            </a:fld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5D73A2-37E4-0B48-841E-C44FFEE98254}"/>
              </a:ext>
            </a:extLst>
          </p:cNvPr>
          <p:cNvSpPr txBox="1"/>
          <p:nvPr/>
        </p:nvSpPr>
        <p:spPr>
          <a:xfrm>
            <a:off x="7215087" y="1134154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0DE337-38B2-6C47-8CE8-D7D576CA3E1F}"/>
              </a:ext>
            </a:extLst>
          </p:cNvPr>
          <p:cNvSpPr txBox="1"/>
          <p:nvPr/>
        </p:nvSpPr>
        <p:spPr>
          <a:xfrm>
            <a:off x="8284931" y="1242322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A92D0B-A268-8545-8080-8E826AFE577B}"/>
              </a:ext>
            </a:extLst>
          </p:cNvPr>
          <p:cNvSpPr txBox="1"/>
          <p:nvPr/>
        </p:nvSpPr>
        <p:spPr>
          <a:xfrm>
            <a:off x="7215087" y="2464251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76DE0B-7EF0-4243-B954-AAE62C2A3F74}"/>
              </a:ext>
            </a:extLst>
          </p:cNvPr>
          <p:cNvSpPr txBox="1"/>
          <p:nvPr/>
        </p:nvSpPr>
        <p:spPr>
          <a:xfrm>
            <a:off x="8284930" y="2560989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360040-ED4F-6947-AC18-06F7677C51E3}"/>
              </a:ext>
            </a:extLst>
          </p:cNvPr>
          <p:cNvSpPr txBox="1"/>
          <p:nvPr/>
        </p:nvSpPr>
        <p:spPr>
          <a:xfrm>
            <a:off x="7215087" y="379904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/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403A42-2AA7-EF4D-8057-48C7CA425A25}"/>
              </a:ext>
            </a:extLst>
          </p:cNvPr>
          <p:cNvSpPr txBox="1"/>
          <p:nvPr/>
        </p:nvSpPr>
        <p:spPr>
          <a:xfrm>
            <a:off x="8292411" y="389578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96CCC7-D2E3-3B48-9F60-B697CBFEAD85}"/>
              </a:ext>
            </a:extLst>
          </p:cNvPr>
          <p:cNvSpPr txBox="1"/>
          <p:nvPr/>
        </p:nvSpPr>
        <p:spPr>
          <a:xfrm>
            <a:off x="7215087" y="5079416"/>
            <a:ext cx="106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 /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01442F-19C8-294F-BC64-26A145F06816}"/>
              </a:ext>
            </a:extLst>
          </p:cNvPr>
          <p:cNvSpPr txBox="1"/>
          <p:nvPr/>
        </p:nvSpPr>
        <p:spPr>
          <a:xfrm>
            <a:off x="8284929" y="5176154"/>
            <a:ext cx="27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性能分析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DF8270-311D-5E4E-B86D-462D20731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74" y="1537251"/>
            <a:ext cx="6796327" cy="37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04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2e88b87-b6bc-4c1a-a15b-1ecfedbad55a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76a3c06-4875-40a8-be94-2aa0740c4e2c}"/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76a3c06-4875-40a8-be94-2aa0740c4e2c}"/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2e88b87-b6bc-4c1a-a15b-1ecfedbad55a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e7df69f-5fef-4030-9cd8-24c4f0e3a889}"/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eeb7439-9d2f-462e-aced-b8436a91a1e3}"/>
  <p:tag name="TABLE_ENDDRAG_ORIGIN_RECT" val="799*200"/>
  <p:tag name="TABLE_ENDDRAG_RECT" val="13*152*799*200"/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eeb7439-9d2f-462e-aced-b8436a91a1e3}"/>
  <p:tag name="TABLE_ENDDRAG_ORIGIN_RECT" val="799*200"/>
  <p:tag name="TABLE_ENDDRAG_RECT" val="13*152*799*200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11141</TotalTime>
  <Words>3559</Words>
  <Application>Microsoft Macintosh PowerPoint</Application>
  <PresentationFormat>宽屏</PresentationFormat>
  <Paragraphs>561</Paragraphs>
  <Slides>25</Slides>
  <Notes>25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宋体</vt:lpstr>
      <vt:lpstr>Microsoft YaHei</vt:lpstr>
      <vt:lpstr>Microsoft YaHei</vt:lpstr>
      <vt:lpstr>Söhne</vt:lpstr>
      <vt:lpstr>Arial</vt:lpstr>
      <vt:lpstr>Cambria Math</vt:lpstr>
      <vt:lpstr>Comic Sans MS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CCFSys Customized Computing Challenge 2023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量子计算</dc:title>
  <dc:creator>徐珑珊</dc:creator>
  <cp:lastModifiedBy>白 卓岩</cp:lastModifiedBy>
  <cp:revision>795</cp:revision>
  <dcterms:created xsi:type="dcterms:W3CDTF">2022-12-23T02:20:20Z</dcterms:created>
  <dcterms:modified xsi:type="dcterms:W3CDTF">2023-08-01T03:20:08Z</dcterms:modified>
</cp:coreProperties>
</file>