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4" r:id="rId4"/>
    <p:sldId id="259" r:id="rId5"/>
    <p:sldId id="265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83268" autoAdjust="0"/>
  </p:normalViewPr>
  <p:slideViewPr>
    <p:cSldViewPr snapToGrid="0">
      <p:cViewPr varScale="1">
        <p:scale>
          <a:sx n="68" d="100"/>
          <a:sy n="68" d="100"/>
        </p:scale>
        <p:origin x="112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0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sv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12" Type="http://schemas.openxmlformats.org/officeDocument/2006/relationships/image" Target="../media/image5.png"/><Relationship Id="rId17" Type="http://schemas.openxmlformats.org/officeDocument/2006/relationships/image" Target="../media/image26.svg"/><Relationship Id="rId2" Type="http://schemas.openxmlformats.org/officeDocument/2006/relationships/image" Target="../media/image9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4.svg"/><Relationship Id="rId5" Type="http://schemas.openxmlformats.org/officeDocument/2006/relationships/image" Target="../media/image2.sv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24.sv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36ED294-B006-51F2-8245-089FCA020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38607" flipH="1">
            <a:off x="-4922" y="2392606"/>
            <a:ext cx="2684499" cy="268449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F1C17FA-4099-8D0B-DDEA-A7782820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F381137-1066-C9FE-F21E-B7851963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98980B9-2E2A-7CCF-7A52-45702496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9F078D-DFFD-4ABB-2DA5-4979B40BBCA2}"/>
              </a:ext>
            </a:extLst>
          </p:cNvPr>
          <p:cNvSpPr txBox="1"/>
          <p:nvPr/>
        </p:nvSpPr>
        <p:spPr>
          <a:xfrm>
            <a:off x="1631576" y="878541"/>
            <a:ext cx="8373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University of </a:t>
            </a:r>
            <a:r>
              <a:rPr lang="en-SG" sz="4800" b="1" dirty="0" err="1">
                <a:solidFill>
                  <a:schemeClr val="bg1"/>
                </a:solidFill>
                <a:latin typeface="Rockwell" panose="02060603020205020403" pitchFamily="18" charset="0"/>
              </a:rPr>
              <a:t>Barishal</a:t>
            </a:r>
            <a:endParaRPr lang="en-SG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6DB44B-CD4C-0815-EB23-3B0EF7063D95}"/>
              </a:ext>
            </a:extLst>
          </p:cNvPr>
          <p:cNvSpPr txBox="1"/>
          <p:nvPr/>
        </p:nvSpPr>
        <p:spPr>
          <a:xfrm>
            <a:off x="2297514" y="2691241"/>
            <a:ext cx="713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SG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2629B8-AF08-1B1A-6668-C0A0AAE524EE}"/>
              </a:ext>
            </a:extLst>
          </p:cNvPr>
          <p:cNvSpPr txBox="1"/>
          <p:nvPr/>
        </p:nvSpPr>
        <p:spPr>
          <a:xfrm>
            <a:off x="2182090" y="2737407"/>
            <a:ext cx="407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Rockwell" panose="02060603020205020403" pitchFamily="18" charset="0"/>
              </a:rPr>
              <a:t>Presenting To:</a:t>
            </a:r>
          </a:p>
          <a:p>
            <a:r>
              <a:rPr lang="en-SG" dirty="0" err="1">
                <a:solidFill>
                  <a:schemeClr val="bg1"/>
                </a:solidFill>
                <a:latin typeface="Rockwell" panose="02060603020205020403" pitchFamily="18" charset="0"/>
              </a:rPr>
              <a:t>Dr.</a:t>
            </a:r>
            <a:r>
              <a:rPr lang="en-SG" dirty="0">
                <a:solidFill>
                  <a:schemeClr val="bg1"/>
                </a:solidFill>
                <a:latin typeface="Rockwell" panose="02060603020205020403" pitchFamily="18" charset="0"/>
              </a:rPr>
              <a:t> Rahat Hossain Faisal</a:t>
            </a:r>
          </a:p>
          <a:p>
            <a:r>
              <a:rPr lang="en-GB" dirty="0">
                <a:solidFill>
                  <a:schemeClr val="bg1"/>
                </a:solidFill>
                <a:latin typeface="Rockwell" panose="02060603020205020403" pitchFamily="18" charset="0"/>
              </a:rPr>
              <a:t>Associate </a:t>
            </a:r>
            <a:r>
              <a:rPr lang="en-SG" dirty="0">
                <a:solidFill>
                  <a:schemeClr val="bg1"/>
                </a:solidFill>
                <a:latin typeface="Rockwell" panose="02060603020205020403" pitchFamily="18" charset="0"/>
              </a:rPr>
              <a:t> Professor</a:t>
            </a:r>
          </a:p>
          <a:p>
            <a:r>
              <a:rPr lang="en-SG" dirty="0">
                <a:solidFill>
                  <a:schemeClr val="bg1"/>
                </a:solidFill>
                <a:latin typeface="Rockwell" panose="02060603020205020403" pitchFamily="18" charset="0"/>
              </a:rPr>
              <a:t>University of </a:t>
            </a:r>
            <a:r>
              <a:rPr lang="en-SG" dirty="0" err="1">
                <a:solidFill>
                  <a:schemeClr val="bg1"/>
                </a:solidFill>
                <a:latin typeface="Rockwell" panose="02060603020205020403" pitchFamily="18" charset="0"/>
              </a:rPr>
              <a:t>Barishal</a:t>
            </a:r>
            <a:endParaRPr lang="en-SG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39ED-B6C1-F5B4-2678-782A6A4FF24F}"/>
              </a:ext>
            </a:extLst>
          </p:cNvPr>
          <p:cNvSpPr txBox="1"/>
          <p:nvPr/>
        </p:nvSpPr>
        <p:spPr>
          <a:xfrm>
            <a:off x="6376455" y="2804244"/>
            <a:ext cx="4347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Rockwell" panose="02060603020205020403" pitchFamily="18" charset="0"/>
              </a:rPr>
              <a:t>Presenting By:</a:t>
            </a:r>
          </a:p>
          <a:p>
            <a:r>
              <a:rPr lang="en-SG" dirty="0">
                <a:solidFill>
                  <a:schemeClr val="bg1"/>
                </a:solidFill>
                <a:latin typeface="Rockwell" panose="02060603020205020403" pitchFamily="18" charset="0"/>
              </a:rPr>
              <a:t>Abu Raihan</a:t>
            </a:r>
          </a:p>
          <a:p>
            <a:r>
              <a:rPr lang="en-SG" dirty="0">
                <a:solidFill>
                  <a:schemeClr val="bg1"/>
                </a:solidFill>
                <a:latin typeface="Rockwell" panose="02060603020205020403" pitchFamily="18" charset="0"/>
              </a:rPr>
              <a:t>Roll:02-abu Raihan-office-35</a:t>
            </a:r>
          </a:p>
          <a:p>
            <a:r>
              <a:rPr lang="en-SG" dirty="0">
                <a:solidFill>
                  <a:schemeClr val="bg1"/>
                </a:solidFill>
                <a:latin typeface="Rockwell" panose="02060603020205020403" pitchFamily="18" charset="0"/>
              </a:rPr>
              <a:t>University of </a:t>
            </a:r>
            <a:r>
              <a:rPr lang="en-SG" dirty="0" err="1">
                <a:solidFill>
                  <a:schemeClr val="bg1"/>
                </a:solidFill>
                <a:latin typeface="Rockwell" panose="02060603020205020403" pitchFamily="18" charset="0"/>
              </a:rPr>
              <a:t>Barishal</a:t>
            </a:r>
            <a:endParaRPr lang="en-SG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36ED294-B006-51F2-8245-089FCA020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38607" flipH="1">
            <a:off x="-147839" y="2234758"/>
            <a:ext cx="2684499" cy="268449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F1C17FA-4099-8D0B-DDEA-A7782820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F381137-1066-C9FE-F21E-B7851963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98980B9-2E2A-7CCF-7A52-45702496D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9F078D-DFFD-4ABB-2DA5-4979B40BBCA2}"/>
              </a:ext>
            </a:extLst>
          </p:cNvPr>
          <p:cNvSpPr txBox="1"/>
          <p:nvPr/>
        </p:nvSpPr>
        <p:spPr>
          <a:xfrm>
            <a:off x="1561503" y="2598003"/>
            <a:ext cx="10510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Stability of cis and trans decalin</a:t>
            </a:r>
          </a:p>
        </p:txBody>
      </p:sp>
    </p:spTree>
    <p:extLst>
      <p:ext uri="{BB962C8B-B14F-4D97-AF65-F5344CB8AC3E}">
        <p14:creationId xmlns:p14="http://schemas.microsoft.com/office/powerpoint/2010/main" val="272748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73793A-FD29-90A7-5F7A-C568C4B7D7AE}"/>
              </a:ext>
            </a:extLst>
          </p:cNvPr>
          <p:cNvSpPr txBox="1">
            <a:spLocks/>
          </p:cNvSpPr>
          <p:nvPr/>
        </p:nvSpPr>
        <p:spPr>
          <a:xfrm>
            <a:off x="286881" y="529391"/>
            <a:ext cx="3943722" cy="631309"/>
          </a:xfrm>
          <a:prstGeom prst="rect">
            <a:avLst/>
          </a:prstGeom>
          <a:solidFill>
            <a:srgbClr val="1F4E79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Decalins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538C41-4978-24A3-ED48-F7F6D0DF8B9A}"/>
              </a:ext>
            </a:extLst>
          </p:cNvPr>
          <p:cNvSpPr txBox="1"/>
          <p:nvPr/>
        </p:nvSpPr>
        <p:spPr>
          <a:xfrm>
            <a:off x="286881" y="1490008"/>
            <a:ext cx="8505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Decalin is two cyclohexane rings fused at a common C-C bond. Two diastereoisomers are possible, depending on whether the hydrogen atoms at the ring junction are cis or trans.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1ACC7AF-1007-CF34-35D1-20D91D410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078969">
            <a:off x="9716004" y="330376"/>
            <a:ext cx="1945558" cy="19455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E958AF8-08C8-8BFE-1861-899F64869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445" y="3106582"/>
            <a:ext cx="4168082" cy="212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9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91639" y="0"/>
            <a:ext cx="2492495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11" name="文本框 34">
            <a:extLst>
              <a:ext uri="{FF2B5EF4-FFF2-40B4-BE49-F238E27FC236}">
                <a16:creationId xmlns:a16="http://schemas.microsoft.com/office/drawing/2014/main" id="{E665CD19-C33E-CA82-2499-26D1E3DA23EE}"/>
              </a:ext>
            </a:extLst>
          </p:cNvPr>
          <p:cNvSpPr txBox="1">
            <a:spLocks noChangeArrowheads="1"/>
          </p:cNvSpPr>
          <p:nvPr/>
        </p:nvSpPr>
        <p:spPr bwMode="auto">
          <a:xfrm rot="10792039" flipV="1">
            <a:off x="423631" y="138642"/>
            <a:ext cx="7342792" cy="1101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685800" marR="0" lvl="0" indent="-68580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2060"/>
                </a:solidFill>
                <a:latin typeface="rockwell" panose="02060603020205020403" pitchFamily="18" charset="0"/>
                <a:ea typeface="Arial Unicode MS" panose="020B0604020202020204" charset="-122"/>
              </a:rPr>
              <a:t>Structure and stability</a:t>
            </a:r>
            <a:r>
              <a:rPr lang="en-US" altLang="en-US" dirty="0">
                <a:solidFill>
                  <a:srgbClr val="36363D"/>
                </a:solidFill>
                <a:latin typeface="rockwell" panose="02060603020205020403" pitchFamily="18" charset="0"/>
                <a:ea typeface="Arial Unicode MS" panose="020B0604020202020204" charset="-122"/>
              </a:rPr>
              <a:t>:</a:t>
            </a: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solidFill>
                  <a:srgbClr val="36363D"/>
                </a:solidFill>
                <a:effectLst/>
                <a:latin typeface="rockwell" panose="02060603020205020403" pitchFamily="18" charset="0"/>
                <a:ea typeface="Arial Unicode MS" panose="020B0604020202020204" charset="-122"/>
              </a:rPr>
              <a:t> 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36363D"/>
              </a:solidFill>
              <a:effectLst/>
              <a:uLnTx/>
              <a:uFillTx/>
              <a:latin typeface="rockwell" panose="02060603020205020403" pitchFamily="18" charset="0"/>
              <a:ea typeface="Arial Unicode MS" panose="020B0604020202020204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D98D2E-EB02-4E3B-939F-3E7D3F8B5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606" y="1062197"/>
            <a:ext cx="2752783" cy="17621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162266-93E6-4C09-1622-4701B83F179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8775" t="-8776" r="7613"/>
          <a:stretch/>
        </p:blipFill>
        <p:spPr>
          <a:xfrm>
            <a:off x="7207046" y="826223"/>
            <a:ext cx="2212884" cy="1911481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7D43AEB8-DEA2-D3C4-A1B3-B491B8C6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65" y="3419599"/>
            <a:ext cx="9489312" cy="2973678"/>
          </a:xfrm>
        </p:spPr>
        <p:txBody>
          <a:bodyPr>
            <a:noAutofit/>
          </a:bodyPr>
          <a:lstStyle/>
          <a:p>
            <a:r>
              <a:rPr lang="en-US" sz="2400" dirty="0"/>
              <a:t>When a cyclohexane ring inverts, the substituents that were equatorial become axial and vice versa. This is fine for cis-decalin, which has an axial-equatorial junction, but it means that ring inversion is not possible for trans-decalin. For trans-decalin to invert, the junction would have to become axial-axial, and it's not possible to link the axial positions to form a six-membered ring. Since it does not undergo ring flipping, it remains rigid and is more stable than cis-decalin.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A0359-8284-1F19-3807-8DC795FD9870}"/>
              </a:ext>
            </a:extLst>
          </p:cNvPr>
          <p:cNvSpPr txBox="1"/>
          <p:nvPr/>
        </p:nvSpPr>
        <p:spPr>
          <a:xfrm>
            <a:off x="2917464" y="2941983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Cis-decalin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AACD36-8079-E15C-6FA6-3CD08CE46ADF}"/>
              </a:ext>
            </a:extLst>
          </p:cNvPr>
          <p:cNvSpPr txBox="1"/>
          <p:nvPr/>
        </p:nvSpPr>
        <p:spPr>
          <a:xfrm>
            <a:off x="7557926" y="2941983"/>
            <a:ext cx="16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Trans-decalin</a:t>
            </a:r>
          </a:p>
        </p:txBody>
      </p: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743768" y="0"/>
            <a:ext cx="2448232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BF97B3B1-B2C4-7171-9E44-795F52166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5129" y="2351338"/>
            <a:ext cx="4420567" cy="44205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03C9D2C-504C-AD65-C39A-D81790110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14" y="933883"/>
            <a:ext cx="8632541" cy="17354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4A6594A-1FE8-2FF0-AF7B-5DDEB3F65B22}"/>
              </a:ext>
            </a:extLst>
          </p:cNvPr>
          <p:cNvSpPr txBox="1"/>
          <p:nvPr/>
        </p:nvSpPr>
        <p:spPr>
          <a:xfrm>
            <a:off x="533538" y="2921168"/>
            <a:ext cx="3156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Green H starts axial on black ring, blue H starts equatorial on blacking ring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A11EE-6B4D-32EA-7EA1-0706778217B0}"/>
              </a:ext>
            </a:extLst>
          </p:cNvPr>
          <p:cNvSpPr txBox="1"/>
          <p:nvPr/>
        </p:nvSpPr>
        <p:spPr>
          <a:xfrm>
            <a:off x="5777736" y="2921168"/>
            <a:ext cx="2989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ring flipping, green H is equatorial on black ring, blue h is axial on black ring</a:t>
            </a:r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5217C0B6-5D81-3034-3FAC-5A86B0389B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7740" y="4468207"/>
            <a:ext cx="586816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Cis-decalin-can undergo a ring flip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972695D-718B-BD47-A049-8DA3AD8FB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347" y="2631"/>
            <a:ext cx="4945206" cy="10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46890" y="0"/>
            <a:ext cx="2102261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045EF1-F704-D625-36D3-2C81523C3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822" y="334298"/>
            <a:ext cx="8357419" cy="21712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886677-9D1B-F4B3-6891-8D21C5D4E6F5}"/>
              </a:ext>
            </a:extLst>
          </p:cNvPr>
          <p:cNvSpPr txBox="1"/>
          <p:nvPr/>
        </p:nvSpPr>
        <p:spPr>
          <a:xfrm>
            <a:off x="7020232" y="2505560"/>
            <a:ext cx="319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Impossible to join two axial positions into six membered 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2C29DF-46EC-1023-43C0-9CBC34761269}"/>
              </a:ext>
            </a:extLst>
          </p:cNvPr>
          <p:cNvSpPr txBox="1"/>
          <p:nvPr/>
        </p:nvSpPr>
        <p:spPr>
          <a:xfrm>
            <a:off x="609600" y="3805084"/>
            <a:ext cx="8072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trans fused conformation rotation is not possible, so configuration is going to be fixed .So , that’s why it is highly stable.</a:t>
            </a:r>
          </a:p>
        </p:txBody>
      </p: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AF23934-CFCD-2041-5C87-53EE7F94E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1586" y="1510178"/>
            <a:ext cx="8225913" cy="1997606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C000"/>
                </a:solidFill>
                <a:latin typeface="Rockwell" panose="02060603020205020403" pitchFamily="18" charset="0"/>
              </a:rPr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FACFF9-7818-A546-587C-122E50DB1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87354" y="3342148"/>
            <a:ext cx="5019516" cy="1388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058EC342-2765-3BDA-573B-B7B6EED03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8635496" y="3367845"/>
            <a:ext cx="3194131" cy="319413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809A09D-A174-25A9-34B7-F9C6306CA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138624" y="1197957"/>
            <a:ext cx="2684499" cy="268449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994383F-6D58-C111-4FC1-560EEF037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5137814" y="3520242"/>
            <a:ext cx="2453456" cy="245345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DFFBB49-C877-98EB-832A-CAB0E8956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1423329" y="3203604"/>
            <a:ext cx="3245427" cy="324542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5003F2F-09E4-A59F-BB8A-194B2EFCB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A3E8ECA-DCA8-26D9-D41C-A3DE98F7D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6DF0348D-0809-D2EC-9BD9-78B33DCAB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pic>
        <p:nvPicPr>
          <p:cNvPr id="25" name="Graphic 24" descr="Right Double Quote">
            <a:extLst>
              <a:ext uri="{FF2B5EF4-FFF2-40B4-BE49-F238E27FC236}">
                <a16:creationId xmlns:a16="http://schemas.microsoft.com/office/drawing/2014/main" id="{9044D7FB-53DD-8DD8-EC2F-66E8B28E00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06801" y="979175"/>
            <a:ext cx="2956448" cy="295644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win32_fixed.potx" id="{269FE122-B7FA-4B7D-8A63-CDA86BC2B22B}" vid="{7A4BF6DB-F99C-4999-B097-EACC7D6974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581</TotalTime>
  <Words>241</Words>
  <Application>Microsoft Office PowerPoint</Application>
  <PresentationFormat>Widescreen</PresentationFormat>
  <Paragraphs>25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Rockwell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When a cyclohexane ring inverts, the substituents that were equatorial become axial and vice versa. This is fine for cis-decalin, which has an axial-equatorial junction, but it means that ring inversion is not possible for trans-decalin. For trans-decalin to invert, the junction would have to become axial-axial, and it's not possible to link the axial positions to form a six-membered ring. Since it does not undergo ring flipping, it remains rigid and is more stable than cis-decalin.</vt:lpstr>
      <vt:lpstr>Cis-decalin-can undergo a ring flip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Tarikul Islam</dc:creator>
  <cp:lastModifiedBy>Abu Raihan</cp:lastModifiedBy>
  <cp:revision>26</cp:revision>
  <dcterms:created xsi:type="dcterms:W3CDTF">2023-09-29T14:27:27Z</dcterms:created>
  <dcterms:modified xsi:type="dcterms:W3CDTF">2024-12-02T12:07:24Z</dcterms:modified>
</cp:coreProperties>
</file>