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1" r:id="rId2"/>
    <p:sldId id="257" r:id="rId3"/>
    <p:sldId id="262" r:id="rId4"/>
    <p:sldId id="265" r:id="rId5"/>
    <p:sldId id="263" r:id="rId6"/>
    <p:sldId id="264" r:id="rId7"/>
    <p:sldId id="267" r:id="rId8"/>
    <p:sldId id="266" r:id="rId9"/>
    <p:sldId id="268" r:id="rId10"/>
    <p:sldId id="269" r:id="rId11"/>
    <p:sldId id="271" r:id="rId12"/>
    <p:sldId id="273" r:id="rId13"/>
    <p:sldId id="270" r:id="rId14"/>
    <p:sldId id="274" r:id="rId15"/>
    <p:sldId id="275" r:id="rId16"/>
    <p:sldId id="276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76" autoAdjust="0"/>
  </p:normalViewPr>
  <p:slideViewPr>
    <p:cSldViewPr snapToGrid="0">
      <p:cViewPr varScale="1">
        <p:scale>
          <a:sx n="82" d="100"/>
          <a:sy n="82" d="100"/>
        </p:scale>
        <p:origin x="672" y="6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80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99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48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3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9/17/2023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9/17/2023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9/17/2023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9/17/2023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9/17/2023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9/17/2023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9/17/2023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9/17/2023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9/17/2023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634999"/>
            <a:ext cx="9604310" cy="2490159"/>
          </a:xfrm>
        </p:spPr>
        <p:txBody>
          <a:bodyPr>
            <a:normAutofit/>
          </a:bodyPr>
          <a:lstStyle/>
          <a:p>
            <a:r>
              <a:rPr lang="en-US" sz="6000" dirty="0"/>
              <a:t>Testing of </a:t>
            </a:r>
            <a:r>
              <a:rPr lang="en-US" sz="6000" dirty="0">
                <a:solidFill>
                  <a:schemeClr val="accent1"/>
                </a:solidFill>
              </a:rPr>
              <a:t>Tuition Management System </a:t>
            </a:r>
            <a:r>
              <a:rPr lang="en-US" sz="6000" dirty="0"/>
              <a:t>Web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3200400"/>
            <a:ext cx="9604310" cy="457200"/>
          </a:xfrm>
        </p:spPr>
        <p:txBody>
          <a:bodyPr/>
          <a:lstStyle/>
          <a:p>
            <a:r>
              <a:rPr lang="en-US" dirty="0"/>
              <a:t>Software Testing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F0BDD4-9BC0-16AC-DCC7-DF1B06D30095}"/>
              </a:ext>
            </a:extLst>
          </p:cNvPr>
          <p:cNvSpPr txBox="1"/>
          <p:nvPr/>
        </p:nvSpPr>
        <p:spPr>
          <a:xfrm>
            <a:off x="1293845" y="5410200"/>
            <a:ext cx="2111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Sadman Sakib Sefat </a:t>
            </a:r>
            <a:br>
              <a:rPr lang="en-US" sz="1600" dirty="0"/>
            </a:br>
            <a:r>
              <a:rPr lang="en-US" sz="1600" dirty="0"/>
              <a:t>2019-2-60-032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BBD66D-D23A-4320-CABF-D969B1121EC1}"/>
              </a:ext>
            </a:extLst>
          </p:cNvPr>
          <p:cNvSpPr txBox="1"/>
          <p:nvPr/>
        </p:nvSpPr>
        <p:spPr>
          <a:xfrm>
            <a:off x="3783045" y="5410200"/>
            <a:ext cx="1700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Md. Abu Rayhan</a:t>
            </a:r>
          </a:p>
          <a:p>
            <a:r>
              <a:rPr lang="en-US" sz="1600" dirty="0"/>
              <a:t>2019-2-60-061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41D1A67-DBC9-7E35-98C4-5CB58A720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1" y="1915859"/>
            <a:ext cx="4095936" cy="13086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1B7FF3-5F8F-4D9C-EEC1-7271358B8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33" y="3951935"/>
            <a:ext cx="4703896" cy="14267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F34BB7-AA58-8484-7EEA-021B50E18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2603" y="1860496"/>
            <a:ext cx="3629555" cy="1490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4BA922-D6F9-A1F0-1E10-FE146AE660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468039"/>
            <a:ext cx="5723923" cy="15743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1A9171-E8BE-624A-C34D-123CCCCE5E71}"/>
              </a:ext>
            </a:extLst>
          </p:cNvPr>
          <p:cNvSpPr txBox="1"/>
          <p:nvPr/>
        </p:nvSpPr>
        <p:spPr>
          <a:xfrm>
            <a:off x="849842" y="1423889"/>
            <a:ext cx="61044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1..GURDIAN = (</a:t>
            </a:r>
            <a:r>
              <a:rPr lang="en-US" sz="1100" dirty="0" err="1"/>
              <a:t>insertPost</a:t>
            </a:r>
            <a:r>
              <a:rPr lang="en-US" sz="1100" dirty="0"/>
              <a:t>-&gt;</a:t>
            </a:r>
            <a:r>
              <a:rPr lang="en-US" sz="1100" dirty="0" err="1"/>
              <a:t>btnSubmit</a:t>
            </a:r>
            <a:r>
              <a:rPr lang="en-US" sz="1100" dirty="0"/>
              <a:t>-&gt;</a:t>
            </a:r>
            <a:r>
              <a:rPr lang="en-US" sz="1100" dirty="0" err="1"/>
              <a:t>getPendingMsg</a:t>
            </a:r>
            <a:r>
              <a:rPr lang="en-US" sz="1100" dirty="0"/>
              <a:t>-&gt;GURDIAN).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52145D-308C-D36D-65B0-50A7393F745A}"/>
              </a:ext>
            </a:extLst>
          </p:cNvPr>
          <p:cNvSpPr txBox="1"/>
          <p:nvPr/>
        </p:nvSpPr>
        <p:spPr>
          <a:xfrm>
            <a:off x="698500" y="3356668"/>
            <a:ext cx="610446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2.  REQUESTTUTOR = (</a:t>
            </a:r>
            <a:r>
              <a:rPr lang="en-US" sz="1100" dirty="0" err="1"/>
              <a:t>getInsertPost</a:t>
            </a:r>
            <a:r>
              <a:rPr lang="en-US" sz="1100" dirty="0"/>
              <a:t>-&gt;</a:t>
            </a:r>
            <a:r>
              <a:rPr lang="en-US" sz="1100" dirty="0" err="1"/>
              <a:t>getBtnSubmit</a:t>
            </a:r>
            <a:r>
              <a:rPr lang="en-US" sz="1100" dirty="0"/>
              <a:t>-&gt;details-&gt;</a:t>
            </a:r>
            <a:r>
              <a:rPr lang="en-US" sz="1100" dirty="0" err="1"/>
              <a:t>getPendingPost</a:t>
            </a:r>
            <a:r>
              <a:rPr lang="en-US" sz="1100" dirty="0"/>
              <a:t>-&gt;</a:t>
            </a:r>
            <a:r>
              <a:rPr lang="en-US" sz="1100" dirty="0" err="1"/>
              <a:t>pendingMsg</a:t>
            </a:r>
            <a:r>
              <a:rPr lang="en-US" sz="1100" dirty="0"/>
              <a:t>-&gt;REQUESTTUTOR).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ADABA6-A1D1-67E8-1861-37C8D4CCE605}"/>
              </a:ext>
            </a:extLst>
          </p:cNvPr>
          <p:cNvSpPr txBox="1"/>
          <p:nvPr/>
        </p:nvSpPr>
        <p:spPr>
          <a:xfrm>
            <a:off x="7642488" y="1431598"/>
            <a:ext cx="29633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 3. DB = (</a:t>
            </a:r>
            <a:r>
              <a:rPr lang="en-US" sz="1100" dirty="0" err="1"/>
              <a:t>getDetails</a:t>
            </a:r>
            <a:r>
              <a:rPr lang="en-US" sz="1100" dirty="0"/>
              <a:t>-&gt;</a:t>
            </a:r>
            <a:r>
              <a:rPr lang="en-US" sz="1100" dirty="0" err="1"/>
              <a:t>pendingPost</a:t>
            </a:r>
            <a:r>
              <a:rPr lang="en-US" sz="1100" dirty="0"/>
              <a:t>-&gt;DB).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B83232-C8DF-F88C-2C46-B48CFA1BD804}"/>
              </a:ext>
            </a:extLst>
          </p:cNvPr>
          <p:cNvSpPr txBox="1"/>
          <p:nvPr/>
        </p:nvSpPr>
        <p:spPr>
          <a:xfrm>
            <a:off x="5905728" y="3737070"/>
            <a:ext cx="610446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4.  ||REQUESTTUTOR =(GURDIAN || REQUESTTUTOR || DB) / {</a:t>
            </a:r>
            <a:r>
              <a:rPr lang="en-US" sz="1100" dirty="0" err="1"/>
              <a:t>getInsertPost</a:t>
            </a:r>
            <a:r>
              <a:rPr lang="en-US" sz="1100" dirty="0"/>
              <a:t>/</a:t>
            </a:r>
            <a:r>
              <a:rPr lang="en-US" sz="1100" dirty="0" err="1"/>
              <a:t>insertPost</a:t>
            </a:r>
            <a:r>
              <a:rPr lang="en-US" sz="1100" dirty="0"/>
              <a:t>, </a:t>
            </a:r>
            <a:r>
              <a:rPr lang="en-US" sz="1100" dirty="0" err="1"/>
              <a:t>getPendingMsg</a:t>
            </a:r>
            <a:r>
              <a:rPr lang="en-US" sz="1100" dirty="0"/>
              <a:t>/</a:t>
            </a:r>
            <a:r>
              <a:rPr lang="en-US" sz="1100" dirty="0" err="1"/>
              <a:t>pendingMsg</a:t>
            </a:r>
            <a:r>
              <a:rPr lang="en-US" sz="1100" dirty="0"/>
              <a:t>, </a:t>
            </a:r>
            <a:r>
              <a:rPr lang="en-US" sz="1100" dirty="0" err="1"/>
              <a:t>getBtnSubmit</a:t>
            </a:r>
            <a:r>
              <a:rPr lang="en-US" sz="1100" dirty="0"/>
              <a:t>/</a:t>
            </a:r>
            <a:r>
              <a:rPr lang="en-US" sz="1100" dirty="0" err="1"/>
              <a:t>btnSubmit</a:t>
            </a:r>
            <a:r>
              <a:rPr lang="en-US" sz="1100" dirty="0"/>
              <a:t>, </a:t>
            </a:r>
            <a:r>
              <a:rPr lang="en-US" sz="1100" dirty="0" err="1"/>
              <a:t>getDetails</a:t>
            </a:r>
            <a:r>
              <a:rPr lang="en-US" sz="1100" dirty="0"/>
              <a:t>/details, </a:t>
            </a:r>
            <a:r>
              <a:rPr lang="en-US" sz="1100" dirty="0" err="1"/>
              <a:t>getPendingPost</a:t>
            </a:r>
            <a:r>
              <a:rPr lang="en-US" sz="1100" dirty="0"/>
              <a:t>/</a:t>
            </a:r>
            <a:r>
              <a:rPr lang="en-US" sz="1100" dirty="0" err="1"/>
              <a:t>pendingPost</a:t>
            </a:r>
            <a:r>
              <a:rPr lang="en-US" sz="1100" dirty="0"/>
              <a:t>, </a:t>
            </a:r>
            <a:r>
              <a:rPr lang="en-US" sz="1100" dirty="0" err="1"/>
              <a:t>getPendingMsg</a:t>
            </a:r>
            <a:r>
              <a:rPr lang="en-US" sz="1100" dirty="0"/>
              <a:t>/</a:t>
            </a:r>
            <a:r>
              <a:rPr lang="en-US" sz="1100" dirty="0" err="1"/>
              <a:t>pendingMsg</a:t>
            </a:r>
            <a:r>
              <a:rPr lang="en-US" sz="1100" dirty="0"/>
              <a:t>}.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C4C3CE-D340-67DE-1CDB-D602150C8E18}"/>
              </a:ext>
            </a:extLst>
          </p:cNvPr>
          <p:cNvSpPr txBox="1"/>
          <p:nvPr/>
        </p:nvSpPr>
        <p:spPr>
          <a:xfrm>
            <a:off x="3023065" y="488360"/>
            <a:ext cx="6281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chemeClr val="accent3"/>
                </a:solidFill>
              </a:rPr>
              <a:t>LTS Analysis for Request Tutor Sequence</a:t>
            </a:r>
          </a:p>
        </p:txBody>
      </p:sp>
    </p:spTree>
    <p:extLst>
      <p:ext uri="{BB962C8B-B14F-4D97-AF65-F5344CB8AC3E}">
        <p14:creationId xmlns:p14="http://schemas.microsoft.com/office/powerpoint/2010/main" val="43811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024502E-8314-D36E-3E41-B9C1CFD55985}"/>
              </a:ext>
            </a:extLst>
          </p:cNvPr>
          <p:cNvSpPr txBox="1"/>
          <p:nvPr/>
        </p:nvSpPr>
        <p:spPr>
          <a:xfrm>
            <a:off x="5016217" y="3059668"/>
            <a:ext cx="3933769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i="1" dirty="0"/>
              <a:t>Test cases &amp; Execution of test cases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7F8210-2ED5-3098-0CB2-740DDB8CFA5E}"/>
              </a:ext>
            </a:extLst>
          </p:cNvPr>
          <p:cNvSpPr txBox="1"/>
          <p:nvPr/>
        </p:nvSpPr>
        <p:spPr>
          <a:xfrm>
            <a:off x="3382501" y="2048935"/>
            <a:ext cx="4271365" cy="7078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4000" b="1" dirty="0"/>
              <a:t>Dynamic Testing</a:t>
            </a:r>
          </a:p>
        </p:txBody>
      </p:sp>
    </p:spTree>
    <p:extLst>
      <p:ext uri="{BB962C8B-B14F-4D97-AF65-F5344CB8AC3E}">
        <p14:creationId xmlns:p14="http://schemas.microsoft.com/office/powerpoint/2010/main" val="126255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B48BB-7ED5-0D57-5B74-8DC408C7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01054-20BD-C281-90B4-B4EAF8EDE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</a:t>
            </a:r>
          </a:p>
          <a:p>
            <a:r>
              <a:rPr lang="en-US" dirty="0"/>
              <a:t>VS Studio Code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Chrome</a:t>
            </a:r>
          </a:p>
        </p:txBody>
      </p:sp>
    </p:spTree>
    <p:extLst>
      <p:ext uri="{BB962C8B-B14F-4D97-AF65-F5344CB8AC3E}">
        <p14:creationId xmlns:p14="http://schemas.microsoft.com/office/powerpoint/2010/main" val="286444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18EFB4-4D1B-4BAF-DF2E-6134DCFD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CF1D2-023D-AA7E-5D09-C644BF598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400" dirty="0"/>
              <a:t>Registration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/>
              <a:t>Login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84948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01AC27-2116-6D11-074A-9F0C21AC840E}"/>
              </a:ext>
            </a:extLst>
          </p:cNvPr>
          <p:cNvSpPr txBox="1"/>
          <p:nvPr/>
        </p:nvSpPr>
        <p:spPr>
          <a:xfrm>
            <a:off x="2491273" y="1063690"/>
            <a:ext cx="4273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Registration Test Cases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8E49A5-4E7F-0029-2BC3-F712F6ABC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686" y="2355978"/>
            <a:ext cx="6096000" cy="28056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738D40-E00D-FB08-6C0A-8B6E8FE71A69}"/>
              </a:ext>
            </a:extLst>
          </p:cNvPr>
          <p:cNvSpPr txBox="1"/>
          <p:nvPr/>
        </p:nvSpPr>
        <p:spPr>
          <a:xfrm>
            <a:off x="1464906" y="2957804"/>
            <a:ext cx="144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Case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AA9E59-C875-8329-C5EB-218085507219}"/>
              </a:ext>
            </a:extLst>
          </p:cNvPr>
          <p:cNvSpPr txBox="1"/>
          <p:nvPr/>
        </p:nvSpPr>
        <p:spPr>
          <a:xfrm>
            <a:off x="1464905" y="3574157"/>
            <a:ext cx="144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 data</a:t>
            </a:r>
          </a:p>
        </p:txBody>
      </p:sp>
    </p:spTree>
    <p:extLst>
      <p:ext uri="{BB962C8B-B14F-4D97-AF65-F5344CB8AC3E}">
        <p14:creationId xmlns:p14="http://schemas.microsoft.com/office/powerpoint/2010/main" val="52316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1662A06-9774-6D6A-4ADD-FFF1146C0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686" y="2355978"/>
            <a:ext cx="6096000" cy="25286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01AC27-2116-6D11-074A-9F0C21AC840E}"/>
              </a:ext>
            </a:extLst>
          </p:cNvPr>
          <p:cNvSpPr txBox="1"/>
          <p:nvPr/>
        </p:nvSpPr>
        <p:spPr>
          <a:xfrm>
            <a:off x="2491273" y="1063690"/>
            <a:ext cx="3604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Login test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738D40-E00D-FB08-6C0A-8B6E8FE71A69}"/>
              </a:ext>
            </a:extLst>
          </p:cNvPr>
          <p:cNvSpPr txBox="1"/>
          <p:nvPr/>
        </p:nvSpPr>
        <p:spPr>
          <a:xfrm>
            <a:off x="671804" y="3059668"/>
            <a:ext cx="144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Case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AA9E59-C875-8329-C5EB-218085507219}"/>
              </a:ext>
            </a:extLst>
          </p:cNvPr>
          <p:cNvSpPr txBox="1"/>
          <p:nvPr/>
        </p:nvSpPr>
        <p:spPr>
          <a:xfrm>
            <a:off x="2267340" y="3686125"/>
            <a:ext cx="144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1E0D52-DB03-179B-984B-B8B3C7EF4878}"/>
              </a:ext>
            </a:extLst>
          </p:cNvPr>
          <p:cNvSpPr txBox="1"/>
          <p:nvPr/>
        </p:nvSpPr>
        <p:spPr>
          <a:xfrm>
            <a:off x="2267340" y="3059668"/>
            <a:ext cx="144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Invalid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2CDD78-78CF-64C9-0D49-1197B5AD3B6D}"/>
              </a:ext>
            </a:extLst>
          </p:cNvPr>
          <p:cNvSpPr txBox="1"/>
          <p:nvPr/>
        </p:nvSpPr>
        <p:spPr>
          <a:xfrm>
            <a:off x="671804" y="3700121"/>
            <a:ext cx="144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Case 2</a:t>
            </a:r>
          </a:p>
        </p:txBody>
      </p:sp>
    </p:spTree>
    <p:extLst>
      <p:ext uri="{BB962C8B-B14F-4D97-AF65-F5344CB8AC3E}">
        <p14:creationId xmlns:p14="http://schemas.microsoft.com/office/powerpoint/2010/main" val="425288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53DF5A-743C-97DD-0587-F19D8283F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686" y="2355978"/>
            <a:ext cx="6096000" cy="27763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01AC27-2116-6D11-074A-9F0C21AC840E}"/>
              </a:ext>
            </a:extLst>
          </p:cNvPr>
          <p:cNvSpPr txBox="1"/>
          <p:nvPr/>
        </p:nvSpPr>
        <p:spPr>
          <a:xfrm>
            <a:off x="2491273" y="1063690"/>
            <a:ext cx="3604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Search Test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738D40-E00D-FB08-6C0A-8B6E8FE71A69}"/>
              </a:ext>
            </a:extLst>
          </p:cNvPr>
          <p:cNvSpPr txBox="1"/>
          <p:nvPr/>
        </p:nvSpPr>
        <p:spPr>
          <a:xfrm>
            <a:off x="671804" y="3059668"/>
            <a:ext cx="144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Case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1E0D52-DB03-179B-984B-B8B3C7EF4878}"/>
              </a:ext>
            </a:extLst>
          </p:cNvPr>
          <p:cNvSpPr txBox="1"/>
          <p:nvPr/>
        </p:nvSpPr>
        <p:spPr>
          <a:xfrm>
            <a:off x="2267340" y="3059668"/>
            <a:ext cx="144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D6FAB5-B676-E140-2E55-E104847CB200}"/>
              </a:ext>
            </a:extLst>
          </p:cNvPr>
          <p:cNvSpPr txBox="1"/>
          <p:nvPr/>
        </p:nvSpPr>
        <p:spPr>
          <a:xfrm>
            <a:off x="2267340" y="3559510"/>
            <a:ext cx="1446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District wise search</a:t>
            </a:r>
          </a:p>
        </p:txBody>
      </p:sp>
    </p:spTree>
    <p:extLst>
      <p:ext uri="{BB962C8B-B14F-4D97-AF65-F5344CB8AC3E}">
        <p14:creationId xmlns:p14="http://schemas.microsoft.com/office/powerpoint/2010/main" val="399035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754BCB-E8FE-1676-52DF-D0E3867B58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5600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1578" y="1521942"/>
            <a:ext cx="9852454" cy="1394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Static Analysis:</a:t>
            </a:r>
            <a:endParaRPr lang="en-US" sz="1200" dirty="0"/>
          </a:p>
          <a:p>
            <a:pPr marL="0" indent="0">
              <a:buNone/>
            </a:pPr>
            <a:r>
              <a:rPr lang="en-US" sz="1200" i="1" dirty="0"/>
              <a:t>Sequence Diagrams: We will showcase three essential sequence diagrams representing critical functionalities of the project.</a:t>
            </a:r>
          </a:p>
          <a:p>
            <a:pPr marL="0" indent="0">
              <a:buNone/>
            </a:pPr>
            <a:r>
              <a:rPr lang="en-US" sz="1200" i="1" dirty="0"/>
              <a:t>LTS Analysis: We will present LTS (Labelled Transition System) coding and transition diagrams of each sequence diagram using a specialized tool. This analysis provides insights into the logical flow and potential issues within the application's architecture.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BB328-05F1-0AA0-5221-D3FBBCEB013E}"/>
              </a:ext>
            </a:extLst>
          </p:cNvPr>
          <p:cNvSpPr txBox="1"/>
          <p:nvPr/>
        </p:nvSpPr>
        <p:spPr>
          <a:xfrm>
            <a:off x="1602259" y="690945"/>
            <a:ext cx="8987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Description:</a:t>
            </a:r>
          </a:p>
          <a:p>
            <a:r>
              <a:rPr lang="en-US" sz="1200" i="1" dirty="0"/>
              <a:t>In this software testing presentation, we will walk you through the comprehensive testing process of our Tuition Management System web application. Our testing approach is divided into two key parts: Static Analysis and Dynamic Testing.</a:t>
            </a:r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C688F4-44C2-C6F8-C49A-59C09E7D13C6}"/>
              </a:ext>
            </a:extLst>
          </p:cNvPr>
          <p:cNvSpPr txBox="1"/>
          <p:nvPr/>
        </p:nvSpPr>
        <p:spPr>
          <a:xfrm>
            <a:off x="1301578" y="4520449"/>
            <a:ext cx="961355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Dynamic Testing:</a:t>
            </a:r>
          </a:p>
          <a:p>
            <a:endParaRPr lang="en-US" sz="1200" dirty="0"/>
          </a:p>
          <a:p>
            <a:r>
              <a:rPr lang="en-US" sz="1200" i="1" dirty="0"/>
              <a:t>Test Cases: We will identify and execute 3-4 crucial test cases meticulously designed to evaluate the system's functionality, performance, and robustness.</a:t>
            </a:r>
          </a:p>
          <a:p>
            <a:endParaRPr lang="en-US" sz="1200" i="1" dirty="0"/>
          </a:p>
          <a:p>
            <a:r>
              <a:rPr lang="en-US" sz="1200" i="1" dirty="0"/>
              <a:t>Live Execution: You will witness the live execution of these test cases, validating the reliability and stability of our Tuition Management System.</a:t>
            </a:r>
          </a:p>
          <a:p>
            <a:endParaRPr lang="en-US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C90286-13DD-14D8-8EE9-FBC9325AC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859" y="2593393"/>
            <a:ext cx="3063891" cy="167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024502E-8314-D36E-3E41-B9C1CFD55985}"/>
              </a:ext>
            </a:extLst>
          </p:cNvPr>
          <p:cNvSpPr txBox="1"/>
          <p:nvPr/>
        </p:nvSpPr>
        <p:spPr>
          <a:xfrm>
            <a:off x="5016217" y="3059668"/>
            <a:ext cx="215956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i="1" dirty="0"/>
              <a:t>Sequence Diagram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7F8210-2ED5-3098-0CB2-740DDB8CFA5E}"/>
              </a:ext>
            </a:extLst>
          </p:cNvPr>
          <p:cNvSpPr txBox="1"/>
          <p:nvPr/>
        </p:nvSpPr>
        <p:spPr>
          <a:xfrm>
            <a:off x="3382502" y="2048935"/>
            <a:ext cx="3864966" cy="7078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4000" b="1" dirty="0"/>
              <a:t>Static Analysis</a:t>
            </a:r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E201247-4642-5D88-A29D-2FB2FC596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374" y="372533"/>
            <a:ext cx="6367252" cy="573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5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DBC895E-8AA8-9CB7-202E-00552A94F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374" y="372533"/>
            <a:ext cx="6369107" cy="531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309748-1728-01BE-F628-14261AD55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526" y="372533"/>
            <a:ext cx="625445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83958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024502E-8314-D36E-3E41-B9C1CFD55985}"/>
              </a:ext>
            </a:extLst>
          </p:cNvPr>
          <p:cNvSpPr txBox="1"/>
          <p:nvPr/>
        </p:nvSpPr>
        <p:spPr>
          <a:xfrm>
            <a:off x="5016217" y="3059668"/>
            <a:ext cx="3600088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i="1" dirty="0"/>
              <a:t>LTS Coding &amp; Transition Diagram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7F8210-2ED5-3098-0CB2-740DDB8CFA5E}"/>
              </a:ext>
            </a:extLst>
          </p:cNvPr>
          <p:cNvSpPr txBox="1"/>
          <p:nvPr/>
        </p:nvSpPr>
        <p:spPr>
          <a:xfrm>
            <a:off x="3382502" y="2048935"/>
            <a:ext cx="3864966" cy="7078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4000" b="1" dirty="0"/>
              <a:t>Static Analysis</a:t>
            </a:r>
          </a:p>
        </p:txBody>
      </p:sp>
    </p:spTree>
    <p:extLst>
      <p:ext uri="{BB962C8B-B14F-4D97-AF65-F5344CB8AC3E}">
        <p14:creationId xmlns:p14="http://schemas.microsoft.com/office/powerpoint/2010/main" val="148275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2528F6-E60A-470F-B2E4-84E26601F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10" y="1642718"/>
            <a:ext cx="4387045" cy="16742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99441B-8BB8-910A-9691-569D91C64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775" y="4418778"/>
            <a:ext cx="4387045" cy="15718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691216-5E18-C734-E58D-DD9D27026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511" y="1642718"/>
            <a:ext cx="3396488" cy="172183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A6855EA-03F4-0F95-35AF-69A5151A3719}"/>
              </a:ext>
            </a:extLst>
          </p:cNvPr>
          <p:cNvSpPr txBox="1"/>
          <p:nvPr/>
        </p:nvSpPr>
        <p:spPr>
          <a:xfrm>
            <a:off x="884110" y="1191167"/>
            <a:ext cx="62892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1. TUTOR = (start-&gt;</a:t>
            </a:r>
            <a:r>
              <a:rPr lang="en-US" sz="1200" dirty="0" err="1"/>
              <a:t>getviewLogin</a:t>
            </a:r>
            <a:r>
              <a:rPr lang="en-US" sz="1200" dirty="0"/>
              <a:t>-&gt;</a:t>
            </a:r>
            <a:r>
              <a:rPr lang="en-US" sz="1200" dirty="0" err="1"/>
              <a:t>writeData</a:t>
            </a:r>
            <a:r>
              <a:rPr lang="en-US" sz="1200" dirty="0"/>
              <a:t>-&gt;(</a:t>
            </a:r>
            <a:r>
              <a:rPr lang="en-US" sz="1200" dirty="0" err="1"/>
              <a:t>getErrMsg</a:t>
            </a:r>
            <a:r>
              <a:rPr lang="en-US" sz="1200" dirty="0"/>
              <a:t>-&gt;</a:t>
            </a:r>
          </a:p>
          <a:p>
            <a:r>
              <a:rPr lang="en-US" sz="1200" dirty="0" err="1"/>
              <a:t>TUTOR|getScsMsg</a:t>
            </a:r>
            <a:r>
              <a:rPr lang="en-US" sz="1200" dirty="0"/>
              <a:t>-&gt;TUTOR)).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40D85B-0C9D-DDEA-99F6-04CDBAF366B6}"/>
              </a:ext>
            </a:extLst>
          </p:cNvPr>
          <p:cNvSpPr txBox="1"/>
          <p:nvPr/>
        </p:nvSpPr>
        <p:spPr>
          <a:xfrm>
            <a:off x="884109" y="3664852"/>
            <a:ext cx="61044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2. SYSTEM = (</a:t>
            </a:r>
            <a:r>
              <a:rPr lang="en-US" sz="1200" dirty="0" err="1"/>
              <a:t>getStart</a:t>
            </a:r>
            <a:r>
              <a:rPr lang="en-US" sz="1200" dirty="0"/>
              <a:t>-&gt;</a:t>
            </a:r>
            <a:r>
              <a:rPr lang="en-US" sz="1200" dirty="0" err="1"/>
              <a:t>viewLogin</a:t>
            </a:r>
            <a:r>
              <a:rPr lang="en-US" sz="1200" dirty="0"/>
              <a:t>-&gt;</a:t>
            </a:r>
            <a:r>
              <a:rPr lang="en-US" sz="1200" dirty="0" err="1"/>
              <a:t>getWriteData</a:t>
            </a:r>
            <a:r>
              <a:rPr lang="en-US" sz="1200" dirty="0"/>
              <a:t>-&gt;(</a:t>
            </a:r>
            <a:r>
              <a:rPr lang="en-US" sz="1200" dirty="0" err="1"/>
              <a:t>errMsg</a:t>
            </a:r>
            <a:r>
              <a:rPr lang="en-US" sz="1200" dirty="0"/>
              <a:t>-&gt;</a:t>
            </a:r>
          </a:p>
          <a:p>
            <a:r>
              <a:rPr lang="en-US" sz="1200" dirty="0" err="1"/>
              <a:t>SYSTEM|scsMsg</a:t>
            </a:r>
            <a:r>
              <a:rPr lang="en-US" sz="1200" dirty="0"/>
              <a:t>-&gt;</a:t>
            </a:r>
            <a:r>
              <a:rPr lang="en-US" sz="1200" dirty="0" err="1"/>
              <a:t>SYSTEM|auth</a:t>
            </a:r>
            <a:r>
              <a:rPr lang="en-US" sz="1200" dirty="0"/>
              <a:t>-&gt;</a:t>
            </a:r>
            <a:r>
              <a:rPr lang="en-US" sz="1200" dirty="0" err="1"/>
              <a:t>getUserAuth</a:t>
            </a:r>
            <a:r>
              <a:rPr lang="en-US" sz="1200" dirty="0"/>
              <a:t>-&gt;</a:t>
            </a:r>
          </a:p>
          <a:p>
            <a:r>
              <a:rPr lang="en-US" sz="1200" dirty="0" err="1"/>
              <a:t>SYSTEM|getAuthError</a:t>
            </a:r>
            <a:r>
              <a:rPr lang="en-US" sz="1200" dirty="0"/>
              <a:t>-&gt;SYSTEM)).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F86CBF-B330-69B4-EBA7-E44C82DFFD53}"/>
              </a:ext>
            </a:extLst>
          </p:cNvPr>
          <p:cNvSpPr txBox="1"/>
          <p:nvPr/>
        </p:nvSpPr>
        <p:spPr>
          <a:xfrm>
            <a:off x="5784954" y="1191167"/>
            <a:ext cx="61044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3. DATABASE = (</a:t>
            </a:r>
            <a:r>
              <a:rPr lang="en-US" sz="1200" dirty="0" err="1"/>
              <a:t>getAuth</a:t>
            </a:r>
            <a:r>
              <a:rPr lang="en-US" sz="1200" dirty="0"/>
              <a:t>-&gt;(</a:t>
            </a:r>
            <a:r>
              <a:rPr lang="en-US" sz="1200" dirty="0" err="1"/>
              <a:t>userAuth</a:t>
            </a:r>
            <a:r>
              <a:rPr lang="en-US" sz="1200" dirty="0"/>
              <a:t>-&gt;</a:t>
            </a:r>
            <a:r>
              <a:rPr lang="en-US" sz="1200" dirty="0" err="1"/>
              <a:t>DATABASE|authError</a:t>
            </a:r>
            <a:r>
              <a:rPr lang="en-US" sz="1200" dirty="0"/>
              <a:t>-&gt;DATABASE)).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DF535C-B308-0B9F-E109-4F885D0A3BBE}"/>
              </a:ext>
            </a:extLst>
          </p:cNvPr>
          <p:cNvSpPr txBox="1"/>
          <p:nvPr/>
        </p:nvSpPr>
        <p:spPr>
          <a:xfrm>
            <a:off x="3097711" y="488360"/>
            <a:ext cx="5996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chemeClr val="accent3"/>
                </a:solidFill>
              </a:rPr>
              <a:t>LTS Analysis for Registration Sequence</a:t>
            </a:r>
          </a:p>
        </p:txBody>
      </p:sp>
    </p:spTree>
    <p:extLst>
      <p:ext uri="{BB962C8B-B14F-4D97-AF65-F5344CB8AC3E}">
        <p14:creationId xmlns:p14="http://schemas.microsoft.com/office/powerpoint/2010/main" val="395388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18053DB-8E84-7F16-CCDA-537C1E7E0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89" y="2153673"/>
            <a:ext cx="3380846" cy="15237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500B30-812E-489E-F427-F2AF668A6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89" y="5528083"/>
            <a:ext cx="4058178" cy="13879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E1E374-7684-8063-BE19-C79F59037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033" y="1940300"/>
            <a:ext cx="4058178" cy="17962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FAE66EE-F196-643B-C7EB-7B00D67B2FE1}"/>
              </a:ext>
            </a:extLst>
          </p:cNvPr>
          <p:cNvSpPr txBox="1"/>
          <p:nvPr/>
        </p:nvSpPr>
        <p:spPr>
          <a:xfrm>
            <a:off x="577322" y="1596301"/>
            <a:ext cx="6104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1. ADMIN = (</a:t>
            </a:r>
            <a:r>
              <a:rPr lang="en-US" sz="1200" dirty="0" err="1"/>
              <a:t>chkPostDetails</a:t>
            </a:r>
            <a:r>
              <a:rPr lang="en-US" sz="1200" dirty="0"/>
              <a:t>-&gt;</a:t>
            </a:r>
            <a:r>
              <a:rPr lang="en-US" sz="1200" dirty="0" err="1"/>
              <a:t>postApproved</a:t>
            </a:r>
            <a:r>
              <a:rPr lang="en-US" sz="1200" dirty="0"/>
              <a:t>-&gt;</a:t>
            </a:r>
            <a:r>
              <a:rPr lang="en-US" sz="1200" dirty="0" err="1"/>
              <a:t>deletePost</a:t>
            </a:r>
            <a:r>
              <a:rPr lang="en-US" sz="1200" dirty="0"/>
              <a:t>-&gt;(</a:t>
            </a:r>
            <a:r>
              <a:rPr lang="en-US" sz="1200" dirty="0" err="1"/>
              <a:t>getScsApproved</a:t>
            </a:r>
            <a:r>
              <a:rPr lang="en-US" sz="1200" dirty="0"/>
              <a:t>-&gt;</a:t>
            </a:r>
            <a:r>
              <a:rPr lang="en-US" sz="1200" dirty="0" err="1"/>
              <a:t>ADMIN|delete</a:t>
            </a:r>
            <a:r>
              <a:rPr lang="en-US" sz="1200" dirty="0"/>
              <a:t>-&gt;ADMIN)).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2432A2-F22A-02AA-C250-8A0DC77A9D9F}"/>
              </a:ext>
            </a:extLst>
          </p:cNvPr>
          <p:cNvSpPr txBox="1"/>
          <p:nvPr/>
        </p:nvSpPr>
        <p:spPr>
          <a:xfrm>
            <a:off x="577322" y="4683646"/>
            <a:ext cx="6104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2. ADMINPANEL= (</a:t>
            </a:r>
            <a:r>
              <a:rPr lang="en-US" sz="1200" dirty="0" err="1"/>
              <a:t>getChkPostDetails</a:t>
            </a:r>
            <a:r>
              <a:rPr lang="en-US" sz="1200" dirty="0"/>
              <a:t>-&gt;</a:t>
            </a:r>
            <a:r>
              <a:rPr lang="en-US" sz="1200" dirty="0" err="1"/>
              <a:t>getPostApproved</a:t>
            </a:r>
            <a:r>
              <a:rPr lang="en-US" sz="1200" dirty="0"/>
              <a:t>-&gt;</a:t>
            </a:r>
            <a:r>
              <a:rPr lang="en-US" sz="1200" dirty="0" err="1"/>
              <a:t>getPostDelete</a:t>
            </a:r>
            <a:r>
              <a:rPr lang="en-US" sz="1200" dirty="0"/>
              <a:t>-&gt;</a:t>
            </a:r>
            <a:r>
              <a:rPr lang="en-US" sz="1200" dirty="0" err="1"/>
              <a:t>storePermanent</a:t>
            </a:r>
            <a:r>
              <a:rPr lang="en-US" sz="1200" dirty="0"/>
              <a:t>-&gt;(</a:t>
            </a:r>
            <a:r>
              <a:rPr lang="en-US" sz="1200" dirty="0" err="1"/>
              <a:t>scsApproved</a:t>
            </a:r>
            <a:r>
              <a:rPr lang="en-US" sz="1200" dirty="0"/>
              <a:t>-&gt;</a:t>
            </a:r>
            <a:r>
              <a:rPr lang="en-US" sz="1200" dirty="0" err="1"/>
              <a:t>ADMINPANEL|getDelete</a:t>
            </a:r>
            <a:r>
              <a:rPr lang="en-US" sz="1200" dirty="0"/>
              <a:t>-&gt;ADMINPANEL)).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4C2459-189A-FDAD-12AA-3287F9EB2A2A}"/>
              </a:ext>
            </a:extLst>
          </p:cNvPr>
          <p:cNvSpPr txBox="1"/>
          <p:nvPr/>
        </p:nvSpPr>
        <p:spPr>
          <a:xfrm>
            <a:off x="6193367" y="1413920"/>
            <a:ext cx="61044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3. DB = (</a:t>
            </a:r>
            <a:r>
              <a:rPr lang="en-US" sz="1200" dirty="0" err="1"/>
              <a:t>getStorePermanent</a:t>
            </a:r>
            <a:r>
              <a:rPr lang="en-US" sz="1200" dirty="0"/>
              <a:t>-&gt;</a:t>
            </a:r>
            <a:r>
              <a:rPr lang="en-US" sz="1200" dirty="0" err="1"/>
              <a:t>getDeletepost</a:t>
            </a:r>
            <a:r>
              <a:rPr lang="en-US" sz="1200" dirty="0"/>
              <a:t>-&gt;DB).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9D5916-27B2-2DBB-2D39-8446B482E88F}"/>
              </a:ext>
            </a:extLst>
          </p:cNvPr>
          <p:cNvSpPr txBox="1"/>
          <p:nvPr/>
        </p:nvSpPr>
        <p:spPr>
          <a:xfrm>
            <a:off x="3097711" y="488360"/>
            <a:ext cx="514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chemeClr val="accent3"/>
                </a:solidFill>
              </a:rPr>
              <a:t>LTS Analysis for Admin Sequence</a:t>
            </a:r>
          </a:p>
        </p:txBody>
      </p:sp>
    </p:spTree>
    <p:extLst>
      <p:ext uri="{BB962C8B-B14F-4D97-AF65-F5344CB8AC3E}">
        <p14:creationId xmlns:p14="http://schemas.microsoft.com/office/powerpoint/2010/main" val="60328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181</TotalTime>
  <Words>456</Words>
  <Application>Microsoft Office PowerPoint</Application>
  <PresentationFormat>Widescreen</PresentationFormat>
  <Paragraphs>64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Diamond Grid 16x9</vt:lpstr>
      <vt:lpstr>Testing of Tuition Management System Web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Case Tools</vt:lpstr>
      <vt:lpstr>Test Cases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of Tuition Management System Web App</dc:title>
  <dc:creator>Sifat Sakib</dc:creator>
  <cp:lastModifiedBy>Abu Rayhan</cp:lastModifiedBy>
  <cp:revision>22</cp:revision>
  <dcterms:created xsi:type="dcterms:W3CDTF">2023-09-16T17:32:22Z</dcterms:created>
  <dcterms:modified xsi:type="dcterms:W3CDTF">2023-09-17T06:53:06Z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