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5" r:id="rId7"/>
    <p:sldId id="266" r:id="rId8"/>
    <p:sldId id="267" r:id="rId9"/>
    <p:sldId id="261" r:id="rId10"/>
    <p:sldId id="269" r:id="rId11"/>
    <p:sldId id="283" r:id="rId12"/>
    <p:sldId id="273" r:id="rId13"/>
    <p:sldId id="25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91FF"/>
    <a:srgbClr val="6EEBFF"/>
    <a:srgbClr val="68E4FF"/>
    <a:srgbClr val="25998E"/>
    <a:srgbClr val="8AD378"/>
    <a:srgbClr val="499F46"/>
    <a:srgbClr val="6FC1B4"/>
    <a:srgbClr val="D1814F"/>
    <a:srgbClr val="DFA785"/>
    <a:srgbClr val="9EC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94" d="100"/>
          <a:sy n="94" d="100"/>
        </p:scale>
        <p:origin x="9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24E6C-2933-455D-B335-5A5B34E6CC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F724-CF52-4F08-A481-78F2AB2573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19F724-CF52-4F08-A481-78F2AB2573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66800" y="628650"/>
            <a:ext cx="2803525" cy="3867150"/>
          </a:xfrm>
        </p:spPr>
        <p:txBody>
          <a:bodyPr/>
          <a:lstStyle/>
          <a:p>
            <a:endParaRPr lang="zh-CN" altLang="en-US"/>
          </a:p>
        </p:txBody>
      </p:sp>
      <p:sp>
        <p:nvSpPr>
          <p:cNvPr id="5" name="图片占位符 6"/>
          <p:cNvSpPr>
            <a:spLocks noGrp="1"/>
          </p:cNvSpPr>
          <p:nvPr>
            <p:ph type="pic" sz="quarter" idx="11"/>
          </p:nvPr>
        </p:nvSpPr>
        <p:spPr>
          <a:xfrm>
            <a:off x="4724400" y="628650"/>
            <a:ext cx="2803525" cy="3867150"/>
          </a:xfrm>
        </p:spPr>
        <p:txBody>
          <a:bodyPr/>
          <a:lstStyle/>
          <a:p>
            <a:endParaRPr lang="zh-CN" altLang="en-US"/>
          </a:p>
        </p:txBody>
      </p:sp>
      <p:sp>
        <p:nvSpPr>
          <p:cNvPr id="6" name="图片占位符 6"/>
          <p:cNvSpPr>
            <a:spLocks noGrp="1"/>
          </p:cNvSpPr>
          <p:nvPr>
            <p:ph type="pic" sz="quarter" idx="12"/>
          </p:nvPr>
        </p:nvSpPr>
        <p:spPr>
          <a:xfrm>
            <a:off x="8382000" y="628650"/>
            <a:ext cx="2803525" cy="386715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290" r="10641"/>
          <a:stretch>
            <a:fillRect/>
          </a:stretch>
        </p:blipFill>
        <p:spPr>
          <a:xfrm>
            <a:off x="7335388" y="756470"/>
            <a:ext cx="4856612" cy="6101530"/>
          </a:xfrm>
          <a:prstGeom prst="rect">
            <a:avLst/>
          </a:prstGeom>
        </p:spPr>
      </p:pic>
      <p:sp>
        <p:nvSpPr>
          <p:cNvPr id="18" name="图片占位符 17"/>
          <p:cNvSpPr>
            <a:spLocks noGrp="1"/>
          </p:cNvSpPr>
          <p:nvPr>
            <p:ph type="pic" sz="quarter" idx="10"/>
          </p:nvPr>
        </p:nvSpPr>
        <p:spPr>
          <a:xfrm>
            <a:off x="7997826" y="1063835"/>
            <a:ext cx="2095242" cy="4558880"/>
          </a:xfrm>
          <a:custGeom>
            <a:avLst/>
            <a:gdLst>
              <a:gd name="connsiteX0" fmla="*/ 237244 w 2355011"/>
              <a:gd name="connsiteY0" fmla="*/ 0 h 5124092"/>
              <a:gd name="connsiteX1" fmla="*/ 2117767 w 2355011"/>
              <a:gd name="connsiteY1" fmla="*/ 0 h 5124092"/>
              <a:gd name="connsiteX2" fmla="*/ 2355011 w 2355011"/>
              <a:gd name="connsiteY2" fmla="*/ 237244 h 5124092"/>
              <a:gd name="connsiteX3" fmla="*/ 2355011 w 2355011"/>
              <a:gd name="connsiteY3" fmla="*/ 4886848 h 5124092"/>
              <a:gd name="connsiteX4" fmla="*/ 2117767 w 2355011"/>
              <a:gd name="connsiteY4" fmla="*/ 5124092 h 5124092"/>
              <a:gd name="connsiteX5" fmla="*/ 237244 w 2355011"/>
              <a:gd name="connsiteY5" fmla="*/ 5124092 h 5124092"/>
              <a:gd name="connsiteX6" fmla="*/ 0 w 2355011"/>
              <a:gd name="connsiteY6" fmla="*/ 4886848 h 5124092"/>
              <a:gd name="connsiteX7" fmla="*/ 0 w 2355011"/>
              <a:gd name="connsiteY7" fmla="*/ 4819977 h 5124092"/>
              <a:gd name="connsiteX8" fmla="*/ 30933 w 2355011"/>
              <a:gd name="connsiteY8" fmla="*/ 4797780 h 5124092"/>
              <a:gd name="connsiteX9" fmla="*/ 91034 w 2355011"/>
              <a:gd name="connsiteY9" fmla="*/ 4745367 h 5124092"/>
              <a:gd name="connsiteX10" fmla="*/ 154534 w 2355011"/>
              <a:gd name="connsiteY10" fmla="*/ 4554867 h 5124092"/>
              <a:gd name="connsiteX11" fmla="*/ 113259 w 2355011"/>
              <a:gd name="connsiteY11" fmla="*/ 4421517 h 5124092"/>
              <a:gd name="connsiteX12" fmla="*/ 62062 w 2355011"/>
              <a:gd name="connsiteY12" fmla="*/ 4379449 h 5124092"/>
              <a:gd name="connsiteX13" fmla="*/ 0 w 2355011"/>
              <a:gd name="connsiteY13" fmla="*/ 4352126 h 5124092"/>
              <a:gd name="connsiteX14" fmla="*/ 0 w 2355011"/>
              <a:gd name="connsiteY14" fmla="*/ 237244 h 5124092"/>
              <a:gd name="connsiteX15" fmla="*/ 237244 w 2355011"/>
              <a:gd name="connsiteY15" fmla="*/ 0 h 512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011" h="5124092">
                <a:moveTo>
                  <a:pt x="237244" y="0"/>
                </a:moveTo>
                <a:lnTo>
                  <a:pt x="2117767" y="0"/>
                </a:lnTo>
                <a:cubicBezTo>
                  <a:pt x="2248793" y="0"/>
                  <a:pt x="2355011" y="106218"/>
                  <a:pt x="2355011" y="237244"/>
                </a:cubicBezTo>
                <a:lnTo>
                  <a:pt x="2355011" y="4886848"/>
                </a:lnTo>
                <a:cubicBezTo>
                  <a:pt x="2355011" y="5017874"/>
                  <a:pt x="2248793" y="5124092"/>
                  <a:pt x="2117767" y="5124092"/>
                </a:cubicBezTo>
                <a:lnTo>
                  <a:pt x="237244" y="5124092"/>
                </a:lnTo>
                <a:cubicBezTo>
                  <a:pt x="106218" y="5124092"/>
                  <a:pt x="0" y="5017874"/>
                  <a:pt x="0" y="4886848"/>
                </a:cubicBezTo>
                <a:lnTo>
                  <a:pt x="0" y="4819977"/>
                </a:lnTo>
                <a:lnTo>
                  <a:pt x="30933" y="4797780"/>
                </a:lnTo>
                <a:cubicBezTo>
                  <a:pt x="55779" y="4777779"/>
                  <a:pt x="77144" y="4758729"/>
                  <a:pt x="91034" y="4745367"/>
                </a:cubicBezTo>
                <a:cubicBezTo>
                  <a:pt x="146596" y="4691921"/>
                  <a:pt x="150830" y="4608842"/>
                  <a:pt x="154534" y="4554867"/>
                </a:cubicBezTo>
                <a:cubicBezTo>
                  <a:pt x="158238" y="4500892"/>
                  <a:pt x="139188" y="4455384"/>
                  <a:pt x="113259" y="4421517"/>
                </a:cubicBezTo>
                <a:cubicBezTo>
                  <a:pt x="100295" y="4404584"/>
                  <a:pt x="82171" y="4390826"/>
                  <a:pt x="62062" y="4379449"/>
                </a:cubicBezTo>
                <a:lnTo>
                  <a:pt x="0" y="4352126"/>
                </a:lnTo>
                <a:lnTo>
                  <a:pt x="0" y="237244"/>
                </a:lnTo>
                <a:cubicBezTo>
                  <a:pt x="0" y="106218"/>
                  <a:pt x="106218" y="0"/>
                  <a:pt x="237244" y="0"/>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6096000" y="723900"/>
            <a:ext cx="2514600" cy="2514600"/>
          </a:xfrm>
        </p:spPr>
        <p:txBody>
          <a:bodyPr/>
          <a:lstStyle/>
          <a:p>
            <a:endParaRPr lang="zh-CN" altLang="en-US"/>
          </a:p>
        </p:txBody>
      </p:sp>
      <p:sp>
        <p:nvSpPr>
          <p:cNvPr id="3" name="图片占位符 2"/>
          <p:cNvSpPr>
            <a:spLocks noGrp="1"/>
          </p:cNvSpPr>
          <p:nvPr>
            <p:ph type="pic" sz="quarter" idx="11"/>
          </p:nvPr>
        </p:nvSpPr>
        <p:spPr>
          <a:xfrm>
            <a:off x="9077325" y="723900"/>
            <a:ext cx="2514600" cy="2514600"/>
          </a:xfrm>
        </p:spPr>
        <p:txBody>
          <a:bodyPr/>
          <a:lstStyle/>
          <a:p>
            <a:endParaRPr lang="zh-CN" altLang="en-US"/>
          </a:p>
        </p:txBody>
      </p:sp>
      <p:sp>
        <p:nvSpPr>
          <p:cNvPr id="4" name="图片占位符 2"/>
          <p:cNvSpPr>
            <a:spLocks noGrp="1"/>
          </p:cNvSpPr>
          <p:nvPr>
            <p:ph type="pic" sz="quarter" idx="12"/>
          </p:nvPr>
        </p:nvSpPr>
        <p:spPr>
          <a:xfrm>
            <a:off x="6096000" y="3657600"/>
            <a:ext cx="2514600" cy="2514600"/>
          </a:xfrm>
        </p:spPr>
        <p:txBody>
          <a:bodyPr/>
          <a:lstStyle/>
          <a:p>
            <a:endParaRPr lang="zh-CN" altLang="en-US"/>
          </a:p>
        </p:txBody>
      </p:sp>
      <p:sp>
        <p:nvSpPr>
          <p:cNvPr id="5" name="图片占位符 2"/>
          <p:cNvSpPr>
            <a:spLocks noGrp="1"/>
          </p:cNvSpPr>
          <p:nvPr>
            <p:ph type="pic" sz="quarter" idx="13"/>
          </p:nvPr>
        </p:nvSpPr>
        <p:spPr>
          <a:xfrm>
            <a:off x="9077325" y="3657600"/>
            <a:ext cx="2514600" cy="25146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sp>
        <p:nvSpPr>
          <p:cNvPr id="5" name="图片占位符 4"/>
          <p:cNvSpPr>
            <a:spLocks noGrp="1"/>
          </p:cNvSpPr>
          <p:nvPr>
            <p:ph type="pic" sz="quarter" idx="12"/>
          </p:nvPr>
        </p:nvSpPr>
        <p:spPr>
          <a:xfrm>
            <a:off x="8212998" y="2020953"/>
            <a:ext cx="3058185" cy="3617286"/>
          </a:xfrm>
          <a:custGeom>
            <a:avLst/>
            <a:gdLst>
              <a:gd name="connsiteX0" fmla="*/ 0 w 3058185"/>
              <a:gd name="connsiteY0" fmla="*/ 0 h 3617286"/>
              <a:gd name="connsiteX1" fmla="*/ 3058185 w 3058185"/>
              <a:gd name="connsiteY1" fmla="*/ 0 h 3617286"/>
              <a:gd name="connsiteX2" fmla="*/ 3058185 w 3058185"/>
              <a:gd name="connsiteY2" fmla="*/ 3617286 h 3617286"/>
              <a:gd name="connsiteX3" fmla="*/ 0 w 3058185"/>
              <a:gd name="connsiteY3" fmla="*/ 3617286 h 3617286"/>
            </a:gdLst>
            <a:ahLst/>
            <a:cxnLst>
              <a:cxn ang="0">
                <a:pos x="connsiteX0" y="connsiteY0"/>
              </a:cxn>
              <a:cxn ang="0">
                <a:pos x="connsiteX1" y="connsiteY1"/>
              </a:cxn>
              <a:cxn ang="0">
                <a:pos x="connsiteX2" y="connsiteY2"/>
              </a:cxn>
              <a:cxn ang="0">
                <a:pos x="connsiteX3" y="connsiteY3"/>
              </a:cxn>
            </a:cxnLst>
            <a:rect l="l" t="t" r="r" b="b"/>
            <a:pathLst>
              <a:path w="3058185" h="3617286">
                <a:moveTo>
                  <a:pt x="0" y="0"/>
                </a:moveTo>
                <a:lnTo>
                  <a:pt x="3058185" y="0"/>
                </a:lnTo>
                <a:lnTo>
                  <a:pt x="3058185" y="3617286"/>
                </a:lnTo>
                <a:lnTo>
                  <a:pt x="0" y="3617286"/>
                </a:lnTo>
                <a:close/>
              </a:path>
            </a:pathLst>
          </a:custGeom>
        </p:spPr>
        <p:txBody>
          <a:bodyPr wrap="square">
            <a:noAutofit/>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_标题幻灯片">
    <p:spTree>
      <p:nvGrpSpPr>
        <p:cNvPr id="1" name=""/>
        <p:cNvGrpSpPr/>
        <p:nvPr/>
      </p:nvGrpSpPr>
      <p:grpSpPr>
        <a:xfrm>
          <a:off x="0" y="0"/>
          <a:ext cx="0" cy="0"/>
          <a:chOff x="0" y="0"/>
          <a:chExt cx="0" cy="0"/>
        </a:xfrm>
      </p:grpSpPr>
      <p:sp>
        <p:nvSpPr>
          <p:cNvPr id="2" name="图片占位符 6"/>
          <p:cNvSpPr>
            <a:spLocks noGrp="1"/>
          </p:cNvSpPr>
          <p:nvPr>
            <p:ph type="pic" sz="quarter" idx="10"/>
          </p:nvPr>
        </p:nvSpPr>
        <p:spPr>
          <a:xfrm>
            <a:off x="1030514" y="1690234"/>
            <a:ext cx="5578021" cy="3477532"/>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58975" y="2175510"/>
            <a:ext cx="9872980" cy="4756586"/>
            <a:chOff x="3582203" y="4551484"/>
            <a:chExt cx="3570777" cy="10365910"/>
          </a:xfrm>
        </p:grpSpPr>
        <p:sp>
          <p:nvSpPr>
            <p:cNvPr id="3" name="矩形 2"/>
            <p:cNvSpPr/>
            <p:nvPr/>
          </p:nvSpPr>
          <p:spPr>
            <a:xfrm>
              <a:off x="3582203" y="4551484"/>
              <a:ext cx="3527031" cy="3418084"/>
            </a:xfrm>
            <a:prstGeom prst="rect">
              <a:avLst/>
            </a:prstGeom>
          </p:spPr>
          <p:txBody>
            <a:bodyPr wrap="square">
              <a:spAutoFit/>
            </a:bodyPr>
            <a:lstStyle/>
            <a:p>
              <a:pPr algn="dist"/>
              <a:r>
                <a:rPr lang="en-US" sz="4800" b="1" dirty="0">
                  <a:solidFill>
                    <a:schemeClr val="bg1"/>
                  </a:solidFill>
                  <a:sym typeface="+mn-ea"/>
                </a:rPr>
                <a:t>House </a:t>
              </a:r>
              <a:r>
                <a:rPr lang="en-US" sz="4800" b="1" dirty="0">
                  <a:solidFill>
                    <a:schemeClr val="accent1">
                      <a:lumMod val="75000"/>
                    </a:schemeClr>
                  </a:solidFill>
                  <a:sym typeface="+mn-ea"/>
                </a:rPr>
                <a:t>Price Prediction</a:t>
              </a:r>
              <a:r>
                <a:rPr lang="en-US" sz="4800" b="1" dirty="0">
                  <a:solidFill>
                    <a:schemeClr val="bg1"/>
                  </a:solidFill>
                  <a:sym typeface="+mn-ea"/>
                </a:rPr>
                <a:t> Using </a:t>
              </a:r>
              <a:r>
                <a:rPr lang="en-US" sz="4800" b="1" dirty="0">
                  <a:solidFill>
                    <a:schemeClr val="accent5"/>
                  </a:solidFill>
                  <a:sym typeface="+mn-ea"/>
                </a:rPr>
                <a:t>Machne learning</a:t>
              </a:r>
              <a:r>
                <a:rPr lang="en-US" sz="4800" b="1" dirty="0">
                  <a:solidFill>
                    <a:schemeClr val="bg1"/>
                  </a:solidFill>
                  <a:sym typeface="+mn-ea"/>
                </a:rPr>
                <a:t> </a:t>
              </a:r>
              <a:r>
                <a:rPr lang="en-US" sz="4800" b="1" dirty="0">
                  <a:solidFill>
                    <a:schemeClr val="accent3"/>
                  </a:solidFill>
                  <a:sym typeface="+mn-ea"/>
                </a:rPr>
                <a:t>Algorithm</a:t>
              </a:r>
              <a:endParaRPr lang="en-US" altLang="zh-CN" sz="4800" b="1" dirty="0">
                <a:solidFill>
                  <a:schemeClr val="accent3"/>
                </a:solidFill>
                <a:cs typeface="+mn-ea"/>
                <a:sym typeface="+mn-ea"/>
              </a:endParaRPr>
            </a:p>
          </p:txBody>
        </p:sp>
        <p:sp>
          <p:nvSpPr>
            <p:cNvPr id="12" name="矩形 11"/>
            <p:cNvSpPr/>
            <p:nvPr/>
          </p:nvSpPr>
          <p:spPr>
            <a:xfrm>
              <a:off x="4705129" y="11030188"/>
              <a:ext cx="2447851" cy="3887206"/>
            </a:xfrm>
            <a:prstGeom prst="rect">
              <a:avLst/>
            </a:prstGeom>
          </p:spPr>
          <p:txBody>
            <a:bodyPr wrap="square">
              <a:spAutoFit/>
            </a:bodyPr>
            <a:lstStyle/>
            <a:p>
              <a:pPr marL="0" indent="0" fontAlgn="auto">
                <a:spcAft>
                  <a:spcPts val="0"/>
                </a:spcAft>
                <a:buFont typeface="Arial" panose="020B0604020202020204" pitchFamily="34" charset="0"/>
                <a:buNone/>
              </a:pPr>
              <a:r>
                <a:rPr lang="en-US" altLang="zh-CN" sz="2800" b="1" dirty="0">
                  <a:solidFill>
                    <a:schemeClr val="bg1"/>
                  </a:solidFill>
                  <a:sym typeface="+mn-ea"/>
                </a:rPr>
                <a:t>Supervisor - Jie Li</a:t>
              </a:r>
              <a:r>
                <a:rPr lang="zh-CN" altLang="en-US" sz="2800" b="1" dirty="0">
                  <a:solidFill>
                    <a:schemeClr val="bg1"/>
                  </a:solidFill>
                  <a:sym typeface="+mn-ea"/>
                </a:rPr>
                <a:t> </a:t>
              </a:r>
              <a:endParaRPr lang="zh-CN" altLang="en-US" sz="1400" b="1" dirty="0">
                <a:solidFill>
                  <a:schemeClr val="bg1"/>
                </a:solidFill>
                <a:sym typeface="+mn-ea"/>
              </a:endParaRPr>
            </a:p>
            <a:p>
              <a:pPr marL="0" indent="0" fontAlgn="auto">
                <a:spcAft>
                  <a:spcPts val="0"/>
                </a:spcAft>
                <a:buFont typeface="Arial" panose="020B0604020202020204" pitchFamily="34" charset="0"/>
                <a:buNone/>
              </a:pPr>
              <a:endParaRPr lang="zh-CN" altLang="en-US" sz="2800" b="1" dirty="0">
                <a:solidFill>
                  <a:srgbClr val="00B050"/>
                </a:solidFill>
                <a:sym typeface="+mn-ea"/>
              </a:endParaRPr>
            </a:p>
            <a:p>
              <a:pPr marL="0" indent="0" fontAlgn="auto">
                <a:spcAft>
                  <a:spcPts val="0"/>
                </a:spcAft>
                <a:buFont typeface="Arial" panose="020B0604020202020204" pitchFamily="34" charset="0"/>
                <a:buNone/>
              </a:pPr>
              <a:r>
                <a:rPr lang="en-US" altLang="en-US" b="1" dirty="0">
                  <a:solidFill>
                    <a:schemeClr val="bg1"/>
                  </a:solidFill>
                  <a:sym typeface="+mn-ea"/>
                </a:rPr>
                <a:t>School of Intelligent Technology and Engineering</a:t>
              </a:r>
              <a:endParaRPr lang="en-US" altLang="en-US" b="1" dirty="0">
                <a:solidFill>
                  <a:schemeClr val="bg1"/>
                </a:solidFill>
              </a:endParaRPr>
            </a:p>
            <a:p>
              <a:pPr marL="0" indent="0" fontAlgn="auto">
                <a:spcAft>
                  <a:spcPts val="0"/>
                </a:spcAft>
                <a:buFont typeface="Arial" panose="020B0604020202020204" pitchFamily="34" charset="0"/>
                <a:buNone/>
              </a:pPr>
              <a:r>
                <a:rPr lang="en-US" altLang="en-US" b="1" dirty="0">
                  <a:solidFill>
                    <a:schemeClr val="bg1"/>
                  </a:solidFill>
                  <a:sym typeface="+mn-ea"/>
                </a:rPr>
                <a:t>Chongqing University of Science and Technology</a:t>
              </a:r>
              <a:endParaRPr lang="en-US">
                <a:solidFill>
                  <a:schemeClr val="bg1"/>
                </a:solidFill>
              </a:endParaRPr>
            </a:p>
            <a:p>
              <a:pPr algn="dist"/>
              <a:endParaRPr lang="en-US" altLang="en-US" dirty="0">
                <a:solidFill>
                  <a:schemeClr val="bg1"/>
                </a:solidFill>
                <a:cs typeface="+mn-ea"/>
                <a:sym typeface="+mn-lt"/>
              </a:endParaRPr>
            </a:p>
          </p:txBody>
        </p:sp>
      </p:grpSp>
      <p:sp>
        <p:nvSpPr>
          <p:cNvPr id="4" name="矩形 3"/>
          <p:cNvSpPr/>
          <p:nvPr/>
        </p:nvSpPr>
        <p:spPr>
          <a:xfrm>
            <a:off x="635" y="1998345"/>
            <a:ext cx="12172315" cy="472821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Picture 9"/>
          <p:cNvPicPr>
            <a:picLocks noChangeAspect="1"/>
          </p:cNvPicPr>
          <p:nvPr/>
        </p:nvPicPr>
        <p:blipFill>
          <a:blip r:embed="rId1"/>
          <a:stretch>
            <a:fillRect/>
          </a:stretch>
        </p:blipFill>
        <p:spPr>
          <a:xfrm>
            <a:off x="0" y="0"/>
            <a:ext cx="2277110" cy="1998345"/>
          </a:xfrm>
          <a:prstGeom prst="rect">
            <a:avLst/>
          </a:prstGeom>
        </p:spPr>
      </p:pic>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86305" y="0"/>
            <a:ext cx="10005695" cy="1956435"/>
          </a:xfrm>
        </p:spPr>
      </p:pic>
      <p:sp>
        <p:nvSpPr>
          <p:cNvPr id="2" name="Text Box 1"/>
          <p:cNvSpPr txBox="1"/>
          <p:nvPr/>
        </p:nvSpPr>
        <p:spPr>
          <a:xfrm>
            <a:off x="3258820" y="3955415"/>
            <a:ext cx="5808980" cy="829945"/>
          </a:xfrm>
          <a:prstGeom prst="rect">
            <a:avLst/>
          </a:prstGeom>
          <a:noFill/>
        </p:spPr>
        <p:txBody>
          <a:bodyPr wrap="square" rtlCol="0">
            <a:spAutoFit/>
          </a:bodyPr>
          <a:p>
            <a:r>
              <a:rPr lang="en-US" sz="2400"/>
              <a:t>NAME :SOTON ABU RAYHAN</a:t>
            </a:r>
            <a:endParaRPr lang="en-US" sz="2400"/>
          </a:p>
          <a:p>
            <a:r>
              <a:rPr lang="en-US" sz="2400"/>
              <a:t>ID : 2017490105</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
          <p:cNvSpPr txBox="1"/>
          <p:nvPr/>
        </p:nvSpPr>
        <p:spPr>
          <a:xfrm>
            <a:off x="496570" y="1765300"/>
            <a:ext cx="10656570" cy="4437380"/>
          </a:xfrm>
          <a:prstGeom prst="rect">
            <a:avLst/>
          </a:prstGeom>
          <a:noFill/>
        </p:spPr>
        <p:txBody>
          <a:bodyPr wrap="square" lIns="0" tIns="0" rIns="0" bIns="0" rtlCol="0">
            <a:noAutofit/>
          </a:bodyPr>
          <a:lstStyle/>
          <a:p>
            <a:pPr marL="342900" lvl="0" indent="-342900">
              <a:buFont typeface="Wingdings" panose="05000000000000000000" charset="0"/>
              <a:buChar char="v"/>
            </a:pPr>
            <a:r>
              <a:rPr lang="en-US" sz="2000" b="1" dirty="0">
                <a:solidFill>
                  <a:schemeClr val="accent1">
                    <a:lumMod val="50000"/>
                  </a:schemeClr>
                </a:solidFill>
                <a:sym typeface="+mn-ea"/>
              </a:rPr>
              <a:t>Microsoft Office: It's software helps to write documents. </a:t>
            </a:r>
            <a:endParaRPr lang="en-US" sz="2000" b="1" dirty="0">
              <a:solidFill>
                <a:schemeClr val="accent1">
                  <a:lumMod val="50000"/>
                </a:schemeClr>
              </a:solidFill>
              <a:sym typeface="+mn-ea"/>
            </a:endParaRPr>
          </a:p>
          <a:p>
            <a:pPr lvl="0" indent="0">
              <a:buFont typeface="Wingdings" panose="05000000000000000000" charset="0"/>
              <a:buNone/>
            </a:pPr>
            <a:endParaRPr lang="en-US" sz="2000" b="1" dirty="0">
              <a:solidFill>
                <a:schemeClr val="accent1">
                  <a:lumMod val="50000"/>
                </a:schemeClr>
              </a:solidFill>
            </a:endParaRPr>
          </a:p>
          <a:p>
            <a:pPr marL="342900" indent="-342900">
              <a:lnSpc>
                <a:spcPct val="150000"/>
              </a:lnSpc>
              <a:buFont typeface="Wingdings" panose="05000000000000000000" charset="0"/>
              <a:buChar char="v"/>
            </a:pPr>
            <a:r>
              <a:rPr lang="en-US" sz="2000" b="1" dirty="0">
                <a:solidFill>
                  <a:schemeClr val="accent1">
                    <a:lumMod val="50000"/>
                  </a:schemeClr>
                </a:solidFill>
                <a:sym typeface="+mn-ea"/>
              </a:rPr>
              <a:t>Microsoft Office also has other features like PPT, Doc, Excel, Etc. I use this software to write, plan my graduation project. </a:t>
            </a:r>
            <a:endParaRPr lang="en-US" sz="2000" b="1" dirty="0">
              <a:solidFill>
                <a:schemeClr val="accent1">
                  <a:lumMod val="50000"/>
                </a:schemeClr>
              </a:solidFill>
              <a:sym typeface="+mn-ea"/>
            </a:endParaRPr>
          </a:p>
          <a:p>
            <a:pPr marL="342900" indent="-342900">
              <a:lnSpc>
                <a:spcPct val="150000"/>
              </a:lnSpc>
              <a:buFont typeface="Wingdings" panose="05000000000000000000" charset="0"/>
              <a:buChar char="v"/>
            </a:pPr>
            <a:r>
              <a:rPr lang="en-US" sz="2000" b="1" dirty="0">
                <a:solidFill>
                  <a:schemeClr val="accent1">
                    <a:lumMod val="50000"/>
                  </a:schemeClr>
                </a:solidFill>
                <a:sym typeface="+mn-ea"/>
              </a:rPr>
              <a:t>Python is very useful in the machine learning field for its flexibility, platform independence, and a wide community. </a:t>
            </a:r>
            <a:endParaRPr lang="en-US" sz="2000" b="1" dirty="0">
              <a:solidFill>
                <a:schemeClr val="accent1">
                  <a:lumMod val="50000"/>
                </a:schemeClr>
              </a:solidFill>
              <a:sym typeface="+mn-ea"/>
            </a:endParaRPr>
          </a:p>
          <a:p>
            <a:pPr indent="0">
              <a:lnSpc>
                <a:spcPct val="150000"/>
              </a:lnSpc>
              <a:buFont typeface="Wingdings" panose="05000000000000000000" charset="0"/>
              <a:buNone/>
            </a:pPr>
            <a:endParaRPr lang="en-US" sz="2000" b="1" dirty="0">
              <a:solidFill>
                <a:schemeClr val="accent1">
                  <a:lumMod val="50000"/>
                </a:schemeClr>
              </a:solidFill>
            </a:endParaRPr>
          </a:p>
          <a:p>
            <a:pPr marL="342900" lvl="0" indent="-342900">
              <a:buFont typeface="Wingdings" panose="05000000000000000000" charset="0"/>
              <a:buChar char="v"/>
            </a:pPr>
            <a:r>
              <a:rPr lang="en-US" sz="2000" b="1" dirty="0">
                <a:solidFill>
                  <a:schemeClr val="accent1">
                    <a:lumMod val="50000"/>
                  </a:schemeClr>
                </a:solidFill>
                <a:sym typeface="+mn-ea"/>
              </a:rPr>
              <a:t>Libraries: I am going to use several python libraries for my thesis work such as Python, Anaconda. </a:t>
            </a:r>
            <a:endParaRPr lang="en-US" sz="2000" b="1" dirty="0">
              <a:solidFill>
                <a:schemeClr val="accent1">
                  <a:lumMod val="50000"/>
                </a:schemeClr>
              </a:solidFill>
              <a:sym typeface="+mn-ea"/>
            </a:endParaRPr>
          </a:p>
          <a:p>
            <a:pPr indent="0">
              <a:lnSpc>
                <a:spcPct val="150000"/>
              </a:lnSpc>
              <a:buFont typeface="Wingdings" panose="05000000000000000000" charset="0"/>
              <a:buNone/>
            </a:pPr>
            <a:endParaRPr lang="en-US" sz="2000" b="1" dirty="0">
              <a:solidFill>
                <a:schemeClr val="accent1">
                  <a:lumMod val="50000"/>
                </a:schemeClr>
              </a:solidFill>
            </a:endParaRPr>
          </a:p>
          <a:p>
            <a:pPr marL="342900" lvl="0" indent="-342900">
              <a:buFont typeface="Wingdings" panose="05000000000000000000" charset="0"/>
              <a:buChar char="v"/>
            </a:pPr>
            <a:r>
              <a:rPr lang="en-US" sz="2000" b="1" dirty="0">
                <a:solidFill>
                  <a:schemeClr val="accent1">
                    <a:lumMod val="50000"/>
                  </a:schemeClr>
                </a:solidFill>
                <a:sym typeface="+mn-ea"/>
              </a:rPr>
              <a:t>Programming Language: There are several programming languages such as </a:t>
            </a:r>
            <a:r>
              <a:rPr lang="es-GT" sz="2000" b="1" dirty="0">
                <a:solidFill>
                  <a:schemeClr val="accent1">
                    <a:lumMod val="50000"/>
                  </a:schemeClr>
                </a:solidFill>
                <a:sym typeface="+mn-ea"/>
              </a:rPr>
              <a:t>java, </a:t>
            </a:r>
            <a:r>
              <a:rPr lang="es-GT" sz="2000" b="1" dirty="0" err="1">
                <a:solidFill>
                  <a:schemeClr val="accent1">
                    <a:lumMod val="50000"/>
                  </a:schemeClr>
                </a:solidFill>
                <a:sym typeface="+mn-ea"/>
              </a:rPr>
              <a:t>python,Programming</a:t>
            </a:r>
            <a:r>
              <a:rPr lang="es-GT" sz="2000" b="1" dirty="0">
                <a:solidFill>
                  <a:schemeClr val="accent1">
                    <a:lumMod val="50000"/>
                  </a:schemeClr>
                </a:solidFill>
                <a:sym typeface="+mn-ea"/>
              </a:rPr>
              <a:t> C etc. </a:t>
            </a:r>
            <a:r>
              <a:rPr lang="en-US" sz="2000" b="1" dirty="0">
                <a:solidFill>
                  <a:schemeClr val="accent1">
                    <a:lumMod val="50000"/>
                  </a:schemeClr>
                </a:solidFill>
                <a:sym typeface="+mn-ea"/>
              </a:rPr>
              <a:t>But for my work, I used python for severalreasons.</a:t>
            </a:r>
            <a:r>
              <a:rPr lang="en-US" sz="2000" dirty="0">
                <a:solidFill>
                  <a:schemeClr val="accent1">
                    <a:lumMod val="50000"/>
                  </a:schemeClr>
                </a:solidFill>
                <a:sym typeface="+mn-ea"/>
              </a:rPr>
              <a:t> </a:t>
            </a:r>
            <a:endParaRPr lang="en-US" sz="2000" dirty="0">
              <a:solidFill>
                <a:schemeClr val="accent1">
                  <a:lumMod val="50000"/>
                </a:schemeClr>
              </a:solidFill>
            </a:endParaRPr>
          </a:p>
          <a:p>
            <a:pPr marL="342900" lvl="0" indent="-342900">
              <a:buFont typeface="Wingdings" panose="05000000000000000000" charset="0"/>
              <a:buChar char="v"/>
            </a:pPr>
            <a:endParaRPr lang="en-US" sz="2000" dirty="0"/>
          </a:p>
          <a:p>
            <a:pPr marL="171450" indent="-171450">
              <a:lnSpc>
                <a:spcPct val="150000"/>
              </a:lnSpc>
            </a:pPr>
            <a:endParaRPr lang="en-US" sz="1100" dirty="0"/>
          </a:p>
          <a:p>
            <a:pPr>
              <a:lnSpc>
                <a:spcPct val="150000"/>
              </a:lnSpc>
            </a:pPr>
            <a:endParaRPr lang="en-US" altLang="zh-CN" sz="1100" dirty="0">
              <a:solidFill>
                <a:schemeClr val="bg1"/>
              </a:solidFill>
              <a:cs typeface="+mn-ea"/>
              <a:sym typeface="+mn-lt"/>
            </a:endParaRPr>
          </a:p>
          <a:p>
            <a:pPr>
              <a:lnSpc>
                <a:spcPct val="150000"/>
              </a:lnSpc>
            </a:pPr>
            <a:endParaRPr lang="en-US" sz="1100" dirty="0">
              <a:solidFill>
                <a:schemeClr val="bg1"/>
              </a:solidFill>
              <a:cs typeface="+mn-ea"/>
              <a:sym typeface="+mn-lt"/>
            </a:endParaRPr>
          </a:p>
        </p:txBody>
      </p:sp>
      <p:sp>
        <p:nvSpPr>
          <p:cNvPr id="2" name="Text Box 1"/>
          <p:cNvSpPr txBox="1"/>
          <p:nvPr/>
        </p:nvSpPr>
        <p:spPr>
          <a:xfrm>
            <a:off x="2408555" y="800735"/>
            <a:ext cx="4522470" cy="460375"/>
          </a:xfrm>
          <a:prstGeom prst="rect">
            <a:avLst/>
          </a:prstGeom>
          <a:noFill/>
        </p:spPr>
        <p:txBody>
          <a:bodyPr wrap="square" rtlCol="0" anchor="t">
            <a:spAutoFit/>
          </a:bodyPr>
          <a:p>
            <a:pPr algn="r"/>
            <a:r>
              <a:rPr lang="en-US" sz="2400" b="1" dirty="0">
                <a:sym typeface="+mn-ea"/>
              </a:rPr>
              <a:t>TOOLS AND LIBRARIES</a:t>
            </a:r>
            <a:endParaRPr lang="en-US" sz="2400" b="1"/>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iterate type="wd">
                                        <p:tmPct val="4000"/>
                                      </p:iterate>
                                      <p:childTnLst>
                                        <p:set>
                                          <p:cBhvr>
                                            <p:cTn id="6" dur="1" fill="hold">
                                              <p:stCondLst>
                                                <p:cond delay="0"/>
                                              </p:stCondLst>
                                            </p:cTn>
                                            <p:tgtEl>
                                              <p:spTgt spid="6"/>
                                            </p:tgtEl>
                                            <p:attrNameLst>
                                              <p:attrName>style.visibility</p:attrName>
                                            </p:attrNameLst>
                                          </p:cBhvr>
                                          <p:to>
                                            <p:strVal val="visible"/>
                                          </p:to>
                                        </p:set>
                                        <p:anim calcmode="lin" valueType="num" p14:bounceEnd="80000">
                                          <p:cBhvr additive="base">
                                            <p:cTn id="7" dur="250" fill="hold"/>
                                            <p:tgtEl>
                                              <p:spTgt spid="6"/>
                                            </p:tgtEl>
                                            <p:attrNameLst>
                                              <p:attrName>ppt_x</p:attrName>
                                            </p:attrNameLst>
                                          </p:cBhvr>
                                          <p:tavLst>
                                            <p:tav tm="0">
                                              <p:val>
                                                <p:strVal val="0-#ppt_w/2"/>
                                              </p:val>
                                            </p:tav>
                                            <p:tav tm="100000">
                                              <p:val>
                                                <p:strVal val="#ppt_x"/>
                                              </p:val>
                                            </p:tav>
                                          </p:tavLst>
                                        </p:anim>
                                        <p:anim calcmode="lin" valueType="num" p14:bounceEnd="80000">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wd">
                                        <p:tmPct val="4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4665" y="408940"/>
            <a:ext cx="10131425" cy="561721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50" name="Picture 2" descr="C:\Users\soton\AppData\Local\Temp\WeChat Files\2b1be7567b08409d6fdfe46ca474539.jpg"/>
          <p:cNvPicPr>
            <a:picLocks noChangeAspect="1" noChangeArrowheads="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bwMode="auto">
          <a:xfrm>
            <a:off x="495300" y="408305"/>
            <a:ext cx="10131425" cy="5617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564890" y="291465"/>
            <a:ext cx="4639945" cy="923290"/>
          </a:xfrm>
          <a:prstGeom prst="rect">
            <a:avLst/>
          </a:prstGeom>
          <a:noFill/>
        </p:spPr>
        <p:txBody>
          <a:bodyPr wrap="square" rtlCol="0">
            <a:spAutoFit/>
          </a:bodyPr>
          <a:lstStyle/>
          <a:p>
            <a:pPr algn="ctr"/>
            <a:r>
              <a:rPr lang="en-US" altLang="zh-CN" sz="5400" b="1" dirty="0">
                <a:solidFill>
                  <a:schemeClr val="bg1"/>
                </a:solidFill>
                <a:cs typeface="+mn-ea"/>
                <a:sym typeface="+mn-lt"/>
              </a:rPr>
              <a:t>CONTENTS</a:t>
            </a:r>
            <a:endParaRPr lang="zh-CN" altLang="en-US" sz="5400" b="1" dirty="0">
              <a:solidFill>
                <a:schemeClr val="bg1"/>
              </a:solidFill>
              <a:cs typeface="+mn-ea"/>
              <a:sym typeface="+mn-lt"/>
            </a:endParaRPr>
          </a:p>
        </p:txBody>
      </p:sp>
      <p:graphicFrame>
        <p:nvGraphicFramePr>
          <p:cNvPr id="3" name="Table 2"/>
          <p:cNvGraphicFramePr/>
          <p:nvPr/>
        </p:nvGraphicFramePr>
        <p:xfrm>
          <a:off x="2704465" y="1323340"/>
          <a:ext cx="7597775" cy="4997450"/>
        </p:xfrm>
        <a:graphic>
          <a:graphicData uri="http://schemas.openxmlformats.org/drawingml/2006/table">
            <a:tbl>
              <a:tblPr firstRow="1" bandRow="1">
                <a:tableStyleId>{5C22544A-7EE6-4342-B048-85BDC9FD1C3A}</a:tableStyleId>
              </a:tblPr>
              <a:tblGrid>
                <a:gridCol w="7597775"/>
              </a:tblGrid>
              <a:tr h="4997450">
                <a:tc>
                  <a:txBody>
                    <a:bodyPr/>
                    <a:p>
                      <a:pPr marL="342900" indent="-342900" algn="ctr">
                        <a:buFont typeface="Wingdings" panose="05000000000000000000" charset="0"/>
                        <a:buChar char="q"/>
                      </a:pPr>
                      <a:r>
                        <a:rPr lang="en-US" sz="2000" dirty="0">
                          <a:sym typeface="+mn-ea"/>
                        </a:rPr>
                        <a:t>Introduction</a:t>
                      </a:r>
                      <a:endParaRPr lang="en-US" sz="2000" dirty="0">
                        <a:sym typeface="+mn-ea"/>
                      </a:endParaRPr>
                    </a:p>
                    <a:p>
                      <a:pPr indent="0" algn="ctr">
                        <a:buFont typeface="Wingdings" panose="05000000000000000000" charset="0"/>
                        <a:buNone/>
                      </a:pPr>
                      <a:endParaRPr lang="en-US" sz="2000" b="1" dirty="0">
                        <a:sym typeface="+mn-ea"/>
                      </a:endParaRPr>
                    </a:p>
                    <a:p>
                      <a:pPr marL="285750" indent="-285750" algn="ctr">
                        <a:buFont typeface="Wingdings" panose="05000000000000000000" charset="0"/>
                        <a:buChar char="q"/>
                      </a:pPr>
                      <a:r>
                        <a:rPr lang="en-US" sz="2000">
                          <a:sym typeface="+mn-ea"/>
                        </a:rPr>
                        <a:t>Propose Model</a:t>
                      </a:r>
                      <a:endParaRPr lang="en-US" sz="2000" b="1"/>
                    </a:p>
                    <a:p>
                      <a:pPr marL="285750" indent="-285750" algn="ctr">
                        <a:buFont typeface="Wingdings" panose="05000000000000000000" charset="0"/>
                        <a:buChar char="q"/>
                      </a:pPr>
                      <a:endParaRPr lang="en-US" sz="2000" b="1" dirty="0">
                        <a:sym typeface="+mn-ea"/>
                      </a:endParaRPr>
                    </a:p>
                    <a:p>
                      <a:pPr marL="285750" indent="-285750" algn="ctr">
                        <a:buFont typeface="Wingdings" panose="05000000000000000000" charset="0"/>
                        <a:buChar char="q"/>
                      </a:pPr>
                      <a:r>
                        <a:rPr lang="en-US" sz="2000">
                          <a:sym typeface="+mn-ea"/>
                        </a:rPr>
                        <a:t>Model Benefit</a:t>
                      </a:r>
                      <a:endParaRPr lang="en-US" sz="2000" b="1"/>
                    </a:p>
                    <a:p>
                      <a:pPr marL="285750" indent="-285750" algn="ctr">
                        <a:buFont typeface="Wingdings" panose="05000000000000000000" charset="0"/>
                        <a:buChar char="q"/>
                      </a:pPr>
                      <a:endParaRPr lang="en-US" sz="2000"/>
                    </a:p>
                    <a:p>
                      <a:pPr marL="285750" indent="-285750" algn="ctr">
                        <a:buFont typeface="Wingdings" panose="05000000000000000000" charset="0"/>
                        <a:buChar char="q"/>
                      </a:pPr>
                      <a:r>
                        <a:rPr lang="en-US" sz="2000">
                          <a:sym typeface="+mn-ea"/>
                        </a:rPr>
                        <a:t>Algorithm</a:t>
                      </a:r>
                      <a:endParaRPr lang="en-US" sz="2000" b="1"/>
                    </a:p>
                    <a:p>
                      <a:pPr marL="285750" indent="-285750" algn="ctr">
                        <a:buFont typeface="Wingdings" panose="05000000000000000000" charset="0"/>
                        <a:buChar char="q"/>
                      </a:pPr>
                      <a:endParaRPr lang="en-US" sz="2000"/>
                    </a:p>
                    <a:p>
                      <a:pPr marL="285750" indent="-285750" algn="ctr">
                        <a:buFont typeface="Wingdings" panose="05000000000000000000" charset="0"/>
                        <a:buChar char="q"/>
                      </a:pPr>
                      <a:r>
                        <a:rPr lang="en-US" sz="2000" dirty="0">
                          <a:solidFill>
                            <a:schemeClr val="bg1"/>
                          </a:solidFill>
                          <a:effectLst/>
                          <a:latin typeface="+mn-ea"/>
                          <a:cs typeface="+mn-ea"/>
                          <a:sym typeface="+mn-ea"/>
                        </a:rPr>
                        <a:t>analysis</a:t>
                      </a:r>
                      <a:endParaRPr lang="en-US" sz="2000" b="1" dirty="0">
                        <a:solidFill>
                          <a:schemeClr val="accent4"/>
                        </a:solidFill>
                        <a:effectLst/>
                        <a:latin typeface="Algerian" panose="04020705040A02060702" pitchFamily="82" charset="0"/>
                        <a:sym typeface="+mn-ea"/>
                      </a:endParaRPr>
                    </a:p>
                    <a:p>
                      <a:pPr marL="285750" indent="-285750" algn="ctr">
                        <a:buFont typeface="Wingdings" panose="05000000000000000000" charset="0"/>
                        <a:buChar char="q"/>
                      </a:pPr>
                      <a:endParaRPr lang="en-US" sz="2000"/>
                    </a:p>
                    <a:p>
                      <a:pPr marL="285750" indent="-285750" algn="ctr">
                        <a:buFont typeface="Wingdings" panose="05000000000000000000" charset="0"/>
                        <a:buChar char="q"/>
                      </a:pPr>
                      <a:r>
                        <a:rPr lang="en-US" sz="2000">
                          <a:sym typeface="+mn-ea"/>
                        </a:rPr>
                        <a:t>Implementation</a:t>
                      </a:r>
                      <a:endParaRPr lang="en-US" sz="2000" b="1"/>
                    </a:p>
                    <a:p>
                      <a:pPr marL="285750" indent="-285750" algn="ctr">
                        <a:buFont typeface="Wingdings" panose="05000000000000000000" charset="0"/>
                        <a:buChar char="q"/>
                      </a:pPr>
                      <a:endParaRPr lang="en-US" sz="2000"/>
                    </a:p>
                    <a:p>
                      <a:pPr marL="285750" indent="-285750" algn="ctr">
                        <a:buFont typeface="Wingdings" panose="05000000000000000000" charset="0"/>
                        <a:buChar char="q"/>
                      </a:pPr>
                      <a:r>
                        <a:rPr lang="en-US" sz="2000">
                          <a:sym typeface="+mn-ea"/>
                        </a:rPr>
                        <a:t>Data description </a:t>
                      </a:r>
                      <a:endParaRPr lang="en-US" sz="2000" b="1"/>
                    </a:p>
                    <a:p>
                      <a:pPr marL="285750" indent="-285750" algn="ctr">
                        <a:buFont typeface="Wingdings" panose="05000000000000000000" charset="0"/>
                        <a:buChar char="q"/>
                      </a:pPr>
                      <a:endParaRPr lang="en-US" sz="2000"/>
                    </a:p>
                    <a:p>
                      <a:pPr marL="285750" indent="-285750" algn="ctr">
                        <a:buFont typeface="Wingdings" panose="05000000000000000000" charset="0"/>
                        <a:buChar char="q"/>
                      </a:pPr>
                      <a:r>
                        <a:rPr lang="en-US" sz="2000" dirty="0">
                          <a:sym typeface="+mn-ea"/>
                        </a:rPr>
                        <a:t>Tools and libraries</a:t>
                      </a:r>
                      <a:endParaRPr lang="en-US" sz="2000" b="1"/>
                    </a:p>
                    <a:p>
                      <a:pPr marL="285750" indent="-285750">
                        <a:buFont typeface="Wingdings" panose="05000000000000000000" charset="0"/>
                        <a:buChar char="q"/>
                      </a:pPr>
                      <a:endParaRPr lang="en-US"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93440" y="167005"/>
            <a:ext cx="4530090" cy="645160"/>
          </a:xfrm>
          <a:prstGeom prst="rect">
            <a:avLst/>
          </a:prstGeom>
          <a:noFill/>
        </p:spPr>
        <p:txBody>
          <a:bodyPr wrap="square" rtlCol="0" anchor="t">
            <a:spAutoFit/>
          </a:bodyPr>
          <a:p>
            <a:r>
              <a:rPr lang="en-US" sz="3600" b="1" dirty="0">
                <a:sym typeface="+mn-ea"/>
              </a:rPr>
              <a:t>INTRODUCTION</a:t>
            </a:r>
            <a:endParaRPr lang="en-US" sz="3600" b="1" dirty="0">
              <a:sym typeface="+mn-ea"/>
            </a:endParaRPr>
          </a:p>
        </p:txBody>
      </p:sp>
      <p:sp>
        <p:nvSpPr>
          <p:cNvPr id="3" name="Text Box 2"/>
          <p:cNvSpPr txBox="1"/>
          <p:nvPr/>
        </p:nvSpPr>
        <p:spPr>
          <a:xfrm>
            <a:off x="0" y="1582420"/>
            <a:ext cx="12191365" cy="3784600"/>
          </a:xfrm>
          <a:prstGeom prst="rect">
            <a:avLst/>
          </a:prstGeom>
          <a:noFill/>
        </p:spPr>
        <p:txBody>
          <a:bodyPr wrap="square" rtlCol="0" anchor="t">
            <a:spAutoFit/>
          </a:bodyPr>
          <a:p>
            <a:pPr marL="285750" indent="-285750">
              <a:buFont typeface="Wingdings" panose="05000000000000000000" charset="0"/>
              <a:buChar char="v"/>
            </a:pPr>
            <a:r>
              <a:rPr lang="en-US" sz="2400"/>
              <a:t>House Price Prediction is commonly used to estimate the changes in housing price. Since housing price is strongly correlated to other factors such as location, area, population, it requires other information apart from HPI to predict individual housing price.</a:t>
            </a:r>
            <a:endParaRPr lang="en-US" sz="2400"/>
          </a:p>
          <a:p>
            <a:pPr indent="0">
              <a:buFont typeface="Wingdings" panose="05000000000000000000" charset="0"/>
              <a:buNone/>
            </a:pPr>
            <a:endParaRPr lang="en-US" sz="2400"/>
          </a:p>
          <a:p>
            <a:pPr marL="342900" indent="-342900">
              <a:buFont typeface="Wingdings" panose="05000000000000000000" charset="0"/>
              <a:buChar char="v"/>
            </a:pPr>
            <a:r>
              <a:rPr lang="en-US" sz="2400"/>
              <a:t>In the present papers i discuss about the House prices Prediction using machine learning algorithm. For the selection of prediction methods, I compare and explore various prediction methods.</a:t>
            </a:r>
            <a:endParaRPr lang="en-US" sz="2400"/>
          </a:p>
          <a:p>
            <a:pPr indent="0">
              <a:buFont typeface="Wingdings" panose="05000000000000000000" charset="0"/>
              <a:buNone/>
            </a:pPr>
            <a:endParaRPr lang="en-US" sz="2400"/>
          </a:p>
          <a:p>
            <a:pPr indent="0">
              <a:buFont typeface="Wingdings" panose="05000000000000000000" charset="0"/>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2"/>
          <p:cNvCxnSpPr/>
          <p:nvPr/>
        </p:nvCxnSpPr>
        <p:spPr>
          <a:xfrm>
            <a:off x="2141862" y="5235077"/>
            <a:ext cx="65339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a:off x="5799464" y="5235077"/>
            <a:ext cx="65339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p:cNvCxnSpPr/>
          <p:nvPr/>
        </p:nvCxnSpPr>
        <p:spPr>
          <a:xfrm>
            <a:off x="9457066" y="5235077"/>
            <a:ext cx="65339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2934970" y="281940"/>
            <a:ext cx="6096000" cy="645160"/>
          </a:xfrm>
          <a:prstGeom prst="rect">
            <a:avLst/>
          </a:prstGeom>
          <a:noFill/>
        </p:spPr>
        <p:txBody>
          <a:bodyPr wrap="square" rtlCol="0">
            <a:spAutoFit/>
          </a:bodyPr>
          <a:p>
            <a:pPr algn="ctr"/>
            <a:r>
              <a:rPr lang="en-US" sz="3600" b="1"/>
              <a:t>Propose Model</a:t>
            </a:r>
            <a:endParaRPr lang="en-US" sz="3600" b="1"/>
          </a:p>
        </p:txBody>
      </p:sp>
      <p:pic>
        <p:nvPicPr>
          <p:cNvPr id="7" name="Picture Placeholder 6"/>
          <p:cNvPicPr>
            <a:picLocks noChangeAspect="1"/>
          </p:cNvPicPr>
          <p:nvPr>
            <p:ph type="pic" sz="quarter" idx="11"/>
          </p:nvPr>
        </p:nvPicPr>
        <p:blipFill>
          <a:blip r:embed="rId1"/>
          <a:stretch>
            <a:fillRect/>
          </a:stretch>
        </p:blipFill>
        <p:spPr>
          <a:xfrm>
            <a:off x="0" y="1167130"/>
            <a:ext cx="12192000" cy="5690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4"/>
          <p:cNvCxnSpPr/>
          <p:nvPr/>
        </p:nvCxnSpPr>
        <p:spPr>
          <a:xfrm>
            <a:off x="1771563" y="3013765"/>
            <a:ext cx="69124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image2.jpeg"/>
          <p:cNvPicPr>
            <a:picLocks noChangeAspect="1"/>
          </p:cNvPicPr>
          <p:nvPr>
            <p:ph type="pic" sz="quarter" idx="10"/>
          </p:nvPr>
        </p:nvPicPr>
        <p:blipFill>
          <a:blip r:embed="rId1" cstate="print"/>
          <a:stretch>
            <a:fillRect/>
          </a:stretch>
        </p:blipFill>
        <p:spPr>
          <a:xfrm>
            <a:off x="-635" y="920750"/>
            <a:ext cx="12192635" cy="5936615"/>
          </a:xfrm>
          <a:prstGeom prst="rect">
            <a:avLst/>
          </a:prstGeom>
        </p:spPr>
      </p:pic>
      <p:sp>
        <p:nvSpPr>
          <p:cNvPr id="4" name="Text Box 3"/>
          <p:cNvSpPr txBox="1"/>
          <p:nvPr/>
        </p:nvSpPr>
        <p:spPr>
          <a:xfrm>
            <a:off x="4479925" y="146685"/>
            <a:ext cx="4662805" cy="583565"/>
          </a:xfrm>
          <a:prstGeom prst="rect">
            <a:avLst/>
          </a:prstGeom>
          <a:noFill/>
        </p:spPr>
        <p:txBody>
          <a:bodyPr wrap="square" rtlCol="0">
            <a:spAutoFit/>
          </a:bodyPr>
          <a:p>
            <a:r>
              <a:rPr lang="en-US" sz="3200" b="1">
                <a:solidFill>
                  <a:srgbClr val="C00000"/>
                </a:solidFill>
              </a:rPr>
              <a:t>Model of Benefit</a:t>
            </a:r>
            <a:endParaRPr lang="en-US" sz="32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fill="hold"/>
                                        <p:tgtEl>
                                          <p:spTgt spid="12"/>
                                        </p:tgtEl>
                                        <p:attrNameLst>
                                          <p:attrName>ppt_x</p:attrName>
                                        </p:attrNameLst>
                                      </p:cBhvr>
                                      <p:tavLst>
                                        <p:tav tm="0">
                                          <p:val>
                                            <p:strVal val="0-#ppt_w/2"/>
                                          </p:val>
                                        </p:tav>
                                        <p:tav tm="100000">
                                          <p:val>
                                            <p:strVal val="#ppt_x"/>
                                          </p:val>
                                        </p:tav>
                                      </p:tavLst>
                                    </p:anim>
                                    <p:anim calcmode="lin" valueType="num">
                                      <p:cBhvr additive="base">
                                        <p:cTn id="8" dur="2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47465" y="297815"/>
            <a:ext cx="4541520" cy="583565"/>
          </a:xfrm>
          <a:prstGeom prst="rect">
            <a:avLst/>
          </a:prstGeom>
          <a:noFill/>
        </p:spPr>
        <p:txBody>
          <a:bodyPr wrap="square" rtlCol="0">
            <a:spAutoFit/>
          </a:bodyPr>
          <a:p>
            <a:pPr algn="ctr"/>
            <a:r>
              <a:rPr lang="en-US" sz="3200" b="1"/>
              <a:t>Algorithm</a:t>
            </a:r>
            <a:endParaRPr lang="en-US" sz="3200" b="1"/>
          </a:p>
        </p:txBody>
      </p:sp>
      <p:pic>
        <p:nvPicPr>
          <p:cNvPr id="5" name="Picture Placeholder 4" descr="images"/>
          <p:cNvPicPr>
            <a:picLocks noChangeAspect="1"/>
          </p:cNvPicPr>
          <p:nvPr>
            <p:ph type="pic" sz="quarter" idx="10"/>
          </p:nvPr>
        </p:nvPicPr>
        <p:blipFill>
          <a:blip r:embed="rId1"/>
          <a:stretch>
            <a:fillRect/>
          </a:stretch>
        </p:blipFill>
        <p:spPr>
          <a:xfrm>
            <a:off x="0" y="1165225"/>
            <a:ext cx="5790565" cy="5692775"/>
          </a:xfrm>
          <a:prstGeom prst="rect">
            <a:avLst/>
          </a:prstGeom>
        </p:spPr>
      </p:pic>
      <p:sp>
        <p:nvSpPr>
          <p:cNvPr id="6" name="Text Box 5"/>
          <p:cNvSpPr txBox="1"/>
          <p:nvPr/>
        </p:nvSpPr>
        <p:spPr>
          <a:xfrm>
            <a:off x="5789295" y="1568450"/>
            <a:ext cx="6402705" cy="3538220"/>
          </a:xfrm>
          <a:prstGeom prst="rect">
            <a:avLst/>
          </a:prstGeom>
          <a:noFill/>
        </p:spPr>
        <p:txBody>
          <a:bodyPr wrap="square" rtlCol="0">
            <a:spAutoFit/>
          </a:bodyPr>
          <a:p>
            <a:endParaRPr lang="en-US" sz="3200" b="1"/>
          </a:p>
          <a:p>
            <a:r>
              <a:rPr lang="en-US" sz="3200" b="1"/>
              <a:t>1.	Linear regression</a:t>
            </a:r>
            <a:endParaRPr lang="en-US" sz="3200" b="1"/>
          </a:p>
          <a:p>
            <a:r>
              <a:rPr lang="en-US" sz="3200" b="1"/>
              <a:t>2.	Random forests</a:t>
            </a:r>
            <a:endParaRPr lang="en-US" sz="3200" b="1"/>
          </a:p>
          <a:p>
            <a:r>
              <a:rPr lang="en-US" sz="3200" b="1"/>
              <a:t>3.	Extra Trees Regression</a:t>
            </a:r>
            <a:endParaRPr lang="en-US" sz="3200" b="1"/>
          </a:p>
          <a:p>
            <a:r>
              <a:rPr lang="en-US" sz="3200" b="1"/>
              <a:t>4.	Diction Tree </a:t>
            </a:r>
            <a:endParaRPr lang="en-US" sz="3200" b="1"/>
          </a:p>
          <a:p>
            <a:r>
              <a:rPr lang="en-US" sz="3200" b="1"/>
              <a:t>5.	Gradient Boosting algorithm</a:t>
            </a:r>
            <a:endParaRPr lang="en-US" sz="3200" b="1"/>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697990"/>
            <a:ext cx="12192635" cy="5160010"/>
          </a:xfrm>
          <a:prstGeom prst="rect">
            <a:avLst/>
          </a:prstGeom>
          <a:noFill/>
          <a:ln w="28575">
            <a:solidFill>
              <a:schemeClr val="bg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charset="0"/>
              <a:buChar char="v"/>
            </a:pPr>
            <a:r>
              <a:rPr lang="en-US" sz="2400" b="1" kern="100" dirty="0">
                <a:solidFill>
                  <a:schemeClr val="tx2">
                    <a:lumMod val="20000"/>
                    <a:lumOff val="80000"/>
                  </a:schemeClr>
                </a:solidFill>
                <a:effectLst/>
                <a:latin typeface="Times New Roman" panose="02020603050405020304" pitchFamily="18" charset="0"/>
                <a:ea typeface="SimSun" panose="02010600030101010101" pitchFamily="2" charset="-122"/>
                <a:sym typeface="+mn-ea"/>
              </a:rPr>
              <a:t>The field of Data Science is rather young, having taken form over the last half century as a discipline distinct from statistics. It is also rapidly growing with many interesting advancements in recent years, most notably within Machine Learning (ML). This has resulted in an increase in media attention as well as funding of AI related businesses and research projects</a:t>
            </a:r>
            <a:r>
              <a:rPr lang="en-US" sz="2400" b="1" kern="100" dirty="0" smtClean="0">
                <a:solidFill>
                  <a:schemeClr val="tx2">
                    <a:lumMod val="20000"/>
                    <a:lumOff val="80000"/>
                  </a:schemeClr>
                </a:solidFill>
                <a:effectLst/>
                <a:latin typeface="Times New Roman" panose="02020603050405020304" pitchFamily="18" charset="0"/>
                <a:ea typeface="SimSun" panose="02010600030101010101" pitchFamily="2" charset="-122"/>
                <a:sym typeface="+mn-ea"/>
              </a:rPr>
              <a:t>.</a:t>
            </a:r>
            <a:endParaRPr lang="en-US" sz="2400" b="1" kern="100" dirty="0" smtClean="0">
              <a:solidFill>
                <a:schemeClr val="tx2">
                  <a:lumMod val="20000"/>
                  <a:lumOff val="80000"/>
                </a:schemeClr>
              </a:solidFill>
              <a:effectLst/>
              <a:latin typeface="Times New Roman" panose="02020603050405020304" pitchFamily="18" charset="0"/>
              <a:ea typeface="SimSun" panose="02010600030101010101" pitchFamily="2" charset="-122"/>
              <a:sym typeface="+mn-ea"/>
            </a:endParaRPr>
          </a:p>
          <a:p>
            <a:pPr indent="0" algn="just">
              <a:buFont typeface="Wingdings" panose="05000000000000000000" charset="0"/>
              <a:buNone/>
            </a:pPr>
            <a:endParaRPr lang="en-US" sz="2400" b="1" kern="100" dirty="0" smtClean="0">
              <a:solidFill>
                <a:schemeClr val="tx2">
                  <a:lumMod val="20000"/>
                  <a:lumOff val="80000"/>
                </a:schemeClr>
              </a:solidFill>
              <a:effectLst/>
              <a:latin typeface="Times New Roman" panose="02020603050405020304" pitchFamily="18" charset="0"/>
              <a:ea typeface="SimSun" panose="02010600030101010101" pitchFamily="2" charset="-122"/>
            </a:endParaRPr>
          </a:p>
          <a:p>
            <a:pPr marL="342900" indent="-342900" algn="just">
              <a:buFont typeface="Wingdings" panose="05000000000000000000" charset="0"/>
              <a:buChar char="v"/>
            </a:pPr>
            <a:r>
              <a:rPr lang="en-US" sz="2400" b="1" kern="100" dirty="0" smtClean="0">
                <a:effectLst/>
                <a:latin typeface="Times New Roman" panose="02020603050405020304" pitchFamily="18" charset="0"/>
                <a:ea typeface="SimSun" panose="02010600030101010101" pitchFamily="2" charset="-122"/>
                <a:sym typeface="+mn-ea"/>
              </a:rPr>
              <a:t> </a:t>
            </a:r>
            <a:r>
              <a:rPr lang="en-US" sz="2400" b="1" kern="100" dirty="0">
                <a:effectLst/>
                <a:latin typeface="Times New Roman" panose="02020603050405020304" pitchFamily="18" charset="0"/>
                <a:ea typeface="SimSun" panose="02010600030101010101" pitchFamily="2" charset="-122"/>
                <a:sym typeface="+mn-ea"/>
              </a:rPr>
              <a:t>In 50 years of Data </a:t>
            </a:r>
            <a:r>
              <a:rPr lang="en-US" sz="2400" b="1" kern="100" dirty="0" smtClean="0">
                <a:effectLst/>
                <a:latin typeface="Times New Roman" panose="02020603050405020304" pitchFamily="18" charset="0"/>
                <a:ea typeface="SimSun" panose="02010600030101010101" pitchFamily="2" charset="-122"/>
                <a:sym typeface="+mn-ea"/>
              </a:rPr>
              <a:t>Science </a:t>
            </a:r>
            <a:r>
              <a:rPr lang="en-US" sz="2400" b="1" kern="100" dirty="0">
                <a:effectLst/>
                <a:latin typeface="Times New Roman" panose="02020603050405020304" pitchFamily="18" charset="0"/>
                <a:ea typeface="SimSun" panose="02010600030101010101" pitchFamily="2" charset="-122"/>
                <a:sym typeface="+mn-ea"/>
              </a:rPr>
              <a:t>comments on the history of Data Science and questions whether it is really different from statistics. With regards to Machine Learning, he points to a study he conducted that compared a set of highly-cited and glamorous classifier methods such as Random Forests and k-Nearest neighbor to a simple linear classifier applied on the same problem. The study found that the simpler method did not only perform similarly, but had a lower worst-case regret. </a:t>
            </a:r>
            <a:endParaRPr lang="zh-CN" altLang="en-US" sz="2400" b="1">
              <a:cs typeface="+mn-ea"/>
              <a:sym typeface="+mn-lt"/>
            </a:endParaRPr>
          </a:p>
        </p:txBody>
      </p:sp>
      <p:sp>
        <p:nvSpPr>
          <p:cNvPr id="2" name="Text Box 1"/>
          <p:cNvSpPr txBox="1"/>
          <p:nvPr/>
        </p:nvSpPr>
        <p:spPr>
          <a:xfrm>
            <a:off x="4239895" y="440690"/>
            <a:ext cx="4391025" cy="76835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sz="4400" b="1" dirty="0">
                <a:solidFill>
                  <a:schemeClr val="accent4"/>
                </a:solidFill>
                <a:effectLst/>
                <a:latin typeface="Algerian" panose="04020705040A02060702" pitchFamily="82" charset="0"/>
                <a:sym typeface="+mn-ea"/>
              </a:rPr>
              <a:t>analysis</a:t>
            </a:r>
            <a:endParaRPr lang="en-US" sz="4400" b="1" dirty="0">
              <a:solidFill>
                <a:schemeClr val="accent4"/>
              </a:solidFill>
              <a:effectLst/>
              <a:latin typeface="Algerian" panose="04020705040A02060702" pitchFamily="82"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6"/>
          <p:cNvSpPr txBox="1"/>
          <p:nvPr/>
        </p:nvSpPr>
        <p:spPr>
          <a:xfrm>
            <a:off x="1153729" y="2501436"/>
            <a:ext cx="4304342" cy="276860"/>
          </a:xfrm>
          <a:prstGeom prst="rect">
            <a:avLst/>
          </a:prstGeom>
          <a:noFill/>
        </p:spPr>
        <p:txBody>
          <a:bodyPr wrap="square" lIns="0" tIns="0" rIns="9144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cs typeface="+mn-ea"/>
                <a:sym typeface="+mn-lt"/>
              </a:rPr>
              <a:t>.</a:t>
            </a:r>
            <a:endParaRPr lang="en-US" altLang="zh-CN" sz="1200" dirty="0">
              <a:solidFill>
                <a:schemeClr val="bg1"/>
              </a:solidFill>
              <a:cs typeface="+mn-ea"/>
              <a:sym typeface="+mn-lt"/>
            </a:endParaRPr>
          </a:p>
        </p:txBody>
      </p:sp>
      <p:sp>
        <p:nvSpPr>
          <p:cNvPr id="4" name="Text Box 3"/>
          <p:cNvSpPr txBox="1"/>
          <p:nvPr/>
        </p:nvSpPr>
        <p:spPr>
          <a:xfrm>
            <a:off x="4826000" y="263525"/>
            <a:ext cx="4250690" cy="645160"/>
          </a:xfrm>
          <a:prstGeom prst="rect">
            <a:avLst/>
          </a:prstGeom>
          <a:noFill/>
        </p:spPr>
        <p:txBody>
          <a:bodyPr wrap="square" rtlCol="0" anchor="t">
            <a:spAutoFit/>
          </a:bodyPr>
          <a:p>
            <a:r>
              <a:rPr lang="en-US" sz="2400" b="1"/>
              <a:t> </a:t>
            </a:r>
            <a:r>
              <a:rPr lang="en-US" sz="3600" b="1"/>
              <a:t>Implementation</a:t>
            </a:r>
            <a:endParaRPr lang="en-US" sz="3600" b="1"/>
          </a:p>
        </p:txBody>
      </p:sp>
      <p:grpSp>
        <p:nvGrpSpPr>
          <p:cNvPr id="20" name="Group 20"/>
          <p:cNvGrpSpPr/>
          <p:nvPr/>
        </p:nvGrpSpPr>
        <p:grpSpPr>
          <a:xfrm>
            <a:off x="0" y="1450975"/>
            <a:ext cx="6480175" cy="5407025"/>
            <a:chOff x="0" y="0"/>
            <a:chExt cx="10164" cy="8791"/>
          </a:xfrm>
        </p:grpSpPr>
        <p:pic>
          <p:nvPicPr>
            <p:cNvPr id="2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0" y="0"/>
              <a:ext cx="10037" cy="4666"/>
            </a:xfrm>
            <a:prstGeom prst="rect">
              <a:avLst/>
            </a:prstGeom>
            <a:noFill/>
          </p:spPr>
        </p:pic>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 y="4680"/>
              <a:ext cx="10162" cy="4111"/>
            </a:xfrm>
            <a:prstGeom prst="rect">
              <a:avLst/>
            </a:prstGeom>
            <a:noFill/>
          </p:spPr>
        </p:pic>
      </p:grpSp>
      <p:pic>
        <p:nvPicPr>
          <p:cNvPr id="164" name="Picture 164"/>
          <p:cNvPicPr>
            <a:picLocks noChangeAspect="1"/>
          </p:cNvPicPr>
          <p:nvPr>
            <p:ph type="pic" sz="quarter" idx="12"/>
          </p:nvPr>
        </p:nvPicPr>
        <p:blipFill>
          <a:blip r:embed="rId3"/>
          <a:stretch>
            <a:fillRect/>
          </a:stretch>
        </p:blipFill>
        <p:spPr>
          <a:xfrm>
            <a:off x="6400165" y="1450975"/>
            <a:ext cx="5791200" cy="5407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26"/>
                                        </p:tgtEl>
                                        <p:attrNameLst>
                                          <p:attrName>ppt_y</p:attrName>
                                        </p:attrNameLst>
                                      </p:cBhvr>
                                      <p:tavLst>
                                        <p:tav tm="0">
                                          <p:val>
                                            <p:strVal val="#ppt_y"/>
                                          </p:val>
                                        </p:tav>
                                        <p:tav tm="100000">
                                          <p:val>
                                            <p:strVal val="#ppt_y"/>
                                          </p:val>
                                        </p:tav>
                                      </p:tavLst>
                                    </p:anim>
                                    <p:anim calcmode="lin" valueType="num">
                                      <p:cBhvr>
                                        <p:cTn id="9" dur="25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960245" y="-7696835"/>
            <a:ext cx="5405755" cy="645160"/>
          </a:xfrm>
          <a:prstGeom prst="rect">
            <a:avLst/>
          </a:prstGeom>
          <a:noFill/>
        </p:spPr>
        <p:txBody>
          <a:bodyPr wrap="square" rtlCol="0" anchor="t">
            <a:spAutoFit/>
          </a:bodyPr>
          <a:p>
            <a:endParaRPr lang="en-US"/>
          </a:p>
          <a:p>
            <a:endParaRPr lang="en-US"/>
          </a:p>
        </p:txBody>
      </p:sp>
      <p:sp>
        <p:nvSpPr>
          <p:cNvPr id="6" name="Text Box 5"/>
          <p:cNvSpPr txBox="1"/>
          <p:nvPr/>
        </p:nvSpPr>
        <p:spPr>
          <a:xfrm>
            <a:off x="90170" y="1230630"/>
            <a:ext cx="12012295" cy="6677660"/>
          </a:xfrm>
          <a:prstGeom prst="rect">
            <a:avLst/>
          </a:prstGeom>
          <a:noFill/>
        </p:spPr>
        <p:txBody>
          <a:bodyPr wrap="square" rtlCol="0" anchor="t">
            <a:spAutoFit/>
          </a:bodyPr>
          <a:p>
            <a:pPr marL="285750" indent="-285750">
              <a:buFont typeface="Wingdings" panose="05000000000000000000" charset="0"/>
              <a:buChar char="v"/>
            </a:pPr>
            <a:r>
              <a:rPr lang="en-US" sz="2800" b="1"/>
              <a:t>Data description </a:t>
            </a:r>
            <a:endParaRPr lang="en-US" sz="2800" b="1"/>
          </a:p>
          <a:p>
            <a:pPr indent="0">
              <a:buFont typeface="Wingdings" panose="05000000000000000000" charset="0"/>
              <a:buNone/>
            </a:pPr>
            <a:endParaRPr lang="en-US" sz="2800" b="1"/>
          </a:p>
          <a:p>
            <a:pPr indent="0">
              <a:buFont typeface="Wingdings" panose="05000000000000000000" charset="0"/>
              <a:buNone/>
            </a:pPr>
            <a:r>
              <a:rPr lang="en-US" sz="2400"/>
              <a:t>The Boston data frame has 506 rows and 14 columns</a:t>
            </a:r>
            <a:r>
              <a:rPr lang="en-US"/>
              <a:t>.</a:t>
            </a:r>
            <a:endParaRPr lang="en-US" b="1"/>
          </a:p>
          <a:p>
            <a:pPr marL="285750" indent="-285750"/>
            <a:endParaRPr lang="en-US"/>
          </a:p>
          <a:p>
            <a:endParaRPr lang="en-US"/>
          </a:p>
          <a:p>
            <a:pPr marL="571500" indent="-571500">
              <a:buFont typeface="Wingdings" panose="05000000000000000000" charset="0"/>
              <a:buChar char="v"/>
            </a:pPr>
            <a:r>
              <a:rPr lang="en-US" sz="3600" b="1"/>
              <a:t>Source</a:t>
            </a:r>
            <a:endParaRPr lang="en-US" sz="3600" b="1"/>
          </a:p>
          <a:p>
            <a:endParaRPr lang="en-US" b="1"/>
          </a:p>
          <a:p>
            <a:r>
              <a:rPr lang="en-US" sz="2400"/>
              <a:t>Harrison, D. and Rubinfeld, D.L. (1978) Hedonic prices and the demand for clean air. J. Environ. Economics and Management 5, 81–102.</a:t>
            </a:r>
            <a:endParaRPr lang="en-US" sz="2400"/>
          </a:p>
          <a:p>
            <a:r>
              <a:rPr lang="en-US" sz="2400"/>
              <a:t>Belsley D.A., Kuh, E. and Welsch, R.E. (1980) Regression Diagnostics. Identifying Influential Data and Sources of Collinearity. New York: Wiley.</a:t>
            </a:r>
            <a:endParaRPr lang="en-US" sz="2400"/>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7" name="Text Box 6"/>
          <p:cNvSpPr txBox="1"/>
          <p:nvPr/>
        </p:nvSpPr>
        <p:spPr>
          <a:xfrm>
            <a:off x="3997960" y="294005"/>
            <a:ext cx="4783455"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主题">
  <a:themeElements>
    <a:clrScheme name="自定义 12">
      <a:dk1>
        <a:srgbClr val="000000"/>
      </a:dk1>
      <a:lt1>
        <a:srgbClr val="FFFFFF"/>
      </a:lt1>
      <a:dk2>
        <a:srgbClr val="768395"/>
      </a:dk2>
      <a:lt2>
        <a:srgbClr val="F0F0F0"/>
      </a:lt2>
      <a:accent1>
        <a:srgbClr val="D3604F"/>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dd5r1ie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2723</Words>
  <Application>WPS Presentation</Application>
  <PresentationFormat>宽屏</PresentationFormat>
  <Paragraphs>96</Paragraphs>
  <Slides>11</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vt:lpstr>
      <vt:lpstr>Algerian</vt:lpstr>
      <vt:lpstr>Times New Roman</vt:lpstr>
      <vt:lpstr>Microsoft YaHei</vt:lpstr>
      <vt:lpstr>Arial Unicode MS</vt:lpstr>
      <vt:lpstr>DengXian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 R S</cp:lastModifiedBy>
  <cp:revision>92</cp:revision>
  <dcterms:created xsi:type="dcterms:W3CDTF">2018-10-16T08:10:00Z</dcterms:created>
  <dcterms:modified xsi:type="dcterms:W3CDTF">2021-05-29T06:29:21Z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