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1" r:id="rId4"/>
    <p:sldId id="272" r:id="rId5"/>
    <p:sldId id="275" r:id="rId6"/>
    <p:sldId id="273" r:id="rId7"/>
    <p:sldId id="274" r:id="rId8"/>
    <p:sldId id="269" r:id="rId9"/>
    <p:sldId id="276" r:id="rId10"/>
    <p:sldId id="277" r:id="rId11"/>
    <p:sldId id="278" r:id="rId12"/>
    <p:sldId id="260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04F4E-8809-470D-B3CB-E53D1D0C72CB}" v="11" dt="2023-04-25T17:16:15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68" d="100"/>
          <a:sy n="68" d="100"/>
        </p:scale>
        <p:origin x="2112" y="88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композиционных материалов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Бурчакова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Анна Александровна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59203-7F04-FFCD-C9D6-54ABDA5786B3}"/>
              </a:ext>
            </a:extLst>
          </p:cNvPr>
          <p:cNvSpPr txBox="1"/>
          <p:nvPr/>
        </p:nvSpPr>
        <p:spPr>
          <a:xfrm>
            <a:off x="589857" y="1911554"/>
            <a:ext cx="44430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Разделение на тестовую</a:t>
            </a:r>
            <a:b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</a:br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и обучающую выборки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1B357-2750-3A99-4545-C400E091A8AB}"/>
              </a:ext>
            </a:extLst>
          </p:cNvPr>
          <p:cNvSpPr txBox="1"/>
          <p:nvPr/>
        </p:nvSpPr>
        <p:spPr>
          <a:xfrm>
            <a:off x="7781927" y="1911553"/>
            <a:ext cx="36174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Оценка качества</a:t>
            </a:r>
            <a:b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</a:br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нейронной сети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0A62355-C8C6-D3EF-F0FC-1B332F5F9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3433"/>
              </p:ext>
            </p:extLst>
          </p:nvPr>
        </p:nvGraphicFramePr>
        <p:xfrm>
          <a:off x="1223889" y="3571148"/>
          <a:ext cx="3262951" cy="1748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9444">
                  <a:extLst>
                    <a:ext uri="{9D8B030D-6E8A-4147-A177-3AD203B41FA5}">
                      <a16:colId xmlns:a16="http://schemas.microsoft.com/office/drawing/2014/main" val="1309443221"/>
                    </a:ext>
                  </a:extLst>
                </a:gridCol>
                <a:gridCol w="1673507">
                  <a:extLst>
                    <a:ext uri="{9D8B030D-6E8A-4147-A177-3AD203B41FA5}">
                      <a16:colId xmlns:a16="http://schemas.microsoft.com/office/drawing/2014/main" val="1376677590"/>
                    </a:ext>
                  </a:extLst>
                </a:gridCol>
              </a:tblGrid>
              <a:tr h="49110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X_train_smn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y_train_smn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019150"/>
                  </a:ext>
                </a:extLst>
              </a:tr>
              <a:tr h="393056"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8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680, 1</a:t>
                      </a:r>
                      <a:r>
                        <a:rPr lang="en-US" sz="18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8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680, 1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4070428"/>
                  </a:ext>
                </a:extLst>
              </a:tr>
              <a:tr h="49110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X_test_smn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y_test.smn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8947284"/>
                  </a:ext>
                </a:extLst>
              </a:tr>
              <a:tr h="373516"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 b="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r>
                        <a:rPr lang="ru-RU" sz="1800" b="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</a:t>
                      </a:r>
                      <a:r>
                        <a:rPr lang="en-US" sz="1800" b="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292,1</a:t>
                      </a:r>
                      <a:endParaRPr lang="ru-RU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361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31C9344-5E82-B4A2-5179-F9F38AAE6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02081"/>
              </p:ext>
            </p:extLst>
          </p:nvPr>
        </p:nvGraphicFramePr>
        <p:xfrm>
          <a:off x="7552914" y="3429000"/>
          <a:ext cx="3386493" cy="18909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0236">
                  <a:extLst>
                    <a:ext uri="{9D8B030D-6E8A-4147-A177-3AD203B41FA5}">
                      <a16:colId xmlns:a16="http://schemas.microsoft.com/office/drawing/2014/main" val="1834813826"/>
                    </a:ext>
                  </a:extLst>
                </a:gridCol>
                <a:gridCol w="1716257">
                  <a:extLst>
                    <a:ext uri="{9D8B030D-6E8A-4147-A177-3AD203B41FA5}">
                      <a16:colId xmlns:a16="http://schemas.microsoft.com/office/drawing/2014/main" val="4156821424"/>
                    </a:ext>
                  </a:extLst>
                </a:gridCol>
              </a:tblGrid>
              <a:tr h="472732"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Метрики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3785"/>
                  </a:ext>
                </a:extLst>
              </a:tr>
              <a:tr h="472732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RU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37336"/>
                  </a:ext>
                </a:extLst>
              </a:tr>
              <a:tr h="472732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RU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0,77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019344"/>
                  </a:ext>
                </a:extLst>
              </a:tr>
              <a:tr h="472732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RU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ru-RU" sz="18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606150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97FD8AC-F954-A158-4203-4B6CA86BAA44}"/>
              </a:ext>
            </a:extLst>
          </p:cNvPr>
          <p:cNvSpPr/>
          <p:nvPr/>
        </p:nvSpPr>
        <p:spPr>
          <a:xfrm>
            <a:off x="2811396" y="249042"/>
            <a:ext cx="8680848" cy="1146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Нейронная сеть для прогнозирования соотношения матрица 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32825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55D92F-59C7-1B74-A627-F188B3DED6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11A663-F53B-D6DA-672A-8D9CD52A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18" y="1733983"/>
            <a:ext cx="5585249" cy="4543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12A496-625F-6269-2E1D-DE0476EF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7" y="1733983"/>
            <a:ext cx="5396737" cy="4543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712274-8A04-1DDF-2820-889222B6EC31}"/>
              </a:ext>
            </a:extLst>
          </p:cNvPr>
          <p:cNvSpPr/>
          <p:nvPr/>
        </p:nvSpPr>
        <p:spPr>
          <a:xfrm>
            <a:off x="2906783" y="237259"/>
            <a:ext cx="8680848" cy="1146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для прогнозирования соотношения матрица 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21904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008984" y="1495946"/>
            <a:ext cx="686512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Цель исследования</a:t>
            </a:r>
            <a:r>
              <a:rPr lang="en-US" sz="20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</a:t>
            </a:r>
            <a:r>
              <a:rPr lang="ru-RU" sz="20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решение актуальной производственной задачи по прогнозированию свойств получаемых композиционных материалов.</a:t>
            </a:r>
            <a:endParaRPr sz="2000" dirty="0">
              <a:solidFill>
                <a:srgbClr val="26262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2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2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Возможностью использования цифрового подхода к процессу создания композиционных материалов для снижения количества реально проводимых испытаний.</a:t>
            </a:r>
            <a:endParaRPr lang="ru-RU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3132940"/>
            <a:ext cx="450202" cy="1215439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065146" y="3063657"/>
            <a:ext cx="700054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Объект исследования</a:t>
            </a:r>
            <a:r>
              <a:rPr lang="ru-RU" sz="20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композиционные материалы, которые означают искусственно созданные материалы, состоящие из нескольких других с четкой границей между ними.</a:t>
            </a:r>
            <a:endParaRPr lang="ru-RU" sz="2000" dirty="0">
              <a:solidFill>
                <a:srgbClr val="26262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686549" y="361761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132860" y="4779775"/>
            <a:ext cx="686512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Предмет исследования</a:t>
            </a:r>
            <a:r>
              <a:rPr lang="ru-RU" sz="20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прогнозные данные трех свойств композитов: соотношение матрица-наполнитель, модуль упругости при растяжении, прочность при растяжении.</a:t>
            </a:r>
            <a:endParaRPr lang="ru-RU" sz="2000" dirty="0">
              <a:solidFill>
                <a:srgbClr val="26262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643665" y="533948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594017" y="1909492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D0BB58A-16CA-BDA6-7A15-1047A25724C6}"/>
              </a:ext>
            </a:extLst>
          </p:cNvPr>
          <p:cNvGrpSpPr/>
          <p:nvPr/>
        </p:nvGrpSpPr>
        <p:grpSpPr>
          <a:xfrm>
            <a:off x="461447" y="1482385"/>
            <a:ext cx="450202" cy="1215439"/>
            <a:chOff x="623996" y="1592262"/>
            <a:chExt cx="333947" cy="508681"/>
          </a:xfrm>
        </p:grpSpPr>
        <p:cxnSp>
          <p:nvCxnSpPr>
            <p:cNvPr id="3" name="Google Shape;123;p4">
              <a:extLst>
                <a:ext uri="{FF2B5EF4-FFF2-40B4-BE49-F238E27FC236}">
                  <a16:creationId xmlns:a16="http://schemas.microsoft.com/office/drawing/2014/main" id="{C4699E17-78AB-FC3F-7A5C-B274F217EF3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124;p4">
              <a:extLst>
                <a:ext uri="{FF2B5EF4-FFF2-40B4-BE49-F238E27FC236}">
                  <a16:creationId xmlns:a16="http://schemas.microsoft.com/office/drawing/2014/main" id="{2850527B-BAAA-4B2B-EC1C-CBF699CB57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126;p4">
              <a:extLst>
                <a:ext uri="{FF2B5EF4-FFF2-40B4-BE49-F238E27FC236}">
                  <a16:creationId xmlns:a16="http://schemas.microsoft.com/office/drawing/2014/main" id="{8A8E451F-3FF9-4A03-1162-9FE66DAA9D1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E644BB0-A885-B20D-6554-D305EF4B204E}"/>
              </a:ext>
            </a:extLst>
          </p:cNvPr>
          <p:cNvGrpSpPr/>
          <p:nvPr/>
        </p:nvGrpSpPr>
        <p:grpSpPr>
          <a:xfrm>
            <a:off x="576059" y="4864533"/>
            <a:ext cx="450202" cy="1215439"/>
            <a:chOff x="623996" y="1592262"/>
            <a:chExt cx="333947" cy="508681"/>
          </a:xfrm>
        </p:grpSpPr>
        <p:cxnSp>
          <p:nvCxnSpPr>
            <p:cNvPr id="8" name="Google Shape;123;p4">
              <a:extLst>
                <a:ext uri="{FF2B5EF4-FFF2-40B4-BE49-F238E27FC236}">
                  <a16:creationId xmlns:a16="http://schemas.microsoft.com/office/drawing/2014/main" id="{593BC047-BD94-8708-1B63-3D4C58D61D9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24;p4">
              <a:extLst>
                <a:ext uri="{FF2B5EF4-FFF2-40B4-BE49-F238E27FC236}">
                  <a16:creationId xmlns:a16="http://schemas.microsoft.com/office/drawing/2014/main" id="{1DE138F1-BFAF-1527-F6B9-B8E5D5694BC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6;p4">
              <a:extLst>
                <a:ext uri="{FF2B5EF4-FFF2-40B4-BE49-F238E27FC236}">
                  <a16:creationId xmlns:a16="http://schemas.microsoft.com/office/drawing/2014/main" id="{0A8FC187-CE5F-FDD9-4381-48C7C1C055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17" y="1934380"/>
            <a:ext cx="11649514" cy="4774926"/>
          </a:xfrm>
        </p:spPr>
        <p:txBody>
          <a:bodyPr>
            <a:normAutofit fontScale="92500" lnSpcReduction="10000"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изучение теоретических основ и методов прогнозирования целевых переменных, в частности свойств получаемых композиционных материалов;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разведочного анализа данных; 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обучение моделей для прогноза целевых признаков: модуля упругости при растяжении и прочности при растяжении;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написание нейронной сети, которая будет рекомендовать соотношение матрица-наполнитель;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приложения, которое будет выдавать прогноз, соотношения матрица-наполнитель.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ctr">
              <a:buNone/>
            </a:pPr>
            <a:r>
              <a:rPr lang="ru-RU" sz="2600" dirty="0">
                <a:solidFill>
                  <a:srgbClr val="F1BE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исследования находятся в открытом доступе на веб-портале </a:t>
            </a:r>
            <a:r>
              <a:rPr lang="ru-RU" sz="2600" dirty="0" err="1">
                <a:solidFill>
                  <a:srgbClr val="F1BE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600" dirty="0">
                <a:solidFill>
                  <a:srgbClr val="F1BE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https://github.com/aburchakova/kompozitus</a:t>
            </a:r>
          </a:p>
          <a:p>
            <a:pPr marL="76200" indent="0" algn="just"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Задачи исследования: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C13AD3-6AFD-447D-B4AF-345F80DAE2DD}"/>
              </a:ext>
            </a:extLst>
          </p:cNvPr>
          <p:cNvSpPr/>
          <p:nvPr/>
        </p:nvSpPr>
        <p:spPr>
          <a:xfrm>
            <a:off x="2936708" y="404278"/>
            <a:ext cx="697492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Исходный датасет </a:t>
            </a:r>
            <a:r>
              <a:rPr lang="ru-RU" sz="2800" spc="180" dirty="0" err="1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joined_dataset</a:t>
            </a:r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BF753E2-BC52-9B31-A816-D15AC96D4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51887"/>
              </p:ext>
            </p:extLst>
          </p:nvPr>
        </p:nvGraphicFramePr>
        <p:xfrm>
          <a:off x="372102" y="1542842"/>
          <a:ext cx="11652014" cy="4600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1584">
                  <a:extLst>
                    <a:ext uri="{9D8B030D-6E8A-4147-A177-3AD203B41FA5}">
                      <a16:colId xmlns:a16="http://schemas.microsoft.com/office/drawing/2014/main" val="3686774854"/>
                    </a:ext>
                  </a:extLst>
                </a:gridCol>
                <a:gridCol w="969447">
                  <a:extLst>
                    <a:ext uri="{9D8B030D-6E8A-4147-A177-3AD203B41FA5}">
                      <a16:colId xmlns:a16="http://schemas.microsoft.com/office/drawing/2014/main" val="1478240134"/>
                    </a:ext>
                  </a:extLst>
                </a:gridCol>
                <a:gridCol w="1209479">
                  <a:extLst>
                    <a:ext uri="{9D8B030D-6E8A-4147-A177-3AD203B41FA5}">
                      <a16:colId xmlns:a16="http://schemas.microsoft.com/office/drawing/2014/main" val="1181163030"/>
                    </a:ext>
                  </a:extLst>
                </a:gridCol>
                <a:gridCol w="976439">
                  <a:extLst>
                    <a:ext uri="{9D8B030D-6E8A-4147-A177-3AD203B41FA5}">
                      <a16:colId xmlns:a16="http://schemas.microsoft.com/office/drawing/2014/main" val="1694134168"/>
                    </a:ext>
                  </a:extLst>
                </a:gridCol>
                <a:gridCol w="1209479">
                  <a:extLst>
                    <a:ext uri="{9D8B030D-6E8A-4147-A177-3AD203B41FA5}">
                      <a16:colId xmlns:a16="http://schemas.microsoft.com/office/drawing/2014/main" val="3910056016"/>
                    </a:ext>
                  </a:extLst>
                </a:gridCol>
                <a:gridCol w="1209479">
                  <a:extLst>
                    <a:ext uri="{9D8B030D-6E8A-4147-A177-3AD203B41FA5}">
                      <a16:colId xmlns:a16="http://schemas.microsoft.com/office/drawing/2014/main" val="4213298019"/>
                    </a:ext>
                  </a:extLst>
                </a:gridCol>
                <a:gridCol w="1209479">
                  <a:extLst>
                    <a:ext uri="{9D8B030D-6E8A-4147-A177-3AD203B41FA5}">
                      <a16:colId xmlns:a16="http://schemas.microsoft.com/office/drawing/2014/main" val="1539070140"/>
                    </a:ext>
                  </a:extLst>
                </a:gridCol>
                <a:gridCol w="1209479">
                  <a:extLst>
                    <a:ext uri="{9D8B030D-6E8A-4147-A177-3AD203B41FA5}">
                      <a16:colId xmlns:a16="http://schemas.microsoft.com/office/drawing/2014/main" val="1692760097"/>
                    </a:ext>
                  </a:extLst>
                </a:gridCol>
                <a:gridCol w="1207149">
                  <a:extLst>
                    <a:ext uri="{9D8B030D-6E8A-4147-A177-3AD203B41FA5}">
                      <a16:colId xmlns:a16="http://schemas.microsoft.com/office/drawing/2014/main" val="2092007254"/>
                    </a:ext>
                  </a:extLst>
                </a:gridCol>
              </a:tblGrid>
              <a:tr h="2759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Свойства композитов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89887"/>
                  </a:ext>
                </a:extLst>
              </a:tr>
              <a:tr h="33994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Соотношение матрица-наполнитель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88992"/>
                  </a:ext>
                </a:extLst>
              </a:tr>
              <a:tr h="16443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Плотность, кг/м3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1 975,7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73,7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1 731,8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1 924,2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1 977,6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2 021,4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2 207,8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747246"/>
                  </a:ext>
                </a:extLst>
              </a:tr>
              <a:tr h="16443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упругости, ГПа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739,9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330,2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739,7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961,8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1 911,5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15179"/>
                  </a:ext>
                </a:extLst>
              </a:tr>
              <a:tr h="33994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отвердителя, м.%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129,7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675612"/>
                  </a:ext>
                </a:extLst>
              </a:tr>
              <a:tr h="33994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Содержание эпоксидных групп, %_2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22,2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22,2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24,0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33,0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956772"/>
                  </a:ext>
                </a:extLst>
              </a:tr>
              <a:tr h="2710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Температура вспышки, С_2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259,1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852629"/>
                  </a:ext>
                </a:extLst>
              </a:tr>
              <a:tr h="33994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Поверхностная плотность, г/м2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482,7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281,3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266,8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451,9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693,2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1 399,5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632029"/>
                  </a:ext>
                </a:extLst>
              </a:tr>
              <a:tr h="33994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растяжении, ГПа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64,1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71,2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82,7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675514"/>
                  </a:ext>
                </a:extLst>
              </a:tr>
              <a:tr h="33994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растяжении, МПа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2 466,9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485,6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1 036,9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2 135,9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2 459,5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2 767,2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3 848,4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165596"/>
                  </a:ext>
                </a:extLst>
              </a:tr>
              <a:tr h="2710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Потребление смолы, г/м2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59,7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33,8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219,2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257,5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414,6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92469"/>
                  </a:ext>
                </a:extLst>
              </a:tr>
              <a:tr h="16443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Угол нашивки, град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90,0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90,0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772670"/>
                  </a:ext>
                </a:extLst>
              </a:tr>
              <a:tr h="16443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Шаг нашивки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184337"/>
                  </a:ext>
                </a:extLst>
              </a:tr>
              <a:tr h="16443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 нашивки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57,2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49,8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57,3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64,9</a:t>
                      </a:r>
                      <a:endParaRPr lang="ru-RU" sz="16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104,0</a:t>
                      </a:r>
                      <a:endParaRPr lang="ru-RU" sz="1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56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18121" y="6321509"/>
            <a:ext cx="570309" cy="27525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C13AD3-6AFD-447D-B4AF-345F80DAE2DD}"/>
              </a:ext>
            </a:extLst>
          </p:cNvPr>
          <p:cNvSpPr/>
          <p:nvPr/>
        </p:nvSpPr>
        <p:spPr>
          <a:xfrm>
            <a:off x="3174243" y="499550"/>
            <a:ext cx="8852019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«ящик с усами» признаков исходного датасета </a:t>
            </a:r>
            <a:r>
              <a:rPr lang="ru-RU" sz="2800" spc="180" dirty="0" err="1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joined_dataset</a:t>
            </a:r>
            <a:endParaRPr lang="ru-RU" sz="2800" spc="180" dirty="0">
              <a:ln>
                <a:solidFill>
                  <a:srgbClr val="065CAB"/>
                </a:solidFill>
              </a:ln>
              <a:solidFill>
                <a:srgbClr val="065C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AE3F23-4F8C-CB1D-7B6D-E0772B68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52" y="1324033"/>
            <a:ext cx="7515289" cy="4997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969761-9D92-8873-D531-CFB5FD961FDE}"/>
              </a:ext>
            </a:extLst>
          </p:cNvPr>
          <p:cNvSpPr txBox="1"/>
          <p:nvPr/>
        </p:nvSpPr>
        <p:spPr>
          <a:xfrm>
            <a:off x="0" y="4925362"/>
            <a:ext cx="3593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Выбросы обнаружены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C26D5-C056-1FB1-64C7-B902DA466698}"/>
              </a:ext>
            </a:extLst>
          </p:cNvPr>
          <p:cNvSpPr txBox="1"/>
          <p:nvPr/>
        </p:nvSpPr>
        <p:spPr>
          <a:xfrm>
            <a:off x="-599441" y="2139667"/>
            <a:ext cx="4534349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Гистограммы;</a:t>
            </a: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Диаграммы ящика с усами;</a:t>
            </a: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Попарные графики рассеяния точек.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074B5-0ECD-6897-5043-8FDEF4E18399}"/>
              </a:ext>
            </a:extLst>
          </p:cNvPr>
          <p:cNvSpPr txBox="1"/>
          <p:nvPr/>
        </p:nvSpPr>
        <p:spPr>
          <a:xfrm>
            <a:off x="-128954" y="1455584"/>
            <a:ext cx="3593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Построены:</a:t>
            </a:r>
          </a:p>
        </p:txBody>
      </p:sp>
    </p:spTree>
    <p:extLst>
      <p:ext uri="{BB962C8B-B14F-4D97-AF65-F5344CB8AC3E}">
        <p14:creationId xmlns:p14="http://schemas.microsoft.com/office/powerpoint/2010/main" val="42417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536613" y="3018881"/>
            <a:ext cx="4209910" cy="1496848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Зависимость</a:t>
            </a:r>
          </a:p>
          <a:p>
            <a:pPr algn="ctr">
              <a:lnSpc>
                <a:spcPct val="11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между признаками минимальна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0003C4-955E-467F-96F1-C68960CDA5F3}"/>
              </a:ext>
            </a:extLst>
          </p:cNvPr>
          <p:cNvSpPr/>
          <p:nvPr/>
        </p:nvSpPr>
        <p:spPr>
          <a:xfrm>
            <a:off x="2784383" y="332909"/>
            <a:ext cx="6623234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Тепловая карта корреляции</a:t>
            </a:r>
            <a:endParaRPr lang="ru-RU" sz="3200" spc="1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FC72DC-CE8A-A412-FAE3-7C916B9A1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66" y="1319022"/>
            <a:ext cx="6303327" cy="5252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520C44E-D44A-5CE0-F583-A642F450B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7363"/>
              </p:ext>
            </p:extLst>
          </p:nvPr>
        </p:nvGraphicFramePr>
        <p:xfrm>
          <a:off x="729111" y="2225728"/>
          <a:ext cx="10733777" cy="3973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107">
                  <a:extLst>
                    <a:ext uri="{9D8B030D-6E8A-4147-A177-3AD203B41FA5}">
                      <a16:colId xmlns:a16="http://schemas.microsoft.com/office/drawing/2014/main" val="4067582226"/>
                    </a:ext>
                  </a:extLst>
                </a:gridCol>
                <a:gridCol w="984945">
                  <a:extLst>
                    <a:ext uri="{9D8B030D-6E8A-4147-A177-3AD203B41FA5}">
                      <a16:colId xmlns:a16="http://schemas.microsoft.com/office/drawing/2014/main" val="1737008464"/>
                    </a:ext>
                  </a:extLst>
                </a:gridCol>
                <a:gridCol w="986130">
                  <a:extLst>
                    <a:ext uri="{9D8B030D-6E8A-4147-A177-3AD203B41FA5}">
                      <a16:colId xmlns:a16="http://schemas.microsoft.com/office/drawing/2014/main" val="2472257377"/>
                    </a:ext>
                  </a:extLst>
                </a:gridCol>
                <a:gridCol w="986130">
                  <a:extLst>
                    <a:ext uri="{9D8B030D-6E8A-4147-A177-3AD203B41FA5}">
                      <a16:colId xmlns:a16="http://schemas.microsoft.com/office/drawing/2014/main" val="538465200"/>
                    </a:ext>
                  </a:extLst>
                </a:gridCol>
                <a:gridCol w="986130">
                  <a:extLst>
                    <a:ext uri="{9D8B030D-6E8A-4147-A177-3AD203B41FA5}">
                      <a16:colId xmlns:a16="http://schemas.microsoft.com/office/drawing/2014/main" val="1244330625"/>
                    </a:ext>
                  </a:extLst>
                </a:gridCol>
                <a:gridCol w="984945">
                  <a:extLst>
                    <a:ext uri="{9D8B030D-6E8A-4147-A177-3AD203B41FA5}">
                      <a16:colId xmlns:a16="http://schemas.microsoft.com/office/drawing/2014/main" val="1514721151"/>
                    </a:ext>
                  </a:extLst>
                </a:gridCol>
                <a:gridCol w="986130">
                  <a:extLst>
                    <a:ext uri="{9D8B030D-6E8A-4147-A177-3AD203B41FA5}">
                      <a16:colId xmlns:a16="http://schemas.microsoft.com/office/drawing/2014/main" val="1511559662"/>
                    </a:ext>
                  </a:extLst>
                </a:gridCol>
                <a:gridCol w="986130">
                  <a:extLst>
                    <a:ext uri="{9D8B030D-6E8A-4147-A177-3AD203B41FA5}">
                      <a16:colId xmlns:a16="http://schemas.microsoft.com/office/drawing/2014/main" val="186573091"/>
                    </a:ext>
                  </a:extLst>
                </a:gridCol>
                <a:gridCol w="986130">
                  <a:extLst>
                    <a:ext uri="{9D8B030D-6E8A-4147-A177-3AD203B41FA5}">
                      <a16:colId xmlns:a16="http://schemas.microsoft.com/office/drawing/2014/main" val="3737329854"/>
                    </a:ext>
                  </a:extLst>
                </a:gridCol>
              </a:tblGrid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Свойства композитов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819921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Соотношение матрица-наполнитель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0,0013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0,0004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0,0025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776436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Плотность, кг/м3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0,8857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0,0507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0,6949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0,8527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0,8890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0,9253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0,9850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599199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упругости, ГПа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0,3246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0,1313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0,0011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0,2338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0,3320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0,4208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0,6816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770345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отвердителя, м.%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0,0496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0,0131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0,0079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0,0412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0,0493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0,0586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0,0935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58517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Содержание эпоксидных групп,%_2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0,0100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0,0063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0,0091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0,0099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0,0109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0,0142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008814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Температура вспышки, С_2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0,1279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0,0194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0,0749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0,1146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0,1276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0,1409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0,1883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442708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Поверхностная плотность, г/м2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0,2120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0,1185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0,1218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0,2033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0,3023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0,5599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39348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Потребление смолы, г/м2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0,0983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0,0276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0,0147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0,0803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0,0970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0,1167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0,1968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775426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Угол нашивки, град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0,0199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0,0203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0,0000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0,0406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0,0486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545045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Шаг нашивки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0,0031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0,0012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0,0023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0,0031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0,0038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0,0074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620493"/>
                  </a:ext>
                </a:extLst>
              </a:tr>
              <a:tr h="28487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 нашивки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972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0,0256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0,0056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0,0073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0,0220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0,0256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0,0295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0,0443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284524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3DADE07-B509-E44F-AC40-D315CF9E0A12}"/>
              </a:ext>
            </a:extLst>
          </p:cNvPr>
          <p:cNvSpPr/>
          <p:nvPr/>
        </p:nvSpPr>
        <p:spPr>
          <a:xfrm>
            <a:off x="2936708" y="404278"/>
            <a:ext cx="81204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 для построения моделей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A5F08-9323-0EE0-2D78-6E5AFD942B12}"/>
              </a:ext>
            </a:extLst>
          </p:cNvPr>
          <p:cNvSpPr txBox="1"/>
          <p:nvPr/>
        </p:nvSpPr>
        <p:spPr>
          <a:xfrm>
            <a:off x="582229" y="1449133"/>
            <a:ext cx="5134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выбросы удалены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481AC-DE09-4FC6-C3EC-975208F0F282}"/>
              </a:ext>
            </a:extLst>
          </p:cNvPr>
          <p:cNvSpPr txBox="1"/>
          <p:nvPr/>
        </p:nvSpPr>
        <p:spPr>
          <a:xfrm>
            <a:off x="6724357" y="1412208"/>
            <a:ext cx="5134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данные нормализованы</a:t>
            </a:r>
          </a:p>
        </p:txBody>
      </p:sp>
    </p:spTree>
    <p:extLst>
      <p:ext uri="{BB962C8B-B14F-4D97-AF65-F5344CB8AC3E}">
        <p14:creationId xmlns:p14="http://schemas.microsoft.com/office/powerpoint/2010/main" val="13914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FE9291E5-896A-B880-1A0F-6060C7D0A4D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9857" y="3362178"/>
            <a:ext cx="5774982" cy="3025023"/>
          </a:xfrm>
        </p:spPr>
        <p:txBody>
          <a:bodyPr>
            <a:normAutofit fontScale="92500"/>
          </a:bodyPr>
          <a:lstStyle/>
          <a:p>
            <a:pPr marL="4191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Линейная регрессия;</a:t>
            </a:r>
          </a:p>
          <a:p>
            <a:pPr marL="4191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етод Лассо;</a:t>
            </a:r>
          </a:p>
          <a:p>
            <a:pPr marL="4191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Дерево решений;</a:t>
            </a:r>
          </a:p>
          <a:p>
            <a:pPr marL="4191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Метод ближайших соседей.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7FCCBB5-3270-0352-E7BA-CFA926E88D5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30555" y="3429000"/>
            <a:ext cx="6387817" cy="3152989"/>
          </a:xfrm>
        </p:spPr>
        <p:txBody>
          <a:bodyPr>
            <a:noAutofit/>
          </a:bodyPr>
          <a:lstStyle/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Средняя квадратическая ошибка (MSE);</a:t>
            </a:r>
          </a:p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Корень из средней квадратичной ошибки (RMSE);</a:t>
            </a:r>
          </a:p>
          <a:p>
            <a:pPr marL="4191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 (R2).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4785D9C-5C79-C800-6F8D-C8695A727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25604"/>
              </p:ext>
            </p:extLst>
          </p:nvPr>
        </p:nvGraphicFramePr>
        <p:xfrm>
          <a:off x="900332" y="1506003"/>
          <a:ext cx="10929243" cy="14270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5456">
                  <a:extLst>
                    <a:ext uri="{9D8B030D-6E8A-4147-A177-3AD203B41FA5}">
                      <a16:colId xmlns:a16="http://schemas.microsoft.com/office/drawing/2014/main" val="1713869416"/>
                    </a:ext>
                  </a:extLst>
                </a:gridCol>
                <a:gridCol w="2792260">
                  <a:extLst>
                    <a:ext uri="{9D8B030D-6E8A-4147-A177-3AD203B41FA5}">
                      <a16:colId xmlns:a16="http://schemas.microsoft.com/office/drawing/2014/main" val="3221846344"/>
                    </a:ext>
                  </a:extLst>
                </a:gridCol>
                <a:gridCol w="2681252">
                  <a:extLst>
                    <a:ext uri="{9D8B030D-6E8A-4147-A177-3AD203B41FA5}">
                      <a16:colId xmlns:a16="http://schemas.microsoft.com/office/drawing/2014/main" val="4143613993"/>
                    </a:ext>
                  </a:extLst>
                </a:gridCol>
                <a:gridCol w="2670275">
                  <a:extLst>
                    <a:ext uri="{9D8B030D-6E8A-4147-A177-3AD203B41FA5}">
                      <a16:colId xmlns:a16="http://schemas.microsoft.com/office/drawing/2014/main" val="1812964076"/>
                    </a:ext>
                  </a:extLst>
                </a:gridCol>
              </a:tblGrid>
              <a:tr h="3764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X_train_upr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y_train_upr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X_test_upr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y_test_upr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432210"/>
                  </a:ext>
                </a:extLst>
              </a:tr>
              <a:tr h="302678"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(680, 11)</a:t>
                      </a:r>
                      <a:endParaRPr lang="ru-RU" sz="240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(680, 1)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(292, 11)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(292, 1)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81347"/>
                  </a:ext>
                </a:extLst>
              </a:tr>
              <a:tr h="3764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X_train_prochn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y_train_prochn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X_test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prochn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y_test</a:t>
                      </a: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</a:t>
                      </a:r>
                      <a:r>
                        <a:rPr lang="en-US" sz="2000" b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prochn</a:t>
                      </a:r>
                      <a:endParaRPr lang="ru-RU" sz="2400" b="1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123284"/>
                  </a:ext>
                </a:extLst>
              </a:tr>
              <a:tr h="281016"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(680, 11)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(680, 1)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(292, 11)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(292, 1)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68109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F59203-7F04-FFCD-C9D6-54ABDA5786B3}"/>
              </a:ext>
            </a:extLst>
          </p:cNvPr>
          <p:cNvSpPr txBox="1"/>
          <p:nvPr/>
        </p:nvSpPr>
        <p:spPr>
          <a:xfrm>
            <a:off x="2686289" y="587529"/>
            <a:ext cx="8905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Разделение на тестовую и обучающую выборки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1B357-2750-3A99-4545-C400E091A8AB}"/>
              </a:ext>
            </a:extLst>
          </p:cNvPr>
          <p:cNvSpPr txBox="1"/>
          <p:nvPr/>
        </p:nvSpPr>
        <p:spPr>
          <a:xfrm>
            <a:off x="936816" y="2964953"/>
            <a:ext cx="3094893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Модели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F447-6C33-8796-8A53-001C3620CD56}"/>
              </a:ext>
            </a:extLst>
          </p:cNvPr>
          <p:cNvSpPr txBox="1"/>
          <p:nvPr/>
        </p:nvSpPr>
        <p:spPr>
          <a:xfrm>
            <a:off x="7867059" y="3100568"/>
            <a:ext cx="203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Метрики</a:t>
            </a:r>
            <a:endParaRPr lang="ru-RU" sz="2800" dirty="0">
              <a:solidFill>
                <a:srgbClr val="F1BE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9537B5-A0CC-75A3-5F16-9E55FD6251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DA2C9A9-D3EC-8329-61A0-904691D7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08171"/>
              </p:ext>
            </p:extLst>
          </p:nvPr>
        </p:nvGraphicFramePr>
        <p:xfrm>
          <a:off x="558782" y="3123765"/>
          <a:ext cx="4999702" cy="282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144">
                  <a:extLst>
                    <a:ext uri="{9D8B030D-6E8A-4147-A177-3AD203B41FA5}">
                      <a16:colId xmlns:a16="http://schemas.microsoft.com/office/drawing/2014/main" val="1573087006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3043777487"/>
                    </a:ext>
                  </a:extLst>
                </a:gridCol>
                <a:gridCol w="735320">
                  <a:extLst>
                    <a:ext uri="{9D8B030D-6E8A-4147-A177-3AD203B41FA5}">
                      <a16:colId xmlns:a16="http://schemas.microsoft.com/office/drawing/2014/main" val="3476044912"/>
                    </a:ext>
                  </a:extLst>
                </a:gridCol>
                <a:gridCol w="1281906">
                  <a:extLst>
                    <a:ext uri="{9D8B030D-6E8A-4147-A177-3AD203B41FA5}">
                      <a16:colId xmlns:a16="http://schemas.microsoft.com/office/drawing/2014/main" val="3481694326"/>
                    </a:ext>
                  </a:extLst>
                </a:gridCol>
              </a:tblGrid>
              <a:tr h="70222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Метрики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  <a:endParaRPr lang="ru-RU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R2_score</a:t>
                      </a:r>
                      <a:endParaRPr lang="ru-RU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612122"/>
                  </a:ext>
                </a:extLst>
              </a:tr>
              <a:tr h="70222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Лассо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3,22</a:t>
                      </a:r>
                      <a:endParaRPr lang="ru-RU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10,36</a:t>
                      </a:r>
                      <a:endParaRPr lang="ru-RU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193752"/>
                  </a:ext>
                </a:extLst>
              </a:tr>
              <a:tr h="716047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Дерево решений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3,23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10,45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-0,01</a:t>
                      </a:r>
                      <a:endParaRPr lang="ru-RU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59572"/>
                  </a:ext>
                </a:extLst>
              </a:tr>
              <a:tr h="70222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К-соседей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3,33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11,09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-0,07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65347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3D00F9-0393-947A-1D2A-8A64156C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" y="1614125"/>
            <a:ext cx="57202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F1BE29"/>
                </a:solidFill>
                <a:ea typeface="Open Sans"/>
                <a:cs typeface="Arial" panose="020B0604020202020204" pitchFamily="34" charset="0"/>
              </a:rPr>
              <a:t>Модуль упругости </a:t>
            </a:r>
            <a:br>
              <a:rPr lang="ru-RU" altLang="ru-RU" sz="2800" dirty="0">
                <a:solidFill>
                  <a:srgbClr val="F1BE29"/>
                </a:solidFill>
                <a:ea typeface="Open Sans"/>
                <a:cs typeface="Arial" panose="020B0604020202020204" pitchFamily="34" charset="0"/>
              </a:rPr>
            </a:br>
            <a:r>
              <a:rPr lang="ru-RU" altLang="ru-RU" sz="2800" dirty="0">
                <a:solidFill>
                  <a:srgbClr val="F1BE29"/>
                </a:solidFill>
                <a:ea typeface="Open Sans"/>
                <a:cs typeface="Arial" panose="020B0604020202020204" pitchFamily="34" charset="0"/>
              </a:rPr>
              <a:t>при растяжении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8C2CEB-D49C-1356-907F-6E08037F9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2353"/>
              </p:ext>
            </p:extLst>
          </p:nvPr>
        </p:nvGraphicFramePr>
        <p:xfrm>
          <a:off x="5967048" y="3123766"/>
          <a:ext cx="5757644" cy="2822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740">
                  <a:extLst>
                    <a:ext uri="{9D8B030D-6E8A-4147-A177-3AD203B41FA5}">
                      <a16:colId xmlns:a16="http://schemas.microsoft.com/office/drawing/2014/main" val="2337487596"/>
                    </a:ext>
                  </a:extLst>
                </a:gridCol>
                <a:gridCol w="1336430">
                  <a:extLst>
                    <a:ext uri="{9D8B030D-6E8A-4147-A177-3AD203B41FA5}">
                      <a16:colId xmlns:a16="http://schemas.microsoft.com/office/drawing/2014/main" val="2222600560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942989607"/>
                    </a:ext>
                  </a:extLst>
                </a:gridCol>
                <a:gridCol w="1272397">
                  <a:extLst>
                    <a:ext uri="{9D8B030D-6E8A-4147-A177-3AD203B41FA5}">
                      <a16:colId xmlns:a16="http://schemas.microsoft.com/office/drawing/2014/main" val="3644793392"/>
                    </a:ext>
                  </a:extLst>
                </a:gridCol>
              </a:tblGrid>
              <a:tr h="718250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Метрики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R2_score</a:t>
                      </a:r>
                      <a:endParaRPr lang="ru-RU" sz="18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618618"/>
                  </a:ext>
                </a:extLst>
              </a:tr>
              <a:tr h="718250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Лассо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502,02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252027,1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683696"/>
                  </a:ext>
                </a:extLst>
              </a:tr>
              <a:tr h="667959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Дерево решений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2500,32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6251620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-24,35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481762"/>
                  </a:ext>
                </a:extLst>
              </a:tr>
              <a:tr h="718250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К-соседей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500,33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250329,4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15000"/>
                        </a:lnSpc>
                      </a:pPr>
                      <a:r>
                        <a:rPr lang="ru-RU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-0,01</a:t>
                      </a:r>
                      <a:endParaRPr lang="ru-RU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009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D2367F-2E68-D50F-A251-93F9E6DF96C6}"/>
              </a:ext>
            </a:extLst>
          </p:cNvPr>
          <p:cNvSpPr txBox="1"/>
          <p:nvPr/>
        </p:nvSpPr>
        <p:spPr>
          <a:xfrm>
            <a:off x="5967048" y="1648104"/>
            <a:ext cx="6224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spcAft>
                <a:spcPts val="1000"/>
              </a:spcAft>
            </a:pPr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Показатель прочности</a:t>
            </a:r>
            <a:b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</a:br>
            <a:r>
              <a:rPr lang="ru-RU" sz="2800" dirty="0">
                <a:solidFill>
                  <a:srgbClr val="F1BE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при растяжении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C8A46D-D0B4-39A4-6C83-B48AC78B7974}"/>
              </a:ext>
            </a:extLst>
          </p:cNvPr>
          <p:cNvSpPr/>
          <p:nvPr/>
        </p:nvSpPr>
        <p:spPr>
          <a:xfrm>
            <a:off x="2900864" y="460549"/>
            <a:ext cx="697492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качества моделей </a:t>
            </a:r>
          </a:p>
        </p:txBody>
      </p:sp>
    </p:spTree>
    <p:extLst>
      <p:ext uri="{BB962C8B-B14F-4D97-AF65-F5344CB8AC3E}">
        <p14:creationId xmlns:p14="http://schemas.microsoft.com/office/powerpoint/2010/main" val="29450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805</Words>
  <Application>Microsoft Office PowerPoint</Application>
  <PresentationFormat>Широкоэкранный</PresentationFormat>
  <Paragraphs>358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Noto Sans Symbols</vt:lpstr>
      <vt:lpstr>Open Sans</vt:lpstr>
      <vt:lpstr>ALS Sector Bold</vt:lpstr>
      <vt:lpstr>ALS Sector Regular</vt:lpstr>
      <vt:lpstr>If,kjyVUNE_28012021</vt:lpstr>
      <vt:lpstr>Прогнозирование конечных свойств композиционных материалов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Анна Ястребова</cp:lastModifiedBy>
  <cp:revision>100</cp:revision>
  <dcterms:created xsi:type="dcterms:W3CDTF">2021-02-24T09:03:25Z</dcterms:created>
  <dcterms:modified xsi:type="dcterms:W3CDTF">2023-04-25T17:18:18Z</dcterms:modified>
</cp:coreProperties>
</file>