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Tahoma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Tahoma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Tahoma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Tahoma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Tahoma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Tahoma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Tahoma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Tahoma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Tahom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82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109D85BF-32B1-4FBC-9627-72F12CA0B9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883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9pPr>
          </a:lstStyle>
          <a:p>
            <a:fld id="{634DF308-D6B7-4482-9D8E-8E9D911EDC7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9pPr>
          </a:lstStyle>
          <a:p>
            <a:fld id="{267DBD2E-4225-4C6D-811E-351204BC510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9pPr>
          </a:lstStyle>
          <a:p>
            <a:fld id="{6E8681BE-14FE-4AFC-AC87-4A17677E78F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9pPr>
          </a:lstStyle>
          <a:p>
            <a:fld id="{5858C242-2630-4277-92E4-95FD43D6DC8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9pPr>
          </a:lstStyle>
          <a:p>
            <a:fld id="{1404E75A-E995-45CC-BBD4-6B39E4353A1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9pPr>
          </a:lstStyle>
          <a:p>
            <a:fld id="{DADD61DC-59AA-48E2-9B52-BC8CE3A5A1B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9pPr>
          </a:lstStyle>
          <a:p>
            <a:fld id="{F6F9F087-8929-4BF3-99AE-AD645AB7398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9pPr>
          </a:lstStyle>
          <a:p>
            <a:fld id="{F9B0FFCF-D7D1-47D2-8918-9A0B2B1C06F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9pPr>
          </a:lstStyle>
          <a:p>
            <a:fld id="{30FF8EEA-C18A-4169-BE0D-21A847A9B64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9pPr>
          </a:lstStyle>
          <a:p>
            <a:fld id="{B1A4852D-8529-4C1E-BB23-22191A06505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9pPr>
          </a:lstStyle>
          <a:p>
            <a:fld id="{D6A5F414-8687-4885-941F-5AC757FE6E4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9pPr>
          </a:lstStyle>
          <a:p>
            <a:fld id="{AB07D757-6C3E-43D6-8472-A7ED9F16270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9pPr>
          </a:lstStyle>
          <a:p>
            <a:fld id="{BBD7851D-E2A5-4DC0-86B2-141CA32DB0D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9pPr>
          </a:lstStyle>
          <a:p>
            <a:fld id="{61884B8E-BFAC-4E62-95C7-D3FDF17640F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Freeform 17" descr="CITTEXT"/>
            <p:cNvSpPr>
              <a:spLocks/>
            </p:cNvSpPr>
            <p:nvPr/>
          </p:nvSpPr>
          <p:spPr bwMode="auto">
            <a:xfrm>
              <a:off x="0" y="0"/>
              <a:ext cx="1824" cy="4320"/>
            </a:xfrm>
            <a:custGeom>
              <a:avLst/>
              <a:gdLst>
                <a:gd name="T0" fmla="*/ 0 w 1824"/>
                <a:gd name="T1" fmla="*/ 4320 h 3840"/>
                <a:gd name="T2" fmla="*/ 0 w 1824"/>
                <a:gd name="T3" fmla="*/ 0 h 3840"/>
                <a:gd name="T4" fmla="*/ 1824 w 1824"/>
                <a:gd name="T5" fmla="*/ 0 h 3840"/>
                <a:gd name="T6" fmla="*/ 583 w 1824"/>
                <a:gd name="T7" fmla="*/ 4320 h 3840"/>
                <a:gd name="T8" fmla="*/ 0 w 1824"/>
                <a:gd name="T9" fmla="*/ 4320 h 3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4" h="3840">
                  <a:moveTo>
                    <a:pt x="0" y="3840"/>
                  </a:moveTo>
                  <a:lnTo>
                    <a:pt x="0" y="0"/>
                  </a:lnTo>
                  <a:lnTo>
                    <a:pt x="1824" y="0"/>
                  </a:lnTo>
                  <a:cubicBezTo>
                    <a:pt x="74" y="1204"/>
                    <a:pt x="465" y="3655"/>
                    <a:pt x="583" y="3840"/>
                  </a:cubicBezTo>
                  <a:cubicBezTo>
                    <a:pt x="291" y="3840"/>
                    <a:pt x="0" y="3840"/>
                    <a:pt x="0" y="3840"/>
                  </a:cubicBez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ltGray">
            <a:xfrm>
              <a:off x="1008" y="0"/>
              <a:ext cx="4752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7" name="Picture 8" descr="CITBAN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66" r="5334" b="86667"/>
            <a:stretch>
              <a:fillRect/>
            </a:stretch>
          </p:blipFill>
          <p:spPr bwMode="auto">
            <a:xfrm>
              <a:off x="1584" y="0"/>
              <a:ext cx="417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008" y="240"/>
              <a:ext cx="4752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9" name="Group 20"/>
            <p:cNvGrpSpPr>
              <a:grpSpLocks/>
            </p:cNvGrpSpPr>
            <p:nvPr userDrawn="1"/>
          </p:nvGrpSpPr>
          <p:grpSpPr bwMode="auto">
            <a:xfrm>
              <a:off x="0" y="2256"/>
              <a:ext cx="3642" cy="94"/>
              <a:chOff x="0" y="2256"/>
              <a:chExt cx="3642" cy="94"/>
            </a:xfrm>
          </p:grpSpPr>
          <p:sp>
            <p:nvSpPr>
              <p:cNvPr id="10" name="Freeform 10"/>
              <p:cNvSpPr>
                <a:spLocks/>
              </p:cNvSpPr>
              <p:nvPr/>
            </p:nvSpPr>
            <p:spPr bwMode="auto">
              <a:xfrm>
                <a:off x="0" y="2310"/>
                <a:ext cx="3642" cy="1"/>
              </a:xfrm>
              <a:custGeom>
                <a:avLst/>
                <a:gdLst>
                  <a:gd name="T0" fmla="*/ 0 w 3642"/>
                  <a:gd name="T1" fmla="*/ 0 h 1"/>
                  <a:gd name="T2" fmla="*/ 3642 w 3642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642" h="1">
                    <a:moveTo>
                      <a:pt x="0" y="0"/>
                    </a:moveTo>
                    <a:lnTo>
                      <a:pt x="3642" y="0"/>
                    </a:ln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15"/>
              <p:cNvGrpSpPr>
                <a:grpSpLocks/>
              </p:cNvGrpSpPr>
              <p:nvPr/>
            </p:nvGrpSpPr>
            <p:grpSpPr bwMode="auto">
              <a:xfrm>
                <a:off x="960" y="2256"/>
                <a:ext cx="1678" cy="94"/>
                <a:chOff x="419" y="1193"/>
                <a:chExt cx="1678" cy="94"/>
              </a:xfrm>
            </p:grpSpPr>
            <p:sp>
              <p:nvSpPr>
                <p:cNvPr id="12" name="Oval 11"/>
                <p:cNvSpPr>
                  <a:spLocks noChangeArrowheads="1"/>
                </p:cNvSpPr>
                <p:nvPr userDrawn="1"/>
              </p:nvSpPr>
              <p:spPr bwMode="auto">
                <a:xfrm>
                  <a:off x="419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0784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CC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3" name="Oval 12"/>
                <p:cNvSpPr>
                  <a:spLocks noChangeArrowheads="1"/>
                </p:cNvSpPr>
                <p:nvPr userDrawn="1"/>
              </p:nvSpPr>
              <p:spPr bwMode="auto">
                <a:xfrm>
                  <a:off x="947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0784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CC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4" name="Oval 13"/>
                <p:cNvSpPr>
                  <a:spLocks noChangeArrowheads="1"/>
                </p:cNvSpPr>
                <p:nvPr userDrawn="1"/>
              </p:nvSpPr>
              <p:spPr bwMode="auto">
                <a:xfrm>
                  <a:off x="1475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0784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CC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5" name="Oval 14"/>
                <p:cNvSpPr>
                  <a:spLocks noChangeArrowheads="1"/>
                </p:cNvSpPr>
                <p:nvPr userDrawn="1"/>
              </p:nvSpPr>
              <p:spPr bwMode="auto">
                <a:xfrm>
                  <a:off x="2003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0784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CC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</p:grpSp>
      </p:grp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F6DFA4-4F2B-42A8-AE86-E13CE2535D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124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860B7-07E4-4588-98B9-2FF2313B64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60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6096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76E73-B38D-4BAC-B808-CBD16F6A46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034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AAD03-53D1-4FC2-9811-1722E9136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405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9860F-94BC-4F94-8989-DB9ABDAD48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916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F556B-4194-4CA7-9DB0-1815A22B9D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766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65184-B29D-4A49-8AAE-62B8490F1D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80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AE24F-A1BE-49FF-865F-D8B4A4B527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74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54361-A68A-4EFE-AAB8-466E6C3777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07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FE263-34D1-41D4-97E5-0C04501A64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34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23627-1ECD-450E-9708-A018E8C1C1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134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152400" y="0"/>
            <a:ext cx="8991600" cy="6858000"/>
            <a:chOff x="96" y="0"/>
            <a:chExt cx="5664" cy="4320"/>
          </a:xfrm>
        </p:grpSpPr>
        <p:sp>
          <p:nvSpPr>
            <p:cNvPr id="1032" name="Rectangle 7"/>
            <p:cNvSpPr>
              <a:spLocks noChangeArrowheads="1"/>
            </p:cNvSpPr>
            <p:nvPr userDrawn="1"/>
          </p:nvSpPr>
          <p:spPr bwMode="ltGray">
            <a:xfrm>
              <a:off x="1008" y="0"/>
              <a:ext cx="4752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1033" name="Picture 8" descr="CITBANND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66" r="5334" b="86667"/>
            <a:stretch>
              <a:fillRect/>
            </a:stretch>
          </p:blipFill>
          <p:spPr bwMode="auto">
            <a:xfrm>
              <a:off x="1584" y="0"/>
              <a:ext cx="417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" name="Rectangle 9"/>
            <p:cNvSpPr>
              <a:spLocks noChangeArrowheads="1"/>
            </p:cNvSpPr>
            <p:nvPr userDrawn="1"/>
          </p:nvSpPr>
          <p:spPr bwMode="auto">
            <a:xfrm>
              <a:off x="1008" y="240"/>
              <a:ext cx="4752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cs typeface="Tahoma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5" name="Freeform 10"/>
            <p:cNvSpPr>
              <a:spLocks/>
            </p:cNvSpPr>
            <p:nvPr userDrawn="1"/>
          </p:nvSpPr>
          <p:spPr bwMode="auto">
            <a:xfrm>
              <a:off x="96" y="1248"/>
              <a:ext cx="4320" cy="3072"/>
            </a:xfrm>
            <a:custGeom>
              <a:avLst/>
              <a:gdLst>
                <a:gd name="T0" fmla="*/ 0 w 4320"/>
                <a:gd name="T1" fmla="*/ 3072 h 3264"/>
                <a:gd name="T2" fmla="*/ 0 w 4320"/>
                <a:gd name="T3" fmla="*/ 0 h 3264"/>
                <a:gd name="T4" fmla="*/ 4320 w 4320"/>
                <a:gd name="T5" fmla="*/ 0 h 32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" h="3264">
                  <a:moveTo>
                    <a:pt x="0" y="3264"/>
                  </a:moveTo>
                  <a:lnTo>
                    <a:pt x="0" y="0"/>
                  </a:lnTo>
                  <a:lnTo>
                    <a:pt x="4320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Oval 11"/>
            <p:cNvSpPr>
              <a:spLocks noChangeArrowheads="1"/>
            </p:cNvSpPr>
            <p:nvPr userDrawn="1"/>
          </p:nvSpPr>
          <p:spPr bwMode="auto">
            <a:xfrm>
              <a:off x="419" y="1193"/>
              <a:ext cx="94" cy="9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60784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 userDrawn="1"/>
          </p:nvSpPr>
          <p:spPr bwMode="auto">
            <a:xfrm>
              <a:off x="947" y="1193"/>
              <a:ext cx="94" cy="9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60784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 userDrawn="1"/>
          </p:nvSpPr>
          <p:spPr bwMode="auto">
            <a:xfrm>
              <a:off x="1475" y="1193"/>
              <a:ext cx="94" cy="9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60784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 userDrawn="1"/>
          </p:nvSpPr>
          <p:spPr bwMode="auto">
            <a:xfrm>
              <a:off x="2003" y="1193"/>
              <a:ext cx="94" cy="9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60784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2133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8AADBA2B-B550-43BE-9B5E-05EEBCA1CB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cs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cs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cs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cs typeface="Tahom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cs typeface="Tahom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cs typeface="Tahom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cs typeface="Tahom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cs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Social Psychology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Results</a:t>
            </a:r>
          </a:p>
          <a:p>
            <a:pPr lvl="1"/>
            <a:r>
              <a:rPr lang="en-US" altLang="en-US" smtClean="0"/>
              <a:t>75% went along w/ group at least once</a:t>
            </a:r>
          </a:p>
          <a:p>
            <a:pPr lvl="1"/>
            <a:r>
              <a:rPr lang="en-US" altLang="en-US" smtClean="0"/>
              <a:t>All trials = 33% agreement w/ group</a:t>
            </a:r>
          </a:p>
          <a:p>
            <a:r>
              <a:rPr lang="en-US" altLang="en-US" smtClean="0"/>
              <a:t>Factors that influence conformity</a:t>
            </a:r>
          </a:p>
          <a:p>
            <a:pPr lvl="1"/>
            <a:r>
              <a:rPr lang="en-US" altLang="en-US" smtClean="0"/>
              <a:t>Social support</a:t>
            </a:r>
          </a:p>
          <a:p>
            <a:pPr lvl="1"/>
            <a:r>
              <a:rPr lang="en-US" altLang="en-US" smtClean="0"/>
              <a:t>Commitment to the group</a:t>
            </a:r>
          </a:p>
          <a:p>
            <a:pPr lvl="1"/>
            <a:r>
              <a:rPr lang="en-US" altLang="en-US" smtClean="0"/>
              <a:t>Size of the group 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Asch (1955)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Obedience &amp; Milgram (1963)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153400" cy="4114800"/>
          </a:xfrm>
        </p:spPr>
        <p:txBody>
          <a:bodyPr/>
          <a:lstStyle/>
          <a:p>
            <a:r>
              <a:rPr lang="en-US" altLang="en-US" smtClean="0"/>
              <a:t>Purpose</a:t>
            </a:r>
          </a:p>
          <a:p>
            <a:pPr lvl="1"/>
            <a:r>
              <a:rPr lang="en-US" altLang="en-US" sz="2000" smtClean="0"/>
              <a:t>Examine the effects of authority on obedience</a:t>
            </a:r>
          </a:p>
          <a:p>
            <a:r>
              <a:rPr lang="en-US" altLang="en-US" smtClean="0"/>
              <a:t>Method</a:t>
            </a:r>
          </a:p>
          <a:p>
            <a:pPr lvl="1"/>
            <a:r>
              <a:rPr lang="en-US" altLang="en-US" sz="2000" smtClean="0"/>
              <a:t>Effects of “punishment on learning”</a:t>
            </a:r>
          </a:p>
          <a:p>
            <a:pPr lvl="1"/>
            <a:r>
              <a:rPr lang="en-US" altLang="en-US" sz="2000" smtClean="0"/>
              <a:t>“Learner” hooked-up to electrodes</a:t>
            </a:r>
          </a:p>
          <a:p>
            <a:pPr lvl="1"/>
            <a:r>
              <a:rPr lang="en-US" altLang="en-US" sz="2000" smtClean="0"/>
              <a:t>“Teacher” asked memory questions to “learner”</a:t>
            </a:r>
          </a:p>
          <a:p>
            <a:pPr lvl="1"/>
            <a:r>
              <a:rPr lang="en-US" altLang="en-US" sz="2000" smtClean="0"/>
              <a:t>Ordered to give electric shocks for wrong answers</a:t>
            </a:r>
          </a:p>
          <a:p>
            <a:pPr lvl="1"/>
            <a:r>
              <a:rPr lang="en-US" altLang="en-US" sz="2000" smtClean="0"/>
              <a:t>Move up one level (higher voltage) for each wrong answer</a:t>
            </a:r>
          </a:p>
          <a:p>
            <a:pPr lvl="1"/>
            <a:r>
              <a:rPr lang="en-US" altLang="en-US" sz="2000" smtClean="0"/>
              <a:t>As voltage increased “learner” began to shout, pound on wall, demanded to be let out, and sat silently </a:t>
            </a:r>
          </a:p>
          <a:p>
            <a:pPr lvl="1"/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Results</a:t>
            </a:r>
          </a:p>
          <a:p>
            <a:pPr lvl="1"/>
            <a:r>
              <a:rPr lang="en-US" altLang="en-US" smtClean="0"/>
              <a:t>Every participant delivered at least 300-volts</a:t>
            </a:r>
          </a:p>
          <a:p>
            <a:pPr lvl="2"/>
            <a:r>
              <a:rPr lang="en-US" altLang="en-US" smtClean="0"/>
              <a:t>Labeled “intense shock” on the device</a:t>
            </a:r>
          </a:p>
          <a:p>
            <a:pPr lvl="1"/>
            <a:r>
              <a:rPr lang="en-US" altLang="en-US" smtClean="0"/>
              <a:t>65% delivered 450-volts</a:t>
            </a:r>
          </a:p>
          <a:p>
            <a:pPr lvl="2"/>
            <a:r>
              <a:rPr lang="en-US" altLang="en-US" smtClean="0"/>
              <a:t>Labeled “XXX” on the device</a:t>
            </a:r>
          </a:p>
          <a:p>
            <a:pPr lvl="1"/>
            <a:r>
              <a:rPr lang="en-US" altLang="en-US" smtClean="0"/>
              <a:t>Many “teachers” showed </a:t>
            </a:r>
          </a:p>
          <a:p>
            <a:pPr lvl="2"/>
            <a:r>
              <a:rPr lang="en-US" altLang="en-US" smtClean="0"/>
              <a:t>Signs of extreme stress</a:t>
            </a:r>
          </a:p>
          <a:p>
            <a:pPr lvl="2"/>
            <a:r>
              <a:rPr lang="en-US" altLang="en-US" smtClean="0"/>
              <a:t>Anger at the experimenter, but..</a:t>
            </a:r>
          </a:p>
          <a:p>
            <a:pPr lvl="2"/>
            <a:r>
              <a:rPr lang="en-US" altLang="en-US" smtClean="0"/>
              <a:t>THEY STILL CONTINUED…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Obedience &amp; Milgram (1963)</a:t>
            </a:r>
          </a:p>
        </p:txBody>
      </p:sp>
      <p:pic>
        <p:nvPicPr>
          <p:cNvPr id="14340" name="Picture 5" descr="j04157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810000"/>
            <a:ext cx="2362200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Group Influence</a:t>
            </a:r>
            <a:br>
              <a:rPr lang="en-US" altLang="en-US" sz="3600" smtClean="0"/>
            </a:br>
            <a:r>
              <a:rPr lang="en-US" altLang="en-US" sz="3600" smtClean="0"/>
              <a:t>(The presence of others can…)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7924800" cy="4419600"/>
          </a:xfrm>
        </p:spPr>
        <p:txBody>
          <a:bodyPr/>
          <a:lstStyle/>
          <a:p>
            <a:r>
              <a:rPr lang="en-US" altLang="en-US" sz="2400" smtClean="0"/>
              <a:t>Arouse people </a:t>
            </a:r>
          </a:p>
          <a:p>
            <a:pPr lvl="1"/>
            <a:r>
              <a:rPr lang="en-US" altLang="en-US" sz="2000" smtClean="0"/>
              <a:t>Social facilitation</a:t>
            </a:r>
          </a:p>
          <a:p>
            <a:pPr lvl="2"/>
            <a:r>
              <a:rPr lang="en-US" altLang="en-US" sz="1800" smtClean="0"/>
              <a:t>Stronger responses on well-learned tasks in the presence of others</a:t>
            </a:r>
            <a:r>
              <a:rPr lang="en-US" altLang="en-US" smtClean="0"/>
              <a:t>	</a:t>
            </a:r>
          </a:p>
          <a:p>
            <a:r>
              <a:rPr lang="en-US" altLang="en-US" sz="2400" smtClean="0"/>
              <a:t>Diminish feelings of responsibility</a:t>
            </a:r>
          </a:p>
          <a:p>
            <a:pPr lvl="1"/>
            <a:r>
              <a:rPr lang="en-US" altLang="en-US" sz="2000" smtClean="0"/>
              <a:t>Social loafing</a:t>
            </a:r>
          </a:p>
          <a:p>
            <a:pPr lvl="2"/>
            <a:r>
              <a:rPr lang="en-US" altLang="en-US" sz="1800" smtClean="0"/>
              <a:t>People in a group exert less effort w/ working toward a common goal than individually</a:t>
            </a:r>
            <a:r>
              <a:rPr lang="en-US" altLang="en-US" smtClean="0"/>
              <a:t> </a:t>
            </a:r>
          </a:p>
          <a:p>
            <a:r>
              <a:rPr lang="en-US" altLang="en-US" sz="2400" smtClean="0"/>
              <a:t>Do both…</a:t>
            </a:r>
          </a:p>
          <a:p>
            <a:pPr lvl="1"/>
            <a:r>
              <a:rPr lang="en-US" altLang="en-US" sz="2000" smtClean="0"/>
              <a:t>Deindividuation</a:t>
            </a:r>
          </a:p>
          <a:p>
            <a:pPr lvl="2"/>
            <a:r>
              <a:rPr lang="en-US" altLang="en-US" sz="1800" smtClean="0"/>
              <a:t>Loss of self-awareness &amp; self-restraint in group situations that foster arousal and anonymity</a:t>
            </a:r>
            <a:r>
              <a:rPr lang="en-US" alt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Group Influence</a:t>
            </a:r>
            <a:br>
              <a:rPr lang="en-US" altLang="en-US" sz="3600" smtClean="0"/>
            </a:br>
            <a:r>
              <a:rPr lang="en-US" altLang="en-US" sz="3600" smtClean="0"/>
              <a:t>(Which is which?)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smtClean="0"/>
              <a:t>The failure to sing as loud in group as compared with alone in your car.</a:t>
            </a:r>
          </a:p>
          <a:p>
            <a:pPr lvl="1"/>
            <a:r>
              <a:rPr lang="en-US" altLang="en-US" sz="2000" smtClean="0"/>
              <a:t>Social loafing</a:t>
            </a:r>
          </a:p>
          <a:p>
            <a:r>
              <a:rPr lang="en-US" altLang="en-US" sz="2000" smtClean="0"/>
              <a:t>A magician who makes more mistakes on simple tricks when practicing alone as compared to when giving a performance. </a:t>
            </a:r>
          </a:p>
          <a:p>
            <a:pPr lvl="1"/>
            <a:r>
              <a:rPr lang="en-US" altLang="en-US" sz="2000" smtClean="0"/>
              <a:t>Social facilitation</a:t>
            </a:r>
          </a:p>
          <a:p>
            <a:r>
              <a:rPr lang="en-US" altLang="en-US" sz="2000" smtClean="0"/>
              <a:t>Persons who riot following a sports team’s victory. </a:t>
            </a:r>
          </a:p>
          <a:p>
            <a:pPr lvl="1"/>
            <a:r>
              <a:rPr lang="en-US" altLang="en-US" sz="2000" smtClean="0"/>
              <a:t>Deindividuation</a:t>
            </a:r>
          </a:p>
          <a:p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Social Thinking &amp; Influence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Social thinking</a:t>
            </a:r>
          </a:p>
          <a:p>
            <a:pPr lvl="1"/>
            <a:r>
              <a:rPr lang="en-US" altLang="en-US" smtClean="0"/>
              <a:t>Attribution theory</a:t>
            </a:r>
          </a:p>
          <a:p>
            <a:pPr lvl="1"/>
            <a:r>
              <a:rPr lang="en-US" altLang="en-US" smtClean="0"/>
              <a:t>Attitudes</a:t>
            </a:r>
          </a:p>
          <a:p>
            <a:r>
              <a:rPr lang="en-US" altLang="en-US" smtClean="0"/>
              <a:t>Social influence</a:t>
            </a:r>
          </a:p>
          <a:p>
            <a:pPr lvl="1"/>
            <a:r>
              <a:rPr lang="en-US" altLang="en-US" smtClean="0"/>
              <a:t>Conformity</a:t>
            </a:r>
          </a:p>
          <a:p>
            <a:pPr lvl="2"/>
            <a:r>
              <a:rPr lang="en-US" altLang="en-US" smtClean="0"/>
              <a:t>Asch (1955)</a:t>
            </a:r>
          </a:p>
          <a:p>
            <a:pPr lvl="1"/>
            <a:r>
              <a:rPr lang="en-US" altLang="en-US" smtClean="0"/>
              <a:t>Obedience &amp; Milgram (1963)</a:t>
            </a:r>
          </a:p>
          <a:p>
            <a:pPr lvl="1"/>
            <a:r>
              <a:rPr lang="en-US" altLang="en-US" smtClean="0"/>
              <a:t>Group influence</a:t>
            </a:r>
          </a:p>
        </p:txBody>
      </p:sp>
      <p:pic>
        <p:nvPicPr>
          <p:cNvPr id="4100" name="Picture 4" descr="j04062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886200"/>
            <a:ext cx="249555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Social Psychology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endParaRPr lang="en-US" altLang="en-US" smtClean="0"/>
          </a:p>
          <a:p>
            <a:pPr algn="ctr">
              <a:buFontTx/>
              <a:buNone/>
            </a:pPr>
            <a:r>
              <a:rPr lang="en-US" altLang="en-US" smtClean="0"/>
              <a:t>The scientific study of how we think about, influence, and relate to one another. </a:t>
            </a:r>
          </a:p>
        </p:txBody>
      </p:sp>
      <p:pic>
        <p:nvPicPr>
          <p:cNvPr id="5124" name="Picture 4" descr="j019766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343400"/>
            <a:ext cx="2357438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Social Thinking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Social thinking</a:t>
            </a:r>
          </a:p>
          <a:p>
            <a:pPr lvl="1"/>
            <a:r>
              <a:rPr lang="en-US" altLang="en-US" smtClean="0"/>
              <a:t>Thinking about others, especially w/ the unexpected occurs</a:t>
            </a:r>
          </a:p>
          <a:p>
            <a:pPr lvl="1"/>
            <a:r>
              <a:rPr lang="en-US" altLang="en-US" smtClean="0"/>
              <a:t>Answers questions including…</a:t>
            </a:r>
          </a:p>
          <a:p>
            <a:pPr lvl="2"/>
            <a:r>
              <a:rPr lang="en-US" altLang="en-US" smtClean="0"/>
              <a:t>How do we explain other’s behavior?</a:t>
            </a:r>
          </a:p>
          <a:p>
            <a:pPr lvl="2"/>
            <a:r>
              <a:rPr lang="en-US" altLang="en-US" smtClean="0"/>
              <a:t>Why did s/he do that?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Called…</a:t>
            </a:r>
          </a:p>
        </p:txBody>
      </p:sp>
      <p:pic>
        <p:nvPicPr>
          <p:cNvPr id="19460" name="Picture 4" descr="j040426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495800"/>
            <a:ext cx="18383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Attribution Theory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Attribution</a:t>
            </a:r>
          </a:p>
          <a:p>
            <a:pPr lvl="1"/>
            <a:r>
              <a:rPr lang="en-US" altLang="en-US" smtClean="0"/>
              <a:t>Explaining someone’s behavior by crediting either the situation or person’s disposition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Example</a:t>
            </a:r>
          </a:p>
          <a:p>
            <a:pPr lvl="2"/>
            <a:r>
              <a:rPr lang="en-US" altLang="en-US" smtClean="0"/>
              <a:t>Argument w/ significant other?</a:t>
            </a:r>
          </a:p>
          <a:p>
            <a:pPr lvl="2">
              <a:buFontTx/>
              <a:buNone/>
            </a:pPr>
            <a:endParaRPr lang="en-US" altLang="en-US" smtClean="0"/>
          </a:p>
          <a:p>
            <a:pPr lvl="1"/>
            <a:r>
              <a:rPr lang="en-US" altLang="en-US" smtClean="0"/>
              <a:t>May lead to…</a:t>
            </a:r>
          </a:p>
        </p:txBody>
      </p:sp>
      <p:pic>
        <p:nvPicPr>
          <p:cNvPr id="21509" name="Picture 5" descr="j03610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038600"/>
            <a:ext cx="2208213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Attribution Theory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Fundamental attribution error</a:t>
            </a:r>
          </a:p>
          <a:p>
            <a:pPr lvl="1"/>
            <a:r>
              <a:rPr lang="en-US" altLang="en-US" b="1" i="1" smtClean="0"/>
              <a:t>Underestimate</a:t>
            </a:r>
            <a:r>
              <a:rPr lang="en-US" altLang="en-US" smtClean="0"/>
              <a:t> the impact of the situation &amp; </a:t>
            </a:r>
            <a:r>
              <a:rPr lang="en-US" altLang="en-US" b="1" i="1" smtClean="0"/>
              <a:t>overestimate</a:t>
            </a:r>
            <a:r>
              <a:rPr lang="en-US" altLang="en-US" smtClean="0"/>
              <a:t> the impact of personal disposition</a:t>
            </a:r>
          </a:p>
          <a:p>
            <a:pPr lvl="1"/>
            <a:r>
              <a:rPr lang="en-US" altLang="en-US" smtClean="0"/>
              <a:t>Another example…</a:t>
            </a:r>
          </a:p>
          <a:p>
            <a:pPr algn="ctr">
              <a:buFontTx/>
              <a:buNone/>
            </a:pPr>
            <a:endParaRPr lang="en-US" altLang="en-US" sz="2400" i="1" smtClean="0"/>
          </a:p>
          <a:p>
            <a:pPr algn="ctr">
              <a:buFontTx/>
              <a:buNone/>
            </a:pPr>
            <a:r>
              <a:rPr lang="en-US" altLang="en-US" sz="2400" i="1" smtClean="0"/>
              <a:t>Did stealing following Hurricane Katrina =</a:t>
            </a:r>
            <a:r>
              <a:rPr lang="en-US" altLang="en-US" smtClean="0"/>
              <a:t>  </a:t>
            </a:r>
          </a:p>
        </p:txBody>
      </p:sp>
      <p:pic>
        <p:nvPicPr>
          <p:cNvPr id="23556" name="Picture 4" descr="j02869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876800"/>
            <a:ext cx="2514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Attitudes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Attitudes</a:t>
            </a:r>
          </a:p>
          <a:p>
            <a:pPr lvl="1"/>
            <a:r>
              <a:rPr lang="en-US" altLang="en-US" smtClean="0"/>
              <a:t>Feelings &amp; beliefs that predispose responses to objects, people, &amp; events</a:t>
            </a:r>
          </a:p>
          <a:p>
            <a:pPr lvl="1"/>
            <a:r>
              <a:rPr lang="en-US" altLang="en-US" smtClean="0"/>
              <a:t>Can affect actions…</a:t>
            </a:r>
          </a:p>
          <a:p>
            <a:pPr lvl="2"/>
            <a:r>
              <a:rPr lang="en-US" altLang="en-US" smtClean="0"/>
              <a:t>Political activism</a:t>
            </a:r>
          </a:p>
          <a:p>
            <a:pPr lvl="1"/>
            <a:r>
              <a:rPr lang="en-US" altLang="en-US" smtClean="0"/>
              <a:t>Can be affected by actions…</a:t>
            </a:r>
          </a:p>
          <a:p>
            <a:pPr lvl="2"/>
            <a:r>
              <a:rPr lang="en-US" altLang="en-US" smtClean="0"/>
              <a:t>Foot-in-the-door phenomenon </a:t>
            </a:r>
          </a:p>
          <a:p>
            <a:pPr lvl="2"/>
            <a:endParaRPr lang="en-US" altLang="en-US" smtClean="0"/>
          </a:p>
          <a:p>
            <a:pPr lvl="2"/>
            <a:endParaRPr lang="en-US" altLang="en-US" smtClean="0"/>
          </a:p>
        </p:txBody>
      </p:sp>
      <p:pic>
        <p:nvPicPr>
          <p:cNvPr id="25604" name="Picture 4" descr="j0371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43400"/>
            <a:ext cx="2190750" cy="20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Social Influence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7620000" cy="4114800"/>
          </a:xfrm>
        </p:spPr>
        <p:txBody>
          <a:bodyPr/>
          <a:lstStyle/>
          <a:p>
            <a:r>
              <a:rPr lang="en-US" altLang="en-US" smtClean="0"/>
              <a:t>Conformity </a:t>
            </a:r>
          </a:p>
          <a:p>
            <a:pPr lvl="1"/>
            <a:r>
              <a:rPr lang="en-US" altLang="en-US" smtClean="0"/>
              <a:t>Adjusting one’s behavior or thinking to coincide w/ a group standard</a:t>
            </a:r>
          </a:p>
          <a:p>
            <a:pPr lvl="1"/>
            <a:r>
              <a:rPr lang="en-US" altLang="en-US" smtClean="0"/>
              <a:t>Examples</a:t>
            </a:r>
          </a:p>
          <a:p>
            <a:pPr lvl="2"/>
            <a:r>
              <a:rPr lang="en-US" altLang="en-US" smtClean="0"/>
              <a:t>Gazing upward w/ others do</a:t>
            </a:r>
          </a:p>
          <a:p>
            <a:pPr lvl="2"/>
            <a:r>
              <a:rPr lang="en-US" altLang="en-US" smtClean="0"/>
              <a:t>Facing the back of an elevator</a:t>
            </a:r>
          </a:p>
          <a:p>
            <a:pPr lvl="2"/>
            <a:r>
              <a:rPr lang="en-US" altLang="en-US" smtClean="0"/>
              <a:t>Bartenders “seeding” tip containers</a:t>
            </a:r>
          </a:p>
          <a:p>
            <a:pPr lvl="2"/>
            <a:r>
              <a:rPr lang="en-US" altLang="en-US" smtClean="0"/>
              <a:t>And…</a:t>
            </a:r>
          </a:p>
        </p:txBody>
      </p:sp>
      <p:pic>
        <p:nvPicPr>
          <p:cNvPr id="27652" name="Picture 4" descr="j04038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495800"/>
            <a:ext cx="2117725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Asch (1955)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077200" cy="4114800"/>
          </a:xfrm>
        </p:spPr>
        <p:txBody>
          <a:bodyPr/>
          <a:lstStyle/>
          <a:p>
            <a:r>
              <a:rPr lang="en-US" altLang="en-US" smtClean="0"/>
              <a:t>Purpose</a:t>
            </a:r>
          </a:p>
          <a:p>
            <a:pPr lvl="1"/>
            <a:r>
              <a:rPr lang="en-US" altLang="en-US" smtClean="0"/>
              <a:t>Will group pressure prompt conformity?</a:t>
            </a:r>
          </a:p>
          <a:p>
            <a:r>
              <a:rPr lang="en-US" altLang="en-US" smtClean="0"/>
              <a:t>Method</a:t>
            </a:r>
          </a:p>
          <a:p>
            <a:pPr lvl="1"/>
            <a:r>
              <a:rPr lang="en-US" altLang="en-US" smtClean="0"/>
              <a:t>Participants (as members of a group) given the following task…</a:t>
            </a:r>
          </a:p>
        </p:txBody>
      </p:sp>
      <p:pic>
        <p:nvPicPr>
          <p:cNvPr id="29700" name="Picture 4" descr="figure-54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19600"/>
            <a:ext cx="56388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itrus design template">
  <a:themeElements>
    <a:clrScheme name="Citrus design template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Citrus design template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Citrus design template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rus design template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rus design template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rus design template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rus design template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rus design template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rus design template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rus design template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Citrus design template</Template>
  <TotalTime>211</TotalTime>
  <Words>473</Words>
  <Application>Microsoft Office PowerPoint</Application>
  <PresentationFormat>On-screen Show (4:3)</PresentationFormat>
  <Paragraphs>114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Tahoma</vt:lpstr>
      <vt:lpstr>Arial</vt:lpstr>
      <vt:lpstr>Monotype Sorts</vt:lpstr>
      <vt:lpstr>Citrus design template</vt:lpstr>
      <vt:lpstr>Social Psychology</vt:lpstr>
      <vt:lpstr>Social Thinking &amp; Influence</vt:lpstr>
      <vt:lpstr>Social Psychology </vt:lpstr>
      <vt:lpstr>Social Thinking</vt:lpstr>
      <vt:lpstr>Attribution Theory</vt:lpstr>
      <vt:lpstr>Attribution Theory</vt:lpstr>
      <vt:lpstr>Attitudes</vt:lpstr>
      <vt:lpstr>Social Influence</vt:lpstr>
      <vt:lpstr>Asch (1955)</vt:lpstr>
      <vt:lpstr>Asch (1955)</vt:lpstr>
      <vt:lpstr>Obedience &amp; Milgram (1963)</vt:lpstr>
      <vt:lpstr>Obedience &amp; Milgram (1963)</vt:lpstr>
      <vt:lpstr>Group Influence (The presence of others can…)</vt:lpstr>
      <vt:lpstr>Group Influence (Which is which?)</vt:lpstr>
    </vt:vector>
  </TitlesOfParts>
  <Company>SIUE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</dc:creator>
  <cp:lastModifiedBy>Everett, Gregory</cp:lastModifiedBy>
  <cp:revision>26</cp:revision>
  <cp:lastPrinted>1601-01-01T00:00:00Z</cp:lastPrinted>
  <dcterms:created xsi:type="dcterms:W3CDTF">2006-12-01T16:14:15Z</dcterms:created>
  <dcterms:modified xsi:type="dcterms:W3CDTF">2016-08-23T13:40:43Z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TC010690001033</vt:lpwstr>
  </property>
</Properties>
</file>