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40B"/>
    <a:srgbClr val="34523B"/>
    <a:srgbClr val="3E6247"/>
    <a:srgbClr val="578964"/>
    <a:srgbClr val="419F7B"/>
    <a:srgbClr val="2FB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AB8AF0A-AD5A-4CB5-BF00-FAFEFA58E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050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266978B-FAF8-4B48-A004-4C29388D6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593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452D04-D829-47F1-9A38-FA453B11B19D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AA2A87-3915-44B2-B2C4-6707FA3646AF}" type="slidenum">
              <a:rPr lang="en-US" altLang="en-US">
                <a:latin typeface="Arial" charset="0"/>
              </a:rPr>
              <a:pPr/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A41B879-9BE9-41BC-8A24-77CA5F44FA8C}" type="slidenum">
              <a:rPr lang="en-US" altLang="en-US">
                <a:latin typeface="Arial" charset="0"/>
              </a:rPr>
              <a:pPr/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4F24A7D-DA3F-4227-99EF-7B470B4FE241}" type="slidenum">
              <a:rPr lang="en-US" altLang="en-US">
                <a:latin typeface="Arial" charset="0"/>
              </a:rPr>
              <a:pPr/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515F3DD-1C39-4871-900D-828FE2A777A2}" type="slidenum">
              <a:rPr lang="en-US" altLang="en-US">
                <a:latin typeface="Arial" charset="0"/>
              </a:rPr>
              <a:pPr/>
              <a:t>13</a:t>
            </a:fld>
            <a:endParaRPr lang="en-US" alt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40F90D-6F12-4D6A-9628-444BE06E5B2B}" type="slidenum">
              <a:rPr lang="en-US" altLang="en-US">
                <a:latin typeface="Arial" charset="0"/>
              </a:rPr>
              <a:pPr/>
              <a:t>14</a:t>
            </a:fld>
            <a:endParaRPr lang="en-US" alt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F19F132-5A45-4CBC-B987-AE7E415EC5AD}" type="slidenum">
              <a:rPr lang="en-US" altLang="en-US">
                <a:latin typeface="Arial" charset="0"/>
              </a:rPr>
              <a:pPr/>
              <a:t>15</a:t>
            </a:fld>
            <a:endParaRPr lang="en-US" altLang="en-US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5D99F8-2601-4536-9CE9-8D688568AADA}" type="slidenum">
              <a:rPr lang="en-US" altLang="en-US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CF379C8-0162-4B58-98F4-E681887495A8}" type="slidenum">
              <a:rPr lang="en-US" altLang="en-US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1983212-B74C-455B-B642-4F3F712375A5}" type="slidenum">
              <a:rPr lang="en-US" altLang="en-US">
                <a:latin typeface="Arial" charset="0"/>
              </a:rPr>
              <a:pPr/>
              <a:t>4</a:t>
            </a:fld>
            <a:endParaRPr lang="en-US" alt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CDD6995-0493-4B0D-B7D0-42118FB876B7}" type="slidenum">
              <a:rPr lang="en-US" altLang="en-US">
                <a:latin typeface="Arial" charset="0"/>
              </a:rPr>
              <a:pPr/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1D2FC14-931E-438E-8AD9-EFBF723111C4}" type="slidenum">
              <a:rPr lang="en-US" altLang="en-US">
                <a:latin typeface="Arial" charset="0"/>
              </a:rPr>
              <a:pPr/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293016-B047-431B-A13A-0A45E7B106C7}" type="slidenum">
              <a:rPr lang="en-US" altLang="en-US">
                <a:latin typeface="Arial" charset="0"/>
              </a:rPr>
              <a:pPr/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FF11AEB-A13D-445D-A5C2-46FA9D24E9EC}" type="slidenum">
              <a:rPr lang="en-US" altLang="en-US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8368F2-E512-4F57-902E-1E5C7CBABC82}" type="slidenum">
              <a:rPr lang="en-US" altLang="en-US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46 h 154"/>
                  <a:gd name="T2" fmla="*/ 28 w 144"/>
                  <a:gd name="T3" fmla="*/ 69 h 154"/>
                  <a:gd name="T4" fmla="*/ 55 w 144"/>
                  <a:gd name="T5" fmla="*/ 54 h 154"/>
                  <a:gd name="T6" fmla="*/ 29 w 144"/>
                  <a:gd name="T7" fmla="*/ 25 h 154"/>
                  <a:gd name="T8" fmla="*/ 49 w 144"/>
                  <a:gd name="T9" fmla="*/ 15 h 154"/>
                  <a:gd name="T10" fmla="*/ 55 w 144"/>
                  <a:gd name="T11" fmla="*/ 24 h 154"/>
                  <a:gd name="T12" fmla="*/ 67 w 144"/>
                  <a:gd name="T13" fmla="*/ 21 h 154"/>
                  <a:gd name="T14" fmla="*/ 46 w 144"/>
                  <a:gd name="T15" fmla="*/ 1 h 154"/>
                  <a:gd name="T16" fmla="*/ 17 w 144"/>
                  <a:gd name="T17" fmla="*/ 15 h 154"/>
                  <a:gd name="T18" fmla="*/ 43 w 144"/>
                  <a:gd name="T19" fmla="*/ 48 h 154"/>
                  <a:gd name="T20" fmla="*/ 13 w 144"/>
                  <a:gd name="T21" fmla="*/ 45 h 154"/>
                  <a:gd name="T22" fmla="*/ 0 w 144"/>
                  <a:gd name="T23" fmla="*/ 46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77977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7978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B293DF3-B239-45A6-95F2-AC537978F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9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81191-BEEB-4868-AC66-69FA903903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53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D82D-CB34-4785-AA98-D95384F4F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57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51BB-EBF2-487C-A014-45007925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9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A73A-4F67-45BA-A131-90A26EF37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48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FC26-97DA-480E-A0C0-274D8B3B3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E0374-8B30-4369-AE7B-FCA52DE32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3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CA541-374F-4F19-9F8D-4F156640B4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82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3F4C-4E2D-40EB-8787-06A2B1020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9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4B5E1-E748-4304-8118-A259C050E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3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BB08C-D554-42D0-BB3F-9DBCA0B6B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3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46 h 154"/>
                  <a:gd name="T2" fmla="*/ 28 w 144"/>
                  <a:gd name="T3" fmla="*/ 69 h 154"/>
                  <a:gd name="T4" fmla="*/ 55 w 144"/>
                  <a:gd name="T5" fmla="*/ 54 h 154"/>
                  <a:gd name="T6" fmla="*/ 29 w 144"/>
                  <a:gd name="T7" fmla="*/ 25 h 154"/>
                  <a:gd name="T8" fmla="*/ 49 w 144"/>
                  <a:gd name="T9" fmla="*/ 15 h 154"/>
                  <a:gd name="T10" fmla="*/ 55 w 144"/>
                  <a:gd name="T11" fmla="*/ 24 h 154"/>
                  <a:gd name="T12" fmla="*/ 67 w 144"/>
                  <a:gd name="T13" fmla="*/ 21 h 154"/>
                  <a:gd name="T14" fmla="*/ 46 w 144"/>
                  <a:gd name="T15" fmla="*/ 1 h 154"/>
                  <a:gd name="T16" fmla="*/ 17 w 144"/>
                  <a:gd name="T17" fmla="*/ 15 h 154"/>
                  <a:gd name="T18" fmla="*/ 43 w 144"/>
                  <a:gd name="T19" fmla="*/ 48 h 154"/>
                  <a:gd name="T20" fmla="*/ 13 w 144"/>
                  <a:gd name="T21" fmla="*/ 45 h 154"/>
                  <a:gd name="T22" fmla="*/ 0 w 144"/>
                  <a:gd name="T23" fmla="*/ 46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51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952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76953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6954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955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956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D1644899-B7AA-440E-9CB0-3D8C018351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6957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Memory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Loftus et al. &amp; misinformation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Eyewitness memory reconstruction</a:t>
            </a:r>
          </a:p>
          <a:p>
            <a:pPr lvl="1" eaLnBrk="1" hangingPunct="1">
              <a:defRPr/>
            </a:pPr>
            <a:endParaRPr lang="en-US" alt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96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Loftus et al. continued 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308975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Group A</a:t>
            </a:r>
          </a:p>
          <a:p>
            <a:pPr lvl="1" eaLnBrk="1" hangingPunct="1">
              <a:defRPr/>
            </a:pPr>
            <a:r>
              <a:rPr lang="en-US" altLang="en-US" smtClean="0"/>
              <a:t>How fast were the cars going when they </a:t>
            </a:r>
            <a:r>
              <a:rPr lang="en-US" altLang="en-US" i="1" smtClean="0"/>
              <a:t>hit</a:t>
            </a:r>
            <a:r>
              <a:rPr lang="en-US" altLang="en-US" smtClean="0"/>
              <a:t> each other?</a:t>
            </a:r>
          </a:p>
          <a:p>
            <a:pPr eaLnBrk="1" hangingPunct="1">
              <a:defRPr/>
            </a:pPr>
            <a:r>
              <a:rPr lang="en-US" altLang="en-US" smtClean="0"/>
              <a:t>Group B</a:t>
            </a:r>
          </a:p>
          <a:p>
            <a:pPr lvl="1" eaLnBrk="1" hangingPunct="1">
              <a:defRPr/>
            </a:pPr>
            <a:r>
              <a:rPr lang="en-US" altLang="en-US" smtClean="0"/>
              <a:t>How fast were the cars going when they </a:t>
            </a:r>
            <a:r>
              <a:rPr lang="en-US" altLang="en-US" i="1" smtClean="0"/>
              <a:t>smashed into</a:t>
            </a:r>
            <a:r>
              <a:rPr lang="en-US" altLang="en-US" smtClean="0"/>
              <a:t> each other?</a:t>
            </a:r>
          </a:p>
          <a:p>
            <a:pPr eaLnBrk="1" hangingPunct="1">
              <a:defRPr/>
            </a:pPr>
            <a:r>
              <a:rPr lang="en-US" altLang="en-US" smtClean="0"/>
              <a:t>1 week later…</a:t>
            </a:r>
          </a:p>
          <a:p>
            <a:pPr lvl="1" eaLnBrk="1" hangingPunct="1">
              <a:defRPr/>
            </a:pPr>
            <a:r>
              <a:rPr lang="en-US" altLang="en-US" smtClean="0"/>
              <a:t>Was there any broken glass?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Repressed or constructed?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Child abuse IS REAL, but</a:t>
            </a:r>
          </a:p>
          <a:p>
            <a:pPr lvl="1" eaLnBrk="1" hangingPunct="1">
              <a:defRPr/>
            </a:pPr>
            <a:r>
              <a:rPr lang="en-US" altLang="en-US" smtClean="0"/>
              <a:t>So are false accusations based on memory</a:t>
            </a:r>
          </a:p>
          <a:p>
            <a:pPr eaLnBrk="1" hangingPunct="1">
              <a:defRPr/>
            </a:pPr>
            <a:r>
              <a:rPr lang="en-US" altLang="en-US" smtClean="0"/>
              <a:t>Clinicians &amp; memory “recovery”</a:t>
            </a:r>
          </a:p>
          <a:p>
            <a:pPr lvl="1" eaLnBrk="1" hangingPunct="1">
              <a:defRPr/>
            </a:pPr>
            <a:r>
              <a:rPr lang="en-US" altLang="en-US" smtClean="0"/>
              <a:t>Memory Work                 vivid recollections  </a:t>
            </a:r>
          </a:p>
          <a:p>
            <a:pPr lvl="1"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SO, do repressed memories exist?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3124200" y="32766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Professional Societies Agree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080375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Sexual abuse happens</a:t>
            </a:r>
          </a:p>
          <a:p>
            <a:pPr eaLnBrk="1" hangingPunct="1">
              <a:defRPr/>
            </a:pPr>
            <a:r>
              <a:rPr lang="en-US" altLang="en-US" smtClean="0"/>
              <a:t>Recovered memories happen, but</a:t>
            </a:r>
          </a:p>
          <a:p>
            <a:pPr eaLnBrk="1" hangingPunct="1">
              <a:defRPr/>
            </a:pPr>
            <a:r>
              <a:rPr lang="en-US" altLang="en-US" smtClean="0"/>
              <a:t>Memories “recovered” under hypnosis or drugs are UNRELAIBLE </a:t>
            </a:r>
          </a:p>
          <a:p>
            <a:pPr eaLnBrk="1" hangingPunct="1">
              <a:defRPr/>
            </a:pPr>
            <a:r>
              <a:rPr lang="en-US" altLang="en-US" smtClean="0"/>
              <a:t>Memories before age 3 are UNRELIABLE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z="2000" smtClean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altLang="en-US" smtClean="0"/>
              <a:t>	Most traumatic experiences are          remembered vividly, not repressed </a:t>
            </a:r>
            <a:endParaRPr lang="en-US" altLang="en-US" sz="2000" smtClean="0"/>
          </a:p>
          <a:p>
            <a:pPr eaLnBrk="1" hangingPunct="1">
              <a:defRPr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95400"/>
            <a:ext cx="8540750" cy="4803775"/>
          </a:xfrm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endParaRPr lang="en-US" altLang="en-US" sz="3600" smtClean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altLang="en-US" sz="3600" smtClean="0"/>
              <a:t>So, how can understanding memory help you?</a:t>
            </a:r>
          </a:p>
        </p:txBody>
      </p:sp>
      <p:pic>
        <p:nvPicPr>
          <p:cNvPr id="109573" name="Picture 5" descr="j04074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3902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Tips for Memory Improvement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Study repeatedly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Spend time rehearsing &amp; actively thinking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Make the material personally meaningful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Use mnemonic devices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Use retrieval cues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Recall events while they are fresh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Minimize interference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Test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Forgetting, Memory Construction     &amp; Improvement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Forgetting</a:t>
            </a:r>
          </a:p>
          <a:p>
            <a:pPr lvl="1" eaLnBrk="1" hangingPunct="1">
              <a:defRPr/>
            </a:pPr>
            <a:r>
              <a:rPr lang="en-US" altLang="en-US" smtClean="0"/>
              <a:t>Encoding failure</a:t>
            </a:r>
          </a:p>
          <a:p>
            <a:pPr lvl="1" eaLnBrk="1" hangingPunct="1">
              <a:defRPr/>
            </a:pPr>
            <a:r>
              <a:rPr lang="en-US" altLang="en-US" smtClean="0"/>
              <a:t>Storage decay</a:t>
            </a:r>
          </a:p>
          <a:p>
            <a:pPr lvl="1" eaLnBrk="1" hangingPunct="1">
              <a:defRPr/>
            </a:pPr>
            <a:r>
              <a:rPr lang="en-US" altLang="en-US" smtClean="0"/>
              <a:t>Retrieval failure</a:t>
            </a:r>
          </a:p>
          <a:p>
            <a:pPr eaLnBrk="1" hangingPunct="1">
              <a:defRPr/>
            </a:pPr>
            <a:r>
              <a:rPr lang="en-US" altLang="en-US" smtClean="0"/>
              <a:t>Memory construction</a:t>
            </a:r>
          </a:p>
          <a:p>
            <a:pPr lvl="1" eaLnBrk="1" hangingPunct="1">
              <a:defRPr/>
            </a:pPr>
            <a:r>
              <a:rPr lang="en-US" altLang="en-US" smtClean="0"/>
              <a:t>Misinformation &amp; imagination</a:t>
            </a:r>
          </a:p>
          <a:p>
            <a:pPr lvl="2" eaLnBrk="1" hangingPunct="1">
              <a:defRPr/>
            </a:pPr>
            <a:r>
              <a:rPr lang="en-US" altLang="en-US" smtClean="0"/>
              <a:t>Loftus et al.</a:t>
            </a:r>
          </a:p>
          <a:p>
            <a:pPr lvl="1" eaLnBrk="1" hangingPunct="1">
              <a:defRPr/>
            </a:pPr>
            <a:r>
              <a:rPr lang="en-US" altLang="en-US" smtClean="0"/>
              <a:t>Repressed or constructed?</a:t>
            </a:r>
          </a:p>
          <a:p>
            <a:pPr eaLnBrk="1" hangingPunct="1">
              <a:defRPr/>
            </a:pPr>
            <a:r>
              <a:rPr lang="en-US" altLang="en-US" smtClean="0"/>
              <a:t>Tips for memory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Encoding Failure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Encoding failure</a:t>
            </a:r>
          </a:p>
          <a:p>
            <a:pPr lvl="1" eaLnBrk="1" hangingPunct="1">
              <a:defRPr/>
            </a:pPr>
            <a:r>
              <a:rPr lang="en-US" altLang="en-US" smtClean="0"/>
              <a:t>We can’t remember w/we don’t encode</a:t>
            </a:r>
          </a:p>
          <a:p>
            <a:pPr lvl="1" eaLnBrk="1" hangingPunct="1">
              <a:defRPr/>
            </a:pPr>
            <a:r>
              <a:rPr lang="en-US" altLang="en-US" smtClean="0"/>
              <a:t>Info does not enter LTM</a:t>
            </a:r>
          </a:p>
          <a:p>
            <a:pPr lvl="1" eaLnBrk="1" hangingPunct="1">
              <a:defRPr/>
            </a:pPr>
            <a:r>
              <a:rPr lang="en-US" altLang="en-US" smtClean="0"/>
              <a:t>FOR EXAMPLE…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124" name="Picture 4" descr="j03835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22606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Encoding Failure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9530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Storage Decay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Memory traces fade w/time</a:t>
            </a:r>
          </a:p>
          <a:p>
            <a:pPr eaLnBrk="1" hangingPunct="1">
              <a:defRPr/>
            </a:pPr>
            <a:r>
              <a:rPr lang="en-US" altLang="en-US" smtClean="0"/>
              <a:t>Forgetting curve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en-US" smtClean="0"/>
          </a:p>
        </p:txBody>
      </p:sp>
      <p:pic>
        <p:nvPicPr>
          <p:cNvPr id="87044" name="Picture 4" descr="figure-27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52750"/>
            <a:ext cx="792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Retrieval Failure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Can’t access stored info</a:t>
            </a:r>
          </a:p>
          <a:p>
            <a:pPr eaLnBrk="1" hangingPunct="1">
              <a:defRPr/>
            </a:pPr>
            <a:r>
              <a:rPr lang="en-US" altLang="en-US" dirty="0" smtClean="0"/>
              <a:t>2 forms of interference</a:t>
            </a:r>
          </a:p>
          <a:p>
            <a:pPr lvl="1" eaLnBrk="1" hangingPunct="1">
              <a:defRPr/>
            </a:pPr>
            <a:r>
              <a:rPr lang="en-US" altLang="en-US" dirty="0" smtClean="0"/>
              <a:t>Proactive </a:t>
            </a:r>
          </a:p>
          <a:p>
            <a:pPr lvl="2" eaLnBrk="1" hangingPunct="1">
              <a:defRPr/>
            </a:pPr>
            <a:r>
              <a:rPr lang="en-US" altLang="en-US" dirty="0" smtClean="0"/>
              <a:t>Previous learning disrupts recall of new info</a:t>
            </a:r>
          </a:p>
          <a:p>
            <a:pPr lvl="2" eaLnBrk="1" hangingPunct="1">
              <a:defRPr/>
            </a:pPr>
            <a:r>
              <a:rPr lang="en-US" altLang="en-US" dirty="0" smtClean="0"/>
              <a:t>EX: going to where you parked yesterday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Retroactive </a:t>
            </a:r>
          </a:p>
          <a:p>
            <a:pPr lvl="2" eaLnBrk="1" hangingPunct="1">
              <a:defRPr/>
            </a:pPr>
            <a:r>
              <a:rPr lang="en-US" altLang="en-US" dirty="0" smtClean="0"/>
              <a:t>New learning disrupts recall of previous info</a:t>
            </a:r>
          </a:p>
          <a:p>
            <a:pPr lvl="2" eaLnBrk="1" hangingPunct="1">
              <a:defRPr/>
            </a:pPr>
            <a:r>
              <a:rPr lang="en-US" altLang="en-US" dirty="0" smtClean="0"/>
              <a:t>EX: learning new names disrupts recall of previous names</a:t>
            </a:r>
          </a:p>
          <a:p>
            <a:pPr lvl="2"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Forgetting is due to…</a:t>
            </a:r>
          </a:p>
        </p:txBody>
      </p:sp>
      <p:sp>
        <p:nvSpPr>
          <p:cNvPr id="103430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mtClean="0"/>
              <a:t>Encoding failure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mtClean="0"/>
              <a:t>(information was never acquired)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en-US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mtClean="0"/>
              <a:t>Storage decay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mtClean="0"/>
              <a:t>(information was discarded)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en-US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mtClean="0"/>
              <a:t>Retrieval failure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smtClean="0"/>
              <a:t>(information can’t be accessed)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3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3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Repressed Memories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461375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Freudian defense mechanism</a:t>
            </a:r>
          </a:p>
          <a:p>
            <a:pPr lvl="1" eaLnBrk="1" hangingPunct="1">
              <a:defRPr/>
            </a:pPr>
            <a:r>
              <a:rPr lang="en-US" altLang="en-US" smtClean="0"/>
              <a:t>anxiety-arousing memories forcibly blocked from consciousness</a:t>
            </a:r>
          </a:p>
          <a:p>
            <a:pPr lvl="1" eaLnBrk="1" hangingPunct="1">
              <a:defRPr/>
            </a:pPr>
            <a:r>
              <a:rPr lang="en-US" altLang="en-US" smtClean="0"/>
              <a:t>motivated forgetting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BUT, DO THEY EXIST??</a:t>
            </a:r>
          </a:p>
          <a:p>
            <a:pPr lvl="1" eaLnBrk="1" hangingPunct="1">
              <a:defRPr/>
            </a:pPr>
            <a:r>
              <a:rPr lang="en-US" altLang="en-US" smtClean="0"/>
              <a:t>Stay tuned…</a:t>
            </a:r>
          </a:p>
          <a:p>
            <a:pPr lvl="1" eaLnBrk="1" hangingPunct="1">
              <a:defRPr/>
            </a:pPr>
            <a:endParaRPr lang="en-US" altLang="en-US" smtClean="0"/>
          </a:p>
          <a:p>
            <a:pPr lvl="1" eaLnBrk="1" hangingPunct="1">
              <a:defRPr/>
            </a:pPr>
            <a:endParaRPr lang="en-US" altLang="en-US" smtClean="0"/>
          </a:p>
        </p:txBody>
      </p:sp>
      <p:pic>
        <p:nvPicPr>
          <p:cNvPr id="10244" name="Picture 4" descr="j04009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50507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Memory Construction 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Misinformation effect</a:t>
            </a:r>
          </a:p>
          <a:p>
            <a:pPr lvl="1" eaLnBrk="1" hangingPunct="1">
              <a:defRPr/>
            </a:pPr>
            <a:r>
              <a:rPr lang="en-US" altLang="en-US" smtClean="0"/>
              <a:t>Incorporate misleading info. into memory</a:t>
            </a:r>
          </a:p>
          <a:p>
            <a:pPr lvl="1" eaLnBrk="1" hangingPunct="1">
              <a:defRPr/>
            </a:pPr>
            <a:r>
              <a:rPr lang="en-US" altLang="en-US" smtClean="0"/>
              <a:t>Fill in memory gaps w/guesses &amp; assumptions</a:t>
            </a:r>
          </a:p>
          <a:p>
            <a:pPr lvl="1" eaLnBrk="1" hangingPunct="1">
              <a:defRPr/>
            </a:pPr>
            <a:r>
              <a:rPr lang="en-US" altLang="en-US" smtClean="0"/>
              <a:t>MISINFORMATION = MISREMBERING</a:t>
            </a:r>
          </a:p>
          <a:p>
            <a:pPr lvl="1"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Misinformation, an example…</a:t>
            </a:r>
          </a:p>
          <a:p>
            <a:pPr lvl="1" eaLnBrk="1" hangingPunct="1">
              <a:defRPr/>
            </a:pPr>
            <a:endParaRPr lang="en-US" altLang="en-US" smtClean="0"/>
          </a:p>
          <a:p>
            <a:pPr lvl="1"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272</TotalTime>
  <Words>351</Words>
  <Application>Microsoft Office PowerPoint</Application>
  <PresentationFormat>On-screen Show (4:3)</PresentationFormat>
  <Paragraphs>103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Compass</vt:lpstr>
      <vt:lpstr>Memory #3</vt:lpstr>
      <vt:lpstr>Forgetting, Memory Construction     &amp; Improvement</vt:lpstr>
      <vt:lpstr>Encoding Failure</vt:lpstr>
      <vt:lpstr>Encoding Failure</vt:lpstr>
      <vt:lpstr>Storage Decay</vt:lpstr>
      <vt:lpstr>Retrieval Failure</vt:lpstr>
      <vt:lpstr>Forgetting is due to…</vt:lpstr>
      <vt:lpstr>Repressed Memories</vt:lpstr>
      <vt:lpstr>Memory Construction </vt:lpstr>
      <vt:lpstr>Loftus et al. &amp; misinformation</vt:lpstr>
      <vt:lpstr>Loftus et al. continued </vt:lpstr>
      <vt:lpstr>Repressed or constructed?</vt:lpstr>
      <vt:lpstr>Professional Societies Agree</vt:lpstr>
      <vt:lpstr>PowerPoint Presentation</vt:lpstr>
      <vt:lpstr>Tips for Memory Improvement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23</cp:revision>
  <cp:lastPrinted>1601-01-01T00:00:00Z</cp:lastPrinted>
  <dcterms:created xsi:type="dcterms:W3CDTF">2006-10-13T16:04:52Z</dcterms:created>
  <dcterms:modified xsi:type="dcterms:W3CDTF">2016-10-17T14:07:24Z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TC010721221033</vt:lpwstr>
  </property>
</Properties>
</file>