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5E7D6461-7663-4A58-8E70-E53D58C972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653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86689A5-CEEB-462F-BC23-F6B1E1961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63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010759-B3CC-4BE2-94FB-7ABF8ADE25A5}" type="slidenum">
              <a:rPr lang="en-US" altLang="en-US">
                <a:latin typeface="Arial Narrow" pitchFamily="34" charset="0"/>
              </a:rPr>
              <a:pPr/>
              <a:t>1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ADD7E5-B1EB-488A-9924-1F4F5C15CEA0}" type="slidenum">
              <a:rPr lang="en-US" altLang="en-US">
                <a:latin typeface="Arial Narrow" pitchFamily="34" charset="0"/>
              </a:rPr>
              <a:pPr/>
              <a:t>10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378FD0E-3F31-4401-B390-A51379E68680}" type="slidenum">
              <a:rPr lang="en-US" altLang="en-US">
                <a:latin typeface="Arial Narrow" pitchFamily="34" charset="0"/>
              </a:rPr>
              <a:pPr/>
              <a:t>11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C7AD2D-A647-4F4D-87BE-22AD7CCBD16B}" type="slidenum">
              <a:rPr lang="en-US" altLang="en-US">
                <a:latin typeface="Arial Narrow" pitchFamily="34" charset="0"/>
              </a:rPr>
              <a:pPr/>
              <a:t>12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2CC5227-9A73-4778-BD56-EDAF80AC9224}" type="slidenum">
              <a:rPr lang="en-US" altLang="en-US">
                <a:latin typeface="Arial Narrow" pitchFamily="34" charset="0"/>
              </a:rPr>
              <a:pPr/>
              <a:t>13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B4AC60-6C91-428D-97BB-A128E87A1D41}" type="slidenum">
              <a:rPr lang="en-US" altLang="en-US">
                <a:latin typeface="Arial Narrow" pitchFamily="34" charset="0"/>
              </a:rPr>
              <a:pPr/>
              <a:t>14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638309F-7359-4FAB-9A07-E30C21DFE37A}" type="slidenum">
              <a:rPr lang="en-US" altLang="en-US">
                <a:latin typeface="Arial Narrow" pitchFamily="34" charset="0"/>
              </a:rPr>
              <a:pPr/>
              <a:t>15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328C28-BDAA-42B0-8102-66ABC886CE50}" type="slidenum">
              <a:rPr lang="en-US" altLang="en-US">
                <a:latin typeface="Arial Narrow" pitchFamily="34" charset="0"/>
              </a:rPr>
              <a:pPr/>
              <a:t>16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C78574-D424-4706-A108-B5423EA37535}" type="slidenum">
              <a:rPr lang="en-US" altLang="en-US">
                <a:latin typeface="Arial Narrow" pitchFamily="34" charset="0"/>
              </a:rPr>
              <a:pPr/>
              <a:t>17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7FA3AF9-ECB3-44D0-AD76-B4BF7507AF02}" type="slidenum">
              <a:rPr lang="en-US" altLang="en-US">
                <a:latin typeface="Arial Narrow" pitchFamily="34" charset="0"/>
              </a:rPr>
              <a:pPr/>
              <a:t>2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0E0278-5411-4DA0-AF1B-BB3602452109}" type="slidenum">
              <a:rPr lang="en-US" altLang="en-US">
                <a:latin typeface="Arial Narrow" pitchFamily="34" charset="0"/>
              </a:rPr>
              <a:pPr/>
              <a:t>3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D399C6-B71A-4132-909A-623D11E5A95A}" type="slidenum">
              <a:rPr lang="en-US" altLang="en-US">
                <a:latin typeface="Arial Narrow" pitchFamily="34" charset="0"/>
              </a:rPr>
              <a:pPr/>
              <a:t>4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049E99-6145-4BB7-85F3-E73B9746A76D}" type="slidenum">
              <a:rPr lang="en-US" altLang="en-US">
                <a:latin typeface="Arial Narrow" pitchFamily="34" charset="0"/>
              </a:rPr>
              <a:pPr/>
              <a:t>5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601554-755A-4EF0-B752-29FD8B40518D}" type="slidenum">
              <a:rPr lang="en-US" altLang="en-US">
                <a:latin typeface="Arial Narrow" pitchFamily="34" charset="0"/>
              </a:rPr>
              <a:pPr/>
              <a:t>6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7480B49-2E2A-47BE-AB75-17389DF0F1BD}" type="slidenum">
              <a:rPr lang="en-US" altLang="en-US">
                <a:latin typeface="Arial Narrow" pitchFamily="34" charset="0"/>
              </a:rPr>
              <a:pPr/>
              <a:t>7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04E3B4D-5BE0-4EDB-88AD-98E603104004}" type="slidenum">
              <a:rPr lang="en-US" altLang="en-US">
                <a:latin typeface="Arial Narrow" pitchFamily="34" charset="0"/>
              </a:rPr>
              <a:pPr/>
              <a:t>8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E759AF-4BEA-4819-BF81-B821EFA035A8}" type="slidenum">
              <a:rPr lang="en-US" altLang="en-US">
                <a:latin typeface="Arial Narrow" pitchFamily="34" charset="0"/>
              </a:rPr>
              <a:pPr/>
              <a:t>9</a:t>
            </a:fld>
            <a:endParaRPr lang="en-US" altLang="en-US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91BB4-52B3-4BD4-9CF7-7D5DB9C36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29569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1091-2643-438D-80C9-7AE61C858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745941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37AE-CF8D-4349-93DC-5AA363ECF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5511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F9C12-E0AE-4A8A-AA21-AE9A6541A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82791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91AE8-C4BA-4FEA-BA22-161674050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85591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CBCD2-C69A-468F-BF1B-E44450C76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4001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0F30-39A3-4618-B023-BD924A19D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78798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A825D-43F9-4300-981D-7187342DF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32355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B9764-5C47-46EF-94E5-01A1EF6F8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57344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B6C63-936A-4CDE-B949-1D878652C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803488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BA9FD-32FD-4154-A5C7-7DD0DA6773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66279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88A3DB-6BAD-479C-AD9B-6CCD84098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Learning #2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1216025"/>
          </a:xfrm>
        </p:spPr>
        <p:txBody>
          <a:bodyPr/>
          <a:lstStyle/>
          <a:p>
            <a:pPr eaLnBrk="1" hangingPunct="1"/>
            <a:r>
              <a:rPr lang="en-US" altLang="en-US" smtClean="0"/>
              <a:t>Positive vs. negative punishment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Positive punishment</a:t>
            </a:r>
          </a:p>
          <a:p>
            <a:pPr lvl="1" eaLnBrk="1" hangingPunct="1"/>
            <a:r>
              <a:rPr lang="en-US" altLang="en-US" i="1" smtClean="0"/>
              <a:t>Addition </a:t>
            </a:r>
            <a:r>
              <a:rPr lang="en-US" altLang="en-US" smtClean="0"/>
              <a:t>of an aversive consequence </a:t>
            </a:r>
            <a:r>
              <a:rPr lang="en-US" altLang="en-US" i="1" smtClean="0"/>
              <a:t>decreases </a:t>
            </a:r>
            <a:r>
              <a:rPr lang="en-US" altLang="en-US" smtClean="0"/>
              <a:t>behavior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Negative punishment</a:t>
            </a:r>
          </a:p>
          <a:p>
            <a:pPr lvl="1" eaLnBrk="1" hangingPunct="1"/>
            <a:r>
              <a:rPr lang="en-US" altLang="en-US" i="1" smtClean="0"/>
              <a:t>Removal </a:t>
            </a:r>
            <a:r>
              <a:rPr lang="en-US" altLang="en-US" smtClean="0"/>
              <a:t>of a desirable consequence </a:t>
            </a:r>
            <a:r>
              <a:rPr lang="en-US" altLang="en-US" i="1" smtClean="0"/>
              <a:t>decreases </a:t>
            </a:r>
            <a:r>
              <a:rPr lang="en-US" altLang="en-US" smtClean="0"/>
              <a:t>behavior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mtClean="0"/>
              <a:t>For both reinforcement and punishment, the words </a:t>
            </a:r>
            <a:r>
              <a:rPr lang="en-US" altLang="en-US" i="1" smtClean="0"/>
              <a:t>positive &amp; negative</a:t>
            </a:r>
            <a:r>
              <a:rPr lang="en-US" altLang="en-US" smtClean="0"/>
              <a:t> refer only to the </a:t>
            </a:r>
            <a:r>
              <a:rPr lang="en-US" altLang="en-US" i="1" smtClean="0"/>
              <a:t>addition or removal</a:t>
            </a:r>
            <a:r>
              <a:rPr lang="en-US" altLang="en-US" smtClean="0"/>
              <a:t> of a consequence, not the effects on behavior.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Positive or negative?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200" dirty="0" smtClean="0"/>
          </a:p>
        </p:txBody>
      </p:sp>
      <p:pic>
        <p:nvPicPr>
          <p:cNvPr id="75780" name="Picture 4" descr="j04014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4800"/>
            <a:ext cx="2819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2160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Potential side effects </a:t>
            </a:r>
            <a:br>
              <a:rPr lang="en-US" altLang="en-US" smtClean="0"/>
            </a:br>
            <a:r>
              <a:rPr lang="en-US" altLang="en-US" smtClean="0"/>
              <a:t>of punishment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Spanking for example:</a:t>
            </a:r>
          </a:p>
          <a:p>
            <a:pPr lvl="1" eaLnBrk="1" hangingPunct="1"/>
            <a:r>
              <a:rPr lang="en-US" altLang="en-US" smtClean="0"/>
              <a:t>May lead to unwanted fears</a:t>
            </a:r>
          </a:p>
          <a:p>
            <a:pPr lvl="1" eaLnBrk="1" hangingPunct="1"/>
            <a:r>
              <a:rPr lang="en-US" altLang="en-US" smtClean="0"/>
              <a:t>Gives no information about what to do</a:t>
            </a:r>
          </a:p>
          <a:p>
            <a:pPr lvl="1" eaLnBrk="1" hangingPunct="1"/>
            <a:r>
              <a:rPr lang="en-US" altLang="en-US" smtClean="0"/>
              <a:t>Unwanted behaviors reappear in its absence</a:t>
            </a:r>
          </a:p>
          <a:p>
            <a:pPr lvl="1" eaLnBrk="1" hangingPunct="1"/>
            <a:r>
              <a:rPr lang="en-US" altLang="en-US" smtClean="0"/>
              <a:t>May lead to aggression against the agent</a:t>
            </a:r>
          </a:p>
          <a:p>
            <a:pPr lvl="1" eaLnBrk="1" hangingPunct="1"/>
            <a:r>
              <a:rPr lang="en-US" altLang="en-US" smtClean="0"/>
              <a:t>One unwanted behavior replaces another</a:t>
            </a:r>
          </a:p>
        </p:txBody>
      </p:sp>
      <p:pic>
        <p:nvPicPr>
          <p:cNvPr id="15364" name="Picture 4" descr="j02403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0"/>
            <a:ext cx="314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Schedules of reinforcement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Continuous</a:t>
            </a:r>
          </a:p>
          <a:p>
            <a:pPr lvl="1" eaLnBrk="1" hangingPunct="1"/>
            <a:r>
              <a:rPr lang="en-US" altLang="en-US" smtClean="0"/>
              <a:t>Reinforcing </a:t>
            </a:r>
            <a:r>
              <a:rPr lang="en-US" altLang="en-US" i="1" smtClean="0"/>
              <a:t>every</a:t>
            </a:r>
            <a:r>
              <a:rPr lang="en-US" altLang="en-US" smtClean="0"/>
              <a:t> instance of behavior </a:t>
            </a:r>
          </a:p>
          <a:p>
            <a:pPr lvl="1" eaLnBrk="1" hangingPunct="1"/>
            <a:r>
              <a:rPr lang="en-US" altLang="en-US" smtClean="0"/>
              <a:t>Best for teaching new skills</a:t>
            </a:r>
          </a:p>
          <a:p>
            <a:pPr lvl="1" eaLnBrk="1" hangingPunct="1"/>
            <a:r>
              <a:rPr lang="en-US" altLang="en-US" smtClean="0"/>
              <a:t>EX: housebreaking a pet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Partial (intermittent)</a:t>
            </a:r>
          </a:p>
          <a:p>
            <a:pPr lvl="1" eaLnBrk="1" hangingPunct="1"/>
            <a:r>
              <a:rPr lang="en-US" altLang="en-US" smtClean="0"/>
              <a:t>Reinforcing </a:t>
            </a:r>
            <a:r>
              <a:rPr lang="en-US" altLang="en-US" i="1" smtClean="0"/>
              <a:t>some</a:t>
            </a:r>
            <a:r>
              <a:rPr lang="en-US" altLang="en-US" smtClean="0"/>
              <a:t> instances of behavior </a:t>
            </a:r>
          </a:p>
          <a:p>
            <a:pPr lvl="1" eaLnBrk="1" hangingPunct="1"/>
            <a:r>
              <a:rPr lang="en-US" altLang="en-US" smtClean="0"/>
              <a:t>Best for maintaining established behaviors</a:t>
            </a:r>
          </a:p>
          <a:p>
            <a:pPr lvl="1" eaLnBrk="1" hangingPunct="1"/>
            <a:r>
              <a:rPr lang="en-US" altLang="en-US" smtClean="0"/>
              <a:t>Ex: occasionally giving in to tantrums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Partial reinforcement</a:t>
            </a:r>
            <a:br>
              <a:rPr lang="en-US" altLang="en-US" smtClean="0"/>
            </a:br>
            <a:r>
              <a:rPr lang="en-US" altLang="en-US" smtClean="0"/>
              <a:t>(ratio schedules)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Fixed-ratio </a:t>
            </a:r>
          </a:p>
          <a:p>
            <a:pPr lvl="1" eaLnBrk="1" hangingPunct="1"/>
            <a:r>
              <a:rPr lang="en-US" altLang="en-US" smtClean="0"/>
              <a:t>Reinforce after a </a:t>
            </a:r>
            <a:r>
              <a:rPr lang="en-US" altLang="en-US" i="1" smtClean="0"/>
              <a:t>specific number</a:t>
            </a:r>
            <a:r>
              <a:rPr lang="en-US" altLang="en-US" smtClean="0"/>
              <a:t> of responses</a:t>
            </a:r>
          </a:p>
          <a:p>
            <a:pPr lvl="1" eaLnBrk="1" hangingPunct="1"/>
            <a:r>
              <a:rPr lang="en-US" altLang="en-US" smtClean="0"/>
              <a:t>EX: sticker after every 4 assignments turned in</a:t>
            </a:r>
          </a:p>
          <a:p>
            <a:pPr eaLnBrk="1" hangingPunct="1"/>
            <a:r>
              <a:rPr lang="en-US" altLang="en-US" smtClean="0"/>
              <a:t>Variable-ratio</a:t>
            </a:r>
          </a:p>
          <a:p>
            <a:pPr lvl="1" eaLnBrk="1" hangingPunct="1"/>
            <a:r>
              <a:rPr lang="en-US" altLang="en-US" smtClean="0"/>
              <a:t>Reinforce after </a:t>
            </a:r>
            <a:r>
              <a:rPr lang="en-US" altLang="en-US" i="1" smtClean="0"/>
              <a:t>unpredictable             number</a:t>
            </a:r>
            <a:r>
              <a:rPr lang="en-US" altLang="en-US" smtClean="0"/>
              <a:t> of responses</a:t>
            </a:r>
          </a:p>
          <a:p>
            <a:pPr lvl="1" eaLnBrk="1" hangingPunct="1"/>
            <a:r>
              <a:rPr lang="en-US" altLang="en-US" smtClean="0"/>
              <a:t>EX: slot machines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80900" name="Picture 4" descr="bd055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67200"/>
            <a:ext cx="2667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Partial reinforcement</a:t>
            </a:r>
            <a:br>
              <a:rPr lang="en-US" altLang="en-US" smtClean="0"/>
            </a:br>
            <a:r>
              <a:rPr lang="en-US" altLang="en-US" smtClean="0"/>
              <a:t>(interval schedules)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Fixed-interval</a:t>
            </a:r>
          </a:p>
          <a:p>
            <a:pPr lvl="1" eaLnBrk="1" hangingPunct="1"/>
            <a:r>
              <a:rPr lang="en-US" altLang="en-US" smtClean="0"/>
              <a:t>Reinforce after </a:t>
            </a:r>
            <a:r>
              <a:rPr lang="en-US" altLang="en-US" i="1" smtClean="0"/>
              <a:t>specific period </a:t>
            </a:r>
            <a:r>
              <a:rPr lang="en-US" altLang="en-US" smtClean="0"/>
              <a:t>of time </a:t>
            </a:r>
          </a:p>
          <a:p>
            <a:pPr lvl="1" eaLnBrk="1" hangingPunct="1"/>
            <a:r>
              <a:rPr lang="en-US" altLang="en-US" smtClean="0"/>
              <a:t>EX: praise after 5 min of on-task behavior</a:t>
            </a:r>
          </a:p>
          <a:p>
            <a:pPr eaLnBrk="1" hangingPunct="1"/>
            <a:r>
              <a:rPr lang="en-US" altLang="en-US" smtClean="0"/>
              <a:t>Variable-interval</a:t>
            </a:r>
          </a:p>
          <a:p>
            <a:pPr lvl="1" eaLnBrk="1" hangingPunct="1"/>
            <a:r>
              <a:rPr lang="en-US" altLang="en-US" smtClean="0"/>
              <a:t>Reinforce after </a:t>
            </a:r>
            <a:r>
              <a:rPr lang="en-US" altLang="en-US" i="1" smtClean="0"/>
              <a:t>unpredictable period</a:t>
            </a:r>
            <a:r>
              <a:rPr lang="en-US" altLang="en-US" smtClean="0"/>
              <a:t> of time </a:t>
            </a:r>
          </a:p>
          <a:p>
            <a:pPr lvl="1" eaLnBrk="1" hangingPunct="1"/>
            <a:r>
              <a:rPr lang="en-US" altLang="en-US" smtClean="0"/>
              <a:t>EX: fishing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84996" name="Picture 4" descr="j02365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133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Operant conditioning is everywhere!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 school…</a:t>
            </a:r>
          </a:p>
          <a:p>
            <a:pPr lvl="1" eaLnBrk="1" hangingPunct="1"/>
            <a:r>
              <a:rPr lang="en-US" altLang="en-US" smtClean="0"/>
              <a:t>Classroom behavioral management</a:t>
            </a:r>
          </a:p>
          <a:p>
            <a:pPr eaLnBrk="1" hangingPunct="1"/>
            <a:r>
              <a:rPr lang="en-US" altLang="en-US" smtClean="0"/>
              <a:t>At work…</a:t>
            </a:r>
          </a:p>
          <a:p>
            <a:pPr lvl="1" eaLnBrk="1" hangingPunct="1"/>
            <a:r>
              <a:rPr lang="en-US" altLang="en-US" smtClean="0"/>
              <a:t>Bonuses for good work, fired for bad</a:t>
            </a:r>
          </a:p>
          <a:p>
            <a:pPr eaLnBrk="1" hangingPunct="1"/>
            <a:r>
              <a:rPr lang="en-US" altLang="en-US" smtClean="0"/>
              <a:t>At home…</a:t>
            </a:r>
          </a:p>
          <a:p>
            <a:pPr lvl="1" eaLnBrk="1" hangingPunct="1"/>
            <a:r>
              <a:rPr lang="en-US" altLang="en-US" smtClean="0"/>
              <a:t>Parent-training programs</a:t>
            </a:r>
          </a:p>
          <a:p>
            <a:pPr eaLnBrk="1" hangingPunct="1"/>
            <a:r>
              <a:rPr lang="en-US" altLang="en-US" smtClean="0"/>
              <a:t>In sports…</a:t>
            </a:r>
          </a:p>
          <a:p>
            <a:pPr lvl="1" eaLnBrk="1" hangingPunct="1"/>
            <a:r>
              <a:rPr lang="en-US" altLang="en-US" smtClean="0"/>
              <a:t>Relationship between performance &amp; playing time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quick review..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 associative learning…</a:t>
            </a:r>
          </a:p>
          <a:p>
            <a:pPr eaLnBrk="1" hangingPunct="1"/>
            <a:r>
              <a:rPr lang="en-US" altLang="en-US" smtClean="0"/>
              <a:t>Classical conditioning </a:t>
            </a:r>
          </a:p>
          <a:p>
            <a:pPr lvl="1" eaLnBrk="1" hangingPunct="1"/>
            <a:r>
              <a:rPr lang="en-US" altLang="en-US" smtClean="0"/>
              <a:t>Associations between events the organism DOES NOT control</a:t>
            </a:r>
          </a:p>
          <a:p>
            <a:pPr lvl="1" eaLnBrk="1" hangingPunct="1"/>
            <a:r>
              <a:rPr lang="en-US" altLang="en-US" smtClean="0"/>
              <a:t>Respondent behavior </a:t>
            </a:r>
          </a:p>
          <a:p>
            <a:pPr eaLnBrk="1" hangingPunct="1"/>
            <a:endParaRPr lang="en-US" altLang="en-US" b="1" smtClean="0"/>
          </a:p>
          <a:p>
            <a:pPr eaLnBrk="1" hangingPunct="1"/>
            <a:r>
              <a:rPr lang="en-US" altLang="en-US" b="1" smtClean="0"/>
              <a:t>THIS IS DIFFERENT FROM…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Operant conditioning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Operant conditioning </a:t>
            </a:r>
          </a:p>
          <a:p>
            <a:pPr lvl="1" eaLnBrk="1" hangingPunct="1"/>
            <a:r>
              <a:rPr lang="en-US" altLang="en-US" smtClean="0"/>
              <a:t>Behavior </a:t>
            </a:r>
            <a:r>
              <a:rPr lang="en-US" altLang="en-US" b="1" smtClean="0"/>
              <a:t>then</a:t>
            </a:r>
            <a:r>
              <a:rPr lang="en-US" altLang="en-US" smtClean="0"/>
              <a:t> reinforcer = strengthened</a:t>
            </a:r>
          </a:p>
          <a:p>
            <a:pPr lvl="1" eaLnBrk="1" hangingPunct="1"/>
            <a:r>
              <a:rPr lang="en-US" altLang="en-US" smtClean="0"/>
              <a:t>Behavior </a:t>
            </a:r>
            <a:r>
              <a:rPr lang="en-US" altLang="en-US" b="1" smtClean="0"/>
              <a:t>then </a:t>
            </a:r>
            <a:r>
              <a:rPr lang="en-US" altLang="en-US" smtClean="0"/>
              <a:t>punisher = weakened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Operant behavior</a:t>
            </a:r>
          </a:p>
          <a:p>
            <a:pPr lvl="1" eaLnBrk="1" hangingPunct="1"/>
            <a:r>
              <a:rPr lang="en-US" altLang="en-US" smtClean="0"/>
              <a:t>Behavior operates on the environment &amp; PRODUCES responses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Skinner &amp; behaviorism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Thorndike’s law of effect</a:t>
            </a:r>
          </a:p>
          <a:p>
            <a:pPr lvl="1" eaLnBrk="1" hangingPunct="1"/>
            <a:r>
              <a:rPr lang="en-US" altLang="en-US" smtClean="0"/>
              <a:t>Rewarded behavior is likely to recur</a:t>
            </a:r>
          </a:p>
          <a:p>
            <a:pPr eaLnBrk="1" hangingPunct="1"/>
            <a:r>
              <a:rPr lang="en-US" altLang="en-US" smtClean="0"/>
              <a:t>Shaping</a:t>
            </a:r>
          </a:p>
          <a:p>
            <a:pPr lvl="1" eaLnBrk="1" hangingPunct="1"/>
            <a:r>
              <a:rPr lang="en-US" altLang="en-US" smtClean="0"/>
              <a:t>Build on existing behaviors</a:t>
            </a:r>
          </a:p>
          <a:p>
            <a:pPr lvl="1" eaLnBrk="1" hangingPunct="1"/>
            <a:r>
              <a:rPr lang="en-US" altLang="en-US" smtClean="0"/>
              <a:t>Reinforce </a:t>
            </a:r>
            <a:r>
              <a:rPr lang="en-US" altLang="en-US" i="1" smtClean="0"/>
              <a:t>successive approximations</a:t>
            </a:r>
            <a:r>
              <a:rPr lang="en-US" altLang="en-US" smtClean="0"/>
              <a:t> of desired behavior</a:t>
            </a:r>
          </a:p>
          <a:p>
            <a:pPr lvl="1" eaLnBrk="1" hangingPunct="1"/>
            <a:r>
              <a:rPr lang="en-US" altLang="en-US" smtClean="0"/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step cannot be too </a:t>
            </a:r>
            <a:r>
              <a:rPr lang="en-US" altLang="en-US" sz="3200" smtClean="0"/>
              <a:t>BIG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shaping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5887" cy="426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Overcoming fears</a:t>
            </a:r>
          </a:p>
          <a:p>
            <a:pPr eaLnBrk="1" hangingPunct="1"/>
            <a:r>
              <a:rPr lang="en-US" altLang="en-US" sz="2400" smtClean="0"/>
              <a:t>Learning to write</a:t>
            </a:r>
          </a:p>
          <a:p>
            <a:pPr eaLnBrk="1" hangingPunct="1"/>
            <a:r>
              <a:rPr lang="en-US" altLang="en-US" sz="2400" smtClean="0"/>
              <a:t>Learning to swim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/>
              <a:t>AND…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Animal training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endParaRPr lang="en-US" altLang="en-US" sz="2400" smtClean="0"/>
          </a:p>
        </p:txBody>
      </p:sp>
      <p:pic>
        <p:nvPicPr>
          <p:cNvPr id="46091" name="Picture 11" descr="October11-Whal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Reinforcement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it?</a:t>
            </a:r>
          </a:p>
          <a:p>
            <a:pPr lvl="1" eaLnBrk="1" hangingPunct="1"/>
            <a:r>
              <a:rPr lang="en-US" altLang="en-US" dirty="0" smtClean="0"/>
              <a:t>Event that </a:t>
            </a:r>
            <a:r>
              <a:rPr lang="en-US" altLang="en-US" i="1" dirty="0" smtClean="0"/>
              <a:t>strengthens</a:t>
            </a:r>
            <a:r>
              <a:rPr lang="en-US" altLang="en-US" dirty="0" smtClean="0"/>
              <a:t> the behavior it follows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2 </a:t>
            </a:r>
            <a:r>
              <a:rPr lang="en-US" altLang="en-US" dirty="0" smtClean="0"/>
              <a:t>types	</a:t>
            </a:r>
          </a:p>
          <a:p>
            <a:pPr lvl="1" eaLnBrk="1" hangingPunct="1"/>
            <a:r>
              <a:rPr lang="en-US" altLang="en-US" dirty="0" smtClean="0"/>
              <a:t>Positive reinforcement</a:t>
            </a:r>
          </a:p>
          <a:p>
            <a:pPr lvl="1" eaLnBrk="1" hangingPunct="1"/>
            <a:r>
              <a:rPr lang="en-US" altLang="en-US" dirty="0" smtClean="0"/>
              <a:t>Negative reinforcement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216025"/>
          </a:xfrm>
        </p:spPr>
        <p:txBody>
          <a:bodyPr/>
          <a:lstStyle/>
          <a:p>
            <a:pPr eaLnBrk="1" hangingPunct="1"/>
            <a:r>
              <a:rPr lang="en-US" altLang="en-US" smtClean="0"/>
              <a:t>Positive vs. negative reinforcement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Positive reinforcement</a:t>
            </a:r>
          </a:p>
          <a:p>
            <a:pPr lvl="1" eaLnBrk="1" hangingPunct="1"/>
            <a:r>
              <a:rPr lang="en-US" altLang="en-US" i="1" smtClean="0"/>
              <a:t>Addition </a:t>
            </a:r>
            <a:r>
              <a:rPr lang="en-US" altLang="en-US" smtClean="0"/>
              <a:t>of desirable consequence </a:t>
            </a:r>
            <a:r>
              <a:rPr lang="en-US" altLang="en-US" i="1" smtClean="0"/>
              <a:t>increases </a:t>
            </a:r>
            <a:r>
              <a:rPr lang="en-US" altLang="en-US" smtClean="0"/>
              <a:t>behavior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Negative reinforcement</a:t>
            </a:r>
          </a:p>
          <a:p>
            <a:pPr lvl="1" eaLnBrk="1" hangingPunct="1"/>
            <a:r>
              <a:rPr lang="en-US" altLang="en-US" i="1" smtClean="0"/>
              <a:t>Removal </a:t>
            </a:r>
            <a:r>
              <a:rPr lang="en-US" altLang="en-US" smtClean="0"/>
              <a:t>of an aversive consequence </a:t>
            </a:r>
            <a:r>
              <a:rPr lang="en-US" altLang="en-US" i="1" smtClean="0"/>
              <a:t>increases </a:t>
            </a:r>
            <a:r>
              <a:rPr lang="en-US" altLang="en-US" smtClean="0"/>
              <a:t>behavior</a:t>
            </a:r>
          </a:p>
          <a:p>
            <a:pPr lvl="1" eaLnBrk="1" hangingPunct="1"/>
            <a:r>
              <a:rPr lang="en-US" altLang="en-US" smtClean="0"/>
              <a:t>IS NOT PUNISHMENT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Positive or negative?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eaLnBrk="1" hangingPunct="1"/>
            <a:endParaRPr lang="en-US" altLang="en-US" sz="2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Punishment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it?</a:t>
            </a:r>
          </a:p>
          <a:p>
            <a:pPr lvl="1" eaLnBrk="1" hangingPunct="1"/>
            <a:r>
              <a:rPr lang="en-US" altLang="en-US" smtClean="0"/>
              <a:t>Event that </a:t>
            </a:r>
            <a:r>
              <a:rPr lang="en-US" altLang="en-US" i="1" smtClean="0"/>
              <a:t>decreases</a:t>
            </a:r>
            <a:r>
              <a:rPr lang="en-US" altLang="en-US" smtClean="0"/>
              <a:t> the behavior it follows </a:t>
            </a:r>
          </a:p>
          <a:p>
            <a:pPr lvl="1" eaLnBrk="1" hangingPunct="1"/>
            <a:r>
              <a:rPr lang="en-US" altLang="en-US" smtClean="0"/>
              <a:t>Opposite effect of reinforcement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 types</a:t>
            </a:r>
          </a:p>
          <a:p>
            <a:pPr lvl="1" eaLnBrk="1" hangingPunct="1"/>
            <a:r>
              <a:rPr lang="en-US" altLang="en-US" smtClean="0"/>
              <a:t>Positive punishment</a:t>
            </a:r>
          </a:p>
          <a:p>
            <a:pPr lvl="2" eaLnBrk="1" hangingPunct="1"/>
            <a:r>
              <a:rPr lang="en-US" altLang="en-US" smtClean="0"/>
              <a:t>WHAT, POSITIVE PUNISHMENT?</a:t>
            </a:r>
          </a:p>
          <a:p>
            <a:pPr lvl="1" eaLnBrk="1" hangingPunct="1"/>
            <a:r>
              <a:rPr lang="en-US" altLang="en-US" smtClean="0"/>
              <a:t>Negative punishment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276</TotalTime>
  <Words>412</Words>
  <Application>Microsoft Office PowerPoint</Application>
  <PresentationFormat>On-screen Show (4:3)</PresentationFormat>
  <Paragraphs>121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Profile</vt:lpstr>
      <vt:lpstr>Learning #2</vt:lpstr>
      <vt:lpstr>A quick review..</vt:lpstr>
      <vt:lpstr>Operant conditioning</vt:lpstr>
      <vt:lpstr>Skinner &amp; behaviorism</vt:lpstr>
      <vt:lpstr>Examples of shaping</vt:lpstr>
      <vt:lpstr>Reinforcement</vt:lpstr>
      <vt:lpstr>Positive vs. negative reinforcement</vt:lpstr>
      <vt:lpstr>Positive or negative?</vt:lpstr>
      <vt:lpstr>Punishment</vt:lpstr>
      <vt:lpstr>Positive vs. negative punishment</vt:lpstr>
      <vt:lpstr>Remember…</vt:lpstr>
      <vt:lpstr>Positive or negative?</vt:lpstr>
      <vt:lpstr>Potential side effects  of punishment</vt:lpstr>
      <vt:lpstr>Schedules of reinforcement</vt:lpstr>
      <vt:lpstr>Partial reinforcement (ratio schedules)</vt:lpstr>
      <vt:lpstr>Partial reinforcement (interval schedules)</vt:lpstr>
      <vt:lpstr>Operant conditioning is everywhere!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#2</dc:title>
  <dc:creator>Greg</dc:creator>
  <cp:lastModifiedBy>Everett, Gregory</cp:lastModifiedBy>
  <cp:revision>40</cp:revision>
  <cp:lastPrinted>1601-01-01T00:00:00Z</cp:lastPrinted>
  <dcterms:created xsi:type="dcterms:W3CDTF">2006-09-29T16:25:11Z</dcterms:created>
  <dcterms:modified xsi:type="dcterms:W3CDTF">2016-10-03T13:57:57Z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TC010690891033</vt:lpwstr>
  </property>
</Properties>
</file>