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2CC"/>
    <a:srgbClr val="FF6702"/>
    <a:srgbClr val="FF3305"/>
    <a:srgbClr val="CF3E00"/>
    <a:srgbClr val="236F7A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170AC-F9C4-4D75-AC47-F6B8F99D0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12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ED515A4-65EF-44B6-96CF-19D0E61F3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048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4870C6-B569-406A-8F74-B5AE3E3A0F7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1E3AB5-0C9C-45A3-9D0C-5F990B4C727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B8172A-F46A-40EA-BFB1-EC7BAC81C3E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92D4DA-7C28-4F10-8555-CD7EEF38E6D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8823FF-256C-4991-AAED-924796C651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729CC8-8CE4-4898-8C07-6349EDBDD26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C1D183-8A1D-499C-A824-B803C728A67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608362-A503-4DA3-80D9-D23796DFFA6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43F4E8-6EF3-48BB-B221-855C13DEF9B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0DCFCE-2CAF-407D-9CDA-5B022A8092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771821-0C72-41C4-A9F8-2B5BDD1F41E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705600" cy="19050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19600"/>
            <a:ext cx="68580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687568-71C6-4F43-93B5-2CB8E1807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35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A1E2C-8C75-4C21-99EB-F2838ABB5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6002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304800"/>
            <a:ext cx="46482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67949-AAE5-4AF4-A4E6-6062D6D6B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6B9D0-952D-45A6-9AC9-11E14EFB1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7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28E87-104C-45BE-B08D-B2A36CCB4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981200"/>
            <a:ext cx="3124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981200"/>
            <a:ext cx="3124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8FD6F-70BB-43E3-9070-B3893B224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90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C9CD8-ABA5-4A4F-9712-8EB23BC01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0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89272-F3B7-46D3-AE54-A4CCA773A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67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EB38A-07CE-4A97-94BD-173C54F25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7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95EBA-54BA-4586-824B-90F6690FF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09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5AA18-EDD5-4946-9AED-984ECA541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304800"/>
            <a:ext cx="6400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1981200"/>
            <a:ext cx="6400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36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2FBA74C6-E807-4664-807A-571AADF220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6781800" cy="1447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TV: Some statistics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981200"/>
            <a:ext cx="716280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America…</a:t>
            </a:r>
          </a:p>
          <a:p>
            <a:pPr lvl="1" eaLnBrk="1" hangingPunct="1"/>
            <a:r>
              <a:rPr lang="en-US" altLang="en-US" smtClean="0"/>
              <a:t>9 in 10 teens watch TV daily</a:t>
            </a:r>
          </a:p>
          <a:p>
            <a:pPr lvl="1" eaLnBrk="1" hangingPunct="1"/>
            <a:r>
              <a:rPr lang="en-US" altLang="en-US" smtClean="0"/>
              <a:t>2/3 of homes have 3 of more TV’s</a:t>
            </a:r>
          </a:p>
          <a:p>
            <a:pPr lvl="1" eaLnBrk="1" hangingPunct="1"/>
            <a:r>
              <a:rPr lang="en-US" altLang="en-US" smtClean="0"/>
              <a:t>Average child views 8000 TV murders before finishing elementary school</a:t>
            </a:r>
          </a:p>
          <a:p>
            <a:pPr lvl="1" eaLnBrk="1" hangingPunct="1"/>
            <a:r>
              <a:rPr lang="en-US" altLang="en-US" smtClean="0"/>
              <a:t>If you live to 75, you will spend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approximately 9 yrs watching TV</a:t>
            </a:r>
          </a:p>
        </p:txBody>
      </p:sp>
      <p:pic>
        <p:nvPicPr>
          <p:cNvPr id="75780" name="Picture 4" descr="j03512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7200"/>
            <a:ext cx="190500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Effects of television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708660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Media violence &amp; aggression</a:t>
            </a:r>
          </a:p>
          <a:p>
            <a:pPr lvl="1" eaLnBrk="1" hangingPunct="1"/>
            <a:r>
              <a:rPr lang="en-US" altLang="en-US" smtClean="0"/>
              <a:t>Not all who watch become aggressive</a:t>
            </a:r>
          </a:p>
          <a:p>
            <a:pPr lvl="1" eaLnBrk="1" hangingPunct="1"/>
            <a:r>
              <a:rPr lang="en-US" altLang="en-US" smtClean="0"/>
              <a:t>Not only factor, but is important</a:t>
            </a:r>
          </a:p>
          <a:p>
            <a:pPr lvl="1" eaLnBrk="1" hangingPunct="1"/>
            <a:r>
              <a:rPr lang="en-US" altLang="en-US" smtClean="0"/>
              <a:t>Repeated exposure desensitizes </a:t>
            </a:r>
          </a:p>
          <a:p>
            <a:pPr lvl="1" eaLnBrk="1" hangingPunct="1"/>
            <a:r>
              <a:rPr lang="en-US" altLang="en-US" smtClean="0"/>
              <a:t>Cumulative effects can be severe</a:t>
            </a:r>
          </a:p>
        </p:txBody>
      </p:sp>
      <p:pic>
        <p:nvPicPr>
          <p:cNvPr id="13316" name="Picture 4" descr="j02324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0"/>
            <a:ext cx="2514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0866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by observation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Observational learning</a:t>
            </a:r>
          </a:p>
          <a:p>
            <a:pPr lvl="1" eaLnBrk="1" hangingPunct="1"/>
            <a:r>
              <a:rPr lang="en-US" altLang="en-US" smtClean="0"/>
              <a:t>Observe &amp; imitate others</a:t>
            </a:r>
          </a:p>
          <a:p>
            <a:pPr lvl="1" eaLnBrk="1" hangingPunct="1"/>
            <a:r>
              <a:rPr lang="en-US" altLang="en-US" smtClean="0"/>
              <a:t>Modeling</a:t>
            </a:r>
          </a:p>
          <a:p>
            <a:pPr lvl="1" eaLnBrk="1" hangingPunct="1"/>
            <a:r>
              <a:rPr lang="en-US" altLang="en-US" smtClean="0"/>
              <a:t>NO EXPERIENCE NECESSARY!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Differs from…</a:t>
            </a:r>
          </a:p>
          <a:p>
            <a:pPr lvl="1" eaLnBrk="1" hangingPunct="1"/>
            <a:r>
              <a:rPr lang="en-US" altLang="en-US" smtClean="0"/>
              <a:t>Classical conditioning</a:t>
            </a:r>
          </a:p>
          <a:p>
            <a:pPr lvl="1" eaLnBrk="1" hangingPunct="1"/>
            <a:r>
              <a:rPr lang="en-US" altLang="en-US" smtClean="0"/>
              <a:t>Operant conditioning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7056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Observational learning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Importance of social behaviors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Memes</a:t>
            </a:r>
          </a:p>
          <a:p>
            <a:pPr lvl="1" eaLnBrk="1" hangingPunct="1"/>
            <a:r>
              <a:rPr lang="en-US" altLang="en-US" smtClean="0"/>
              <a:t>Transmitted cultural elements</a:t>
            </a:r>
          </a:p>
          <a:p>
            <a:pPr lvl="2" eaLnBrk="1" hangingPunct="1"/>
            <a:r>
              <a:rPr lang="en-US" altLang="en-US" smtClean="0"/>
              <a:t>Ideas</a:t>
            </a:r>
          </a:p>
          <a:p>
            <a:pPr lvl="2" eaLnBrk="1" hangingPunct="1"/>
            <a:r>
              <a:rPr lang="en-US" altLang="en-US" smtClean="0"/>
              <a:t>Fashions</a:t>
            </a:r>
          </a:p>
          <a:p>
            <a:pPr lvl="2" eaLnBrk="1" hangingPunct="1"/>
            <a:r>
              <a:rPr lang="en-US" altLang="en-US" smtClean="0"/>
              <a:t>Habits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60420" name="Picture 4" descr="j0406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4400"/>
            <a:ext cx="19050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 to biology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934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Mirror neurons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Neural basis for observational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Frontal lobe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Fire w/performing actions or observing others doing so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Empathy</a:t>
            </a:r>
          </a:p>
        </p:txBody>
      </p:sp>
      <p:pic>
        <p:nvPicPr>
          <p:cNvPr id="6148" name="Picture 4" descr="bd0519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21188"/>
            <a:ext cx="251301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6294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Is aggression learned?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678180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are people aggressive?</a:t>
            </a:r>
          </a:p>
          <a:p>
            <a:pPr lvl="1" eaLnBrk="1" hangingPunct="1"/>
            <a:r>
              <a:rPr lang="en-US" altLang="en-US" smtClean="0"/>
              <a:t>Biologically based</a:t>
            </a:r>
          </a:p>
          <a:p>
            <a:pPr lvl="1" eaLnBrk="1" hangingPunct="1"/>
            <a:r>
              <a:rPr lang="en-US" altLang="en-US" smtClean="0"/>
              <a:t>Situational factors </a:t>
            </a:r>
          </a:p>
          <a:p>
            <a:pPr lvl="2" eaLnBrk="1" hangingPunct="1"/>
            <a:r>
              <a:rPr lang="en-US" altLang="en-US" smtClean="0"/>
              <a:t>Repeated frustration</a:t>
            </a:r>
          </a:p>
          <a:p>
            <a:pPr lvl="1" eaLnBrk="1" hangingPunct="1"/>
            <a:r>
              <a:rPr lang="en-US" altLang="en-US" smtClean="0"/>
              <a:t>Learned behavior 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5542" name="Picture 6" descr="j01210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25019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Bandura and BoBo…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866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Adult model on child aggression</a:t>
            </a:r>
          </a:p>
          <a:p>
            <a:pPr eaLnBrk="1" hangingPunct="1"/>
            <a:r>
              <a:rPr lang="en-US" altLang="en-US" smtClean="0"/>
              <a:t>Procedure</a:t>
            </a:r>
          </a:p>
          <a:p>
            <a:pPr lvl="1" eaLnBrk="1" hangingPunct="1"/>
            <a:r>
              <a:rPr lang="en-US" altLang="en-US" smtClean="0"/>
              <a:t>Child/experimenter together</a:t>
            </a:r>
          </a:p>
          <a:p>
            <a:pPr lvl="2" eaLnBrk="1" hangingPunct="1"/>
            <a:r>
              <a:rPr lang="en-US" altLang="en-US" smtClean="0"/>
              <a:t>Aggressive/nonaggressive model</a:t>
            </a:r>
          </a:p>
          <a:p>
            <a:pPr lvl="2" eaLnBrk="1" hangingPunct="1"/>
            <a:r>
              <a:rPr lang="en-US" altLang="en-US" smtClean="0"/>
              <a:t>Model of same/different gender </a:t>
            </a:r>
          </a:p>
          <a:p>
            <a:pPr lvl="1" eaLnBrk="1" hangingPunct="1"/>
            <a:r>
              <a:rPr lang="en-US" altLang="en-US" smtClean="0"/>
              <a:t>Arousal of anger/frustration</a:t>
            </a:r>
          </a:p>
          <a:p>
            <a:pPr lvl="2" eaLnBrk="1" hangingPunct="1"/>
            <a:r>
              <a:rPr lang="en-US" altLang="en-US" smtClean="0"/>
              <a:t>Toys </a:t>
            </a:r>
            <a:r>
              <a:rPr lang="en-US" altLang="en-US" i="1" smtClean="0"/>
              <a:t>“for the other children”</a:t>
            </a:r>
          </a:p>
          <a:p>
            <a:pPr lvl="1" eaLnBrk="1" hangingPunct="1"/>
            <a:r>
              <a:rPr lang="en-US" altLang="en-US" smtClean="0"/>
              <a:t>Test for imitation</a:t>
            </a:r>
          </a:p>
          <a:p>
            <a:pPr lvl="2" eaLnBrk="1" hangingPunct="1"/>
            <a:r>
              <a:rPr lang="en-US" altLang="en-US" smtClean="0"/>
              <a:t>Other toys, including BoBo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66566" name="Picture 6" descr="j02771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43400"/>
            <a:ext cx="1792288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914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Bandura and BoBo…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67056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Results</a:t>
            </a:r>
          </a:p>
          <a:p>
            <a:pPr lvl="1" eaLnBrk="1" hangingPunct="1"/>
            <a:r>
              <a:rPr lang="en-US" altLang="en-US" smtClean="0"/>
              <a:t>Exposure led to imitation of violence</a:t>
            </a:r>
          </a:p>
          <a:p>
            <a:pPr lvl="2" eaLnBrk="1" hangingPunct="1"/>
            <a:r>
              <a:rPr lang="en-US" altLang="en-US" smtClean="0"/>
              <a:t>Specific motor and verbal behaviors</a:t>
            </a:r>
          </a:p>
          <a:p>
            <a:pPr lvl="1" eaLnBrk="1" hangingPunct="1"/>
            <a:r>
              <a:rPr lang="en-US" altLang="en-US" smtClean="0"/>
              <a:t>Gender of model was important</a:t>
            </a:r>
          </a:p>
          <a:p>
            <a:pPr lvl="2" eaLnBrk="1" hangingPunct="1"/>
            <a:r>
              <a:rPr lang="en-US" altLang="en-US" smtClean="0"/>
              <a:t>Boys modeled men</a:t>
            </a:r>
          </a:p>
          <a:p>
            <a:pPr eaLnBrk="1" hangingPunct="1"/>
            <a:r>
              <a:rPr lang="en-US" altLang="en-US" smtClean="0"/>
              <a:t>Importance</a:t>
            </a:r>
          </a:p>
          <a:p>
            <a:pPr lvl="1" eaLnBrk="1" hangingPunct="1"/>
            <a:r>
              <a:rPr lang="en-US" altLang="en-US" smtClean="0"/>
              <a:t>Learning w/out reinforcement</a:t>
            </a:r>
          </a:p>
          <a:p>
            <a:pPr lvl="1" eaLnBrk="1" hangingPunct="1"/>
            <a:r>
              <a:rPr lang="en-US" altLang="en-US" smtClean="0"/>
              <a:t>Aggression is permissible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858000" cy="1447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Observational Learning (in the real world)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752600"/>
            <a:ext cx="70866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Good</a:t>
            </a:r>
          </a:p>
          <a:p>
            <a:pPr lvl="1" eaLnBrk="1" hangingPunct="1"/>
            <a:r>
              <a:rPr lang="en-US" altLang="en-US" smtClean="0"/>
              <a:t>Prosocial models</a:t>
            </a:r>
          </a:p>
          <a:p>
            <a:pPr lvl="1" eaLnBrk="1" hangingPunct="1"/>
            <a:r>
              <a:rPr lang="en-US" altLang="en-US" smtClean="0"/>
              <a:t>Clinical applications</a:t>
            </a:r>
          </a:p>
          <a:p>
            <a:pPr lvl="2" eaLnBrk="1" hangingPunct="1"/>
            <a:r>
              <a:rPr lang="en-US" altLang="en-US" smtClean="0"/>
              <a:t>Overcoming phobias</a:t>
            </a:r>
          </a:p>
          <a:p>
            <a:pPr lvl="2" eaLnBrk="1" hangingPunct="1"/>
            <a:r>
              <a:rPr lang="en-US" altLang="en-US" smtClean="0"/>
              <a:t>Increasing positive behavior </a:t>
            </a:r>
          </a:p>
          <a:p>
            <a:pPr eaLnBrk="1" hangingPunct="1"/>
            <a:r>
              <a:rPr lang="en-US" altLang="en-US" smtClean="0"/>
              <a:t>Bad</a:t>
            </a:r>
          </a:p>
          <a:p>
            <a:pPr lvl="1" eaLnBrk="1" hangingPunct="1"/>
            <a:r>
              <a:rPr lang="en-US" altLang="en-US" smtClean="0"/>
              <a:t>Antisocial models = antisocial effects</a:t>
            </a:r>
          </a:p>
          <a:p>
            <a:pPr lvl="2" eaLnBrk="1" hangingPunct="1"/>
            <a:r>
              <a:rPr lang="en-US" altLang="en-US" smtClean="0"/>
              <a:t>Little league parents…</a:t>
            </a:r>
          </a:p>
        </p:txBody>
      </p:sp>
      <p:pic>
        <p:nvPicPr>
          <p:cNvPr id="73733" name="Picture 5" descr="bd0699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0"/>
            <a:ext cx="1655763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then there is …</a:t>
            </a:r>
          </a:p>
        </p:txBody>
      </p:sp>
      <p:pic>
        <p:nvPicPr>
          <p:cNvPr id="77828" name="Picture 4" descr="j03588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6019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blue design template">
  <a:themeElements>
    <a:clrScheme name="Digital blue design template 5">
      <a:dk1>
        <a:srgbClr val="336699"/>
      </a:dk1>
      <a:lt1>
        <a:srgbClr val="EBF1F7"/>
      </a:lt1>
      <a:dk2>
        <a:srgbClr val="5F5F5F"/>
      </a:dk2>
      <a:lt2>
        <a:srgbClr val="005A58"/>
      </a:lt2>
      <a:accent1>
        <a:srgbClr val="B2C7D6"/>
      </a:accent1>
      <a:accent2>
        <a:srgbClr val="698CCB"/>
      </a:accent2>
      <a:accent3>
        <a:srgbClr val="F3F7FA"/>
      </a:accent3>
      <a:accent4>
        <a:srgbClr val="2A5682"/>
      </a:accent4>
      <a:accent5>
        <a:srgbClr val="D5E0E8"/>
      </a:accent5>
      <a:accent6>
        <a:srgbClr val="5E7EB8"/>
      </a:accent6>
      <a:hlink>
        <a:srgbClr val="DFEFFF"/>
      </a:hlink>
      <a:folHlink>
        <a:srgbClr val="003399"/>
      </a:folHlink>
    </a:clrScheme>
    <a:fontScheme name="Digital blue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blue design templat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2">
        <a:dk1>
          <a:srgbClr val="006699"/>
        </a:dk1>
        <a:lt1>
          <a:srgbClr val="FFFFFF"/>
        </a:lt1>
        <a:dk2>
          <a:srgbClr val="000000"/>
        </a:dk2>
        <a:lt2>
          <a:srgbClr val="808080"/>
        </a:lt2>
        <a:accent1>
          <a:srgbClr val="B1CFE7"/>
        </a:accent1>
        <a:accent2>
          <a:srgbClr val="CCCCFF"/>
        </a:accent2>
        <a:accent3>
          <a:srgbClr val="FFFFFF"/>
        </a:accent3>
        <a:accent4>
          <a:srgbClr val="005682"/>
        </a:accent4>
        <a:accent5>
          <a:srgbClr val="D5E4F1"/>
        </a:accent5>
        <a:accent6>
          <a:srgbClr val="B9B9E7"/>
        </a:accent6>
        <a:hlink>
          <a:srgbClr val="4274BE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3">
        <a:dk1>
          <a:srgbClr val="003366"/>
        </a:dk1>
        <a:lt1>
          <a:srgbClr val="DEF6F1"/>
        </a:lt1>
        <a:dk2>
          <a:srgbClr val="003366"/>
        </a:dk2>
        <a:lt2>
          <a:srgbClr val="969696"/>
        </a:lt2>
        <a:accent1>
          <a:srgbClr val="FFFFFF"/>
        </a:accent1>
        <a:accent2>
          <a:srgbClr val="9CCAF0"/>
        </a:accent2>
        <a:accent3>
          <a:srgbClr val="ECFAF7"/>
        </a:accent3>
        <a:accent4>
          <a:srgbClr val="002A56"/>
        </a:accent4>
        <a:accent5>
          <a:srgbClr val="FFFFFF"/>
        </a:accent5>
        <a:accent6>
          <a:srgbClr val="8DB7D9"/>
        </a:accent6>
        <a:hlink>
          <a:srgbClr val="0066CC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4">
        <a:dk1>
          <a:srgbClr val="003366"/>
        </a:dk1>
        <a:lt1>
          <a:srgbClr val="FFFFD9"/>
        </a:lt1>
        <a:dk2>
          <a:srgbClr val="336699"/>
        </a:dk2>
        <a:lt2>
          <a:srgbClr val="777777"/>
        </a:lt2>
        <a:accent1>
          <a:srgbClr val="ECF9FE"/>
        </a:accent1>
        <a:accent2>
          <a:srgbClr val="2569A7"/>
        </a:accent2>
        <a:accent3>
          <a:srgbClr val="FFFFE9"/>
        </a:accent3>
        <a:accent4>
          <a:srgbClr val="002A56"/>
        </a:accent4>
        <a:accent5>
          <a:srgbClr val="F4FBFE"/>
        </a:accent5>
        <a:accent6>
          <a:srgbClr val="205E97"/>
        </a:accent6>
        <a:hlink>
          <a:srgbClr val="00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5">
        <a:dk1>
          <a:srgbClr val="336699"/>
        </a:dk1>
        <a:lt1>
          <a:srgbClr val="EBF1F7"/>
        </a:lt1>
        <a:dk2>
          <a:srgbClr val="5F5F5F"/>
        </a:dk2>
        <a:lt2>
          <a:srgbClr val="005A58"/>
        </a:lt2>
        <a:accent1>
          <a:srgbClr val="B2C7D6"/>
        </a:accent1>
        <a:accent2>
          <a:srgbClr val="698CCB"/>
        </a:accent2>
        <a:accent3>
          <a:srgbClr val="F3F7FA"/>
        </a:accent3>
        <a:accent4>
          <a:srgbClr val="2A5682"/>
        </a:accent4>
        <a:accent5>
          <a:srgbClr val="D5E0E8"/>
        </a:accent5>
        <a:accent6>
          <a:srgbClr val="5E7EB8"/>
        </a:accent6>
        <a:hlink>
          <a:srgbClr val="DFEFFF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6">
        <a:dk1>
          <a:srgbClr val="005A58"/>
        </a:dk1>
        <a:lt1>
          <a:srgbClr val="006699"/>
        </a:lt1>
        <a:dk2>
          <a:srgbClr val="0058B8"/>
        </a:dk2>
        <a:lt2>
          <a:srgbClr val="336699"/>
        </a:lt2>
        <a:accent1>
          <a:srgbClr val="98BED8"/>
        </a:accent1>
        <a:accent2>
          <a:srgbClr val="6D6FC7"/>
        </a:accent2>
        <a:accent3>
          <a:srgbClr val="AAB4D8"/>
        </a:accent3>
        <a:accent4>
          <a:srgbClr val="005682"/>
        </a:accent4>
        <a:accent5>
          <a:srgbClr val="CADBE9"/>
        </a:accent5>
        <a:accent6>
          <a:srgbClr val="6264B4"/>
        </a:accent6>
        <a:hlink>
          <a:srgbClr val="CCECFF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blue design template 7">
        <a:dk1>
          <a:srgbClr val="336699"/>
        </a:dk1>
        <a:lt1>
          <a:srgbClr val="C0C0C0"/>
        </a:lt1>
        <a:dk2>
          <a:srgbClr val="49718D"/>
        </a:dk2>
        <a:lt2>
          <a:srgbClr val="5C1F00"/>
        </a:lt2>
        <a:accent1>
          <a:srgbClr val="DDDDDD"/>
        </a:accent1>
        <a:accent2>
          <a:srgbClr val="BE7960"/>
        </a:accent2>
        <a:accent3>
          <a:srgbClr val="DCDCDC"/>
        </a:accent3>
        <a:accent4>
          <a:srgbClr val="2A5682"/>
        </a:accent4>
        <a:accent5>
          <a:srgbClr val="EBEBEB"/>
        </a:accent5>
        <a:accent6>
          <a:srgbClr val="AC6D56"/>
        </a:accent6>
        <a:hlink>
          <a:srgbClr val="65A0BD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8">
        <a:dk1>
          <a:srgbClr val="336699"/>
        </a:dk1>
        <a:lt1>
          <a:srgbClr val="0099CC"/>
        </a:lt1>
        <a:dk2>
          <a:srgbClr val="000066"/>
        </a:dk2>
        <a:lt2>
          <a:srgbClr val="336699"/>
        </a:lt2>
        <a:accent1>
          <a:srgbClr val="336699"/>
        </a:accent1>
        <a:accent2>
          <a:srgbClr val="DDDDDD"/>
        </a:accent2>
        <a:accent3>
          <a:srgbClr val="AAAAB8"/>
        </a:accent3>
        <a:accent4>
          <a:srgbClr val="0082AE"/>
        </a:accent4>
        <a:accent5>
          <a:srgbClr val="ADB8CA"/>
        </a:accent5>
        <a:accent6>
          <a:srgbClr val="C8C8C8"/>
        </a:accent6>
        <a:hlink>
          <a:srgbClr val="7AC3EC"/>
        </a:hlink>
        <a:folHlink>
          <a:srgbClr val="D7EA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blue design template 9">
        <a:dk1>
          <a:srgbClr val="2846A4"/>
        </a:dk1>
        <a:lt1>
          <a:srgbClr val="566272"/>
        </a:lt1>
        <a:dk2>
          <a:srgbClr val="004B70"/>
        </a:dk2>
        <a:lt2>
          <a:srgbClr val="777777"/>
        </a:lt2>
        <a:accent1>
          <a:srgbClr val="9CA5AA"/>
        </a:accent1>
        <a:accent2>
          <a:srgbClr val="88B2D2"/>
        </a:accent2>
        <a:accent3>
          <a:srgbClr val="B4B7BC"/>
        </a:accent3>
        <a:accent4>
          <a:srgbClr val="213A8B"/>
        </a:accent4>
        <a:accent5>
          <a:srgbClr val="CBCFD2"/>
        </a:accent5>
        <a:accent6>
          <a:srgbClr val="7BA1BE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0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B7D6E7"/>
        </a:accent1>
        <a:accent2>
          <a:srgbClr val="24446A"/>
        </a:accent2>
        <a:accent3>
          <a:srgbClr val="FFFFFF"/>
        </a:accent3>
        <a:accent4>
          <a:srgbClr val="002A56"/>
        </a:accent4>
        <a:accent5>
          <a:srgbClr val="D8E8F1"/>
        </a:accent5>
        <a:accent6>
          <a:srgbClr val="203D5F"/>
        </a:accent6>
        <a:hlink>
          <a:srgbClr val="518FB1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1">
        <a:dk1>
          <a:srgbClr val="336699"/>
        </a:dk1>
        <a:lt1>
          <a:srgbClr val="FFFFFF"/>
        </a:lt1>
        <a:dk2>
          <a:srgbClr val="003399"/>
        </a:dk2>
        <a:lt2>
          <a:srgbClr val="969696"/>
        </a:lt2>
        <a:accent1>
          <a:srgbClr val="CCECFF"/>
        </a:accent1>
        <a:accent2>
          <a:srgbClr val="6A90BA"/>
        </a:accent2>
        <a:accent3>
          <a:srgbClr val="FFFFFF"/>
        </a:accent3>
        <a:accent4>
          <a:srgbClr val="2A5682"/>
        </a:accent4>
        <a:accent5>
          <a:srgbClr val="E2F4FF"/>
        </a:accent5>
        <a:accent6>
          <a:srgbClr val="5F82A8"/>
        </a:accent6>
        <a:hlink>
          <a:srgbClr val="CC33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2">
        <a:dk1>
          <a:srgbClr val="4D4D4D"/>
        </a:dk1>
        <a:lt1>
          <a:srgbClr val="666699"/>
        </a:lt1>
        <a:dk2>
          <a:srgbClr val="36587E"/>
        </a:dk2>
        <a:lt2>
          <a:srgbClr val="3E3E5C"/>
        </a:lt2>
        <a:accent1>
          <a:srgbClr val="90AFCC"/>
        </a:accent1>
        <a:accent2>
          <a:srgbClr val="2170AB"/>
        </a:accent2>
        <a:accent3>
          <a:srgbClr val="B8B8CA"/>
        </a:accent3>
        <a:accent4>
          <a:srgbClr val="404040"/>
        </a:accent4>
        <a:accent5>
          <a:srgbClr val="C6D4E2"/>
        </a:accent5>
        <a:accent6>
          <a:srgbClr val="1D659B"/>
        </a:accent6>
        <a:hlink>
          <a:srgbClr val="A8CCF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blue design template 13">
        <a:dk1>
          <a:srgbClr val="2D5C8B"/>
        </a:dk1>
        <a:lt1>
          <a:srgbClr val="E0EAF4"/>
        </a:lt1>
        <a:dk2>
          <a:srgbClr val="35648B"/>
        </a:dk2>
        <a:lt2>
          <a:srgbClr val="2D2015"/>
        </a:lt2>
        <a:accent1>
          <a:srgbClr val="92A4B0"/>
        </a:accent1>
        <a:accent2>
          <a:srgbClr val="8F5F2F"/>
        </a:accent2>
        <a:accent3>
          <a:srgbClr val="EDF3F8"/>
        </a:accent3>
        <a:accent4>
          <a:srgbClr val="254D76"/>
        </a:accent4>
        <a:accent5>
          <a:srgbClr val="C7CFD4"/>
        </a:accent5>
        <a:accent6>
          <a:srgbClr val="81552A"/>
        </a:accent6>
        <a:hlink>
          <a:srgbClr val="EADF7A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design template</Template>
  <TotalTime>223</TotalTime>
  <Words>257</Words>
  <Application>Microsoft Office PowerPoint</Application>
  <PresentationFormat>On-screen Show (4:3)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Digital blue design template</vt:lpstr>
      <vt:lpstr>Learning #3</vt:lpstr>
      <vt:lpstr>Learning by observation</vt:lpstr>
      <vt:lpstr>Observational learning</vt:lpstr>
      <vt:lpstr>Back to biology</vt:lpstr>
      <vt:lpstr>Is aggression learned?</vt:lpstr>
      <vt:lpstr>Bandura and BoBo…</vt:lpstr>
      <vt:lpstr>More Bandura and BoBo…</vt:lpstr>
      <vt:lpstr>Observational Learning (in the real world)</vt:lpstr>
      <vt:lpstr>And then there is …</vt:lpstr>
      <vt:lpstr>TV: Some statistics</vt:lpstr>
      <vt:lpstr>Effects of television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Everett, Gregory</cp:lastModifiedBy>
  <cp:revision>31</cp:revision>
  <cp:lastPrinted>1601-01-01T00:00:00Z</cp:lastPrinted>
  <dcterms:created xsi:type="dcterms:W3CDTF">2006-10-02T14:24:23Z</dcterms:created>
  <dcterms:modified xsi:type="dcterms:W3CDTF">2016-10-10T14:38:39Z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TC010721341033</vt:lpwstr>
  </property>
</Properties>
</file>