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5C443F1-D2C4-4665-B2ED-623FCF8BC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8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3B1999-4F1C-4CD1-8140-5314FDC38A8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73B9ED-9DD9-4D81-BA33-486B3EE0796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AECA63-7944-48DE-961E-D9D9EAE00DF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3300B0-83CC-4D46-AED6-470F5713233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10D88A-8B7B-468B-8536-B94C21C237E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F8EA2-7F76-4CC5-9B2A-68BD0959CC0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434C99-558F-4A82-8719-D925CB8628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B3725F-1F09-4D6B-A4E0-33EE57A2B7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F66EBC-9889-4523-BA1B-1AC4961F8CF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09ECA9-01C7-4476-8E0B-136B245C59A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A0FFE-4970-477E-85DD-7271F99C17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CC263A-27F9-46DD-B701-B46C6B38B4E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0BB619-2867-43EA-A949-7EE8DDBF34C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477A0B-AE35-48D4-BFF9-2807D817980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259013"/>
            <a:ext cx="9142413" cy="4597400"/>
            <a:chOff x="0" y="1423"/>
            <a:chExt cx="5759" cy="2896"/>
          </a:xfrm>
        </p:grpSpPr>
        <p:pic>
          <p:nvPicPr>
            <p:cNvPr id="5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339" b="11440"/>
            <a:stretch>
              <a:fillRect/>
            </a:stretch>
          </p:blipFill>
          <p:spPr bwMode="auto">
            <a:xfrm>
              <a:off x="3976" y="1423"/>
              <a:ext cx="1783" cy="2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0" y="3378"/>
              <a:ext cx="2509" cy="196"/>
            </a:xfrm>
            <a:custGeom>
              <a:avLst/>
              <a:gdLst>
                <a:gd name="T0" fmla="*/ 39 w 2509"/>
                <a:gd name="T1" fmla="*/ 61 h 196"/>
                <a:gd name="T2" fmla="*/ 104 w 2509"/>
                <a:gd name="T3" fmla="*/ 28 h 196"/>
                <a:gd name="T4" fmla="*/ 182 w 2509"/>
                <a:gd name="T5" fmla="*/ 13 h 196"/>
                <a:gd name="T6" fmla="*/ 281 w 2509"/>
                <a:gd name="T7" fmla="*/ 13 h 196"/>
                <a:gd name="T8" fmla="*/ 357 w 2509"/>
                <a:gd name="T9" fmla="*/ 34 h 196"/>
                <a:gd name="T10" fmla="*/ 440 w 2509"/>
                <a:gd name="T11" fmla="*/ 85 h 196"/>
                <a:gd name="T12" fmla="*/ 509 w 2509"/>
                <a:gd name="T13" fmla="*/ 129 h 196"/>
                <a:gd name="T14" fmla="*/ 626 w 2509"/>
                <a:gd name="T15" fmla="*/ 148 h 196"/>
                <a:gd name="T16" fmla="*/ 728 w 2509"/>
                <a:gd name="T17" fmla="*/ 135 h 196"/>
                <a:gd name="T18" fmla="*/ 806 w 2509"/>
                <a:gd name="T19" fmla="*/ 93 h 196"/>
                <a:gd name="T20" fmla="*/ 899 w 2509"/>
                <a:gd name="T21" fmla="*/ 36 h 196"/>
                <a:gd name="T22" fmla="*/ 998 w 2509"/>
                <a:gd name="T23" fmla="*/ 4 h 196"/>
                <a:gd name="T24" fmla="*/ 1119 w 2509"/>
                <a:gd name="T25" fmla="*/ 6 h 196"/>
                <a:gd name="T26" fmla="*/ 1214 w 2509"/>
                <a:gd name="T27" fmla="*/ 39 h 196"/>
                <a:gd name="T28" fmla="*/ 1308 w 2509"/>
                <a:gd name="T29" fmla="*/ 102 h 196"/>
                <a:gd name="T30" fmla="*/ 1403 w 2509"/>
                <a:gd name="T31" fmla="*/ 133 h 196"/>
                <a:gd name="T32" fmla="*/ 1514 w 2509"/>
                <a:gd name="T33" fmla="*/ 133 h 196"/>
                <a:gd name="T34" fmla="*/ 1593 w 2509"/>
                <a:gd name="T35" fmla="*/ 111 h 196"/>
                <a:gd name="T36" fmla="*/ 1668 w 2509"/>
                <a:gd name="T37" fmla="*/ 61 h 196"/>
                <a:gd name="T38" fmla="*/ 1754 w 2509"/>
                <a:gd name="T39" fmla="*/ 18 h 196"/>
                <a:gd name="T40" fmla="*/ 1844 w 2509"/>
                <a:gd name="T41" fmla="*/ 1 h 196"/>
                <a:gd name="T42" fmla="*/ 1958 w 2509"/>
                <a:gd name="T43" fmla="*/ 4 h 196"/>
                <a:gd name="T44" fmla="*/ 2039 w 2509"/>
                <a:gd name="T45" fmla="*/ 33 h 196"/>
                <a:gd name="T46" fmla="*/ 2118 w 2509"/>
                <a:gd name="T47" fmla="*/ 88 h 196"/>
                <a:gd name="T48" fmla="*/ 2192 w 2509"/>
                <a:gd name="T49" fmla="*/ 124 h 196"/>
                <a:gd name="T50" fmla="*/ 2303 w 2509"/>
                <a:gd name="T51" fmla="*/ 138 h 196"/>
                <a:gd name="T52" fmla="*/ 2412 w 2509"/>
                <a:gd name="T53" fmla="*/ 106 h 196"/>
                <a:gd name="T54" fmla="*/ 2463 w 2509"/>
                <a:gd name="T55" fmla="*/ 66 h 196"/>
                <a:gd name="T56" fmla="*/ 2489 w 2509"/>
                <a:gd name="T57" fmla="*/ 61 h 196"/>
                <a:gd name="T58" fmla="*/ 2507 w 2509"/>
                <a:gd name="T59" fmla="*/ 76 h 196"/>
                <a:gd name="T60" fmla="*/ 2508 w 2509"/>
                <a:gd name="T61" fmla="*/ 96 h 196"/>
                <a:gd name="T62" fmla="*/ 2490 w 2509"/>
                <a:gd name="T63" fmla="*/ 118 h 196"/>
                <a:gd name="T64" fmla="*/ 2429 w 2509"/>
                <a:gd name="T65" fmla="*/ 160 h 196"/>
                <a:gd name="T66" fmla="*/ 2352 w 2509"/>
                <a:gd name="T67" fmla="*/ 183 h 196"/>
                <a:gd name="T68" fmla="*/ 2238 w 2509"/>
                <a:gd name="T69" fmla="*/ 184 h 196"/>
                <a:gd name="T70" fmla="*/ 2156 w 2509"/>
                <a:gd name="T71" fmla="*/ 172 h 196"/>
                <a:gd name="T72" fmla="*/ 2076 w 2509"/>
                <a:gd name="T73" fmla="*/ 133 h 196"/>
                <a:gd name="T74" fmla="*/ 2018 w 2509"/>
                <a:gd name="T75" fmla="*/ 87 h 196"/>
                <a:gd name="T76" fmla="*/ 1934 w 2509"/>
                <a:gd name="T77" fmla="*/ 55 h 196"/>
                <a:gd name="T78" fmla="*/ 1836 w 2509"/>
                <a:gd name="T79" fmla="*/ 49 h 196"/>
                <a:gd name="T80" fmla="*/ 1743 w 2509"/>
                <a:gd name="T81" fmla="*/ 79 h 196"/>
                <a:gd name="T82" fmla="*/ 1677 w 2509"/>
                <a:gd name="T83" fmla="*/ 118 h 196"/>
                <a:gd name="T84" fmla="*/ 1586 w 2509"/>
                <a:gd name="T85" fmla="*/ 165 h 196"/>
                <a:gd name="T86" fmla="*/ 1475 w 2509"/>
                <a:gd name="T87" fmla="*/ 186 h 196"/>
                <a:gd name="T88" fmla="*/ 1377 w 2509"/>
                <a:gd name="T89" fmla="*/ 180 h 196"/>
                <a:gd name="T90" fmla="*/ 1269 w 2509"/>
                <a:gd name="T91" fmla="*/ 136 h 196"/>
                <a:gd name="T92" fmla="*/ 1197 w 2509"/>
                <a:gd name="T93" fmla="*/ 84 h 196"/>
                <a:gd name="T94" fmla="*/ 1128 w 2509"/>
                <a:gd name="T95" fmla="*/ 55 h 196"/>
                <a:gd name="T96" fmla="*/ 1020 w 2509"/>
                <a:gd name="T97" fmla="*/ 49 h 196"/>
                <a:gd name="T98" fmla="*/ 914 w 2509"/>
                <a:gd name="T99" fmla="*/ 78 h 196"/>
                <a:gd name="T100" fmla="*/ 831 w 2509"/>
                <a:gd name="T101" fmla="*/ 135 h 196"/>
                <a:gd name="T102" fmla="*/ 713 w 2509"/>
                <a:gd name="T103" fmla="*/ 187 h 196"/>
                <a:gd name="T104" fmla="*/ 600 w 2509"/>
                <a:gd name="T105" fmla="*/ 195 h 196"/>
                <a:gd name="T106" fmla="*/ 494 w 2509"/>
                <a:gd name="T107" fmla="*/ 175 h 196"/>
                <a:gd name="T108" fmla="*/ 408 w 2509"/>
                <a:gd name="T109" fmla="*/ 123 h 196"/>
                <a:gd name="T110" fmla="*/ 338 w 2509"/>
                <a:gd name="T111" fmla="*/ 79 h 196"/>
                <a:gd name="T112" fmla="*/ 251 w 2509"/>
                <a:gd name="T113" fmla="*/ 60 h 196"/>
                <a:gd name="T114" fmla="*/ 144 w 2509"/>
                <a:gd name="T115" fmla="*/ 67 h 196"/>
                <a:gd name="T116" fmla="*/ 56 w 2509"/>
                <a:gd name="T117" fmla="*/ 108 h 196"/>
                <a:gd name="T118" fmla="*/ 5 w 2509"/>
                <a:gd name="T119" fmla="*/ 93 h 19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509" h="196">
                  <a:moveTo>
                    <a:pt x="5" y="93"/>
                  </a:moveTo>
                  <a:lnTo>
                    <a:pt x="39" y="61"/>
                  </a:lnTo>
                  <a:lnTo>
                    <a:pt x="71" y="43"/>
                  </a:lnTo>
                  <a:lnTo>
                    <a:pt x="104" y="28"/>
                  </a:lnTo>
                  <a:lnTo>
                    <a:pt x="144" y="18"/>
                  </a:lnTo>
                  <a:lnTo>
                    <a:pt x="182" y="13"/>
                  </a:lnTo>
                  <a:lnTo>
                    <a:pt x="227" y="10"/>
                  </a:lnTo>
                  <a:lnTo>
                    <a:pt x="281" y="13"/>
                  </a:lnTo>
                  <a:lnTo>
                    <a:pt x="321" y="22"/>
                  </a:lnTo>
                  <a:lnTo>
                    <a:pt x="357" y="34"/>
                  </a:lnTo>
                  <a:lnTo>
                    <a:pt x="408" y="60"/>
                  </a:lnTo>
                  <a:lnTo>
                    <a:pt x="440" y="85"/>
                  </a:lnTo>
                  <a:lnTo>
                    <a:pt x="474" y="111"/>
                  </a:lnTo>
                  <a:lnTo>
                    <a:pt x="509" y="129"/>
                  </a:lnTo>
                  <a:lnTo>
                    <a:pt x="561" y="142"/>
                  </a:lnTo>
                  <a:lnTo>
                    <a:pt x="626" y="148"/>
                  </a:lnTo>
                  <a:lnTo>
                    <a:pt x="677" y="145"/>
                  </a:lnTo>
                  <a:lnTo>
                    <a:pt x="728" y="135"/>
                  </a:lnTo>
                  <a:lnTo>
                    <a:pt x="770" y="117"/>
                  </a:lnTo>
                  <a:lnTo>
                    <a:pt x="806" y="93"/>
                  </a:lnTo>
                  <a:lnTo>
                    <a:pt x="860" y="57"/>
                  </a:lnTo>
                  <a:lnTo>
                    <a:pt x="899" y="36"/>
                  </a:lnTo>
                  <a:lnTo>
                    <a:pt x="950" y="13"/>
                  </a:lnTo>
                  <a:lnTo>
                    <a:pt x="998" y="4"/>
                  </a:lnTo>
                  <a:lnTo>
                    <a:pt x="1043" y="3"/>
                  </a:lnTo>
                  <a:lnTo>
                    <a:pt x="1119" y="6"/>
                  </a:lnTo>
                  <a:lnTo>
                    <a:pt x="1181" y="21"/>
                  </a:lnTo>
                  <a:lnTo>
                    <a:pt x="1214" y="39"/>
                  </a:lnTo>
                  <a:lnTo>
                    <a:pt x="1260" y="66"/>
                  </a:lnTo>
                  <a:lnTo>
                    <a:pt x="1308" y="102"/>
                  </a:lnTo>
                  <a:lnTo>
                    <a:pt x="1349" y="121"/>
                  </a:lnTo>
                  <a:lnTo>
                    <a:pt x="1403" y="133"/>
                  </a:lnTo>
                  <a:lnTo>
                    <a:pt x="1458" y="138"/>
                  </a:lnTo>
                  <a:lnTo>
                    <a:pt x="1514" y="133"/>
                  </a:lnTo>
                  <a:lnTo>
                    <a:pt x="1557" y="123"/>
                  </a:lnTo>
                  <a:lnTo>
                    <a:pt x="1593" y="111"/>
                  </a:lnTo>
                  <a:lnTo>
                    <a:pt x="1635" y="84"/>
                  </a:lnTo>
                  <a:lnTo>
                    <a:pt x="1668" y="61"/>
                  </a:lnTo>
                  <a:lnTo>
                    <a:pt x="1704" y="39"/>
                  </a:lnTo>
                  <a:lnTo>
                    <a:pt x="1754" y="18"/>
                  </a:lnTo>
                  <a:lnTo>
                    <a:pt x="1794" y="6"/>
                  </a:lnTo>
                  <a:lnTo>
                    <a:pt x="1844" y="1"/>
                  </a:lnTo>
                  <a:lnTo>
                    <a:pt x="1907" y="0"/>
                  </a:lnTo>
                  <a:lnTo>
                    <a:pt x="1958" y="4"/>
                  </a:lnTo>
                  <a:lnTo>
                    <a:pt x="2003" y="18"/>
                  </a:lnTo>
                  <a:lnTo>
                    <a:pt x="2039" y="33"/>
                  </a:lnTo>
                  <a:lnTo>
                    <a:pt x="2073" y="54"/>
                  </a:lnTo>
                  <a:lnTo>
                    <a:pt x="2118" y="88"/>
                  </a:lnTo>
                  <a:lnTo>
                    <a:pt x="2153" y="109"/>
                  </a:lnTo>
                  <a:lnTo>
                    <a:pt x="2192" y="124"/>
                  </a:lnTo>
                  <a:lnTo>
                    <a:pt x="2244" y="135"/>
                  </a:lnTo>
                  <a:lnTo>
                    <a:pt x="2303" y="138"/>
                  </a:lnTo>
                  <a:lnTo>
                    <a:pt x="2355" y="129"/>
                  </a:lnTo>
                  <a:lnTo>
                    <a:pt x="2412" y="106"/>
                  </a:lnTo>
                  <a:lnTo>
                    <a:pt x="2439" y="87"/>
                  </a:lnTo>
                  <a:lnTo>
                    <a:pt x="2463" y="66"/>
                  </a:lnTo>
                  <a:lnTo>
                    <a:pt x="2475" y="61"/>
                  </a:lnTo>
                  <a:lnTo>
                    <a:pt x="2489" y="61"/>
                  </a:lnTo>
                  <a:lnTo>
                    <a:pt x="2499" y="66"/>
                  </a:lnTo>
                  <a:lnTo>
                    <a:pt x="2507" y="76"/>
                  </a:lnTo>
                  <a:lnTo>
                    <a:pt x="2508" y="85"/>
                  </a:lnTo>
                  <a:lnTo>
                    <a:pt x="2508" y="96"/>
                  </a:lnTo>
                  <a:lnTo>
                    <a:pt x="2504" y="106"/>
                  </a:lnTo>
                  <a:lnTo>
                    <a:pt x="2490" y="118"/>
                  </a:lnTo>
                  <a:lnTo>
                    <a:pt x="2463" y="139"/>
                  </a:lnTo>
                  <a:lnTo>
                    <a:pt x="2429" y="160"/>
                  </a:lnTo>
                  <a:lnTo>
                    <a:pt x="2399" y="172"/>
                  </a:lnTo>
                  <a:lnTo>
                    <a:pt x="2352" y="183"/>
                  </a:lnTo>
                  <a:lnTo>
                    <a:pt x="2298" y="186"/>
                  </a:lnTo>
                  <a:lnTo>
                    <a:pt x="2238" y="184"/>
                  </a:lnTo>
                  <a:lnTo>
                    <a:pt x="2192" y="180"/>
                  </a:lnTo>
                  <a:lnTo>
                    <a:pt x="2156" y="172"/>
                  </a:lnTo>
                  <a:lnTo>
                    <a:pt x="2114" y="156"/>
                  </a:lnTo>
                  <a:lnTo>
                    <a:pt x="2076" y="133"/>
                  </a:lnTo>
                  <a:lnTo>
                    <a:pt x="2049" y="112"/>
                  </a:lnTo>
                  <a:lnTo>
                    <a:pt x="2018" y="87"/>
                  </a:lnTo>
                  <a:lnTo>
                    <a:pt x="1977" y="67"/>
                  </a:lnTo>
                  <a:lnTo>
                    <a:pt x="1934" y="55"/>
                  </a:lnTo>
                  <a:lnTo>
                    <a:pt x="1886" y="49"/>
                  </a:lnTo>
                  <a:lnTo>
                    <a:pt x="1836" y="49"/>
                  </a:lnTo>
                  <a:lnTo>
                    <a:pt x="1776" y="64"/>
                  </a:lnTo>
                  <a:lnTo>
                    <a:pt x="1743" y="79"/>
                  </a:lnTo>
                  <a:lnTo>
                    <a:pt x="1707" y="99"/>
                  </a:lnTo>
                  <a:lnTo>
                    <a:pt x="1677" y="118"/>
                  </a:lnTo>
                  <a:lnTo>
                    <a:pt x="1626" y="147"/>
                  </a:lnTo>
                  <a:lnTo>
                    <a:pt x="1586" y="165"/>
                  </a:lnTo>
                  <a:lnTo>
                    <a:pt x="1535" y="180"/>
                  </a:lnTo>
                  <a:lnTo>
                    <a:pt x="1475" y="186"/>
                  </a:lnTo>
                  <a:lnTo>
                    <a:pt x="1437" y="186"/>
                  </a:lnTo>
                  <a:lnTo>
                    <a:pt x="1377" y="180"/>
                  </a:lnTo>
                  <a:lnTo>
                    <a:pt x="1322" y="165"/>
                  </a:lnTo>
                  <a:lnTo>
                    <a:pt x="1269" y="136"/>
                  </a:lnTo>
                  <a:lnTo>
                    <a:pt x="1230" y="109"/>
                  </a:lnTo>
                  <a:lnTo>
                    <a:pt x="1197" y="84"/>
                  </a:lnTo>
                  <a:lnTo>
                    <a:pt x="1163" y="67"/>
                  </a:lnTo>
                  <a:lnTo>
                    <a:pt x="1128" y="55"/>
                  </a:lnTo>
                  <a:lnTo>
                    <a:pt x="1071" y="48"/>
                  </a:lnTo>
                  <a:lnTo>
                    <a:pt x="1020" y="49"/>
                  </a:lnTo>
                  <a:lnTo>
                    <a:pt x="974" y="57"/>
                  </a:lnTo>
                  <a:lnTo>
                    <a:pt x="914" y="78"/>
                  </a:lnTo>
                  <a:lnTo>
                    <a:pt x="879" y="103"/>
                  </a:lnTo>
                  <a:lnTo>
                    <a:pt x="831" y="135"/>
                  </a:lnTo>
                  <a:lnTo>
                    <a:pt x="777" y="166"/>
                  </a:lnTo>
                  <a:lnTo>
                    <a:pt x="713" y="187"/>
                  </a:lnTo>
                  <a:lnTo>
                    <a:pt x="659" y="193"/>
                  </a:lnTo>
                  <a:lnTo>
                    <a:pt x="600" y="195"/>
                  </a:lnTo>
                  <a:lnTo>
                    <a:pt x="543" y="189"/>
                  </a:lnTo>
                  <a:lnTo>
                    <a:pt x="494" y="175"/>
                  </a:lnTo>
                  <a:lnTo>
                    <a:pt x="450" y="154"/>
                  </a:lnTo>
                  <a:lnTo>
                    <a:pt x="408" y="123"/>
                  </a:lnTo>
                  <a:lnTo>
                    <a:pt x="377" y="99"/>
                  </a:lnTo>
                  <a:lnTo>
                    <a:pt x="338" y="79"/>
                  </a:lnTo>
                  <a:lnTo>
                    <a:pt x="291" y="64"/>
                  </a:lnTo>
                  <a:lnTo>
                    <a:pt x="251" y="60"/>
                  </a:lnTo>
                  <a:lnTo>
                    <a:pt x="191" y="58"/>
                  </a:lnTo>
                  <a:lnTo>
                    <a:pt x="144" y="67"/>
                  </a:lnTo>
                  <a:lnTo>
                    <a:pt x="96" y="82"/>
                  </a:lnTo>
                  <a:lnTo>
                    <a:pt x="56" y="108"/>
                  </a:lnTo>
                  <a:lnTo>
                    <a:pt x="0" y="157"/>
                  </a:lnTo>
                  <a:lnTo>
                    <a:pt x="5" y="9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96"/>
              <a:ext cx="276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 anchor="b"/>
          <a:lstStyle>
            <a:lvl1pPr>
              <a:defRPr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F0184D4-9D08-4032-AAE3-41F9B7B61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1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E197B-3FE2-4EFD-92BD-C8D9002888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77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533D2-0EC2-4637-8688-E68E940E6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0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CE702-138D-442D-8C9B-27BE43CD0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7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D94DF-ED7B-442A-9A70-8BEE0B656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51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9F76-3064-40A4-ACD9-4DA5745D6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11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428BD-6AC7-45D0-AB3B-BBC9D7A36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21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109CE-4958-440B-AFFC-EB6BD5964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71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5AD19-9B3F-4103-BDAC-5D4E1D14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6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4D9B1-CD91-4C60-A9C2-62B6B5911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0A9A-C51D-4668-8B77-EDB1DAFE7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9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1150"/>
            <a:ext cx="9142413" cy="5275263"/>
            <a:chOff x="0" y="996"/>
            <a:chExt cx="5759" cy="3323"/>
          </a:xfrm>
        </p:grpSpPr>
        <p:pic>
          <p:nvPicPr>
            <p:cNvPr id="1032" name="Picture 3"/>
            <p:cNvPicPr>
              <a:picLocks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339" b="11440"/>
            <a:stretch>
              <a:fillRect/>
            </a:stretch>
          </p:blipFill>
          <p:spPr bwMode="auto">
            <a:xfrm>
              <a:off x="3976" y="1423"/>
              <a:ext cx="1783" cy="2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0" y="3522"/>
              <a:ext cx="2509" cy="196"/>
            </a:xfrm>
            <a:custGeom>
              <a:avLst/>
              <a:gdLst>
                <a:gd name="T0" fmla="*/ 39 w 2509"/>
                <a:gd name="T1" fmla="*/ 61 h 196"/>
                <a:gd name="T2" fmla="*/ 104 w 2509"/>
                <a:gd name="T3" fmla="*/ 28 h 196"/>
                <a:gd name="T4" fmla="*/ 182 w 2509"/>
                <a:gd name="T5" fmla="*/ 13 h 196"/>
                <a:gd name="T6" fmla="*/ 281 w 2509"/>
                <a:gd name="T7" fmla="*/ 13 h 196"/>
                <a:gd name="T8" fmla="*/ 357 w 2509"/>
                <a:gd name="T9" fmla="*/ 34 h 196"/>
                <a:gd name="T10" fmla="*/ 440 w 2509"/>
                <a:gd name="T11" fmla="*/ 85 h 196"/>
                <a:gd name="T12" fmla="*/ 509 w 2509"/>
                <a:gd name="T13" fmla="*/ 129 h 196"/>
                <a:gd name="T14" fmla="*/ 626 w 2509"/>
                <a:gd name="T15" fmla="*/ 148 h 196"/>
                <a:gd name="T16" fmla="*/ 728 w 2509"/>
                <a:gd name="T17" fmla="*/ 135 h 196"/>
                <a:gd name="T18" fmla="*/ 806 w 2509"/>
                <a:gd name="T19" fmla="*/ 93 h 196"/>
                <a:gd name="T20" fmla="*/ 899 w 2509"/>
                <a:gd name="T21" fmla="*/ 36 h 196"/>
                <a:gd name="T22" fmla="*/ 998 w 2509"/>
                <a:gd name="T23" fmla="*/ 4 h 196"/>
                <a:gd name="T24" fmla="*/ 1119 w 2509"/>
                <a:gd name="T25" fmla="*/ 6 h 196"/>
                <a:gd name="T26" fmla="*/ 1214 w 2509"/>
                <a:gd name="T27" fmla="*/ 39 h 196"/>
                <a:gd name="T28" fmla="*/ 1308 w 2509"/>
                <a:gd name="T29" fmla="*/ 102 h 196"/>
                <a:gd name="T30" fmla="*/ 1403 w 2509"/>
                <a:gd name="T31" fmla="*/ 133 h 196"/>
                <a:gd name="T32" fmla="*/ 1514 w 2509"/>
                <a:gd name="T33" fmla="*/ 133 h 196"/>
                <a:gd name="T34" fmla="*/ 1593 w 2509"/>
                <a:gd name="T35" fmla="*/ 111 h 196"/>
                <a:gd name="T36" fmla="*/ 1668 w 2509"/>
                <a:gd name="T37" fmla="*/ 61 h 196"/>
                <a:gd name="T38" fmla="*/ 1754 w 2509"/>
                <a:gd name="T39" fmla="*/ 18 h 196"/>
                <a:gd name="T40" fmla="*/ 1844 w 2509"/>
                <a:gd name="T41" fmla="*/ 1 h 196"/>
                <a:gd name="T42" fmla="*/ 1958 w 2509"/>
                <a:gd name="T43" fmla="*/ 4 h 196"/>
                <a:gd name="T44" fmla="*/ 2039 w 2509"/>
                <a:gd name="T45" fmla="*/ 33 h 196"/>
                <a:gd name="T46" fmla="*/ 2118 w 2509"/>
                <a:gd name="T47" fmla="*/ 88 h 196"/>
                <a:gd name="T48" fmla="*/ 2192 w 2509"/>
                <a:gd name="T49" fmla="*/ 124 h 196"/>
                <a:gd name="T50" fmla="*/ 2303 w 2509"/>
                <a:gd name="T51" fmla="*/ 138 h 196"/>
                <a:gd name="T52" fmla="*/ 2412 w 2509"/>
                <a:gd name="T53" fmla="*/ 106 h 196"/>
                <a:gd name="T54" fmla="*/ 2463 w 2509"/>
                <a:gd name="T55" fmla="*/ 66 h 196"/>
                <a:gd name="T56" fmla="*/ 2489 w 2509"/>
                <a:gd name="T57" fmla="*/ 61 h 196"/>
                <a:gd name="T58" fmla="*/ 2507 w 2509"/>
                <a:gd name="T59" fmla="*/ 76 h 196"/>
                <a:gd name="T60" fmla="*/ 2508 w 2509"/>
                <a:gd name="T61" fmla="*/ 96 h 196"/>
                <a:gd name="T62" fmla="*/ 2490 w 2509"/>
                <a:gd name="T63" fmla="*/ 118 h 196"/>
                <a:gd name="T64" fmla="*/ 2429 w 2509"/>
                <a:gd name="T65" fmla="*/ 160 h 196"/>
                <a:gd name="T66" fmla="*/ 2352 w 2509"/>
                <a:gd name="T67" fmla="*/ 183 h 196"/>
                <a:gd name="T68" fmla="*/ 2238 w 2509"/>
                <a:gd name="T69" fmla="*/ 184 h 196"/>
                <a:gd name="T70" fmla="*/ 2156 w 2509"/>
                <a:gd name="T71" fmla="*/ 172 h 196"/>
                <a:gd name="T72" fmla="*/ 2076 w 2509"/>
                <a:gd name="T73" fmla="*/ 133 h 196"/>
                <a:gd name="T74" fmla="*/ 2018 w 2509"/>
                <a:gd name="T75" fmla="*/ 87 h 196"/>
                <a:gd name="T76" fmla="*/ 1934 w 2509"/>
                <a:gd name="T77" fmla="*/ 55 h 196"/>
                <a:gd name="T78" fmla="*/ 1836 w 2509"/>
                <a:gd name="T79" fmla="*/ 49 h 196"/>
                <a:gd name="T80" fmla="*/ 1743 w 2509"/>
                <a:gd name="T81" fmla="*/ 79 h 196"/>
                <a:gd name="T82" fmla="*/ 1677 w 2509"/>
                <a:gd name="T83" fmla="*/ 118 h 196"/>
                <a:gd name="T84" fmla="*/ 1586 w 2509"/>
                <a:gd name="T85" fmla="*/ 165 h 196"/>
                <a:gd name="T86" fmla="*/ 1475 w 2509"/>
                <a:gd name="T87" fmla="*/ 186 h 196"/>
                <a:gd name="T88" fmla="*/ 1377 w 2509"/>
                <a:gd name="T89" fmla="*/ 180 h 196"/>
                <a:gd name="T90" fmla="*/ 1269 w 2509"/>
                <a:gd name="T91" fmla="*/ 136 h 196"/>
                <a:gd name="T92" fmla="*/ 1197 w 2509"/>
                <a:gd name="T93" fmla="*/ 84 h 196"/>
                <a:gd name="T94" fmla="*/ 1128 w 2509"/>
                <a:gd name="T95" fmla="*/ 55 h 196"/>
                <a:gd name="T96" fmla="*/ 1020 w 2509"/>
                <a:gd name="T97" fmla="*/ 49 h 196"/>
                <a:gd name="T98" fmla="*/ 914 w 2509"/>
                <a:gd name="T99" fmla="*/ 78 h 196"/>
                <a:gd name="T100" fmla="*/ 831 w 2509"/>
                <a:gd name="T101" fmla="*/ 135 h 196"/>
                <a:gd name="T102" fmla="*/ 713 w 2509"/>
                <a:gd name="T103" fmla="*/ 187 h 196"/>
                <a:gd name="T104" fmla="*/ 600 w 2509"/>
                <a:gd name="T105" fmla="*/ 195 h 196"/>
                <a:gd name="T106" fmla="*/ 494 w 2509"/>
                <a:gd name="T107" fmla="*/ 175 h 196"/>
                <a:gd name="T108" fmla="*/ 408 w 2509"/>
                <a:gd name="T109" fmla="*/ 123 h 196"/>
                <a:gd name="T110" fmla="*/ 338 w 2509"/>
                <a:gd name="T111" fmla="*/ 79 h 196"/>
                <a:gd name="T112" fmla="*/ 251 w 2509"/>
                <a:gd name="T113" fmla="*/ 60 h 196"/>
                <a:gd name="T114" fmla="*/ 144 w 2509"/>
                <a:gd name="T115" fmla="*/ 67 h 196"/>
                <a:gd name="T116" fmla="*/ 56 w 2509"/>
                <a:gd name="T117" fmla="*/ 108 h 196"/>
                <a:gd name="T118" fmla="*/ 5 w 2509"/>
                <a:gd name="T119" fmla="*/ 93 h 19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509" h="196">
                  <a:moveTo>
                    <a:pt x="5" y="93"/>
                  </a:moveTo>
                  <a:lnTo>
                    <a:pt x="39" y="61"/>
                  </a:lnTo>
                  <a:lnTo>
                    <a:pt x="71" y="43"/>
                  </a:lnTo>
                  <a:lnTo>
                    <a:pt x="104" y="28"/>
                  </a:lnTo>
                  <a:lnTo>
                    <a:pt x="144" y="18"/>
                  </a:lnTo>
                  <a:lnTo>
                    <a:pt x="182" y="13"/>
                  </a:lnTo>
                  <a:lnTo>
                    <a:pt x="227" y="10"/>
                  </a:lnTo>
                  <a:lnTo>
                    <a:pt x="281" y="13"/>
                  </a:lnTo>
                  <a:lnTo>
                    <a:pt x="321" y="22"/>
                  </a:lnTo>
                  <a:lnTo>
                    <a:pt x="357" y="34"/>
                  </a:lnTo>
                  <a:lnTo>
                    <a:pt x="408" y="60"/>
                  </a:lnTo>
                  <a:lnTo>
                    <a:pt x="440" y="85"/>
                  </a:lnTo>
                  <a:lnTo>
                    <a:pt x="474" y="111"/>
                  </a:lnTo>
                  <a:lnTo>
                    <a:pt x="509" y="129"/>
                  </a:lnTo>
                  <a:lnTo>
                    <a:pt x="561" y="142"/>
                  </a:lnTo>
                  <a:lnTo>
                    <a:pt x="626" y="148"/>
                  </a:lnTo>
                  <a:lnTo>
                    <a:pt x="677" y="145"/>
                  </a:lnTo>
                  <a:lnTo>
                    <a:pt x="728" y="135"/>
                  </a:lnTo>
                  <a:lnTo>
                    <a:pt x="770" y="117"/>
                  </a:lnTo>
                  <a:lnTo>
                    <a:pt x="806" y="93"/>
                  </a:lnTo>
                  <a:lnTo>
                    <a:pt x="860" y="57"/>
                  </a:lnTo>
                  <a:lnTo>
                    <a:pt x="899" y="36"/>
                  </a:lnTo>
                  <a:lnTo>
                    <a:pt x="950" y="13"/>
                  </a:lnTo>
                  <a:lnTo>
                    <a:pt x="998" y="4"/>
                  </a:lnTo>
                  <a:lnTo>
                    <a:pt x="1043" y="3"/>
                  </a:lnTo>
                  <a:lnTo>
                    <a:pt x="1119" y="6"/>
                  </a:lnTo>
                  <a:lnTo>
                    <a:pt x="1181" y="21"/>
                  </a:lnTo>
                  <a:lnTo>
                    <a:pt x="1214" y="39"/>
                  </a:lnTo>
                  <a:lnTo>
                    <a:pt x="1260" y="66"/>
                  </a:lnTo>
                  <a:lnTo>
                    <a:pt x="1308" y="102"/>
                  </a:lnTo>
                  <a:lnTo>
                    <a:pt x="1349" y="121"/>
                  </a:lnTo>
                  <a:lnTo>
                    <a:pt x="1403" y="133"/>
                  </a:lnTo>
                  <a:lnTo>
                    <a:pt x="1458" y="138"/>
                  </a:lnTo>
                  <a:lnTo>
                    <a:pt x="1514" y="133"/>
                  </a:lnTo>
                  <a:lnTo>
                    <a:pt x="1557" y="123"/>
                  </a:lnTo>
                  <a:lnTo>
                    <a:pt x="1593" y="111"/>
                  </a:lnTo>
                  <a:lnTo>
                    <a:pt x="1635" y="84"/>
                  </a:lnTo>
                  <a:lnTo>
                    <a:pt x="1668" y="61"/>
                  </a:lnTo>
                  <a:lnTo>
                    <a:pt x="1704" y="39"/>
                  </a:lnTo>
                  <a:lnTo>
                    <a:pt x="1754" y="18"/>
                  </a:lnTo>
                  <a:lnTo>
                    <a:pt x="1794" y="6"/>
                  </a:lnTo>
                  <a:lnTo>
                    <a:pt x="1844" y="1"/>
                  </a:lnTo>
                  <a:lnTo>
                    <a:pt x="1907" y="0"/>
                  </a:lnTo>
                  <a:lnTo>
                    <a:pt x="1958" y="4"/>
                  </a:lnTo>
                  <a:lnTo>
                    <a:pt x="2003" y="18"/>
                  </a:lnTo>
                  <a:lnTo>
                    <a:pt x="2039" y="33"/>
                  </a:lnTo>
                  <a:lnTo>
                    <a:pt x="2073" y="54"/>
                  </a:lnTo>
                  <a:lnTo>
                    <a:pt x="2118" y="88"/>
                  </a:lnTo>
                  <a:lnTo>
                    <a:pt x="2153" y="109"/>
                  </a:lnTo>
                  <a:lnTo>
                    <a:pt x="2192" y="124"/>
                  </a:lnTo>
                  <a:lnTo>
                    <a:pt x="2244" y="135"/>
                  </a:lnTo>
                  <a:lnTo>
                    <a:pt x="2303" y="138"/>
                  </a:lnTo>
                  <a:lnTo>
                    <a:pt x="2355" y="129"/>
                  </a:lnTo>
                  <a:lnTo>
                    <a:pt x="2412" y="106"/>
                  </a:lnTo>
                  <a:lnTo>
                    <a:pt x="2439" y="87"/>
                  </a:lnTo>
                  <a:lnTo>
                    <a:pt x="2463" y="66"/>
                  </a:lnTo>
                  <a:lnTo>
                    <a:pt x="2475" y="61"/>
                  </a:lnTo>
                  <a:lnTo>
                    <a:pt x="2489" y="61"/>
                  </a:lnTo>
                  <a:lnTo>
                    <a:pt x="2499" y="66"/>
                  </a:lnTo>
                  <a:lnTo>
                    <a:pt x="2507" y="76"/>
                  </a:lnTo>
                  <a:lnTo>
                    <a:pt x="2508" y="85"/>
                  </a:lnTo>
                  <a:lnTo>
                    <a:pt x="2508" y="96"/>
                  </a:lnTo>
                  <a:lnTo>
                    <a:pt x="2504" y="106"/>
                  </a:lnTo>
                  <a:lnTo>
                    <a:pt x="2490" y="118"/>
                  </a:lnTo>
                  <a:lnTo>
                    <a:pt x="2463" y="139"/>
                  </a:lnTo>
                  <a:lnTo>
                    <a:pt x="2429" y="160"/>
                  </a:lnTo>
                  <a:lnTo>
                    <a:pt x="2399" y="172"/>
                  </a:lnTo>
                  <a:lnTo>
                    <a:pt x="2352" y="183"/>
                  </a:lnTo>
                  <a:lnTo>
                    <a:pt x="2298" y="186"/>
                  </a:lnTo>
                  <a:lnTo>
                    <a:pt x="2238" y="184"/>
                  </a:lnTo>
                  <a:lnTo>
                    <a:pt x="2192" y="180"/>
                  </a:lnTo>
                  <a:lnTo>
                    <a:pt x="2156" y="172"/>
                  </a:lnTo>
                  <a:lnTo>
                    <a:pt x="2114" y="156"/>
                  </a:lnTo>
                  <a:lnTo>
                    <a:pt x="2076" y="133"/>
                  </a:lnTo>
                  <a:lnTo>
                    <a:pt x="2049" y="112"/>
                  </a:lnTo>
                  <a:lnTo>
                    <a:pt x="2018" y="87"/>
                  </a:lnTo>
                  <a:lnTo>
                    <a:pt x="1977" y="67"/>
                  </a:lnTo>
                  <a:lnTo>
                    <a:pt x="1934" y="55"/>
                  </a:lnTo>
                  <a:lnTo>
                    <a:pt x="1886" y="49"/>
                  </a:lnTo>
                  <a:lnTo>
                    <a:pt x="1836" y="49"/>
                  </a:lnTo>
                  <a:lnTo>
                    <a:pt x="1776" y="64"/>
                  </a:lnTo>
                  <a:lnTo>
                    <a:pt x="1743" y="79"/>
                  </a:lnTo>
                  <a:lnTo>
                    <a:pt x="1707" y="99"/>
                  </a:lnTo>
                  <a:lnTo>
                    <a:pt x="1677" y="118"/>
                  </a:lnTo>
                  <a:lnTo>
                    <a:pt x="1626" y="147"/>
                  </a:lnTo>
                  <a:lnTo>
                    <a:pt x="1586" y="165"/>
                  </a:lnTo>
                  <a:lnTo>
                    <a:pt x="1535" y="180"/>
                  </a:lnTo>
                  <a:lnTo>
                    <a:pt x="1475" y="186"/>
                  </a:lnTo>
                  <a:lnTo>
                    <a:pt x="1437" y="186"/>
                  </a:lnTo>
                  <a:lnTo>
                    <a:pt x="1377" y="180"/>
                  </a:lnTo>
                  <a:lnTo>
                    <a:pt x="1322" y="165"/>
                  </a:lnTo>
                  <a:lnTo>
                    <a:pt x="1269" y="136"/>
                  </a:lnTo>
                  <a:lnTo>
                    <a:pt x="1230" y="109"/>
                  </a:lnTo>
                  <a:lnTo>
                    <a:pt x="1197" y="84"/>
                  </a:lnTo>
                  <a:lnTo>
                    <a:pt x="1163" y="67"/>
                  </a:lnTo>
                  <a:lnTo>
                    <a:pt x="1128" y="55"/>
                  </a:lnTo>
                  <a:lnTo>
                    <a:pt x="1071" y="48"/>
                  </a:lnTo>
                  <a:lnTo>
                    <a:pt x="1020" y="49"/>
                  </a:lnTo>
                  <a:lnTo>
                    <a:pt x="974" y="57"/>
                  </a:lnTo>
                  <a:lnTo>
                    <a:pt x="914" y="78"/>
                  </a:lnTo>
                  <a:lnTo>
                    <a:pt x="879" y="103"/>
                  </a:lnTo>
                  <a:lnTo>
                    <a:pt x="831" y="135"/>
                  </a:lnTo>
                  <a:lnTo>
                    <a:pt x="777" y="166"/>
                  </a:lnTo>
                  <a:lnTo>
                    <a:pt x="713" y="187"/>
                  </a:lnTo>
                  <a:lnTo>
                    <a:pt x="659" y="193"/>
                  </a:lnTo>
                  <a:lnTo>
                    <a:pt x="600" y="195"/>
                  </a:lnTo>
                  <a:lnTo>
                    <a:pt x="543" y="189"/>
                  </a:lnTo>
                  <a:lnTo>
                    <a:pt x="494" y="175"/>
                  </a:lnTo>
                  <a:lnTo>
                    <a:pt x="450" y="154"/>
                  </a:lnTo>
                  <a:lnTo>
                    <a:pt x="408" y="123"/>
                  </a:lnTo>
                  <a:lnTo>
                    <a:pt x="377" y="99"/>
                  </a:lnTo>
                  <a:lnTo>
                    <a:pt x="338" y="79"/>
                  </a:lnTo>
                  <a:lnTo>
                    <a:pt x="291" y="64"/>
                  </a:lnTo>
                  <a:lnTo>
                    <a:pt x="251" y="60"/>
                  </a:lnTo>
                  <a:lnTo>
                    <a:pt x="191" y="58"/>
                  </a:lnTo>
                  <a:lnTo>
                    <a:pt x="144" y="67"/>
                  </a:lnTo>
                  <a:lnTo>
                    <a:pt x="96" y="82"/>
                  </a:lnTo>
                  <a:lnTo>
                    <a:pt x="56" y="108"/>
                  </a:lnTo>
                  <a:lnTo>
                    <a:pt x="0" y="157"/>
                  </a:lnTo>
                  <a:lnTo>
                    <a:pt x="5" y="9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34" name="Picture 5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96"/>
              <a:ext cx="276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B07C9591-E494-4E6A-B014-F20CA8450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Memory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 – What?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Visual encoding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Encode visual images more easily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Remember concrete words better than abstract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Mnemonic devices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Memory aids that use vivid imagery &amp; organization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Method of loci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few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Mnemonic Devices</a:t>
            </a:r>
            <a:br>
              <a:rPr lang="en-US" altLang="en-US" sz="4000" smtClean="0"/>
            </a:br>
            <a:r>
              <a:rPr lang="en-US" altLang="en-US" sz="4000" smtClean="0"/>
              <a:t>What do these mean?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3200" smtClean="0"/>
              <a:t>Memory is enhanced through:</a:t>
            </a:r>
          </a:p>
          <a:p>
            <a:pPr algn="ctr">
              <a:buFontTx/>
              <a:buNone/>
            </a:pPr>
            <a:endParaRPr lang="en-US" altLang="en-US" sz="3200" smtClean="0"/>
          </a:p>
          <a:p>
            <a:pPr algn="ctr">
              <a:buFontTx/>
              <a:buNone/>
            </a:pPr>
            <a:r>
              <a:rPr lang="en-US" altLang="en-US" sz="3200" smtClean="0"/>
              <a:t>Meaning</a:t>
            </a:r>
          </a:p>
          <a:p>
            <a:pPr algn="ctr">
              <a:buFontTx/>
              <a:buNone/>
            </a:pPr>
            <a:r>
              <a:rPr lang="en-US" altLang="en-US" sz="3200" smtClean="0"/>
              <a:t>Imagery</a:t>
            </a:r>
          </a:p>
          <a:p>
            <a:pPr algn="ctr">
              <a:buFontTx/>
              <a:buNone/>
            </a:pPr>
            <a:r>
              <a:rPr lang="en-US" altLang="en-US" sz="3200" smtClean="0"/>
              <a:t>Organization </a:t>
            </a:r>
          </a:p>
          <a:p>
            <a:pPr lvl="1">
              <a:buFontTx/>
              <a:buNone/>
            </a:pP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 – What?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Organization &amp; encoding</a:t>
            </a:r>
          </a:p>
          <a:p>
            <a:pPr lvl="1"/>
            <a:r>
              <a:rPr lang="en-US" altLang="en-US" smtClean="0"/>
              <a:t>Chunking</a:t>
            </a:r>
          </a:p>
          <a:p>
            <a:pPr lvl="2"/>
            <a:r>
              <a:rPr lang="en-US" altLang="en-US" smtClean="0"/>
              <a:t>Organizing items into familiar, manageable units</a:t>
            </a:r>
          </a:p>
          <a:p>
            <a:pPr lvl="2"/>
            <a:r>
              <a:rPr lang="en-US" altLang="en-US" smtClean="0"/>
              <a:t>Chunking numbers for recall</a:t>
            </a:r>
          </a:p>
          <a:p>
            <a:pPr lvl="2"/>
            <a:r>
              <a:rPr lang="en-US" altLang="en-US" smtClean="0"/>
              <a:t>Acronyms</a:t>
            </a:r>
          </a:p>
          <a:p>
            <a:pPr lvl="1"/>
            <a:r>
              <a:rPr lang="en-US" altLang="en-US" smtClean="0"/>
              <a:t>Hierarchies</a:t>
            </a:r>
          </a:p>
          <a:p>
            <a:pPr lvl="2"/>
            <a:r>
              <a:rPr lang="en-US" altLang="en-US" smtClean="0"/>
              <a:t>Complex info broken down into broad concepts and further subdivided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Hierarchy – Example</a:t>
            </a:r>
          </a:p>
        </p:txBody>
      </p:sp>
      <p:pic>
        <p:nvPicPr>
          <p:cNvPr id="16387" name="Picture 4" descr="12673_MyersPsy8e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288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 smtClean="0"/>
              <a:t>Encoding</a:t>
            </a:r>
          </a:p>
          <a:p>
            <a:pPr lvl="1"/>
            <a:r>
              <a:rPr lang="en-US" altLang="en-US" smtClean="0"/>
              <a:t>Getting information into memory</a:t>
            </a:r>
          </a:p>
          <a:p>
            <a:r>
              <a:rPr lang="en-US" altLang="en-US" smtClean="0"/>
              <a:t>Encoding - How?</a:t>
            </a:r>
          </a:p>
          <a:p>
            <a:pPr lvl="1"/>
            <a:r>
              <a:rPr lang="en-US" altLang="en-US" smtClean="0"/>
              <a:t>Automatic processing</a:t>
            </a:r>
          </a:p>
          <a:p>
            <a:pPr lvl="1"/>
            <a:r>
              <a:rPr lang="en-US" altLang="en-US" smtClean="0"/>
              <a:t>Effortful processing</a:t>
            </a:r>
          </a:p>
          <a:p>
            <a:r>
              <a:rPr lang="en-US" altLang="en-US" smtClean="0"/>
              <a:t>Encoding - What?</a:t>
            </a:r>
          </a:p>
          <a:p>
            <a:pPr lvl="1"/>
            <a:r>
              <a:rPr lang="en-US" altLang="en-US" smtClean="0"/>
              <a:t>Meaning</a:t>
            </a:r>
          </a:p>
          <a:p>
            <a:pPr lvl="1"/>
            <a:r>
              <a:rPr lang="en-US" altLang="en-US" smtClean="0"/>
              <a:t>Image</a:t>
            </a:r>
          </a:p>
          <a:p>
            <a:pPr lvl="1"/>
            <a:r>
              <a:rPr lang="en-US" altLang="en-US" smtClean="0"/>
              <a:t>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 - How?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6781800" cy="4114800"/>
          </a:xfrm>
        </p:spPr>
        <p:txBody>
          <a:bodyPr/>
          <a:lstStyle/>
          <a:p>
            <a:r>
              <a:rPr lang="en-US" altLang="en-US" smtClean="0"/>
              <a:t>Automatic processing</a:t>
            </a:r>
          </a:p>
          <a:p>
            <a:pPr lvl="1"/>
            <a:r>
              <a:rPr lang="en-US" altLang="en-US" smtClean="0"/>
              <a:t>Unconscious encoding of incidental information</a:t>
            </a:r>
          </a:p>
          <a:p>
            <a:pPr lvl="1"/>
            <a:r>
              <a:rPr lang="en-US" altLang="en-US" smtClean="0"/>
              <a:t>Examples</a:t>
            </a:r>
          </a:p>
          <a:p>
            <a:pPr lvl="2"/>
            <a:r>
              <a:rPr lang="en-US" altLang="en-US" smtClean="0"/>
              <a:t>Space</a:t>
            </a:r>
          </a:p>
          <a:p>
            <a:pPr lvl="2"/>
            <a:r>
              <a:rPr lang="en-US" altLang="en-US" smtClean="0"/>
              <a:t>Time</a:t>
            </a:r>
          </a:p>
          <a:p>
            <a:pPr lvl="2"/>
            <a:r>
              <a:rPr lang="en-US" altLang="en-US" smtClean="0"/>
              <a:t>Frequency</a:t>
            </a:r>
          </a:p>
          <a:p>
            <a:pPr lvl="1"/>
            <a:r>
              <a:rPr lang="en-US" altLang="en-US" smtClean="0"/>
              <a:t>Encoded information may become automatic after…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 - How?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6858000" cy="4114800"/>
          </a:xfrm>
        </p:spPr>
        <p:txBody>
          <a:bodyPr/>
          <a:lstStyle/>
          <a:p>
            <a:r>
              <a:rPr lang="en-US" altLang="en-US" smtClean="0"/>
              <a:t>Effortful processing</a:t>
            </a:r>
          </a:p>
          <a:p>
            <a:pPr lvl="1"/>
            <a:r>
              <a:rPr lang="en-US" altLang="en-US" smtClean="0"/>
              <a:t>Requires attention and conscious effort</a:t>
            </a:r>
          </a:p>
          <a:p>
            <a:pPr lvl="1"/>
            <a:r>
              <a:rPr lang="en-US" altLang="en-US" smtClean="0"/>
              <a:t>Leads to durable &amp; accessible memories</a:t>
            </a:r>
          </a:p>
          <a:p>
            <a:pPr lvl="1"/>
            <a:r>
              <a:rPr lang="en-US" altLang="en-US" smtClean="0"/>
              <a:t>Enhanced though </a:t>
            </a:r>
            <a:r>
              <a:rPr lang="en-US" altLang="en-US" i="1" smtClean="0"/>
              <a:t>rehearsal</a:t>
            </a:r>
          </a:p>
          <a:p>
            <a:pPr lvl="2"/>
            <a:r>
              <a:rPr lang="en-US" altLang="en-US" smtClean="0"/>
              <a:t>Repetition of info to maintain in consciousness or encode for storage</a:t>
            </a:r>
          </a:p>
          <a:p>
            <a:pPr lvl="1"/>
            <a:r>
              <a:rPr lang="en-US" altLang="en-US" smtClean="0"/>
              <a:t>Consider</a:t>
            </a:r>
          </a:p>
          <a:p>
            <a:pPr lvl="2"/>
            <a:r>
              <a:rPr lang="en-US" altLang="en-US" smtClean="0"/>
              <a:t>Herman Ebbinghaus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 – An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391400" cy="4114800"/>
          </a:xfrm>
        </p:spPr>
        <p:txBody>
          <a:bodyPr/>
          <a:lstStyle/>
          <a:p>
            <a:r>
              <a:rPr lang="en-US" altLang="en-US" dirty="0" smtClean="0"/>
              <a:t>Without talking to anyone…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Answers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400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14800" cy="4114800"/>
          </a:xfrm>
        </p:spPr>
        <p:txBody>
          <a:bodyPr/>
          <a:lstStyle/>
          <a:p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Effects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114800" cy="4114800"/>
          </a:xfrm>
        </p:spPr>
        <p:txBody>
          <a:bodyPr/>
          <a:lstStyle/>
          <a:p>
            <a:r>
              <a:rPr lang="en-US" altLang="en-US" sz="2400" smtClean="0"/>
              <a:t>Spacing effect</a:t>
            </a:r>
          </a:p>
          <a:p>
            <a:pPr lvl="1"/>
            <a:r>
              <a:rPr lang="en-US" altLang="en-US" sz="2000" smtClean="0"/>
              <a:t>Distributed practice is better than massed study for long-term retention</a:t>
            </a:r>
          </a:p>
          <a:p>
            <a:pPr lvl="1"/>
            <a:r>
              <a:rPr lang="en-US" altLang="en-US" sz="2000" smtClean="0"/>
              <a:t>Longer space between practice = better retention</a:t>
            </a:r>
          </a:p>
          <a:p>
            <a:pPr lvl="1"/>
            <a:r>
              <a:rPr lang="en-US" altLang="en-US" sz="2000" smtClean="0"/>
              <a:t>EX: </a:t>
            </a:r>
            <a:r>
              <a:rPr lang="en-US" altLang="en-US" sz="2000" i="1" smtClean="0"/>
              <a:t>studying over time vs. cramming</a:t>
            </a:r>
          </a:p>
          <a:p>
            <a:endParaRPr lang="en-US" altLang="en-US" sz="240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14800" cy="4114800"/>
          </a:xfrm>
        </p:spPr>
        <p:txBody>
          <a:bodyPr/>
          <a:lstStyle/>
          <a:p>
            <a:r>
              <a:rPr lang="en-US" altLang="en-US" sz="2400" smtClean="0"/>
              <a:t>Serial position effect</a:t>
            </a:r>
          </a:p>
          <a:p>
            <a:pPr lvl="1"/>
            <a:r>
              <a:rPr lang="en-US" altLang="en-US" sz="2000" smtClean="0"/>
              <a:t>Tendency to recall first &amp; last items in a list</a:t>
            </a:r>
          </a:p>
          <a:p>
            <a:pPr lvl="1"/>
            <a:r>
              <a:rPr lang="en-US" altLang="en-US" sz="2000" smtClean="0"/>
              <a:t>Recency effect</a:t>
            </a:r>
          </a:p>
          <a:p>
            <a:pPr lvl="1"/>
            <a:r>
              <a:rPr lang="en-US" altLang="en-US" sz="2000" smtClean="0"/>
              <a:t>Primacy effect</a:t>
            </a:r>
          </a:p>
          <a:p>
            <a:pPr lvl="1"/>
            <a:r>
              <a:rPr lang="en-US" altLang="en-US" sz="2000" smtClean="0"/>
              <a:t>EX: </a:t>
            </a:r>
            <a:r>
              <a:rPr lang="en-US" altLang="en-US" sz="2000" i="1" smtClean="0"/>
              <a:t>name recall</a:t>
            </a:r>
            <a:endParaRPr lang="en-US" altLang="en-US" sz="2000" smtClean="0"/>
          </a:p>
        </p:txBody>
      </p:sp>
      <p:pic>
        <p:nvPicPr>
          <p:cNvPr id="18437" name="Picture 5" descr="j02957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0600"/>
            <a:ext cx="1844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j023948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2542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Remember…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6553200" cy="4114800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i="1" smtClean="0"/>
          </a:p>
          <a:p>
            <a:pPr algn="ctr">
              <a:buFontTx/>
              <a:buNone/>
            </a:pPr>
            <a:r>
              <a:rPr lang="en-US" altLang="en-US" i="1" smtClean="0"/>
              <a:t>The amount remembered depends on the time spent learning.</a:t>
            </a:r>
            <a:r>
              <a:rPr lang="en-US" altLang="en-US" smtClean="0"/>
              <a:t> </a:t>
            </a:r>
          </a:p>
        </p:txBody>
      </p:sp>
      <p:pic>
        <p:nvPicPr>
          <p:cNvPr id="10244" name="Picture 4" descr="j03326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62400"/>
            <a:ext cx="365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 – What?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Encoding the meaning</a:t>
            </a:r>
          </a:p>
          <a:p>
            <a:pPr lvl="1"/>
            <a:r>
              <a:rPr lang="en-US" altLang="en-US" smtClean="0"/>
              <a:t>Semantic encoding</a:t>
            </a:r>
          </a:p>
          <a:p>
            <a:pPr lvl="1"/>
            <a:r>
              <a:rPr lang="en-US" altLang="en-US" smtClean="0"/>
              <a:t>Meaningful context aids in encoding</a:t>
            </a:r>
          </a:p>
          <a:p>
            <a:pPr lvl="1"/>
            <a:r>
              <a:rPr lang="en-US" altLang="en-US" smtClean="0"/>
              <a:t>Rephrasing what we hear into meaningful terms</a:t>
            </a:r>
          </a:p>
          <a:p>
            <a:pPr lvl="1"/>
            <a:r>
              <a:rPr lang="en-US" altLang="en-US" smtClean="0"/>
              <a:t>EX: </a:t>
            </a:r>
            <a:r>
              <a:rPr lang="en-US" altLang="en-US" i="1" smtClean="0"/>
              <a:t>self-reference effect</a:t>
            </a:r>
            <a:endParaRPr lang="en-US" altLang="en-US" smtClean="0"/>
          </a:p>
        </p:txBody>
      </p:sp>
      <p:pic>
        <p:nvPicPr>
          <p:cNvPr id="19460" name="Picture 4" descr="j04019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276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umbers design template [1]">
  <a:themeElements>
    <a:clrScheme name="Numbers design template [1] 2">
      <a:dk1>
        <a:srgbClr val="000000"/>
      </a:dk1>
      <a:lt1>
        <a:srgbClr val="FFFFEE"/>
      </a:lt1>
      <a:dk2>
        <a:srgbClr val="000000"/>
      </a:dk2>
      <a:lt2>
        <a:srgbClr val="C3B59F"/>
      </a:lt2>
      <a:accent1>
        <a:srgbClr val="9CB3D8"/>
      </a:accent1>
      <a:accent2>
        <a:srgbClr val="F8F8F8"/>
      </a:accent2>
      <a:accent3>
        <a:srgbClr val="FFFFF5"/>
      </a:accent3>
      <a:accent4>
        <a:srgbClr val="000000"/>
      </a:accent4>
      <a:accent5>
        <a:srgbClr val="CBD6E9"/>
      </a:accent5>
      <a:accent6>
        <a:srgbClr val="E1E1E1"/>
      </a:accent6>
      <a:hlink>
        <a:srgbClr val="A9A460"/>
      </a:hlink>
      <a:folHlink>
        <a:srgbClr val="E4E1D7"/>
      </a:folHlink>
    </a:clrScheme>
    <a:fontScheme name="Numbers design template [1]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umbers design template [1] 1">
        <a:dk1>
          <a:srgbClr val="7F796F"/>
        </a:dk1>
        <a:lt1>
          <a:srgbClr val="FFFFFF"/>
        </a:lt1>
        <a:dk2>
          <a:srgbClr val="BDBB92"/>
        </a:dk2>
        <a:lt2>
          <a:srgbClr val="FFFFCC"/>
        </a:lt2>
        <a:accent1>
          <a:srgbClr val="8B91B9"/>
        </a:accent1>
        <a:accent2>
          <a:srgbClr val="D5D9B7"/>
        </a:accent2>
        <a:accent3>
          <a:srgbClr val="DBDAC7"/>
        </a:accent3>
        <a:accent4>
          <a:srgbClr val="DADADA"/>
        </a:accent4>
        <a:accent5>
          <a:srgbClr val="C4C7D9"/>
        </a:accent5>
        <a:accent6>
          <a:srgbClr val="C1C4A6"/>
        </a:accent6>
        <a:hlink>
          <a:srgbClr val="B46875"/>
        </a:hlink>
        <a:folHlink>
          <a:srgbClr val="C2BAA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mbers design template [1] 2">
        <a:dk1>
          <a:srgbClr val="000000"/>
        </a:dk1>
        <a:lt1>
          <a:srgbClr val="FFFFEE"/>
        </a:lt1>
        <a:dk2>
          <a:srgbClr val="000000"/>
        </a:dk2>
        <a:lt2>
          <a:srgbClr val="C3B59F"/>
        </a:lt2>
        <a:accent1>
          <a:srgbClr val="9CB3D8"/>
        </a:accent1>
        <a:accent2>
          <a:srgbClr val="F8F8F8"/>
        </a:accent2>
        <a:accent3>
          <a:srgbClr val="FFFFF5"/>
        </a:accent3>
        <a:accent4>
          <a:srgbClr val="000000"/>
        </a:accent4>
        <a:accent5>
          <a:srgbClr val="CBD6E9"/>
        </a:accent5>
        <a:accent6>
          <a:srgbClr val="E1E1E1"/>
        </a:accent6>
        <a:hlink>
          <a:srgbClr val="A9A460"/>
        </a:hlink>
        <a:folHlink>
          <a:srgbClr val="E4E1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bers design template [1]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Numbers design template [1]</Template>
  <TotalTime>208</TotalTime>
  <Words>269</Words>
  <Application>Microsoft Office PowerPoint</Application>
  <PresentationFormat>On-screen Show (4:3)</PresentationFormat>
  <Paragraphs>87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Numbers design template [1]</vt:lpstr>
      <vt:lpstr>Memory #1</vt:lpstr>
      <vt:lpstr>Memory</vt:lpstr>
      <vt:lpstr>Encoding - How?</vt:lpstr>
      <vt:lpstr>Encoding - How?</vt:lpstr>
      <vt:lpstr>Encoding – An Example</vt:lpstr>
      <vt:lpstr>Answers</vt:lpstr>
      <vt:lpstr>Memory Effects</vt:lpstr>
      <vt:lpstr>Remember…</vt:lpstr>
      <vt:lpstr>Encoding – What?</vt:lpstr>
      <vt:lpstr>Encoding – What?</vt:lpstr>
      <vt:lpstr>Mnemonic Devices What do these mean?</vt:lpstr>
      <vt:lpstr>PowerPoint Presentation</vt:lpstr>
      <vt:lpstr>Encoding – What?</vt:lpstr>
      <vt:lpstr>Hierarchy – Example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19</cp:revision>
  <cp:lastPrinted>1601-01-01T00:00:00Z</cp:lastPrinted>
  <dcterms:created xsi:type="dcterms:W3CDTF">2006-10-05T15:58:43Z</dcterms:created>
  <dcterms:modified xsi:type="dcterms:W3CDTF">2016-10-10T14:35:58Z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TC010690501033</vt:lpwstr>
  </property>
</Properties>
</file>