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9" autoAdjust="0"/>
  </p:normalViewPr>
  <p:slideViewPr>
    <p:cSldViewPr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C7471B1-814E-49FE-A12B-F64EBDC9F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742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1DC96-B8A7-4FD1-ACC8-6FA24443AFD9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  <p:sp>
        <p:nvSpPr>
          <p:cNvPr id="184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DFA1159-E385-49C4-A96E-FA0B44AD490D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C8F51A-278C-4739-B4BF-A1727DA51BE0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EFD96FD-58E5-4324-A992-7D87234AD3E1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B45B5C-91D3-47C6-8655-A05A5DF2505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8C09D49-81AA-41F0-B3AF-12E95D6CB155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603EF66-3BF8-446B-8B45-50292E27EAF6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DCCFC8D-6D47-49DF-8E70-8CB83AB87BE7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71BFE2-A8A2-4CFD-A528-9378BED1D35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AC2984D-EBC6-4A47-BFED-E4FFF72A2411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225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A92C62-FB2D-459A-B30E-CE059A5B1725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305026-6304-4FB5-B35E-E59DB0D46F9B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981D7D-2427-428E-BA65-15E16BA275C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B9F3DC6-B698-46E0-90CD-B1CF52EED4BE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266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300D1A-F9A2-4DA5-B924-9D319671AE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36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C2CF0-70BD-44D6-B71D-E6E49B017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2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8BCBE-99E6-429A-8738-1C734F078A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490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2169A-6678-45C0-9A5C-DDA539BC2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72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9A31D-17C7-4DCC-A790-B1FEF68F5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47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C78B8-4094-4EDD-BD94-AB5B27B77A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25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9AEF7-6B8F-4616-A76B-BBA271561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3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2856-C5B8-4F0A-B5F5-F24A81CE59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4E950-324C-42E6-98D7-549D48806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A8A8C-F8E1-4855-93F5-2CEBB631D1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13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5D1F5-D70E-4F46-B6BE-C09919B971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153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31B3AA1A-72FB-40F7-A4C6-E1025DE68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 smtClean="0"/>
              <a:t>Developing Through The Life Span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Kohlberg’s Stages</a:t>
            </a:r>
            <a:br>
              <a:rPr lang="en-US" altLang="en-US" smtClean="0"/>
            </a:br>
            <a:r>
              <a:rPr lang="en-US" altLang="en-US" i="1" smtClean="0"/>
              <a:t>Conventional Morality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20145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S3: Gains approval</a:t>
            </a:r>
          </a:p>
          <a:p>
            <a:pPr lvl="1" eaLnBrk="1" hangingPunct="1"/>
            <a:r>
              <a:rPr lang="en-US" altLang="en-US" sz="2000" smtClean="0"/>
              <a:t>Recognition of role in relationships</a:t>
            </a:r>
          </a:p>
          <a:p>
            <a:pPr lvl="1" eaLnBrk="1" hangingPunct="1"/>
            <a:r>
              <a:rPr lang="en-US" altLang="en-US" sz="2000" i="1" smtClean="0"/>
              <a:t>What would others think if he let his wife die?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719263"/>
            <a:ext cx="4572000" cy="18621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S4: Duty to support society</a:t>
            </a:r>
          </a:p>
          <a:p>
            <a:pPr lvl="1" eaLnBrk="1" hangingPunct="1"/>
            <a:r>
              <a:rPr lang="en-US" altLang="en-US" sz="2000" smtClean="0"/>
              <a:t>Upholding social rules</a:t>
            </a:r>
          </a:p>
          <a:p>
            <a:pPr lvl="1" eaLnBrk="1" hangingPunct="1"/>
            <a:r>
              <a:rPr lang="en-US" altLang="en-US" sz="2000" i="1" smtClean="0"/>
              <a:t>Live up to marriage vow</a:t>
            </a:r>
          </a:p>
          <a:p>
            <a:pPr lvl="1" eaLnBrk="1" hangingPunct="1"/>
            <a:endParaRPr lang="en-US" altLang="en-US" sz="2000" i="1" smtClean="0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572000" y="3733800"/>
            <a:ext cx="0" cy="16764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85800" y="5486400"/>
            <a:ext cx="79248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Early adolescence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Care for others/upholds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Kohlberg’s Stages</a:t>
            </a:r>
            <a:br>
              <a:rPr lang="en-US" altLang="en-US" smtClean="0"/>
            </a:br>
            <a:r>
              <a:rPr lang="en-US" altLang="en-US" i="1" smtClean="0"/>
              <a:t>Postconventional Morality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719263"/>
            <a:ext cx="4419600" cy="24717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S5: Affirms agreed-upon rights</a:t>
            </a:r>
          </a:p>
          <a:p>
            <a:pPr lvl="1" eaLnBrk="1" hangingPunct="1"/>
            <a:r>
              <a:rPr lang="en-US" altLang="en-US" sz="2000" smtClean="0"/>
              <a:t>Some laws are better than others</a:t>
            </a:r>
          </a:p>
          <a:p>
            <a:pPr lvl="1" eaLnBrk="1" hangingPunct="1"/>
            <a:r>
              <a:rPr lang="en-US" altLang="en-US" sz="2000" i="1" smtClean="0"/>
              <a:t>People have the right to live</a:t>
            </a:r>
          </a:p>
          <a:p>
            <a:pPr lvl="1" eaLnBrk="1" hangingPunct="1"/>
            <a:endParaRPr lang="en-US" altLang="en-US" sz="2000" smtClean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038600" cy="26241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S6: Abstract moral principles</a:t>
            </a:r>
          </a:p>
          <a:p>
            <a:pPr lvl="1" eaLnBrk="1" hangingPunct="1"/>
            <a:r>
              <a:rPr lang="en-US" altLang="en-US" sz="2000" smtClean="0"/>
              <a:t>Moral principles more important than laws</a:t>
            </a:r>
          </a:p>
          <a:p>
            <a:pPr lvl="1" eaLnBrk="1" hangingPunct="1"/>
            <a:r>
              <a:rPr lang="en-US" altLang="en-US" sz="2000" i="1" smtClean="0"/>
              <a:t>Saving a life takes precedence. 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4648200" y="3886200"/>
            <a:ext cx="0" cy="16764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5638800"/>
            <a:ext cx="76962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Not all reach this level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Moral judgments transcend formal laws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Criticisms of Kohlberg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Relation to moral 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Does thinking = doing?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Universal application of stages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Collectivist/interdependent societies?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Not everyone reaches postconventional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Gandhi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Dr. Martin Luther 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Social Development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Identity</a:t>
            </a:r>
          </a:p>
          <a:p>
            <a:pPr lvl="1" eaLnBrk="1" hangingPunct="1"/>
            <a:r>
              <a:rPr lang="en-US" altLang="en-US" smtClean="0"/>
              <a:t>Sense of self </a:t>
            </a:r>
          </a:p>
          <a:p>
            <a:pPr lvl="1" eaLnBrk="1" hangingPunct="1"/>
            <a:r>
              <a:rPr lang="en-US" altLang="en-US" smtClean="0"/>
              <a:t>Combination of differing </a:t>
            </a:r>
            <a:r>
              <a:rPr lang="en-US" altLang="en-US" i="1" smtClean="0"/>
              <a:t>selves</a:t>
            </a:r>
          </a:p>
          <a:p>
            <a:pPr eaLnBrk="1" hangingPunct="1"/>
            <a:r>
              <a:rPr lang="en-US" altLang="en-US" smtClean="0"/>
              <a:t>Parental vs. peer influence</a:t>
            </a:r>
          </a:p>
          <a:p>
            <a:pPr lvl="1" eaLnBrk="1" hangingPunct="1"/>
            <a:r>
              <a:rPr lang="en-US" altLang="en-US" smtClean="0"/>
              <a:t>Adoption vs. rejection of parental values</a:t>
            </a:r>
          </a:p>
          <a:p>
            <a:pPr lvl="1" eaLnBrk="1" hangingPunct="1"/>
            <a:r>
              <a:rPr lang="en-US" altLang="en-US" smtClean="0"/>
              <a:t>Growing peer influence</a:t>
            </a:r>
          </a:p>
          <a:p>
            <a:pPr lvl="1" eaLnBrk="1" hangingPunct="1"/>
            <a:r>
              <a:rPr lang="en-US" altLang="en-US" smtClean="0"/>
              <a:t>Selection effect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50180" name="Picture 4" descr="j01574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419600"/>
            <a:ext cx="29718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Emerging Adulthood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Graduation from adolescence to adulthood</a:t>
            </a:r>
          </a:p>
          <a:p>
            <a:pPr lvl="1" eaLnBrk="1" hangingPunct="1"/>
            <a:r>
              <a:rPr lang="en-US" altLang="en-US" smtClean="0"/>
              <a:t>About 18 yrs – mid 20’s</a:t>
            </a:r>
          </a:p>
          <a:p>
            <a:pPr lvl="1" eaLnBrk="1" hangingPunct="1"/>
            <a:r>
              <a:rPr lang="en-US" altLang="en-US" smtClean="0"/>
              <a:t>Marked by gradual transition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Some qualities of adulthood…</a:t>
            </a:r>
          </a:p>
          <a:p>
            <a:pPr lvl="2" eaLnBrk="1" hangingPunct="1"/>
            <a:endParaRPr lang="en-US" altLang="en-US" smtClean="0"/>
          </a:p>
        </p:txBody>
      </p:sp>
      <p:pic>
        <p:nvPicPr>
          <p:cNvPr id="52228" name="Picture 4" descr="j01954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962400"/>
            <a:ext cx="22860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Adolescence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Adolescent development</a:t>
            </a:r>
          </a:p>
          <a:p>
            <a:pPr lvl="1" eaLnBrk="1" hangingPunct="1"/>
            <a:r>
              <a:rPr lang="en-US" altLang="en-US" smtClean="0"/>
              <a:t>Physical</a:t>
            </a:r>
          </a:p>
          <a:p>
            <a:pPr lvl="2" eaLnBrk="1" hangingPunct="1"/>
            <a:r>
              <a:rPr lang="en-US" altLang="en-US" smtClean="0"/>
              <a:t>Appropriate age for…</a:t>
            </a:r>
          </a:p>
          <a:p>
            <a:pPr lvl="1" eaLnBrk="1" hangingPunct="1"/>
            <a:r>
              <a:rPr lang="en-US" altLang="en-US" smtClean="0"/>
              <a:t>Cognitive</a:t>
            </a:r>
          </a:p>
          <a:p>
            <a:pPr lvl="2" eaLnBrk="1" hangingPunct="1"/>
            <a:r>
              <a:rPr lang="en-US" altLang="en-US" smtClean="0"/>
              <a:t>Moral development</a:t>
            </a:r>
          </a:p>
          <a:p>
            <a:pPr lvl="1" eaLnBrk="1" hangingPunct="1"/>
            <a:r>
              <a:rPr lang="en-US" altLang="en-US" smtClean="0"/>
              <a:t>Social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Emerging adulthood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Physical Development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Transition period </a:t>
            </a:r>
          </a:p>
          <a:p>
            <a:pPr lvl="1" eaLnBrk="1" hangingPunct="1"/>
            <a:r>
              <a:rPr lang="en-US" altLang="en-US" smtClean="0"/>
              <a:t>Between childhood &amp; adulthood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Begins w/puberty</a:t>
            </a:r>
          </a:p>
          <a:p>
            <a:pPr lvl="1" eaLnBrk="1" hangingPunct="1"/>
            <a:r>
              <a:rPr lang="en-US" altLang="en-US" smtClean="0"/>
              <a:t>Females (11yrs), males (13 yrs)</a:t>
            </a:r>
          </a:p>
          <a:p>
            <a:pPr lvl="1" eaLnBrk="1" hangingPunct="1"/>
            <a:r>
              <a:rPr lang="en-US" altLang="en-US" smtClean="0"/>
              <a:t>Primary &amp; secondary sex characteristics</a:t>
            </a:r>
          </a:p>
          <a:p>
            <a:pPr lvl="2" eaLnBrk="1" hangingPunct="1"/>
            <a:r>
              <a:rPr lang="en-US" altLang="en-US" i="1" smtClean="0"/>
              <a:t>Heredity &amp; environment </a:t>
            </a:r>
          </a:p>
          <a:p>
            <a:pPr lvl="2" eaLnBrk="1" hangingPunct="1"/>
            <a:r>
              <a:rPr lang="en-US" altLang="en-US" smtClean="0"/>
              <a:t>Influence of others’ reactions</a:t>
            </a:r>
          </a:p>
          <a:p>
            <a:pPr lvl="2"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Brain Development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Neural pruning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Increased myelinization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Importance of frontal lobe</a:t>
            </a:r>
          </a:p>
          <a:p>
            <a:pPr lvl="1" eaLnBrk="1" hangingPunct="1"/>
            <a:r>
              <a:rPr lang="en-US" altLang="en-US" smtClean="0"/>
              <a:t>Priority setting/judgment</a:t>
            </a:r>
          </a:p>
          <a:p>
            <a:pPr lvl="1" eaLnBrk="1" hangingPunct="1"/>
            <a:r>
              <a:rPr lang="en-US" altLang="en-US" smtClean="0"/>
              <a:t>Impulse suppression</a:t>
            </a:r>
          </a:p>
          <a:p>
            <a:pPr lvl="1" eaLnBrk="1" hangingPunct="1"/>
            <a:r>
              <a:rPr lang="en-US" altLang="en-US" smtClean="0"/>
              <a:t>Considering consequences</a:t>
            </a:r>
          </a:p>
          <a:p>
            <a:pPr lvl="1" eaLnBrk="1" hangingPunct="1"/>
            <a:r>
              <a:rPr lang="en-US" altLang="en-US" smtClean="0"/>
              <a:t>Lags development of limbic system</a:t>
            </a:r>
          </a:p>
          <a:p>
            <a:pPr eaLnBrk="1" hangingPunct="1"/>
            <a:endParaRPr lang="en-US" altLang="en-US" i="1" smtClean="0"/>
          </a:p>
          <a:p>
            <a:pPr lvl="1" eaLnBrk="1" hangingPunct="1"/>
            <a:endParaRPr lang="en-US" altLang="en-US" smtClean="0"/>
          </a:p>
        </p:txBody>
      </p:sp>
      <p:pic>
        <p:nvPicPr>
          <p:cNvPr id="6148" name="Picture 4" descr="j029919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343400"/>
            <a:ext cx="182562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Is 16 too young to drive?</a:t>
            </a:r>
          </a:p>
          <a:p>
            <a:pPr lvl="1" eaLnBrk="1" hangingPunct="1"/>
            <a:r>
              <a:rPr lang="en-US" altLang="en-US" smtClean="0"/>
              <a:t>Frontal lobe not finished maturing</a:t>
            </a:r>
          </a:p>
          <a:p>
            <a:pPr lvl="1" eaLnBrk="1" hangingPunct="1"/>
            <a:r>
              <a:rPr lang="en-US" altLang="en-US" smtClean="0"/>
              <a:t>20% of 16-year-olds crash car w/in 1 year</a:t>
            </a:r>
          </a:p>
          <a:p>
            <a:pPr lvl="1" eaLnBrk="1" hangingPunct="1"/>
            <a:r>
              <a:rPr lang="en-US" altLang="en-US" smtClean="0"/>
              <a:t>77% of fatal crashes by 16-year-olds involve driver error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What about the death penalty?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29700" name="Picture 4" descr="j040717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114800"/>
            <a:ext cx="28956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Cognitive Development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/>
              <a:t>Thinking about thinking</a:t>
            </a:r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Remember formal operations</a:t>
            </a:r>
          </a:p>
          <a:p>
            <a:pPr lvl="1" eaLnBrk="1" hangingPunct="1"/>
            <a:r>
              <a:rPr lang="en-US" altLang="en-US" smtClean="0"/>
              <a:t>Abstract problems</a:t>
            </a:r>
          </a:p>
          <a:p>
            <a:pPr lvl="1" eaLnBrk="1" hangingPunct="1"/>
            <a:r>
              <a:rPr lang="en-US" altLang="en-US" smtClean="0"/>
              <a:t>If-then reasoning</a:t>
            </a:r>
          </a:p>
          <a:p>
            <a:pPr lvl="1" eaLnBrk="1" hangingPunct="1"/>
            <a:r>
              <a:rPr lang="en-US" altLang="en-US" smtClean="0"/>
              <a:t>Detection of inconsistencies/hypocrisy </a:t>
            </a:r>
          </a:p>
          <a:p>
            <a:pPr lvl="2" eaLnBrk="1" hangingPunct="1"/>
            <a:r>
              <a:rPr lang="en-US" altLang="en-US" smtClean="0"/>
              <a:t>Arguments w/parents</a:t>
            </a:r>
          </a:p>
          <a:p>
            <a:pPr lvl="2" eaLnBrk="1" hangingPunct="1"/>
            <a:r>
              <a:rPr lang="en-US" altLang="en-US" smtClean="0"/>
              <a:t>Importance of ideals</a:t>
            </a:r>
          </a:p>
          <a:p>
            <a:pPr lvl="1" eaLnBrk="1" hangingPunct="1"/>
            <a:endParaRPr lang="en-US" altLang="en-US" smtClean="0"/>
          </a:p>
        </p:txBody>
      </p:sp>
      <p:pic>
        <p:nvPicPr>
          <p:cNvPr id="31748" name="Picture 4" descr="j04238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343400"/>
            <a:ext cx="1752600" cy="199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Moral Development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757737"/>
          </a:xfrm>
        </p:spPr>
        <p:txBody>
          <a:bodyPr/>
          <a:lstStyle/>
          <a:p>
            <a:pPr eaLnBrk="1" hangingPunct="1"/>
            <a:r>
              <a:rPr lang="en-US" altLang="en-US" smtClean="0"/>
              <a:t>Morals</a:t>
            </a:r>
          </a:p>
          <a:p>
            <a:pPr lvl="1" eaLnBrk="1" hangingPunct="1"/>
            <a:r>
              <a:rPr lang="en-US" altLang="en-US" smtClean="0"/>
              <a:t>Attitudes that help decide between right &amp; wrong</a:t>
            </a:r>
          </a:p>
          <a:p>
            <a:pPr lvl="1" eaLnBrk="1" hangingPunct="1"/>
            <a:r>
              <a:rPr lang="en-US" altLang="en-US" smtClean="0"/>
              <a:t>Not inborn, instead…</a:t>
            </a:r>
          </a:p>
          <a:p>
            <a:pPr lvl="1" eaLnBrk="1" hangingPunct="1"/>
            <a:r>
              <a:rPr lang="en-US" altLang="en-US" smtClean="0"/>
              <a:t>Determined by rules/norms of culture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Moral reasoning</a:t>
            </a:r>
          </a:p>
          <a:p>
            <a:pPr lvl="1" eaLnBrk="1" hangingPunct="1"/>
            <a:r>
              <a:rPr lang="en-US" altLang="en-US" smtClean="0"/>
              <a:t>Thinking about right &amp; wrong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i="1" smtClean="0"/>
              <a:t>How does an amoral infant become capable of morality?</a:t>
            </a: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22238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smtClean="0"/>
              <a:t>Kohlberg &amp; Moral Development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First this as a moral dilemma…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i="1" smtClean="0"/>
              <a:t>Is it OK to steal something to save a life?</a:t>
            </a:r>
          </a:p>
          <a:p>
            <a:pPr lvl="1" eaLnBrk="1" hangingPunct="1"/>
            <a:r>
              <a:rPr lang="en-US" altLang="en-US" smtClean="0"/>
              <a:t>Kohlberg’s example?</a:t>
            </a:r>
          </a:p>
          <a:p>
            <a:pPr lvl="1" eaLnBrk="1" hangingPunct="1"/>
            <a:r>
              <a:rPr lang="en-US" altLang="en-US" smtClean="0"/>
              <a:t>Hurricane Katrina?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5844" name="Picture 4" descr="j04038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038600"/>
            <a:ext cx="3902075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Kohlberg’s Stages</a:t>
            </a:r>
            <a:br>
              <a:rPr lang="en-US" altLang="en-US" smtClean="0"/>
            </a:br>
            <a:r>
              <a:rPr lang="en-US" altLang="en-US" i="1" smtClean="0"/>
              <a:t>Preconventional Morality</a:t>
            </a:r>
            <a:endParaRPr lang="en-US" alt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38600" cy="21669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S1: Avoids punishment</a:t>
            </a:r>
          </a:p>
          <a:p>
            <a:pPr lvl="1" eaLnBrk="1" hangingPunct="1"/>
            <a:r>
              <a:rPr lang="en-US" altLang="en-US" sz="2000" smtClean="0"/>
              <a:t>No recognition of other’s interests</a:t>
            </a:r>
          </a:p>
          <a:p>
            <a:pPr lvl="1" eaLnBrk="1" hangingPunct="1"/>
            <a:r>
              <a:rPr lang="en-US" altLang="en-US" sz="2000" i="1" smtClean="0"/>
              <a:t>Punishment from father-in-law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719263"/>
            <a:ext cx="4038600" cy="1557337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S2: Gains rewards</a:t>
            </a:r>
          </a:p>
          <a:p>
            <a:pPr lvl="1" eaLnBrk="1" hangingPunct="1"/>
            <a:r>
              <a:rPr lang="en-US" altLang="en-US" sz="2000" smtClean="0"/>
              <a:t>Get moral behavior back</a:t>
            </a:r>
          </a:p>
          <a:p>
            <a:pPr lvl="1" eaLnBrk="1" hangingPunct="1"/>
            <a:r>
              <a:rPr lang="en-US" altLang="en-US" sz="2000" i="1" smtClean="0"/>
              <a:t>Wife will be alive to take care of him</a:t>
            </a:r>
          </a:p>
          <a:p>
            <a:pPr eaLnBrk="1" hangingPunct="1"/>
            <a:endParaRPr lang="en-US" altLang="en-US" sz="2400" i="1" smtClean="0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914400" y="5410200"/>
            <a:ext cx="74676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 Before age 9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200"/>
              <a:t> Egocentrism/personal interests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4572000" y="3429000"/>
            <a:ext cx="0" cy="167640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00" grpId="0" animBg="1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285</TotalTime>
  <Words>418</Words>
  <Application>Microsoft Office PowerPoint</Application>
  <PresentationFormat>On-screen Show (4:3)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Wingdings</vt:lpstr>
      <vt:lpstr>Times New Roman</vt:lpstr>
      <vt:lpstr>Network</vt:lpstr>
      <vt:lpstr>Developing Through The Life Span #2</vt:lpstr>
      <vt:lpstr>Adolescence </vt:lpstr>
      <vt:lpstr>Physical Development</vt:lpstr>
      <vt:lpstr>Brain Development</vt:lpstr>
      <vt:lpstr>So…</vt:lpstr>
      <vt:lpstr>Cognitive Development</vt:lpstr>
      <vt:lpstr>Moral Development</vt:lpstr>
      <vt:lpstr>Kohlberg &amp; Moral Development</vt:lpstr>
      <vt:lpstr>Kohlberg’s Stages Preconventional Morality</vt:lpstr>
      <vt:lpstr>Kohlberg’s Stages Conventional Morality</vt:lpstr>
      <vt:lpstr>Kohlberg’s Stages Postconventional Morality</vt:lpstr>
      <vt:lpstr>Criticisms of Kohlberg</vt:lpstr>
      <vt:lpstr>Social Development</vt:lpstr>
      <vt:lpstr>Emerging Adulthood</vt:lpstr>
    </vt:vector>
  </TitlesOfParts>
  <Company>SIUE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Through The Life Span #2</dc:title>
  <dc:creator>Greg</dc:creator>
  <cp:lastModifiedBy>Everett, Gregory</cp:lastModifiedBy>
  <cp:revision>28</cp:revision>
  <dcterms:created xsi:type="dcterms:W3CDTF">2006-09-15T15:50:50Z</dcterms:created>
  <dcterms:modified xsi:type="dcterms:W3CDTF">2016-08-23T13:34:45Z</dcterms:modified>
</cp:coreProperties>
</file>