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333399"/>
    <a:srgbClr val="FFFFFF"/>
    <a:srgbClr val="33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99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9F9500D-4DAE-4376-9032-96D24E898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9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A46E4D-0BB0-41CF-8950-8F0DE4563A01}" type="slidenum">
              <a:rPr lang="en-US" altLang="en-US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0796CF-0BB4-4E61-8C92-81C329F2C9AE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40F73A-A380-494A-88D9-538BB7055A2A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1A7A44-DF5B-4694-B823-009F0EE237F2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7775DB-B16C-44B1-B5E6-F2E335861532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F49D85-D85C-419F-94BE-40BA5A586056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CD1326-9A03-4FAD-993C-3A20B7EF32DA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8DCBD9-12BC-4403-ADB9-7D0AFDA3FCE8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422161-83D1-4DCF-9679-0FF96928E1C1}" type="slidenum">
              <a:rPr lang="en-US" altLang="en-US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45E429-C530-4AE0-A08D-5C63EEE4CDCD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D40503-6C9E-4970-9FE1-B03C4757ADCD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F70EF5-7EF5-4FC6-BFA6-7F520ACA8213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454B-8C86-495F-9C00-5A70FA17995F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76E2B8-1F5D-4542-9EB2-E28F4E2C2E8D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FE493F-CA17-4363-8421-08847472D769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2550A2-D79D-4FB1-ACF8-99A8C1D653D2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39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397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7AA79A-899A-4089-8B7C-4D0E85D2D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21154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EF17-74F2-4B0F-B6FD-87FF69EBE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77375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5D02B-3BF6-41DE-BFB6-3D4160DFA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29138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FFEC1-441D-496B-8EAA-6A33711809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6416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13807-258A-43DA-9F42-FAFBC1816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88752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A8EE8-89D9-478D-9DEB-DC3B93D7A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2236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D6B63-6653-45B5-98E8-DD5E6A7C1F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90756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DABA7-A200-4A2F-BB3E-0795E02BF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0158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760C-7DCD-40C1-9FD4-EC944B48A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01970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36883-5465-48E9-89A1-B1F77FFA5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84351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5F27-361B-44A1-9A35-D8B0CE8B6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8855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82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295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9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95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5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5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5631429-1E0B-445F-B456-80987C968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 #1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Defense Mechanisms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021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Ego’s protective methods of reducing anxiety by unconsciously distorting reality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Repression (review)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Regression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Reaction Formation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Projection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Rationalization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Displacement</a:t>
            </a:r>
          </a:p>
        </p:txBody>
      </p:sp>
      <p:pic>
        <p:nvPicPr>
          <p:cNvPr id="13316" name="Picture 4" descr="j03211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609850" cy="2590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Types of Defense Mechanisms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Banish anxiety-arousing thoughts from consciousness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Regression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Retreat to a more infantile stage of development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Reaction Formation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Ego unconsciously switches unacceptable impulses to their opposites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Projection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Disguise threatening impulses by attributing            them to others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Rationalization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Generate self-justifying explanations to hide real reasons for our actions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Displacement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Shift sexual/aggressive impulses to a more acceptable object or person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Types of Defense Mechanisms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Which is which?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A baseball player who throws the bat after striking out.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Displacement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Inability to recall events during time spent in war.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Repression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Someone who gossips is critical of others doing the same.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Projection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An adult who looks for dad to fix their financial difficulty.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Regression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Campaigning against pornography despite personal interest in such material.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Reaction 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A habitual drinker who says he does not like alcohol, but has to drink with friends to be sociable.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Rationalization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Psychoanalysis Today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Some criticisms of Freud may be unfair</a:t>
            </a:r>
          </a:p>
          <a:p>
            <a:pPr lvl="1" eaLnBrk="1" hangingPunct="1">
              <a:defRPr/>
            </a:pPr>
            <a:r>
              <a:rPr lang="en-US" altLang="en-US" dirty="0" smtClean="0"/>
              <a:t>Different methodology, technology 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But, some are valid because…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Personality </a:t>
            </a:r>
            <a:r>
              <a:rPr lang="en-US" altLang="en-US" dirty="0" smtClean="0"/>
              <a:t>develops throughout life</a:t>
            </a:r>
          </a:p>
          <a:p>
            <a:pPr lvl="1" eaLnBrk="1" hangingPunct="1">
              <a:defRPr/>
            </a:pPr>
            <a:r>
              <a:rPr lang="en-US" altLang="en-US" dirty="0" smtClean="0"/>
              <a:t>Peer influence greatly impacts our life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Gender identity may develop before 5 or 6</a:t>
            </a:r>
          </a:p>
          <a:p>
            <a:pPr lvl="1" eaLnBrk="1" hangingPunct="1">
              <a:defRPr/>
            </a:pPr>
            <a:r>
              <a:rPr lang="en-US" altLang="en-US" dirty="0" smtClean="0"/>
              <a:t>Dreams </a:t>
            </a:r>
            <a:r>
              <a:rPr lang="en-US" altLang="en-US" dirty="0" smtClean="0"/>
              <a:t>do </a:t>
            </a:r>
            <a:r>
              <a:rPr lang="en-US" altLang="en-US" dirty="0" smtClean="0"/>
              <a:t>not represent unfulfilled wishes</a:t>
            </a:r>
          </a:p>
          <a:p>
            <a:pPr lvl="1" eaLnBrk="1" hangingPunct="1">
              <a:defRPr/>
            </a:pPr>
            <a:r>
              <a:rPr lang="en-US" altLang="en-US" dirty="0" smtClean="0"/>
              <a:t>Verbal slips represent cognitive </a:t>
            </a:r>
            <a:r>
              <a:rPr lang="en-US" altLang="en-US" dirty="0" smtClean="0"/>
              <a:t>choices</a:t>
            </a:r>
            <a:endParaRPr lang="en-US" alt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Most Valid Criticism…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i="1" smtClean="0"/>
              <a:t>Psychoanalysis is based on after-the-fact explanations, rather than scientifically-based predictions. Thus, the theory cannot be disproved.</a:t>
            </a:r>
            <a:r>
              <a:rPr lang="en-US" altLang="en-US" smtClean="0"/>
              <a:t> </a:t>
            </a:r>
          </a:p>
        </p:txBody>
      </p:sp>
      <p:pic>
        <p:nvPicPr>
          <p:cNvPr id="18436" name="Picture 4" descr="j01963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0"/>
            <a:ext cx="23622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Freud’s Enduring Contributions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Much of mental life is unconscious.</a:t>
            </a:r>
          </a:p>
          <a:p>
            <a:pPr eaLnBrk="1" hangingPunct="1">
              <a:defRPr/>
            </a:pPr>
            <a:r>
              <a:rPr lang="en-US" altLang="en-US" sz="2400" dirty="0" smtClean="0"/>
              <a:t>Personality </a:t>
            </a:r>
            <a:r>
              <a:rPr lang="en-US" altLang="en-US" sz="2400" dirty="0" smtClean="0"/>
              <a:t>patterns </a:t>
            </a:r>
            <a:r>
              <a:rPr lang="en-US" altLang="en-US" sz="2400" i="1" dirty="0" smtClean="0"/>
              <a:t>start to form</a:t>
            </a:r>
            <a:r>
              <a:rPr lang="en-US" altLang="en-US" sz="2400" dirty="0" smtClean="0"/>
              <a:t> in early childhood.</a:t>
            </a:r>
          </a:p>
          <a:p>
            <a:pPr eaLnBrk="1" hangingPunct="1">
              <a:defRPr/>
            </a:pPr>
            <a:r>
              <a:rPr lang="en-US" altLang="en-US" sz="2400" dirty="0" smtClean="0"/>
              <a:t>Mental representations guide social interactions.</a:t>
            </a:r>
          </a:p>
          <a:p>
            <a:pPr eaLnBrk="1" hangingPunct="1">
              <a:defRPr/>
            </a:pPr>
            <a:r>
              <a:rPr lang="en-US" altLang="en-US" sz="2400" dirty="0" smtClean="0"/>
              <a:t>Personality development involves more than learning to regulate sexual/aggressive impulses.</a:t>
            </a:r>
            <a:r>
              <a:rPr lang="en-US" altLang="en-US" dirty="0" smtClean="0"/>
              <a:t> </a:t>
            </a:r>
            <a:endParaRPr lang="en-US" altLang="en-US" i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Psychoanalytic Perspective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Finally, FREUD!!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Psychoanalysis THEN</a:t>
            </a:r>
          </a:p>
          <a:p>
            <a:pPr lvl="1" eaLnBrk="1" hangingPunct="1">
              <a:defRPr/>
            </a:pPr>
            <a:r>
              <a:rPr lang="en-US" altLang="en-US" smtClean="0"/>
              <a:t>Unconscious mind</a:t>
            </a:r>
          </a:p>
          <a:p>
            <a:pPr lvl="1" eaLnBrk="1" hangingPunct="1">
              <a:defRPr/>
            </a:pPr>
            <a:r>
              <a:rPr lang="en-US" altLang="en-US" smtClean="0"/>
              <a:t>Personality development</a:t>
            </a:r>
          </a:p>
          <a:p>
            <a:pPr lvl="1" eaLnBrk="1" hangingPunct="1">
              <a:defRPr/>
            </a:pPr>
            <a:r>
              <a:rPr lang="en-US" altLang="en-US" smtClean="0"/>
              <a:t>Personality structure</a:t>
            </a:r>
          </a:p>
          <a:p>
            <a:pPr lvl="1" eaLnBrk="1" hangingPunct="1">
              <a:defRPr/>
            </a:pPr>
            <a:r>
              <a:rPr lang="en-US" altLang="en-US" smtClean="0"/>
              <a:t>Defense mechanisms	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Psychoanalysis TODAY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 &amp; Psychoanalysis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</a:t>
            </a:r>
          </a:p>
          <a:p>
            <a:pPr lvl="1" eaLnBrk="1" hangingPunct="1">
              <a:defRPr/>
            </a:pPr>
            <a:r>
              <a:rPr lang="en-US" altLang="en-US" smtClean="0"/>
              <a:t>Characteristic pattern of thinking, feeling, &amp; acting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Psychoanalysis</a:t>
            </a:r>
          </a:p>
          <a:p>
            <a:pPr lvl="1" eaLnBrk="1" hangingPunct="1">
              <a:defRPr/>
            </a:pPr>
            <a:r>
              <a:rPr lang="en-US" altLang="en-US" smtClean="0"/>
              <a:t>Freud’s personality theory</a:t>
            </a:r>
          </a:p>
          <a:p>
            <a:pPr lvl="1" eaLnBrk="1" hangingPunct="1">
              <a:defRPr/>
            </a:pPr>
            <a:r>
              <a:rPr lang="en-US" altLang="en-US" smtClean="0"/>
              <a:t>Thoughts &amp; actions result from unconscious motives/conflicts</a:t>
            </a:r>
          </a:p>
        </p:txBody>
      </p:sp>
      <p:pic>
        <p:nvPicPr>
          <p:cNvPr id="87044" name="Picture 4" descr="j02307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00"/>
            <a:ext cx="2438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Freud &amp; Structure of the Mind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Three levels of awareness</a:t>
            </a:r>
          </a:p>
          <a:p>
            <a:pPr lvl="1" eaLnBrk="1" hangingPunct="1">
              <a:defRPr/>
            </a:pPr>
            <a:r>
              <a:rPr lang="en-US" altLang="en-US" smtClean="0"/>
              <a:t>Conscious mind</a:t>
            </a:r>
          </a:p>
          <a:p>
            <a:pPr lvl="2" eaLnBrk="1" hangingPunct="1">
              <a:defRPr/>
            </a:pPr>
            <a:r>
              <a:rPr lang="en-US" altLang="en-US" smtClean="0"/>
              <a:t>Current awareness</a:t>
            </a:r>
          </a:p>
          <a:p>
            <a:pPr lvl="1" eaLnBrk="1" hangingPunct="1">
              <a:defRPr/>
            </a:pPr>
            <a:r>
              <a:rPr lang="en-US" altLang="en-US" smtClean="0"/>
              <a:t>Preconscious mind</a:t>
            </a:r>
          </a:p>
          <a:p>
            <a:pPr lvl="2" eaLnBrk="1" hangingPunct="1">
              <a:defRPr/>
            </a:pPr>
            <a:r>
              <a:rPr lang="en-US" altLang="en-US" smtClean="0"/>
              <a:t>Outside awareness, but accessible</a:t>
            </a:r>
          </a:p>
          <a:p>
            <a:pPr lvl="1" eaLnBrk="1" hangingPunct="1">
              <a:defRPr/>
            </a:pPr>
            <a:r>
              <a:rPr lang="en-US" altLang="en-US" smtClean="0"/>
              <a:t>and, the</a:t>
            </a:r>
          </a:p>
          <a:p>
            <a:pPr lvl="1" eaLnBrk="1" hangingPunct="1">
              <a:defRPr/>
            </a:pPr>
            <a:endParaRPr lang="en-US" altLang="en-US" smtClean="0"/>
          </a:p>
          <a:p>
            <a:pPr lvl="1" eaLnBrk="1" hangingPunct="1">
              <a:defRPr/>
            </a:pPr>
            <a:r>
              <a:rPr lang="en-US" altLang="en-US" smtClean="0"/>
              <a:t>UNCONSCIOUS MIND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Unconscious Mind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UNCONSCIOUS (2 views)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Freud = storehouse for repressed thoughts and feelings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Today = information processing of which we are unaware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Analyzed through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Free association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Dreams</a:t>
            </a:r>
          </a:p>
        </p:txBody>
      </p:sp>
      <p:pic>
        <p:nvPicPr>
          <p:cNvPr id="7172" name="Picture 4" descr="j01875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2286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Freud’s Model of Mind*</a:t>
            </a:r>
          </a:p>
        </p:txBody>
      </p:sp>
      <p:pic>
        <p:nvPicPr>
          <p:cNvPr id="93189" name="Picture 5" descr="M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92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04800" y="6248400"/>
            <a:ext cx="861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*Adapted from Freud, 1933, pg. 11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 Development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sz="3600" smtClean="0"/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sz="360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4400" smtClean="0"/>
              <a:t>A brief story…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 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Evolves from conflict between:</a:t>
            </a:r>
          </a:p>
          <a:p>
            <a:pPr lvl="1" eaLnBrk="1" hangingPunct="1">
              <a:defRPr/>
            </a:pPr>
            <a:r>
              <a:rPr lang="en-US" altLang="en-US" smtClean="0"/>
              <a:t>Biological impulses</a:t>
            </a:r>
          </a:p>
          <a:p>
            <a:pPr lvl="1" eaLnBrk="1" hangingPunct="1">
              <a:defRPr/>
            </a:pPr>
            <a:r>
              <a:rPr lang="en-US" altLang="en-US" smtClean="0"/>
              <a:t>Social restraints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3 Personality Systems</a:t>
            </a:r>
          </a:p>
          <a:p>
            <a:pPr lvl="1" eaLnBrk="1" hangingPunct="1">
              <a:defRPr/>
            </a:pPr>
            <a:r>
              <a:rPr lang="en-US" altLang="en-US" smtClean="0"/>
              <a:t>ID</a:t>
            </a:r>
          </a:p>
          <a:p>
            <a:pPr lvl="1" eaLnBrk="1" hangingPunct="1">
              <a:defRPr/>
            </a:pPr>
            <a:r>
              <a:rPr lang="en-US" altLang="en-US" smtClean="0"/>
              <a:t>EGO</a:t>
            </a:r>
          </a:p>
          <a:p>
            <a:pPr lvl="1" eaLnBrk="1" hangingPunct="1">
              <a:defRPr/>
            </a:pPr>
            <a:r>
              <a:rPr lang="en-US" altLang="en-US" smtClean="0"/>
              <a:t>SUPEREGO</a:t>
            </a:r>
          </a:p>
        </p:txBody>
      </p:sp>
      <p:pic>
        <p:nvPicPr>
          <p:cNvPr id="10244" name="Picture 4" descr="j03206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1981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Personality Structure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ID (unconscious)</a:t>
            </a:r>
          </a:p>
          <a:p>
            <a:pPr lvl="1" eaLnBrk="1" hangingPunct="1">
              <a:defRPr/>
            </a:pPr>
            <a:r>
              <a:rPr lang="en-US" altLang="en-US" smtClean="0"/>
              <a:t>Strives to satisfy sexual &amp; aggressive drives</a:t>
            </a:r>
          </a:p>
          <a:p>
            <a:pPr lvl="1" eaLnBrk="1" hangingPunct="1">
              <a:defRPr/>
            </a:pPr>
            <a:r>
              <a:rPr lang="en-US" altLang="en-US" i="1" smtClean="0"/>
              <a:t>Pleasure principle</a:t>
            </a:r>
          </a:p>
          <a:p>
            <a:pPr eaLnBrk="1" hangingPunct="1">
              <a:defRPr/>
            </a:pPr>
            <a:r>
              <a:rPr lang="en-US" altLang="en-US" smtClean="0"/>
              <a:t>EGO (partly conscious)</a:t>
            </a:r>
          </a:p>
          <a:p>
            <a:pPr lvl="1" eaLnBrk="1" hangingPunct="1">
              <a:defRPr/>
            </a:pPr>
            <a:r>
              <a:rPr lang="en-US" altLang="en-US" smtClean="0"/>
              <a:t>Mediates demands of Id &amp; Superego</a:t>
            </a:r>
          </a:p>
          <a:p>
            <a:pPr lvl="1" eaLnBrk="1" hangingPunct="1">
              <a:defRPr/>
            </a:pPr>
            <a:r>
              <a:rPr lang="en-US" altLang="en-US" i="1" smtClean="0"/>
              <a:t>Reality principle</a:t>
            </a:r>
            <a:r>
              <a:rPr lang="en-US" altLang="en-US" smtClean="0"/>
              <a:t> </a:t>
            </a:r>
          </a:p>
          <a:p>
            <a:pPr lvl="1" eaLnBrk="1" hangingPunct="1">
              <a:defRPr/>
            </a:pPr>
            <a:r>
              <a:rPr lang="en-US" altLang="en-US" i="1" smtClean="0"/>
              <a:t>Personality executive</a:t>
            </a:r>
          </a:p>
          <a:p>
            <a:pPr eaLnBrk="1" hangingPunct="1">
              <a:defRPr/>
            </a:pPr>
            <a:r>
              <a:rPr lang="en-US" altLang="en-US" smtClean="0"/>
              <a:t>SUPEREGO (conscious)</a:t>
            </a:r>
          </a:p>
          <a:p>
            <a:pPr lvl="1" eaLnBrk="1" hangingPunct="1">
              <a:defRPr/>
            </a:pPr>
            <a:r>
              <a:rPr lang="en-US" altLang="en-US" smtClean="0"/>
              <a:t>Standards for judgment &amp; internalized ideals</a:t>
            </a:r>
          </a:p>
          <a:p>
            <a:pPr lvl="1" eaLnBrk="1" hangingPunct="1">
              <a:defRPr/>
            </a:pPr>
            <a:r>
              <a:rPr lang="en-US" altLang="en-US" i="1" smtClean="0"/>
              <a:t>How one ought to behave.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308</TotalTime>
  <Words>480</Words>
  <Application>Microsoft Office PowerPoint</Application>
  <PresentationFormat>On-screen Show (4:3)</PresentationFormat>
  <Paragraphs>135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Orbit</vt:lpstr>
      <vt:lpstr>Personality #1</vt:lpstr>
      <vt:lpstr>The Psychoanalytic Perspective</vt:lpstr>
      <vt:lpstr>Personality &amp; Psychoanalysis</vt:lpstr>
      <vt:lpstr>Freud &amp; Structure of the Mind</vt:lpstr>
      <vt:lpstr>Unconscious Mind</vt:lpstr>
      <vt:lpstr>Freud’s Model of Mind*</vt:lpstr>
      <vt:lpstr>Personality Development </vt:lpstr>
      <vt:lpstr>Personality Structure</vt:lpstr>
      <vt:lpstr>Personality Structure</vt:lpstr>
      <vt:lpstr>Defense Mechanisms</vt:lpstr>
      <vt:lpstr>Types of Defense Mechanisms</vt:lpstr>
      <vt:lpstr>Types of Defense Mechanisms</vt:lpstr>
      <vt:lpstr>Which is which?</vt:lpstr>
      <vt:lpstr>Psychoanalysis Today</vt:lpstr>
      <vt:lpstr>Most Valid Criticism…</vt:lpstr>
      <vt:lpstr>Freud’s Enduring Contributions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41</cp:revision>
  <cp:lastPrinted>1601-01-01T00:00:00Z</cp:lastPrinted>
  <dcterms:created xsi:type="dcterms:W3CDTF">2006-10-20T16:44:24Z</dcterms:created>
  <dcterms:modified xsi:type="dcterms:W3CDTF">2016-10-31T12:52:06Z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TC010902981033</vt:lpwstr>
  </property>
</Properties>
</file>