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1" autoAdjust="0"/>
  </p:normalViewPr>
  <p:slideViewPr>
    <p:cSldViewPr>
      <p:cViewPr>
        <p:scale>
          <a:sx n="100" d="100"/>
          <a:sy n="100" d="100"/>
        </p:scale>
        <p:origin x="-2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4BD7C15-DD22-458C-9CE4-88CB287FE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1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2327BE-047E-4A5B-91A1-C1004B57EA0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1F703A-5C2F-43EE-8E41-F757FC799D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2AA829-662F-4146-836D-603807A800D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54A0B-BA50-44AA-ACF4-6266FA93C97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76CE27-5786-4657-AA02-3FF127C0A3A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BCF0BB-473D-49E0-BFA4-61AA49E259A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5367DF-34BC-4563-AB09-2F47307819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A5D8F8-8B23-4068-9F84-474084A66F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8DCE50-DE16-4341-9CC1-B84A9D0C6E7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B075C-6E43-4D46-AC4C-C26DCBEE17B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EC28AC-E50D-4420-9CA1-189E84A5583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C7DC45-6E09-4F27-8ADC-471E3CAA02E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6094C5-566E-4953-B636-D3C9C7540D2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A1006F-5D6C-45E5-8F39-70569D14E37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622335-F133-488A-869C-CA09169A91C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0 w 1722"/>
                <a:gd name="T1" fmla="*/ 65 h 66"/>
                <a:gd name="T2" fmla="*/ 1720 w 1722"/>
                <a:gd name="T3" fmla="*/ 59 h 66"/>
                <a:gd name="T4" fmla="*/ 0 w 1722"/>
                <a:gd name="T5" fmla="*/ 0 h 66"/>
                <a:gd name="T6" fmla="*/ 0 w 1722"/>
                <a:gd name="T7" fmla="*/ 47 h 66"/>
                <a:gd name="T8" fmla="*/ 1720 w 1722"/>
                <a:gd name="T9" fmla="*/ 65 h 66"/>
                <a:gd name="T10" fmla="*/ 1720 w 1722"/>
                <a:gd name="T11" fmla="*/ 6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4 w 975"/>
                <a:gd name="T1" fmla="*/ 48 h 101"/>
                <a:gd name="T2" fmla="*/ 97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4 w 975"/>
                <a:gd name="T9" fmla="*/ 48 h 101"/>
                <a:gd name="T10" fmla="*/ 97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9 w 2141"/>
                <a:gd name="T7" fmla="*/ 0 h 198"/>
                <a:gd name="T8" fmla="*/ 213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9 w 2517"/>
                <a:gd name="T1" fmla="*/ 276 h 276"/>
                <a:gd name="T2" fmla="*/ 2514 w 2517"/>
                <a:gd name="T3" fmla="*/ 204 h 276"/>
                <a:gd name="T4" fmla="*/ 2257 w 2517"/>
                <a:gd name="T5" fmla="*/ 0 h 276"/>
                <a:gd name="T6" fmla="*/ 0 w 2517"/>
                <a:gd name="T7" fmla="*/ 276 h 276"/>
                <a:gd name="T8" fmla="*/ 2179 w 2517"/>
                <a:gd name="T9" fmla="*/ 276 h 276"/>
                <a:gd name="T10" fmla="*/ 2179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8 w 729"/>
                <a:gd name="T7" fmla="*/ 240 h 240"/>
                <a:gd name="T8" fmla="*/ 72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8 w 729"/>
                <a:gd name="T1" fmla="*/ 318 h 318"/>
                <a:gd name="T2" fmla="*/ 72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8 w 729"/>
                <a:gd name="T9" fmla="*/ 318 h 318"/>
                <a:gd name="T10" fmla="*/ 72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335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335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65169E-EB3D-4F1E-9E32-4A3D6C6EE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69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0C585-8C4A-45B4-9401-F8D11A16E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5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E4EAA-3B7E-4605-92FB-4C237B1B2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88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DCEE4-5836-42DB-ABF9-876006760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2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28CCF-78DF-44C7-BFFA-2A4ADA32B4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96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F3E65-EDCE-4CBA-AC3E-31F920397F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2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1D7FB-8C23-4A9C-AC54-1A234CC38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42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8AD48-35F4-40D3-9995-7F9A99EF36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8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D169-6BCC-417C-AAFC-96BD4EAF5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620A1-83DF-43E2-A671-4B9DE87E0F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4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BD71E-E862-4EDA-8575-585E2873E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229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9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9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0 w 1722"/>
                <a:gd name="T1" fmla="*/ 65 h 66"/>
                <a:gd name="T2" fmla="*/ 1720 w 1722"/>
                <a:gd name="T3" fmla="*/ 59 h 66"/>
                <a:gd name="T4" fmla="*/ 0 w 1722"/>
                <a:gd name="T5" fmla="*/ 0 h 66"/>
                <a:gd name="T6" fmla="*/ 0 w 1722"/>
                <a:gd name="T7" fmla="*/ 47 h 66"/>
                <a:gd name="T8" fmla="*/ 1720 w 1722"/>
                <a:gd name="T9" fmla="*/ 65 h 66"/>
                <a:gd name="T10" fmla="*/ 1720 w 1722"/>
                <a:gd name="T11" fmla="*/ 6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4 w 975"/>
                <a:gd name="T1" fmla="*/ 48 h 101"/>
                <a:gd name="T2" fmla="*/ 97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4 w 975"/>
                <a:gd name="T9" fmla="*/ 48 h 101"/>
                <a:gd name="T10" fmla="*/ 97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9 w 2141"/>
                <a:gd name="T7" fmla="*/ 0 h 198"/>
                <a:gd name="T8" fmla="*/ 213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9 w 2517"/>
                <a:gd name="T1" fmla="*/ 276 h 276"/>
                <a:gd name="T2" fmla="*/ 2514 w 2517"/>
                <a:gd name="T3" fmla="*/ 204 h 276"/>
                <a:gd name="T4" fmla="*/ 2257 w 2517"/>
                <a:gd name="T5" fmla="*/ 0 h 276"/>
                <a:gd name="T6" fmla="*/ 0 w 2517"/>
                <a:gd name="T7" fmla="*/ 276 h 276"/>
                <a:gd name="T8" fmla="*/ 2179 w 2517"/>
                <a:gd name="T9" fmla="*/ 276 h 276"/>
                <a:gd name="T10" fmla="*/ 2179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8 w 729"/>
                <a:gd name="T7" fmla="*/ 240 h 240"/>
                <a:gd name="T8" fmla="*/ 72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8 w 729"/>
                <a:gd name="T1" fmla="*/ 318 h 318"/>
                <a:gd name="T2" fmla="*/ 72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8 w 729"/>
                <a:gd name="T9" fmla="*/ 318 h 318"/>
                <a:gd name="T10" fmla="*/ 72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232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32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233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33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33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33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33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7ED7354E-1129-491D-BE28-923DCC67C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Personality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Locus of Control Findings</a:t>
            </a:r>
            <a:br>
              <a:rPr lang="en-US" altLang="en-US" sz="4000" smtClean="0"/>
            </a:br>
            <a:r>
              <a:rPr lang="en-US" altLang="en-US" sz="4000" smtClean="0"/>
              <a:t>Which is Which?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smtClean="0"/>
              <a:t>People more likely to wager large amounts of money.</a:t>
            </a:r>
          </a:p>
          <a:p>
            <a:pPr lvl="1" eaLnBrk="1" hangingPunct="1">
              <a:defRPr/>
            </a:pPr>
            <a:r>
              <a:rPr lang="en-US" altLang="en-US" smtClean="0"/>
              <a:t>External </a:t>
            </a:r>
          </a:p>
          <a:p>
            <a:pPr eaLnBrk="1" hangingPunct="1">
              <a:defRPr/>
            </a:pPr>
            <a:r>
              <a:rPr lang="en-US" altLang="en-US" sz="2400" smtClean="0"/>
              <a:t>More likely to be involved in civil rights groups/marches.</a:t>
            </a:r>
          </a:p>
          <a:p>
            <a:pPr lvl="1" eaLnBrk="1" hangingPunct="1">
              <a:defRPr/>
            </a:pPr>
            <a:r>
              <a:rPr lang="en-US" altLang="en-US" smtClean="0"/>
              <a:t>Internal</a:t>
            </a:r>
          </a:p>
          <a:p>
            <a:pPr eaLnBrk="1" hangingPunct="1">
              <a:defRPr/>
            </a:pPr>
            <a:r>
              <a:rPr lang="en-US" altLang="en-US" sz="2400" smtClean="0"/>
              <a:t>People who smoke.</a:t>
            </a:r>
          </a:p>
          <a:p>
            <a:pPr lvl="1" eaLnBrk="1" hangingPunct="1">
              <a:defRPr/>
            </a:pPr>
            <a:r>
              <a:rPr lang="en-US" altLang="en-US" smtClean="0"/>
              <a:t>External</a:t>
            </a:r>
          </a:p>
          <a:p>
            <a:pPr eaLnBrk="1" hangingPunct="1">
              <a:defRPr/>
            </a:pPr>
            <a:r>
              <a:rPr lang="en-US" altLang="en-US" sz="2400" smtClean="0"/>
              <a:t>More likely to pay attention to severe weather warnings and seek shelter. </a:t>
            </a:r>
          </a:p>
          <a:p>
            <a:pPr lvl="1" eaLnBrk="1" hangingPunct="1">
              <a:defRPr/>
            </a:pPr>
            <a:r>
              <a:rPr lang="en-US" altLang="en-US" smtClean="0"/>
              <a:t>Internal 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Learned Helplessness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Learned helplessness</a:t>
            </a:r>
          </a:p>
          <a:p>
            <a:pPr lvl="1" eaLnBrk="1" hangingPunct="1">
              <a:defRPr/>
            </a:pPr>
            <a:r>
              <a:rPr lang="en-US" altLang="en-US" smtClean="0"/>
              <a:t>Hopelessness learned w/ unable to avoid repeated aversive events</a:t>
            </a:r>
          </a:p>
          <a:p>
            <a:pPr lvl="1" eaLnBrk="1" hangingPunct="1">
              <a:defRPr/>
            </a:pPr>
            <a:r>
              <a:rPr lang="en-US" altLang="en-US" smtClean="0"/>
              <a:t>May perceive control as external</a:t>
            </a:r>
          </a:p>
          <a:p>
            <a:pPr lvl="1" eaLnBrk="1" hangingPunct="1">
              <a:defRPr/>
            </a:pPr>
            <a:r>
              <a:rPr lang="en-US" altLang="en-US" smtClean="0"/>
              <a:t>Studied in environments such as:</a:t>
            </a:r>
          </a:p>
          <a:p>
            <a:pPr lvl="2" eaLnBrk="1" hangingPunct="1">
              <a:defRPr/>
            </a:pPr>
            <a:r>
              <a:rPr lang="en-US" altLang="en-US" smtClean="0"/>
              <a:t>Nursing homes</a:t>
            </a:r>
          </a:p>
          <a:p>
            <a:pPr lvl="2" eaLnBrk="1" hangingPunct="1">
              <a:defRPr/>
            </a:pPr>
            <a:r>
              <a:rPr lang="en-US" altLang="en-US" smtClean="0"/>
              <a:t>Prisons</a:t>
            </a:r>
          </a:p>
          <a:p>
            <a:pPr lvl="2" eaLnBrk="1" hangingPunct="1">
              <a:defRPr/>
            </a:pPr>
            <a:r>
              <a:rPr lang="en-US" altLang="en-US" smtClean="0"/>
              <a:t>Work environments</a:t>
            </a:r>
          </a:p>
          <a:p>
            <a:pPr lvl="1" eaLnBrk="1" hangingPunct="1">
              <a:defRPr/>
            </a:pPr>
            <a:r>
              <a:rPr lang="en-US" altLang="en-US" smtClean="0"/>
              <a:t>Seligman study…</a:t>
            </a:r>
          </a:p>
          <a:p>
            <a:pPr lvl="1" eaLnBrk="1" hangingPunct="1">
              <a:buFontTx/>
              <a:buNone/>
              <a:defRPr/>
            </a:pPr>
            <a:endParaRPr lang="en-US" altLang="en-US" smtClean="0"/>
          </a:p>
        </p:txBody>
      </p:sp>
      <p:pic>
        <p:nvPicPr>
          <p:cNvPr id="38916" name="Picture 4" descr="j041059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91000"/>
            <a:ext cx="206692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Seligman &amp; Maier (1967)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Methods</a:t>
            </a:r>
          </a:p>
          <a:p>
            <a:pPr lvl="1" eaLnBrk="1" hangingPunct="1">
              <a:defRPr/>
            </a:pPr>
            <a:r>
              <a:rPr lang="en-US" altLang="en-US" smtClean="0"/>
              <a:t>Different groups of 8 dogs</a:t>
            </a:r>
          </a:p>
          <a:p>
            <a:pPr lvl="2" eaLnBrk="1" hangingPunct="1">
              <a:defRPr/>
            </a:pPr>
            <a:r>
              <a:rPr lang="en-US" altLang="en-US" smtClean="0"/>
              <a:t>Escape group</a:t>
            </a:r>
          </a:p>
          <a:p>
            <a:pPr lvl="2" eaLnBrk="1" hangingPunct="1">
              <a:defRPr/>
            </a:pPr>
            <a:r>
              <a:rPr lang="en-US" altLang="en-US" smtClean="0"/>
              <a:t>No-escape group</a:t>
            </a:r>
          </a:p>
          <a:p>
            <a:pPr lvl="1" eaLnBrk="1" hangingPunct="1">
              <a:defRPr/>
            </a:pPr>
            <a:r>
              <a:rPr lang="en-US" altLang="en-US" smtClean="0"/>
              <a:t>Dogs restrained in harness, but could move</a:t>
            </a:r>
          </a:p>
          <a:p>
            <a:pPr lvl="1" eaLnBrk="1" hangingPunct="1">
              <a:defRPr/>
            </a:pPr>
            <a:r>
              <a:rPr lang="en-US" altLang="en-US" smtClean="0"/>
              <a:t>Panel to stop electrical shock</a:t>
            </a:r>
          </a:p>
          <a:p>
            <a:pPr lvl="2" eaLnBrk="1" hangingPunct="1">
              <a:defRPr/>
            </a:pPr>
            <a:r>
              <a:rPr lang="en-US" altLang="en-US" smtClean="0"/>
              <a:t>CONTROLLED BY ESCAPE GROUP</a:t>
            </a:r>
          </a:p>
          <a:p>
            <a:pPr lvl="1" eaLnBrk="1" hangingPunct="1">
              <a:defRPr/>
            </a:pPr>
            <a:r>
              <a:rPr lang="en-US" altLang="en-US" smtClean="0"/>
              <a:t>Retested individually for escape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Results</a:t>
            </a:r>
          </a:p>
          <a:p>
            <a:pPr lvl="1" eaLnBrk="1" hangingPunct="1">
              <a:defRPr/>
            </a:pPr>
            <a:r>
              <a:rPr lang="en-US" altLang="en-US" dirty="0" smtClean="0"/>
              <a:t>70% of dogs in no-escape group never escaped shock</a:t>
            </a:r>
          </a:p>
          <a:p>
            <a:pPr lvl="1" eaLnBrk="1" hangingPunct="1">
              <a:defRPr/>
            </a:pPr>
            <a:r>
              <a:rPr lang="en-US" altLang="en-US" dirty="0" smtClean="0"/>
              <a:t>Learned that actions did not change consequences</a:t>
            </a:r>
          </a:p>
          <a:p>
            <a:pPr lvl="1" eaLnBrk="1" hangingPunct="1">
              <a:defRPr/>
            </a:pPr>
            <a:r>
              <a:rPr lang="en-US" altLang="en-US" dirty="0" smtClean="0"/>
              <a:t>Nothing they did previously mattered</a:t>
            </a:r>
          </a:p>
          <a:p>
            <a:pPr lvl="2" eaLnBrk="1" hangingPunct="1">
              <a:defRPr/>
            </a:pPr>
            <a:r>
              <a:rPr lang="en-US" altLang="en-US" dirty="0" smtClean="0"/>
              <a:t>So, they gave up</a:t>
            </a:r>
          </a:p>
          <a:p>
            <a:pPr lvl="1" eaLnBrk="1" hangingPunct="1">
              <a:defRPr/>
            </a:pPr>
            <a:r>
              <a:rPr lang="en-US" altLang="en-US" dirty="0" smtClean="0"/>
              <a:t>No incentive to escape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Seligman &amp; Maier (1967)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Positive Psychology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Positive psychology</a:t>
            </a:r>
          </a:p>
          <a:p>
            <a:pPr lvl="1" eaLnBrk="1" hangingPunct="1">
              <a:defRPr/>
            </a:pPr>
            <a:r>
              <a:rPr lang="en-US" altLang="en-US" smtClean="0"/>
              <a:t>Study of optimal human functioning</a:t>
            </a:r>
          </a:p>
          <a:p>
            <a:pPr lvl="1" eaLnBrk="1" hangingPunct="1">
              <a:defRPr/>
            </a:pPr>
            <a:r>
              <a:rPr lang="en-US" altLang="en-US" smtClean="0"/>
              <a:t>Promote strengths &amp; virtues that enable individuals to thrive</a:t>
            </a:r>
          </a:p>
          <a:p>
            <a:pPr lvl="2" eaLnBrk="1" hangingPunct="1">
              <a:defRPr/>
            </a:pPr>
            <a:r>
              <a:rPr lang="en-US" altLang="en-US" smtClean="0"/>
              <a:t>Positive emotions</a:t>
            </a:r>
          </a:p>
          <a:p>
            <a:pPr lvl="2" eaLnBrk="1" hangingPunct="1">
              <a:defRPr/>
            </a:pPr>
            <a:r>
              <a:rPr lang="en-US" altLang="en-US" smtClean="0"/>
              <a:t>Positive character</a:t>
            </a:r>
          </a:p>
          <a:p>
            <a:pPr lvl="2" eaLnBrk="1" hangingPunct="1">
              <a:defRPr/>
            </a:pPr>
            <a:r>
              <a:rPr lang="en-US" altLang="en-US" smtClean="0"/>
              <a:t>Positive groups, communities, cultures</a:t>
            </a:r>
          </a:p>
          <a:p>
            <a:pPr lvl="1" eaLnBrk="1" hangingPunct="1">
              <a:defRPr/>
            </a:pPr>
            <a:r>
              <a:rPr lang="en-US" altLang="en-US" smtClean="0"/>
              <a:t>Optimism vs. pessimism </a:t>
            </a:r>
          </a:p>
        </p:txBody>
      </p:sp>
      <p:pic>
        <p:nvPicPr>
          <p:cNvPr id="41988" name="Picture 4" descr="j0251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0574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Self-Serving Bias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Self-serving bias</a:t>
            </a:r>
            <a:r>
              <a:rPr lang="en-US" altLang="en-US" sz="3200" smtClean="0"/>
              <a:t>	</a:t>
            </a:r>
          </a:p>
          <a:p>
            <a:pPr lvl="1" eaLnBrk="1" hangingPunct="1">
              <a:defRPr/>
            </a:pPr>
            <a:r>
              <a:rPr lang="en-US" altLang="en-US" smtClean="0"/>
              <a:t>A readiness to perceive oneself favorably</a:t>
            </a:r>
          </a:p>
          <a:p>
            <a:pPr eaLnBrk="1" hangingPunct="1">
              <a:defRPr/>
            </a:pPr>
            <a:r>
              <a:rPr lang="en-US" altLang="en-US" smtClean="0"/>
              <a:t>Examples</a:t>
            </a:r>
          </a:p>
          <a:p>
            <a:pPr lvl="1" eaLnBrk="1" hangingPunct="1">
              <a:defRPr/>
            </a:pPr>
            <a:r>
              <a:rPr lang="en-US" altLang="en-US" smtClean="0"/>
              <a:t>Take more responsibility for good deeds</a:t>
            </a:r>
          </a:p>
          <a:p>
            <a:pPr lvl="1" eaLnBrk="1" hangingPunct="1">
              <a:defRPr/>
            </a:pPr>
            <a:r>
              <a:rPr lang="en-US" altLang="en-US" smtClean="0"/>
              <a:t>Take more responsibility for successes</a:t>
            </a:r>
          </a:p>
          <a:p>
            <a:pPr lvl="1" eaLnBrk="1" hangingPunct="1">
              <a:defRPr/>
            </a:pPr>
            <a:r>
              <a:rPr lang="en-US" altLang="en-US" smtClean="0"/>
              <a:t>Most see themselves as better than average</a:t>
            </a:r>
          </a:p>
          <a:p>
            <a:pPr lvl="1" eaLnBrk="1" hangingPunct="1">
              <a:defRPr/>
            </a:pPr>
            <a:r>
              <a:rPr lang="en-US" altLang="en-US" smtClean="0"/>
              <a:t>We remember past actions in self-enhancing ways</a:t>
            </a:r>
          </a:p>
          <a:p>
            <a:pPr lvl="1" eaLnBrk="1" hangingPunct="1">
              <a:defRPr/>
            </a:pPr>
            <a:r>
              <a:rPr lang="en-US" altLang="en-US" smtClean="0"/>
              <a:t>Show inflated confidence in personal beliefs</a:t>
            </a:r>
          </a:p>
          <a:p>
            <a:pPr lvl="1" eaLnBrk="1" hangingPunct="1">
              <a:defRPr/>
            </a:pPr>
            <a:r>
              <a:rPr lang="en-US" altLang="en-US" smtClean="0"/>
              <a:t>Group pride: tendency to view our group as superior</a:t>
            </a:r>
          </a:p>
          <a:p>
            <a:pPr lvl="3" eaLnBrk="1" hangingPunct="1">
              <a:defRPr/>
            </a:pPr>
            <a:endParaRPr lang="en-US" altLang="en-US" sz="2800" smtClean="0"/>
          </a:p>
          <a:p>
            <a:pPr lvl="1" eaLnBrk="1" hangingPunct="1">
              <a:defRPr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Contemporary Research on Personality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Trait Perspective</a:t>
            </a:r>
          </a:p>
          <a:p>
            <a:pPr lvl="1" eaLnBrk="1" hangingPunct="1">
              <a:defRPr/>
            </a:pPr>
            <a:r>
              <a:rPr lang="en-US" altLang="en-US" smtClean="0"/>
              <a:t>Assessing traits</a:t>
            </a:r>
          </a:p>
          <a:p>
            <a:pPr lvl="1" eaLnBrk="1" hangingPunct="1">
              <a:defRPr/>
            </a:pPr>
            <a:r>
              <a:rPr lang="en-US" altLang="en-US" smtClean="0"/>
              <a:t>The Big 5 factors</a:t>
            </a:r>
          </a:p>
          <a:p>
            <a:pPr lvl="1" eaLnBrk="1" hangingPunct="1">
              <a:defRPr/>
            </a:pPr>
            <a:r>
              <a:rPr lang="en-US" altLang="en-US" smtClean="0"/>
              <a:t>Evaluation</a:t>
            </a:r>
          </a:p>
          <a:p>
            <a:pPr eaLnBrk="1" hangingPunct="1">
              <a:defRPr/>
            </a:pPr>
            <a:r>
              <a:rPr lang="en-US" altLang="en-US" smtClean="0"/>
              <a:t>Social-Cognitive Perspective</a:t>
            </a:r>
          </a:p>
          <a:p>
            <a:pPr lvl="1" eaLnBrk="1" hangingPunct="1">
              <a:defRPr/>
            </a:pPr>
            <a:r>
              <a:rPr lang="en-US" altLang="en-US" smtClean="0"/>
              <a:t>Locus of control</a:t>
            </a:r>
          </a:p>
          <a:p>
            <a:pPr lvl="1" eaLnBrk="1" hangingPunct="1">
              <a:defRPr/>
            </a:pPr>
            <a:r>
              <a:rPr lang="en-US" altLang="en-US" smtClean="0"/>
              <a:t>Learned helplessness</a:t>
            </a:r>
          </a:p>
          <a:p>
            <a:pPr lvl="1" eaLnBrk="1" hangingPunct="1">
              <a:defRPr/>
            </a:pPr>
            <a:r>
              <a:rPr lang="en-US" altLang="en-US" smtClean="0"/>
              <a:t>Optimism vs. pessimism</a:t>
            </a:r>
          </a:p>
          <a:p>
            <a:pPr lvl="1" eaLnBrk="1" hangingPunct="1">
              <a:defRPr/>
            </a:pPr>
            <a:r>
              <a:rPr lang="en-US" altLang="en-US" smtClean="0"/>
              <a:t>Self-serving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Trait Perspective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572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b="1" smtClean="0"/>
              <a:t>Personality as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i="1" smtClean="0"/>
              <a:t>A combination of traits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z="2400" smtClean="0"/>
              <a:t>Characteristic behaviors &amp; conscious motives</a:t>
            </a:r>
          </a:p>
          <a:p>
            <a:pPr eaLnBrk="1" hangingPunct="1">
              <a:defRPr/>
            </a:pPr>
            <a:r>
              <a:rPr lang="en-US" altLang="en-US" sz="2400" smtClean="0"/>
              <a:t>Stable &amp; enduring</a:t>
            </a:r>
          </a:p>
          <a:p>
            <a:pPr eaLnBrk="1" hangingPunct="1">
              <a:defRPr/>
            </a:pPr>
            <a:r>
              <a:rPr lang="en-US" altLang="en-US" sz="2400" smtClean="0"/>
              <a:t>Assessed by inventory or report</a:t>
            </a:r>
          </a:p>
          <a:p>
            <a:pPr lvl="1" eaLnBrk="1" hangingPunct="1">
              <a:defRPr/>
            </a:pPr>
            <a:r>
              <a:rPr lang="en-US" altLang="en-US" sz="2000" smtClean="0"/>
              <a:t>Honesty</a:t>
            </a:r>
          </a:p>
          <a:p>
            <a:pPr lvl="1" eaLnBrk="1" hangingPunct="1">
              <a:defRPr/>
            </a:pPr>
            <a:r>
              <a:rPr lang="en-US" altLang="en-US" sz="2000" smtClean="0"/>
              <a:t>Impulsivity</a:t>
            </a:r>
          </a:p>
        </p:txBody>
      </p:sp>
      <p:pic>
        <p:nvPicPr>
          <p:cNvPr id="5124" name="Picture 4" descr="j02458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33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Assessing Traits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Empirically derived instruments</a:t>
            </a:r>
          </a:p>
          <a:p>
            <a:pPr lvl="1" eaLnBrk="1" hangingPunct="1">
              <a:defRPr/>
            </a:pPr>
            <a:r>
              <a:rPr lang="en-US" altLang="en-US" dirty="0" smtClean="0"/>
              <a:t>Single-factor assessment</a:t>
            </a:r>
          </a:p>
          <a:p>
            <a:pPr lvl="2" eaLnBrk="1" hangingPunct="1">
              <a:defRPr/>
            </a:pPr>
            <a:r>
              <a:rPr lang="en-US" altLang="en-US" dirty="0" smtClean="0"/>
              <a:t>Investigate 1 personality trait</a:t>
            </a:r>
          </a:p>
          <a:p>
            <a:pPr lvl="2" eaLnBrk="1" hangingPunct="1">
              <a:defRPr/>
            </a:pPr>
            <a:r>
              <a:rPr lang="en-US" altLang="en-US" dirty="0" smtClean="0"/>
              <a:t>EX: Anxiety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Personality inventories</a:t>
            </a:r>
          </a:p>
          <a:p>
            <a:pPr lvl="2" eaLnBrk="1" hangingPunct="1">
              <a:defRPr/>
            </a:pPr>
            <a:r>
              <a:rPr lang="en-US" altLang="en-US" dirty="0" smtClean="0"/>
              <a:t>Assess multiple dimensions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en-US" dirty="0" smtClean="0"/>
              <a:t>	simultaneously</a:t>
            </a:r>
          </a:p>
          <a:p>
            <a:pPr lvl="2" eaLnBrk="1" hangingPunct="1">
              <a:defRPr/>
            </a:pPr>
            <a:r>
              <a:rPr lang="en-US" altLang="en-US" dirty="0" smtClean="0"/>
              <a:t>EX: MMPI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pic>
        <p:nvPicPr>
          <p:cNvPr id="20484" name="Picture 4" descr="j03415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400"/>
            <a:ext cx="2838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Big 5 Factors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Approximation of basic trait dimensions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Remember mnemonics?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BIG 5 = CANOE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Conscientiousness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(careful-careless)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Agreeableness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(trusting-suspicious)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Neuroticism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(calm-anxious)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Openness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(imaginative-practical)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Extraversion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(sociable-retiring)</a:t>
            </a:r>
          </a:p>
        </p:txBody>
      </p:sp>
      <p:pic>
        <p:nvPicPr>
          <p:cNvPr id="22532" name="Picture 4" descr="j03354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3036888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Questioning the Big 5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How stable?</a:t>
            </a:r>
          </a:p>
          <a:p>
            <a:pPr lvl="1" eaLnBrk="1" hangingPunct="1">
              <a:defRPr/>
            </a:pPr>
            <a:r>
              <a:rPr lang="en-US" altLang="en-US" smtClean="0"/>
              <a:t>Change over development, but stable in adulthood</a:t>
            </a:r>
          </a:p>
          <a:p>
            <a:pPr eaLnBrk="1" hangingPunct="1">
              <a:defRPr/>
            </a:pPr>
            <a:r>
              <a:rPr lang="en-US" altLang="en-US" smtClean="0"/>
              <a:t>How heritable?</a:t>
            </a:r>
          </a:p>
          <a:p>
            <a:pPr lvl="1" eaLnBrk="1" hangingPunct="1">
              <a:defRPr/>
            </a:pPr>
            <a:r>
              <a:rPr lang="en-US" altLang="en-US" smtClean="0"/>
              <a:t>About 50% for each dimension</a:t>
            </a:r>
          </a:p>
          <a:p>
            <a:pPr eaLnBrk="1" hangingPunct="1">
              <a:defRPr/>
            </a:pPr>
            <a:r>
              <a:rPr lang="en-US" altLang="en-US" smtClean="0"/>
              <a:t>What about other cultures?</a:t>
            </a:r>
          </a:p>
          <a:p>
            <a:pPr lvl="1" eaLnBrk="1" hangingPunct="1">
              <a:defRPr/>
            </a:pPr>
            <a:r>
              <a:rPr lang="en-US" altLang="en-US" smtClean="0"/>
              <a:t>Common across cultures</a:t>
            </a:r>
          </a:p>
          <a:p>
            <a:pPr eaLnBrk="1" hangingPunct="1">
              <a:defRPr/>
            </a:pPr>
            <a:r>
              <a:rPr lang="en-US" altLang="en-US" smtClean="0"/>
              <a:t>Do they PREDICT?</a:t>
            </a:r>
          </a:p>
          <a:p>
            <a:pPr lvl="1" eaLnBrk="1" hangingPunct="1">
              <a:defRPr/>
            </a:pPr>
            <a:r>
              <a:rPr lang="en-US" altLang="en-US" smtClean="0"/>
              <a:t>Behavior…</a:t>
            </a:r>
          </a:p>
        </p:txBody>
      </p:sp>
      <p:pic>
        <p:nvPicPr>
          <p:cNvPr id="8196" name="Picture 4" descr="sy0129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24200"/>
            <a:ext cx="28956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Evaluating Traits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Person-situation controversy</a:t>
            </a:r>
          </a:p>
          <a:p>
            <a:pPr lvl="1" eaLnBrk="1" hangingPunct="1">
              <a:defRPr/>
            </a:pPr>
            <a:r>
              <a:rPr lang="en-US" altLang="en-US" smtClean="0"/>
              <a:t>Traits may endure, but</a:t>
            </a:r>
          </a:p>
          <a:p>
            <a:pPr lvl="1" eaLnBrk="1" hangingPunct="1">
              <a:defRPr/>
            </a:pPr>
            <a:r>
              <a:rPr lang="en-US" altLang="en-US" smtClean="0"/>
              <a:t>Situational behaviors differ</a:t>
            </a:r>
          </a:p>
          <a:p>
            <a:pPr lvl="2" eaLnBrk="1" hangingPunct="1">
              <a:defRPr/>
            </a:pPr>
            <a:r>
              <a:rPr lang="en-US" altLang="en-US" smtClean="0"/>
              <a:t>Agreeable (trusting) in all situations?</a:t>
            </a:r>
          </a:p>
          <a:p>
            <a:pPr lvl="2" eaLnBrk="1" hangingPunct="1">
              <a:defRPr/>
            </a:pPr>
            <a:r>
              <a:rPr lang="en-US" altLang="en-US" smtClean="0"/>
              <a:t>Neuroticism (calm) in all situations?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26631" name="Picture 7" descr="bd0717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76800"/>
            <a:ext cx="2101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Social-Cognitive Perspective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b="1" smtClean="0"/>
              <a:t>Personality as: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i="1" smtClean="0"/>
              <a:t>Interaction of persons &amp; social context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Social</a:t>
            </a:r>
          </a:p>
          <a:p>
            <a:pPr lvl="1" eaLnBrk="1" hangingPunct="1">
              <a:defRPr/>
            </a:pPr>
            <a:r>
              <a:rPr lang="en-US" altLang="en-US" smtClean="0"/>
              <a:t>Conditioning</a:t>
            </a:r>
          </a:p>
          <a:p>
            <a:pPr lvl="1" eaLnBrk="1" hangingPunct="1">
              <a:defRPr/>
            </a:pPr>
            <a:r>
              <a:rPr lang="en-US" altLang="en-US" smtClean="0"/>
              <a:t>Observation</a:t>
            </a:r>
          </a:p>
          <a:p>
            <a:pPr eaLnBrk="1" hangingPunct="1">
              <a:defRPr/>
            </a:pPr>
            <a:r>
              <a:rPr lang="en-US" altLang="en-US" smtClean="0"/>
              <a:t>Cognitive</a:t>
            </a:r>
          </a:p>
          <a:p>
            <a:pPr lvl="1" eaLnBrk="1" hangingPunct="1">
              <a:defRPr/>
            </a:pPr>
            <a:r>
              <a:rPr lang="en-US" altLang="en-US" smtClean="0"/>
              <a:t>What we think about our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Locus of Control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43200"/>
            <a:ext cx="4038600" cy="3540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/>
              <a:t>External </a:t>
            </a:r>
          </a:p>
          <a:p>
            <a:pPr lvl="1" eaLnBrk="1" hangingPunct="1">
              <a:defRPr/>
            </a:pPr>
            <a:r>
              <a:rPr lang="en-US" altLang="en-US" sz="2000" smtClean="0"/>
              <a:t>Fate is determined by chance or outside forces beyond your control</a:t>
            </a:r>
          </a:p>
          <a:p>
            <a:pPr eaLnBrk="1" hangingPunct="1">
              <a:defRPr/>
            </a:pPr>
            <a:endParaRPr lang="en-US" altLang="en-US" sz="2000" smtClean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2743200"/>
            <a:ext cx="3810000" cy="3768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/>
              <a:t>Internal</a:t>
            </a:r>
          </a:p>
          <a:p>
            <a:pPr lvl="1" eaLnBrk="1" hangingPunct="1">
              <a:defRPr/>
            </a:pPr>
            <a:r>
              <a:rPr lang="en-US" altLang="en-US" sz="2000" smtClean="0"/>
              <a:t>One controls ones own fate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66800" y="137160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Are you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controlled by 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or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controlling of 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your environment?</a:t>
            </a:r>
            <a:endParaRPr lang="en-US" altLang="en-US" sz="2800"/>
          </a:p>
        </p:txBody>
      </p:sp>
      <p:pic>
        <p:nvPicPr>
          <p:cNvPr id="32774" name="Picture 6" descr="j04043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209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8" descr="j03115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21336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329</TotalTime>
  <Words>429</Words>
  <Application>Microsoft Office PowerPoint</Application>
  <PresentationFormat>On-screen Show (4:3)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Wingdings</vt:lpstr>
      <vt:lpstr>Times New Roman</vt:lpstr>
      <vt:lpstr>Beam</vt:lpstr>
      <vt:lpstr>Personality #2</vt:lpstr>
      <vt:lpstr>Contemporary Research on Personality</vt:lpstr>
      <vt:lpstr>Trait Perspective</vt:lpstr>
      <vt:lpstr>Assessing Traits</vt:lpstr>
      <vt:lpstr>The Big 5 Factors</vt:lpstr>
      <vt:lpstr>Questioning the Big 5</vt:lpstr>
      <vt:lpstr>Evaluating Traits</vt:lpstr>
      <vt:lpstr>Social-Cognitive Perspective</vt:lpstr>
      <vt:lpstr>Locus of Control</vt:lpstr>
      <vt:lpstr>Locus of Control Findings Which is Which?</vt:lpstr>
      <vt:lpstr>Learned Helplessness</vt:lpstr>
      <vt:lpstr>Seligman &amp; Maier (1967)</vt:lpstr>
      <vt:lpstr>Seligman &amp; Maier (1967)</vt:lpstr>
      <vt:lpstr>Positive Psychology</vt:lpstr>
      <vt:lpstr>Self-Serving Bias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46</cp:revision>
  <dcterms:created xsi:type="dcterms:W3CDTF">2006-10-27T17:36:06Z</dcterms:created>
  <dcterms:modified xsi:type="dcterms:W3CDTF">2016-08-23T13:38:54Z</dcterms:modified>
</cp:coreProperties>
</file>