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1" autoAdjust="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A2BEBB3-2C68-420A-BC73-E195BBB22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208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C6CB320-2814-4414-AC46-A55FD7C1D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6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EC560B6-C53F-463B-94AE-996D046CC326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35AB33C-AF86-49EA-A15C-0B061ED317A4}" type="slidenum">
              <a:rPr lang="en-US" altLang="en-US" smtClean="0">
                <a:latin typeface="Arial" charset="0"/>
              </a:rPr>
              <a:pPr/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601F4CF-96E0-4641-89B6-BDE12BB6F209}" type="slidenum">
              <a:rPr lang="en-US" altLang="en-US" smtClean="0">
                <a:latin typeface="Arial" charset="0"/>
              </a:rPr>
              <a:pPr/>
              <a:t>11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62D238A-5509-4479-9A45-69661E70A7DF}" type="slidenum">
              <a:rPr lang="en-US" altLang="en-US" smtClean="0">
                <a:latin typeface="Arial" charset="0"/>
              </a:rPr>
              <a:pPr/>
              <a:t>12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1ED93B2-B276-4CB6-B7F9-D59DCC53AF67}" type="slidenum">
              <a:rPr lang="en-US" altLang="en-US" smtClean="0">
                <a:latin typeface="Arial" charset="0"/>
              </a:rPr>
              <a:pPr/>
              <a:t>13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FDCB0EF-14AE-457E-9A2E-CF2E9DB5EB93}" type="slidenum">
              <a:rPr lang="en-US" altLang="en-US" smtClean="0">
                <a:latin typeface="Arial" charset="0"/>
              </a:rPr>
              <a:pPr/>
              <a:t>14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AEAD936-8455-470B-B578-B8BAA17CA337}" type="slidenum">
              <a:rPr lang="en-US" altLang="en-US" smtClean="0">
                <a:latin typeface="Arial" charset="0"/>
              </a:rPr>
              <a:pPr/>
              <a:t>15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479C3A-7124-4578-AD0F-481D08CC90AD}" type="slidenum">
              <a:rPr lang="en-US" altLang="en-US" smtClean="0">
                <a:latin typeface="Arial" charset="0"/>
              </a:rPr>
              <a:pPr/>
              <a:t>16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9A0F22-F1E4-43BF-A9B8-13C46BD06828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2A22091-B7DC-40B7-9660-E93AF7659037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2BA73A0-64FF-451B-97B6-DF9961AC0905}" type="slidenum">
              <a:rPr lang="en-US" altLang="en-US" smtClean="0">
                <a:latin typeface="Arial" charset="0"/>
              </a:rPr>
              <a:pPr/>
              <a:t>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69E31CA-311E-4EC6-BE3F-D6E444F75821}" type="slidenum">
              <a:rPr lang="en-US" altLang="en-US" smtClean="0">
                <a:latin typeface="Arial" charset="0"/>
              </a:rPr>
              <a:pPr/>
              <a:t>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22705D-AB71-4844-8791-AA4509E0F36B}" type="slidenum">
              <a:rPr lang="en-US" altLang="en-US" smtClean="0">
                <a:latin typeface="Arial" charset="0"/>
              </a:rPr>
              <a:pPr/>
              <a:t>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E838800-FE2E-4822-A917-643495ED8C71}" type="slidenum">
              <a:rPr lang="en-US" altLang="en-US" smtClean="0">
                <a:latin typeface="Arial" charset="0"/>
              </a:rPr>
              <a:pPr/>
              <a:t>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EBFAC0-E836-4A46-94C8-383FE8AB7B26}" type="slidenum">
              <a:rPr lang="en-US" altLang="en-US" smtClean="0">
                <a:latin typeface="Arial" charset="0"/>
              </a:rPr>
              <a:pPr/>
              <a:t>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6F61FEF-89A5-4800-92E7-96F9418733E0}" type="slidenum">
              <a:rPr lang="en-US" altLang="en-US" smtClean="0">
                <a:latin typeface="Arial" charset="0"/>
              </a:rPr>
              <a:pPr/>
              <a:t>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1 w 717"/>
                <a:gd name="T1" fmla="*/ 845 h 845"/>
                <a:gd name="T2" fmla="*/ 721 w 717"/>
                <a:gd name="T3" fmla="*/ 821 h 845"/>
                <a:gd name="T4" fmla="*/ 578 w 717"/>
                <a:gd name="T5" fmla="*/ 605 h 845"/>
                <a:gd name="T6" fmla="*/ 408 w 717"/>
                <a:gd name="T7" fmla="*/ 396 h 845"/>
                <a:gd name="T8" fmla="*/ 223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1 w 717"/>
                <a:gd name="T15" fmla="*/ 198 h 845"/>
                <a:gd name="T16" fmla="*/ 402 w 717"/>
                <a:gd name="T17" fmla="*/ 408 h 845"/>
                <a:gd name="T18" fmla="*/ 572 w 717"/>
                <a:gd name="T19" fmla="*/ 623 h 845"/>
                <a:gd name="T20" fmla="*/ 721 w 717"/>
                <a:gd name="T21" fmla="*/ 845 h 845"/>
                <a:gd name="T22" fmla="*/ 721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9 w 407"/>
                <a:gd name="T1" fmla="*/ 414 h 414"/>
                <a:gd name="T2" fmla="*/ 409 w 407"/>
                <a:gd name="T3" fmla="*/ 396 h 414"/>
                <a:gd name="T4" fmla="*/ 224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8 w 407"/>
                <a:gd name="T13" fmla="*/ 204 h 414"/>
                <a:gd name="T14" fmla="*/ 409 w 407"/>
                <a:gd name="T15" fmla="*/ 414 h 414"/>
                <a:gd name="T16" fmla="*/ 409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0 w 586"/>
                <a:gd name="T1" fmla="*/ 0 h 599"/>
                <a:gd name="T2" fmla="*/ 572 w 586"/>
                <a:gd name="T3" fmla="*/ 0 h 599"/>
                <a:gd name="T4" fmla="*/ 409 w 586"/>
                <a:gd name="T5" fmla="*/ 132 h 599"/>
                <a:gd name="T6" fmla="*/ 259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9 w 586"/>
                <a:gd name="T17" fmla="*/ 282 h 599"/>
                <a:gd name="T18" fmla="*/ 415 w 586"/>
                <a:gd name="T19" fmla="*/ 138 h 599"/>
                <a:gd name="T20" fmla="*/ 590 w 586"/>
                <a:gd name="T21" fmla="*/ 0 h 599"/>
                <a:gd name="T22" fmla="*/ 590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1 w 269"/>
                <a:gd name="T1" fmla="*/ 0 h 252"/>
                <a:gd name="T2" fmla="*/ 253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1 w 269"/>
                <a:gd name="T15" fmla="*/ 0 h 252"/>
                <a:gd name="T16" fmla="*/ 271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5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AF921-26BB-455B-AA64-555ECB87A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25036-DF46-465D-9615-03568FDF20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23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1C19-0DC5-454D-8B88-6529370DC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07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585C2-6A10-4254-9302-16EB38045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2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1CCF-837B-46AC-8ABE-B7B1E720F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44CC7-2A7D-406F-A666-5FCBF75AF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66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642D2-242D-4D19-9A6D-F50EB8DBB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58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52DF-51EA-45B4-B592-E1977BA0B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8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FB84B-D532-4343-8FF2-2F31052C5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03128-59B1-4E2D-B703-E09784750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1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4E644-594D-4995-9968-5178EAA9D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4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819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1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1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1 w 717"/>
                <a:gd name="T1" fmla="*/ 845 h 845"/>
                <a:gd name="T2" fmla="*/ 721 w 717"/>
                <a:gd name="T3" fmla="*/ 821 h 845"/>
                <a:gd name="T4" fmla="*/ 578 w 717"/>
                <a:gd name="T5" fmla="*/ 605 h 845"/>
                <a:gd name="T6" fmla="*/ 408 w 717"/>
                <a:gd name="T7" fmla="*/ 396 h 845"/>
                <a:gd name="T8" fmla="*/ 223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1 w 717"/>
                <a:gd name="T15" fmla="*/ 198 h 845"/>
                <a:gd name="T16" fmla="*/ 402 w 717"/>
                <a:gd name="T17" fmla="*/ 408 h 845"/>
                <a:gd name="T18" fmla="*/ 572 w 717"/>
                <a:gd name="T19" fmla="*/ 623 h 845"/>
                <a:gd name="T20" fmla="*/ 721 w 717"/>
                <a:gd name="T21" fmla="*/ 845 h 845"/>
                <a:gd name="T22" fmla="*/ 721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9 w 407"/>
                <a:gd name="T1" fmla="*/ 414 h 414"/>
                <a:gd name="T2" fmla="*/ 409 w 407"/>
                <a:gd name="T3" fmla="*/ 396 h 414"/>
                <a:gd name="T4" fmla="*/ 224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8 w 407"/>
                <a:gd name="T13" fmla="*/ 204 h 414"/>
                <a:gd name="T14" fmla="*/ 409 w 407"/>
                <a:gd name="T15" fmla="*/ 414 h 414"/>
                <a:gd name="T16" fmla="*/ 409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0 w 586"/>
                <a:gd name="T1" fmla="*/ 0 h 599"/>
                <a:gd name="T2" fmla="*/ 572 w 586"/>
                <a:gd name="T3" fmla="*/ 0 h 599"/>
                <a:gd name="T4" fmla="*/ 409 w 586"/>
                <a:gd name="T5" fmla="*/ 132 h 599"/>
                <a:gd name="T6" fmla="*/ 259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9 w 586"/>
                <a:gd name="T17" fmla="*/ 282 h 599"/>
                <a:gd name="T18" fmla="*/ 415 w 586"/>
                <a:gd name="T19" fmla="*/ 138 h 599"/>
                <a:gd name="T20" fmla="*/ 590 w 586"/>
                <a:gd name="T21" fmla="*/ 0 h 599"/>
                <a:gd name="T22" fmla="*/ 590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1 w 269"/>
                <a:gd name="T1" fmla="*/ 0 h 252"/>
                <a:gd name="T2" fmla="*/ 253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1 w 269"/>
                <a:gd name="T15" fmla="*/ 0 h 252"/>
                <a:gd name="T16" fmla="*/ 271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3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3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3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1CBC5C9-2F46-4586-A8DB-65F9772F2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What Drives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Physiology of Hunger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dirty="0" smtClean="0"/>
              <a:t>How do we know when we are hungry?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Stomach pangs </a:t>
            </a:r>
          </a:p>
          <a:p>
            <a:pPr lvl="1" eaLnBrk="1" hangingPunct="1">
              <a:defRPr/>
            </a:pPr>
            <a:r>
              <a:rPr lang="en-US" altLang="en-US" dirty="0" smtClean="0"/>
              <a:t>signal the brain that we are hungry, but </a:t>
            </a:r>
          </a:p>
          <a:p>
            <a:pPr lvl="1" eaLnBrk="1" hangingPunct="1">
              <a:defRPr/>
            </a:pPr>
            <a:r>
              <a:rPr lang="en-US" altLang="en-US" dirty="0" smtClean="0"/>
              <a:t>hunger persists w/out a stomach</a:t>
            </a:r>
          </a:p>
          <a:p>
            <a:pPr lvl="1" eaLnBrk="1" hangingPunct="1">
              <a:defRPr/>
            </a:pPr>
            <a:r>
              <a:rPr lang="en-US" altLang="en-US" dirty="0" smtClean="0"/>
              <a:t>So, not the entire story…</a:t>
            </a:r>
          </a:p>
        </p:txBody>
      </p:sp>
      <p:pic>
        <p:nvPicPr>
          <p:cNvPr id="34820" name="Picture 4" descr="hm004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48200"/>
            <a:ext cx="2667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Physiology of Hunger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Glucose</a:t>
            </a:r>
          </a:p>
          <a:p>
            <a:pPr lvl="1" eaLnBrk="1" hangingPunct="1">
              <a:defRPr/>
            </a:pPr>
            <a:r>
              <a:rPr lang="en-US" altLang="en-US" smtClean="0"/>
              <a:t>As insulin </a:t>
            </a:r>
            <a:r>
              <a:rPr lang="en-US" altLang="en-US" i="1" smtClean="0"/>
              <a:t>increases</a:t>
            </a:r>
            <a:r>
              <a:rPr lang="en-US" altLang="en-US" smtClean="0"/>
              <a:t> glucose </a:t>
            </a:r>
            <a:r>
              <a:rPr lang="en-US" altLang="en-US" i="1" smtClean="0"/>
              <a:t>decreases</a:t>
            </a:r>
          </a:p>
          <a:p>
            <a:pPr lvl="1" eaLnBrk="1" hangingPunct="1">
              <a:defRPr/>
            </a:pPr>
            <a:r>
              <a:rPr lang="en-US" altLang="en-US" smtClean="0"/>
              <a:t>As glucose </a:t>
            </a:r>
            <a:r>
              <a:rPr lang="en-US" altLang="en-US" i="1" smtClean="0"/>
              <a:t>decreases</a:t>
            </a:r>
            <a:r>
              <a:rPr lang="en-US" altLang="en-US" smtClean="0"/>
              <a:t> hunger </a:t>
            </a:r>
            <a:r>
              <a:rPr lang="en-US" altLang="en-US" i="1" smtClean="0"/>
              <a:t>increases </a:t>
            </a:r>
          </a:p>
          <a:p>
            <a:pPr eaLnBrk="1" hangingPunct="1">
              <a:defRPr/>
            </a:pPr>
            <a:r>
              <a:rPr lang="en-US" altLang="en-US" smtClean="0"/>
              <a:t>Receptors </a:t>
            </a:r>
          </a:p>
          <a:p>
            <a:pPr lvl="1" eaLnBrk="1" hangingPunct="1">
              <a:defRPr/>
            </a:pPr>
            <a:r>
              <a:rPr lang="en-US" altLang="en-US" smtClean="0"/>
              <a:t>Stomach, liver, intestines</a:t>
            </a:r>
          </a:p>
          <a:p>
            <a:pPr eaLnBrk="1" hangingPunct="1">
              <a:defRPr/>
            </a:pPr>
            <a:r>
              <a:rPr lang="en-US" altLang="en-US" smtClean="0"/>
              <a:t>Brain </a:t>
            </a:r>
          </a:p>
          <a:p>
            <a:pPr lvl="1" eaLnBrk="1" hangingPunct="1">
              <a:defRPr/>
            </a:pPr>
            <a:r>
              <a:rPr lang="en-US" altLang="en-US" smtClean="0"/>
              <a:t>Hypothalamus </a:t>
            </a:r>
          </a:p>
          <a:p>
            <a:pPr lvl="1" eaLnBrk="1" hangingPunct="1">
              <a:defRPr/>
            </a:pPr>
            <a:endParaRPr lang="en-US" altLang="en-US" i="1" smtClean="0"/>
          </a:p>
          <a:p>
            <a:pPr eaLnBrk="1" hangingPunct="1">
              <a:defRPr/>
            </a:pP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30725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smtClean="0"/>
          </a:p>
          <a:p>
            <a:pPr lvl="1" eaLnBrk="1" hangingPunct="1">
              <a:defRPr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Hypothalamus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Lateral hypothalamus</a:t>
            </a:r>
          </a:p>
          <a:p>
            <a:pPr lvl="1" eaLnBrk="1" hangingPunct="1">
              <a:defRPr/>
            </a:pPr>
            <a:r>
              <a:rPr lang="en-US" altLang="en-US" smtClean="0"/>
              <a:t>Brings on hunger</a:t>
            </a:r>
          </a:p>
          <a:p>
            <a:pPr lvl="1" eaLnBrk="1" hangingPunct="1">
              <a:defRPr/>
            </a:pPr>
            <a:r>
              <a:rPr lang="en-US" altLang="en-US" smtClean="0"/>
              <a:t>Lesion = no interest in eating</a:t>
            </a:r>
          </a:p>
          <a:p>
            <a:pPr lvl="1" eaLnBrk="1" hangingPunct="1"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Ventromedial hypothalamus</a:t>
            </a:r>
          </a:p>
          <a:p>
            <a:pPr lvl="1" eaLnBrk="1" hangingPunct="1">
              <a:defRPr/>
            </a:pPr>
            <a:r>
              <a:rPr lang="en-US" altLang="en-US" smtClean="0"/>
              <a:t>Suppresses hunger</a:t>
            </a:r>
          </a:p>
          <a:p>
            <a:pPr lvl="1" eaLnBrk="1" hangingPunct="1">
              <a:defRPr/>
            </a:pPr>
            <a:r>
              <a:rPr lang="en-US" altLang="en-US" smtClean="0"/>
              <a:t>Lesion = excessive eating</a:t>
            </a:r>
          </a:p>
          <a:p>
            <a:pPr eaLnBrk="1" hangingPunct="1">
              <a:defRPr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Weight Regulation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Set(</a:t>
            </a:r>
            <a:r>
              <a:rPr lang="en-US" altLang="en-US" dirty="0" err="1" smtClean="0"/>
              <a:t>tling</a:t>
            </a:r>
            <a:r>
              <a:rPr lang="en-US" altLang="en-US" dirty="0" smtClean="0"/>
              <a:t>)-point theory</a:t>
            </a:r>
          </a:p>
          <a:p>
            <a:pPr lvl="1" eaLnBrk="1" hangingPunct="1">
              <a:defRPr/>
            </a:pPr>
            <a:r>
              <a:rPr lang="en-US" altLang="en-US" i="1" dirty="0" smtClean="0"/>
              <a:t>Weight thermostat</a:t>
            </a:r>
          </a:p>
          <a:p>
            <a:pPr lvl="1" eaLnBrk="1" hangingPunct="1">
              <a:defRPr/>
            </a:pPr>
            <a:r>
              <a:rPr lang="en-US" altLang="en-US" dirty="0" smtClean="0"/>
              <a:t>Function of:</a:t>
            </a:r>
          </a:p>
          <a:p>
            <a:pPr lvl="2" eaLnBrk="1" hangingPunct="1">
              <a:defRPr/>
            </a:pPr>
            <a:r>
              <a:rPr lang="en-US" altLang="en-US" dirty="0" smtClean="0"/>
              <a:t>Food intake </a:t>
            </a:r>
          </a:p>
          <a:p>
            <a:pPr lvl="2" eaLnBrk="1" hangingPunct="1">
              <a:defRPr/>
            </a:pPr>
            <a:r>
              <a:rPr lang="en-US" altLang="en-US" dirty="0" smtClean="0"/>
              <a:t>Basal metabolic rate</a:t>
            </a:r>
          </a:p>
        </p:txBody>
      </p:sp>
      <p:pic>
        <p:nvPicPr>
          <p:cNvPr id="51205" name="Picture 5" descr="j03975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228282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Psychology of Hunger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Eating disorders</a:t>
            </a:r>
          </a:p>
          <a:p>
            <a:pPr lvl="1" eaLnBrk="1" hangingPunct="1">
              <a:defRPr/>
            </a:pPr>
            <a:r>
              <a:rPr lang="en-US" altLang="en-US" i="1" smtClean="0"/>
              <a:t>Motive</a:t>
            </a:r>
            <a:r>
              <a:rPr lang="en-US" altLang="en-US" smtClean="0"/>
              <a:t> for thinness </a:t>
            </a:r>
            <a:r>
              <a:rPr lang="en-US" altLang="en-US" i="1" smtClean="0"/>
              <a:t>overwhelms</a:t>
            </a:r>
            <a:r>
              <a:rPr lang="en-US" altLang="en-US" smtClean="0"/>
              <a:t> homeostasis </a:t>
            </a:r>
          </a:p>
          <a:p>
            <a:pPr lvl="1" eaLnBrk="1" hangingPunct="1">
              <a:defRPr/>
            </a:pPr>
            <a:r>
              <a:rPr lang="en-US" altLang="en-US" smtClean="0"/>
              <a:t>Thinness is </a:t>
            </a:r>
            <a:r>
              <a:rPr lang="en-US" altLang="en-US" i="1" smtClean="0"/>
              <a:t>more reinforcing</a:t>
            </a:r>
            <a:r>
              <a:rPr lang="en-US" altLang="en-US" smtClean="0"/>
              <a:t> than homeostasis</a:t>
            </a:r>
          </a:p>
          <a:p>
            <a:pPr eaLnBrk="1" hangingPunct="1">
              <a:defRPr/>
            </a:pPr>
            <a:endParaRPr lang="en-US" altLang="en-US" sz="2400" smtClean="0"/>
          </a:p>
          <a:p>
            <a:pPr eaLnBrk="1" hangingPunct="1">
              <a:defRPr/>
            </a:pPr>
            <a:r>
              <a:rPr lang="en-US" altLang="en-US" smtClean="0"/>
              <a:t>2 examples</a:t>
            </a:r>
          </a:p>
          <a:p>
            <a:pPr lvl="1" eaLnBrk="1" hangingPunct="1">
              <a:defRPr/>
            </a:pPr>
            <a:r>
              <a:rPr lang="en-US" altLang="en-US" smtClean="0"/>
              <a:t>Anorexia nervosa</a:t>
            </a:r>
          </a:p>
          <a:p>
            <a:pPr lvl="1" eaLnBrk="1" hangingPunct="1">
              <a:defRPr/>
            </a:pPr>
            <a:r>
              <a:rPr lang="en-US" altLang="en-US" smtClean="0"/>
              <a:t>Bulimia nervosa</a:t>
            </a:r>
            <a:r>
              <a:rPr lang="en-US" alt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 smtClean="0"/>
              <a:t>Anorexia Nervosa</a:t>
            </a:r>
            <a:br>
              <a:rPr lang="en-US" altLang="en-US" sz="4000" dirty="0" smtClean="0"/>
            </a:br>
            <a:r>
              <a:rPr lang="en-US" altLang="en-US" sz="4000" dirty="0" smtClean="0"/>
              <a:t> </a:t>
            </a:r>
            <a:r>
              <a:rPr lang="en-US" altLang="en-US" sz="3600" i="1" dirty="0" smtClean="0"/>
              <a:t>The relentless pursuit of thinness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Some characteristics</a:t>
            </a:r>
          </a:p>
          <a:p>
            <a:pPr lvl="1" eaLnBrk="1" hangingPunct="1">
              <a:defRPr/>
            </a:pPr>
            <a:r>
              <a:rPr lang="en-US" altLang="en-US" smtClean="0"/>
              <a:t>Refusal to maintain normal weight for age/height</a:t>
            </a:r>
          </a:p>
          <a:p>
            <a:pPr lvl="1" eaLnBrk="1" hangingPunct="1">
              <a:defRPr/>
            </a:pPr>
            <a:r>
              <a:rPr lang="en-US" altLang="en-US" smtClean="0"/>
              <a:t>15% or more underweight</a:t>
            </a:r>
          </a:p>
          <a:p>
            <a:pPr lvl="1" eaLnBrk="1" hangingPunct="1">
              <a:defRPr/>
            </a:pPr>
            <a:r>
              <a:rPr lang="en-US" altLang="en-US" smtClean="0"/>
              <a:t>Terrified of becoming fat</a:t>
            </a:r>
          </a:p>
          <a:p>
            <a:pPr eaLnBrk="1" hangingPunct="1">
              <a:defRPr/>
            </a:pPr>
            <a:r>
              <a:rPr lang="en-US" altLang="en-US" smtClean="0"/>
              <a:t>Approx 1% of female adolescents</a:t>
            </a:r>
          </a:p>
          <a:p>
            <a:pPr eaLnBrk="1" hangingPunct="1">
              <a:defRPr/>
            </a:pPr>
            <a:r>
              <a:rPr lang="en-US" altLang="en-US" smtClean="0"/>
              <a:t>Sample behaviors</a:t>
            </a:r>
          </a:p>
          <a:p>
            <a:pPr lvl="1" eaLnBrk="1" hangingPunct="1">
              <a:defRPr/>
            </a:pPr>
            <a:r>
              <a:rPr lang="en-US" altLang="en-US" smtClean="0"/>
              <a:t>Food behaviors</a:t>
            </a:r>
          </a:p>
          <a:p>
            <a:pPr lvl="1" eaLnBrk="1" hangingPunct="1">
              <a:defRPr/>
            </a:pPr>
            <a:r>
              <a:rPr lang="en-US" altLang="en-US" smtClean="0"/>
              <a:t>Compulsive exercise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 smtClean="0"/>
              <a:t>Bulimia Nervosa</a:t>
            </a:r>
            <a:br>
              <a:rPr lang="en-US" altLang="en-US" sz="3600" dirty="0" smtClean="0"/>
            </a:br>
            <a:r>
              <a:rPr lang="en-US" altLang="en-US" sz="3600" i="1" dirty="0" smtClean="0"/>
              <a:t>Diet-binge-purge disorder</a:t>
            </a:r>
            <a:endParaRPr lang="en-US" altLang="en-US" sz="36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Some characteristics</a:t>
            </a:r>
          </a:p>
          <a:p>
            <a:pPr lvl="1" eaLnBrk="1" hangingPunct="1">
              <a:defRPr/>
            </a:pPr>
            <a:r>
              <a:rPr lang="en-US" altLang="en-US" smtClean="0"/>
              <a:t>Diets, becomes hungry, binge eats</a:t>
            </a:r>
          </a:p>
          <a:p>
            <a:pPr lvl="1" eaLnBrk="1" hangingPunct="1">
              <a:defRPr/>
            </a:pPr>
            <a:r>
              <a:rPr lang="en-US" altLang="en-US" smtClean="0"/>
              <a:t>Purges due to fear of gaining weight</a:t>
            </a:r>
          </a:p>
          <a:p>
            <a:pPr lvl="1" eaLnBrk="1" hangingPunct="1">
              <a:defRPr/>
            </a:pPr>
            <a:r>
              <a:rPr lang="en-US" altLang="en-US" smtClean="0"/>
              <a:t>May have normal weight</a:t>
            </a:r>
          </a:p>
          <a:p>
            <a:pPr eaLnBrk="1" hangingPunct="1">
              <a:defRPr/>
            </a:pPr>
            <a:r>
              <a:rPr lang="en-US" altLang="en-US" smtClean="0"/>
              <a:t>Approx 4% of college-aged women</a:t>
            </a:r>
          </a:p>
          <a:p>
            <a:pPr eaLnBrk="1" hangingPunct="1">
              <a:defRPr/>
            </a:pPr>
            <a:r>
              <a:rPr lang="en-US" altLang="en-US" smtClean="0"/>
              <a:t>Sample behaviors</a:t>
            </a:r>
          </a:p>
          <a:p>
            <a:pPr lvl="1" eaLnBrk="1" hangingPunct="1">
              <a:defRPr/>
            </a:pPr>
            <a:r>
              <a:rPr lang="en-US" altLang="en-US" smtClean="0"/>
              <a:t>May gorge in secret</a:t>
            </a:r>
          </a:p>
          <a:p>
            <a:pPr lvl="1" eaLnBrk="1" hangingPunct="1">
              <a:defRPr/>
            </a:pPr>
            <a:r>
              <a:rPr lang="en-US" altLang="en-US" smtClean="0"/>
              <a:t>Purchase high calorie foods</a:t>
            </a:r>
          </a:p>
          <a:p>
            <a:pPr lvl="1"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Motivation &amp; Hunger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Motivation</a:t>
            </a:r>
          </a:p>
          <a:p>
            <a:pPr lvl="1" eaLnBrk="1" hangingPunct="1">
              <a:defRPr/>
            </a:pPr>
            <a:r>
              <a:rPr lang="en-US" altLang="en-US" smtClean="0"/>
              <a:t>Instincts</a:t>
            </a:r>
          </a:p>
          <a:p>
            <a:pPr lvl="1" eaLnBrk="1" hangingPunct="1">
              <a:defRPr/>
            </a:pPr>
            <a:r>
              <a:rPr lang="en-US" altLang="en-US" smtClean="0"/>
              <a:t>Drive reduction theory </a:t>
            </a:r>
          </a:p>
          <a:p>
            <a:pPr lvl="2" eaLnBrk="1" hangingPunct="1">
              <a:defRPr/>
            </a:pPr>
            <a:r>
              <a:rPr lang="en-US" altLang="en-US" smtClean="0"/>
              <a:t>incentives</a:t>
            </a:r>
          </a:p>
          <a:p>
            <a:pPr lvl="1" eaLnBrk="1" hangingPunct="1">
              <a:defRPr/>
            </a:pPr>
            <a:r>
              <a:rPr lang="en-US" altLang="en-US" smtClean="0"/>
              <a:t>Arousal theory</a:t>
            </a:r>
          </a:p>
          <a:p>
            <a:pPr lvl="1" eaLnBrk="1" hangingPunct="1">
              <a:defRPr/>
            </a:pPr>
            <a:r>
              <a:rPr lang="en-US" altLang="en-US" smtClean="0"/>
              <a:t>Maslow’s hierarchy </a:t>
            </a:r>
          </a:p>
          <a:p>
            <a:pPr eaLnBrk="1" hangingPunct="1">
              <a:defRPr/>
            </a:pPr>
            <a:r>
              <a:rPr lang="en-US" altLang="en-US" smtClean="0"/>
              <a:t>Hunger</a:t>
            </a:r>
          </a:p>
          <a:p>
            <a:pPr lvl="1" eaLnBrk="1" hangingPunct="1">
              <a:defRPr/>
            </a:pPr>
            <a:r>
              <a:rPr lang="en-US" altLang="en-US" smtClean="0"/>
              <a:t>Physiology</a:t>
            </a:r>
          </a:p>
          <a:p>
            <a:pPr lvl="1" eaLnBrk="1" hangingPunct="1">
              <a:defRPr/>
            </a:pPr>
            <a:r>
              <a:rPr lang="en-US" altLang="en-US" smtClean="0"/>
              <a:t>Eating disorders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Definition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Motivation </a:t>
            </a:r>
          </a:p>
          <a:p>
            <a:pPr lvl="1" eaLnBrk="1" hangingPunct="1">
              <a:defRPr/>
            </a:pPr>
            <a:r>
              <a:rPr lang="en-US" altLang="en-US" smtClean="0"/>
              <a:t>Need or desire that </a:t>
            </a:r>
            <a:r>
              <a:rPr lang="en-US" altLang="en-US" i="1" smtClean="0"/>
              <a:t>energizes</a:t>
            </a:r>
            <a:r>
              <a:rPr lang="en-US" altLang="en-US" smtClean="0"/>
              <a:t> and </a:t>
            </a:r>
            <a:r>
              <a:rPr lang="en-US" altLang="en-US" i="1" smtClean="0"/>
              <a:t>directs</a:t>
            </a:r>
            <a:r>
              <a:rPr lang="en-US" altLang="en-US" smtClean="0"/>
              <a:t> behavior </a:t>
            </a:r>
          </a:p>
        </p:txBody>
      </p:sp>
      <p:pic>
        <p:nvPicPr>
          <p:cNvPr id="19460" name="Picture 4" descr="j02997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0"/>
            <a:ext cx="2743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Instincts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Instinct</a:t>
            </a:r>
          </a:p>
          <a:p>
            <a:pPr lvl="1" eaLnBrk="1" hangingPunct="1">
              <a:defRPr/>
            </a:pPr>
            <a:r>
              <a:rPr lang="en-US" altLang="en-US" smtClean="0"/>
              <a:t>Unlearned, complex bx w/fixed pattern throughout species</a:t>
            </a:r>
          </a:p>
          <a:p>
            <a:pPr lvl="1" eaLnBrk="1" hangingPunct="1">
              <a:defRPr/>
            </a:pPr>
            <a:r>
              <a:rPr lang="en-US" altLang="en-US" smtClean="0"/>
              <a:t>Name, but don’t explain behavior </a:t>
            </a:r>
          </a:p>
          <a:p>
            <a:pPr lvl="1" eaLnBrk="1" hangingPunct="1">
              <a:defRPr/>
            </a:pPr>
            <a:r>
              <a:rPr lang="en-US" altLang="en-US" smtClean="0"/>
              <a:t>EX: bird’s nest building behavior</a:t>
            </a:r>
            <a:r>
              <a:rPr lang="en-US" altLang="en-US" sz="2200" smtClean="0"/>
              <a:t> </a:t>
            </a:r>
          </a:p>
        </p:txBody>
      </p:sp>
      <p:pic>
        <p:nvPicPr>
          <p:cNvPr id="18437" name="Picture 5" descr="j01777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27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Drive Reduction Theory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Drive reduction theory</a:t>
            </a:r>
          </a:p>
          <a:p>
            <a:pPr lvl="1" eaLnBrk="1" hangingPunct="1">
              <a:defRPr/>
            </a:pPr>
            <a:r>
              <a:rPr lang="en-US" altLang="en-US" dirty="0" smtClean="0"/>
              <a:t>Physiological need creates an aroused state to be satisfied </a:t>
            </a:r>
          </a:p>
          <a:p>
            <a:pPr lvl="1" eaLnBrk="1" hangingPunct="1">
              <a:defRPr/>
            </a:pPr>
            <a:r>
              <a:rPr lang="en-US" altLang="en-US" dirty="0" smtClean="0"/>
              <a:t>Goal is homeostasis </a:t>
            </a:r>
          </a:p>
          <a:p>
            <a:pPr lvl="2" eaLnBrk="1" hangingPunct="1">
              <a:defRPr/>
            </a:pPr>
            <a:r>
              <a:rPr lang="en-US" altLang="en-US" dirty="0" smtClean="0"/>
              <a:t>Steady internal state</a:t>
            </a:r>
          </a:p>
          <a:p>
            <a:pPr lvl="2" eaLnBrk="1" hangingPunct="1">
              <a:defRPr/>
            </a:pPr>
            <a:r>
              <a:rPr lang="en-US" altLang="en-US" dirty="0" smtClean="0"/>
              <a:t>EX: body temperature regulation</a:t>
            </a:r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r>
              <a:rPr lang="en-US" altLang="en-US" dirty="0" smtClean="0"/>
              <a:t>Incentives</a:t>
            </a:r>
          </a:p>
          <a:p>
            <a:pPr lvl="2" eaLnBrk="1" hangingPunct="1">
              <a:defRPr/>
            </a:pPr>
            <a:r>
              <a:rPr lang="en-US" altLang="en-US" sz="2400" dirty="0" smtClean="0"/>
              <a:t>Stimuli that lure or repel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  <p:pic>
        <p:nvPicPr>
          <p:cNvPr id="28676" name="Picture 4" descr="j04093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2590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Arousal Theory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Arousal</a:t>
            </a:r>
          </a:p>
          <a:p>
            <a:pPr lvl="1" eaLnBrk="1" hangingPunct="1">
              <a:defRPr/>
            </a:pPr>
            <a:r>
              <a:rPr lang="en-US" altLang="en-US" smtClean="0"/>
              <a:t>Motivation seeks optimum levels of arousal</a:t>
            </a:r>
          </a:p>
          <a:p>
            <a:pPr lvl="1" eaLnBrk="1" hangingPunct="1">
              <a:defRPr/>
            </a:pPr>
            <a:r>
              <a:rPr lang="en-US" altLang="en-US" smtClean="0"/>
              <a:t>DRIVEN to experience stimulation</a:t>
            </a:r>
          </a:p>
          <a:p>
            <a:pPr lvl="1" eaLnBrk="1" hangingPunct="1">
              <a:defRPr/>
            </a:pPr>
            <a:r>
              <a:rPr lang="en-US" altLang="en-US" smtClean="0"/>
              <a:t>Occurs in the absence of needs</a:t>
            </a:r>
          </a:p>
          <a:p>
            <a:pPr lvl="1" eaLnBrk="1" hangingPunct="1">
              <a:defRPr/>
            </a:pPr>
            <a:r>
              <a:rPr lang="en-US" altLang="en-US" smtClean="0"/>
              <a:t>Ex: race car driving</a:t>
            </a:r>
          </a:p>
        </p:txBody>
      </p:sp>
      <p:pic>
        <p:nvPicPr>
          <p:cNvPr id="21510" name="Picture 6" descr="j04007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1000"/>
            <a:ext cx="3276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Maslow’s Hierarchy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mtClean="0"/>
              <a:t>Some needs should be satisfied before others</a:t>
            </a:r>
            <a:endParaRPr lang="en-US" altLang="en-US" sz="4400" smtClean="0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914400" y="2286000"/>
            <a:ext cx="7467600" cy="434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600200" y="5867400"/>
            <a:ext cx="6096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800"/>
              <a:t>Physiological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514600" y="47244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/>
              <a:t>Safety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581400"/>
            <a:ext cx="2209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/>
              <a:t>Psychological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Which is which?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mtClean="0"/>
              <a:t>Next: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altLang="en-US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mtClean="0"/>
              <a:t>Hunger as an example of motivation.</a:t>
            </a:r>
          </a:p>
        </p:txBody>
      </p:sp>
      <p:pic>
        <p:nvPicPr>
          <p:cNvPr id="48134" name="Picture 6" descr="j02514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411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304</TotalTime>
  <Words>335</Words>
  <Application>Microsoft Office PowerPoint</Application>
  <PresentationFormat>On-screen Show (4:3)</PresentationFormat>
  <Paragraphs>115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Globe</vt:lpstr>
      <vt:lpstr>What Drives Us?</vt:lpstr>
      <vt:lpstr>Motivation &amp; Hunger</vt:lpstr>
      <vt:lpstr>Definition </vt:lpstr>
      <vt:lpstr>Instincts</vt:lpstr>
      <vt:lpstr>Drive Reduction Theory</vt:lpstr>
      <vt:lpstr>Arousal Theory</vt:lpstr>
      <vt:lpstr>Maslow’s Hierarchy </vt:lpstr>
      <vt:lpstr>Which is which?</vt:lpstr>
      <vt:lpstr>PowerPoint Presentation</vt:lpstr>
      <vt:lpstr>Physiology of Hunger</vt:lpstr>
      <vt:lpstr>Physiology of Hunger</vt:lpstr>
      <vt:lpstr>Hypothalamus</vt:lpstr>
      <vt:lpstr>Weight Regulation </vt:lpstr>
      <vt:lpstr>Psychology of Hunger</vt:lpstr>
      <vt:lpstr>Anorexia Nervosa  The relentless pursuit of thinness </vt:lpstr>
      <vt:lpstr>Bulimia Nervosa Diet-binge-purge disorder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43</cp:revision>
  <dcterms:created xsi:type="dcterms:W3CDTF">2006-10-16T14:41:50Z</dcterms:created>
  <dcterms:modified xsi:type="dcterms:W3CDTF">2016-10-24T13:37:58Z</dcterms:modified>
</cp:coreProperties>
</file>