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0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88AAB81-703B-4331-A724-41E9CF21E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794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7CFE97-0AC4-42AC-9A20-A89413081212}" type="slidenum">
              <a:rPr lang="en-US" altLang="en-US">
                <a:latin typeface="Arial" pitchFamily="34" charset="0"/>
              </a:rPr>
              <a:pPr/>
              <a:t>1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AFDC31-8246-406E-9135-0C8AF816C80B}" type="slidenum">
              <a:rPr lang="en-US" altLang="en-US">
                <a:latin typeface="Arial" pitchFamily="34" charset="0"/>
              </a:rPr>
              <a:pPr/>
              <a:t>10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322B59-D232-46DC-AB75-3D24CD978093}" type="slidenum">
              <a:rPr lang="en-US" altLang="en-US">
                <a:latin typeface="Arial" pitchFamily="34" charset="0"/>
              </a:rPr>
              <a:pPr/>
              <a:t>11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C6C66A-DFC0-40B0-AAD8-6880C31B4D0F}" type="slidenum">
              <a:rPr lang="en-US" altLang="en-US">
                <a:latin typeface="Arial" pitchFamily="34" charset="0"/>
              </a:rPr>
              <a:pPr/>
              <a:t>2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239FF5-2826-4A10-A1A6-829976312063}" type="slidenum">
              <a:rPr lang="en-US" altLang="en-US">
                <a:latin typeface="Arial" pitchFamily="34" charset="0"/>
              </a:rPr>
              <a:pPr/>
              <a:t>3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CC1BA8-EE7C-4E2E-8887-112A70831691}" type="slidenum">
              <a:rPr lang="en-US" altLang="en-US">
                <a:latin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D3CF77-3908-4AC6-B8DC-FE86F7CC65CD}" type="slidenum">
              <a:rPr lang="en-US" altLang="en-US">
                <a:latin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8860ED-A10F-46C2-AD43-2B22D9F77B20}" type="slidenum">
              <a:rPr lang="en-US" altLang="en-US">
                <a:latin typeface="Arial" pitchFamily="34" charset="0"/>
              </a:rPr>
              <a:pPr/>
              <a:t>6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28F058-0F7F-4B2D-8846-294858F5D586}" type="slidenum">
              <a:rPr lang="en-US" altLang="en-US">
                <a:latin typeface="Arial" pitchFamily="34" charset="0"/>
              </a:rPr>
              <a:pPr/>
              <a:t>7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8F8347-4226-42C1-914C-584DB2A9C8D2}" type="slidenum">
              <a:rPr lang="en-US" altLang="en-US">
                <a:latin typeface="Arial" pitchFamily="34" charset="0"/>
              </a:rPr>
              <a:pPr/>
              <a:t>8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858EC5-2AB9-4222-94F7-15E88667D9C2}" type="slidenum">
              <a:rPr lang="en-US" altLang="en-US">
                <a:latin typeface="Arial" pitchFamily="34" charset="0"/>
              </a:rPr>
              <a:pPr/>
              <a:t>9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2895600"/>
            <a:ext cx="8382000" cy="304800"/>
            <a:chOff x="0" y="1824"/>
            <a:chExt cx="5280" cy="19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0" y="1824"/>
              <a:ext cx="5280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6" name="Rectangle 8"/>
            <p:cNvSpPr>
              <a:spLocks noChangeArrowheads="1"/>
            </p:cNvSpPr>
            <p:nvPr/>
          </p:nvSpPr>
          <p:spPr bwMode="white">
            <a:xfrm>
              <a:off x="2748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7" name="Rectangle 9"/>
            <p:cNvSpPr>
              <a:spLocks noChangeArrowheads="1"/>
            </p:cNvSpPr>
            <p:nvPr/>
          </p:nvSpPr>
          <p:spPr bwMode="white">
            <a:xfrm>
              <a:off x="3132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8" name="Rectangle 10"/>
            <p:cNvSpPr>
              <a:spLocks noChangeArrowheads="1"/>
            </p:cNvSpPr>
            <p:nvPr/>
          </p:nvSpPr>
          <p:spPr bwMode="white">
            <a:xfrm>
              <a:off x="3492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9" name="Rectangle 11"/>
            <p:cNvSpPr>
              <a:spLocks noChangeArrowheads="1"/>
            </p:cNvSpPr>
            <p:nvPr/>
          </p:nvSpPr>
          <p:spPr bwMode="white">
            <a:xfrm>
              <a:off x="3822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" name="Rectangle 12"/>
            <p:cNvSpPr>
              <a:spLocks noChangeArrowheads="1"/>
            </p:cNvSpPr>
            <p:nvPr/>
          </p:nvSpPr>
          <p:spPr bwMode="white">
            <a:xfrm>
              <a:off x="4104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1" name="Rectangle 13"/>
            <p:cNvSpPr>
              <a:spLocks noChangeArrowheads="1"/>
            </p:cNvSpPr>
            <p:nvPr/>
          </p:nvSpPr>
          <p:spPr bwMode="white">
            <a:xfrm>
              <a:off x="4368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2" name="Rectangle 14"/>
            <p:cNvSpPr>
              <a:spLocks noChangeArrowheads="1"/>
            </p:cNvSpPr>
            <p:nvPr/>
          </p:nvSpPr>
          <p:spPr bwMode="white">
            <a:xfrm>
              <a:off x="4800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3" name="Rectangle 15"/>
            <p:cNvSpPr>
              <a:spLocks noChangeArrowheads="1"/>
            </p:cNvSpPr>
            <p:nvPr/>
          </p:nvSpPr>
          <p:spPr bwMode="white">
            <a:xfrm>
              <a:off x="4602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4" name="Rectangle 16"/>
            <p:cNvSpPr>
              <a:spLocks noChangeArrowheads="1"/>
            </p:cNvSpPr>
            <p:nvPr/>
          </p:nvSpPr>
          <p:spPr bwMode="white">
            <a:xfrm>
              <a:off x="4962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5" name="Rectangle 17"/>
            <p:cNvSpPr>
              <a:spLocks noChangeArrowheads="1"/>
            </p:cNvSpPr>
            <p:nvPr/>
          </p:nvSpPr>
          <p:spPr bwMode="white">
            <a:xfrm>
              <a:off x="5094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" name="Rectangle 18"/>
            <p:cNvSpPr>
              <a:spLocks noChangeArrowheads="1"/>
            </p:cNvSpPr>
            <p:nvPr/>
          </p:nvSpPr>
          <p:spPr bwMode="white">
            <a:xfrm>
              <a:off x="5196" y="1824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04CA74-127B-4EAF-91F6-7D0B87B59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8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874E-E362-4721-A22D-FF3D3244F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4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81D6E-1AFD-4FE1-8B24-904C531AB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7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BB665-3D87-4AFD-A6ED-D290CAB48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6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9A866-1748-45F7-BBD6-E620F2D6D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1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84B76-8A2F-4B47-8513-FB74DD437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05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B2EAC-71DD-428B-A2F6-F8E78EE80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44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4005-AC4C-4998-A2AA-5520743A59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2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85497-0828-4A7C-90AC-CD9795F15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BAA2-EC8C-4049-B392-60D0A7671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6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C9EE4-01A1-40F3-8259-D7BB85081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3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350D0D4-0BA5-4857-9E83-8E8C2CAD2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9"/>
          <p:cNvGrpSpPr>
            <a:grpSpLocks/>
          </p:cNvGrpSpPr>
          <p:nvPr/>
        </p:nvGrpSpPr>
        <p:grpSpPr bwMode="auto">
          <a:xfrm>
            <a:off x="0" y="1447800"/>
            <a:ext cx="8382000" cy="304800"/>
            <a:chOff x="0" y="912"/>
            <a:chExt cx="5280" cy="192"/>
          </a:xfrm>
        </p:grpSpPr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0" y="912"/>
              <a:ext cx="5280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3" name="Rectangle 8"/>
            <p:cNvSpPr>
              <a:spLocks noChangeArrowheads="1"/>
            </p:cNvSpPr>
            <p:nvPr/>
          </p:nvSpPr>
          <p:spPr bwMode="white">
            <a:xfrm>
              <a:off x="2748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4" name="Rectangle 9"/>
            <p:cNvSpPr>
              <a:spLocks noChangeArrowheads="1"/>
            </p:cNvSpPr>
            <p:nvPr/>
          </p:nvSpPr>
          <p:spPr bwMode="white">
            <a:xfrm>
              <a:off x="3132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5" name="Rectangle 10"/>
            <p:cNvSpPr>
              <a:spLocks noChangeArrowheads="1"/>
            </p:cNvSpPr>
            <p:nvPr/>
          </p:nvSpPr>
          <p:spPr bwMode="white">
            <a:xfrm>
              <a:off x="3492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6" name="Rectangle 11"/>
            <p:cNvSpPr>
              <a:spLocks noChangeArrowheads="1"/>
            </p:cNvSpPr>
            <p:nvPr/>
          </p:nvSpPr>
          <p:spPr bwMode="white">
            <a:xfrm>
              <a:off x="3822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7" name="Rectangle 12"/>
            <p:cNvSpPr>
              <a:spLocks noChangeArrowheads="1"/>
            </p:cNvSpPr>
            <p:nvPr/>
          </p:nvSpPr>
          <p:spPr bwMode="white">
            <a:xfrm>
              <a:off x="4104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8" name="Rectangle 13"/>
            <p:cNvSpPr>
              <a:spLocks noChangeArrowheads="1"/>
            </p:cNvSpPr>
            <p:nvPr/>
          </p:nvSpPr>
          <p:spPr bwMode="white">
            <a:xfrm>
              <a:off x="4368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39" name="Rectangle 14"/>
            <p:cNvSpPr>
              <a:spLocks noChangeArrowheads="1"/>
            </p:cNvSpPr>
            <p:nvPr/>
          </p:nvSpPr>
          <p:spPr bwMode="white">
            <a:xfrm>
              <a:off x="4800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40" name="Rectangle 15"/>
            <p:cNvSpPr>
              <a:spLocks noChangeArrowheads="1"/>
            </p:cNvSpPr>
            <p:nvPr/>
          </p:nvSpPr>
          <p:spPr bwMode="white">
            <a:xfrm>
              <a:off x="4602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41" name="Rectangle 16"/>
            <p:cNvSpPr>
              <a:spLocks noChangeArrowheads="1"/>
            </p:cNvSpPr>
            <p:nvPr/>
          </p:nvSpPr>
          <p:spPr bwMode="white">
            <a:xfrm>
              <a:off x="4962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42" name="Rectangle 17"/>
            <p:cNvSpPr>
              <a:spLocks noChangeArrowheads="1"/>
            </p:cNvSpPr>
            <p:nvPr/>
          </p:nvSpPr>
          <p:spPr bwMode="white">
            <a:xfrm>
              <a:off x="5094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043" name="Rectangle 18"/>
            <p:cNvSpPr>
              <a:spLocks noChangeArrowheads="1"/>
            </p:cNvSpPr>
            <p:nvPr/>
          </p:nvSpPr>
          <p:spPr bwMode="white">
            <a:xfrm>
              <a:off x="5196" y="912"/>
              <a:ext cx="36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Psychological Disorders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Rosenhan (1973)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mtClean="0"/>
              <a:t>Results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All subjects admitted to hospitals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Diagnosis of schizophrenia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Once inside all acted normally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/>
              <a:t>Cooperated w/ staff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/>
              <a:t>Did not know w/ they would be released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Length of stay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/>
              <a:t>Ranged from 7 – 52 days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mtClean="0"/>
              <a:t>Average of 19 days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Not one was detected by the staff</a:t>
            </a:r>
          </a:p>
        </p:txBody>
      </p:sp>
      <p:pic>
        <p:nvPicPr>
          <p:cNvPr id="29700" name="Picture 4" descr="j0403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267200"/>
            <a:ext cx="24955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Risk/Protective Factors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Risk Factors</a:t>
            </a:r>
          </a:p>
          <a:p>
            <a:pPr lvl="1">
              <a:defRPr/>
            </a:pPr>
            <a:r>
              <a:rPr lang="en-US" altLang="en-US" sz="2000" smtClean="0"/>
              <a:t>Poverty</a:t>
            </a:r>
          </a:p>
          <a:p>
            <a:pPr lvl="1">
              <a:defRPr/>
            </a:pPr>
            <a:r>
              <a:rPr lang="en-US" altLang="en-US" sz="2000" smtClean="0"/>
              <a:t>Family conflict</a:t>
            </a:r>
          </a:p>
          <a:p>
            <a:pPr lvl="1">
              <a:defRPr/>
            </a:pPr>
            <a:r>
              <a:rPr lang="en-US" altLang="en-US" sz="2000" smtClean="0"/>
              <a:t>Parental mental illness</a:t>
            </a:r>
          </a:p>
          <a:p>
            <a:pPr lvl="1">
              <a:defRPr/>
            </a:pPr>
            <a:r>
              <a:rPr lang="en-US" altLang="en-US" sz="2000" smtClean="0"/>
              <a:t>Personal loss</a:t>
            </a:r>
          </a:p>
          <a:p>
            <a:pPr lvl="1">
              <a:defRPr/>
            </a:pPr>
            <a:r>
              <a:rPr lang="en-US" altLang="en-US" sz="2000" smtClean="0"/>
              <a:t>Academic problems</a:t>
            </a:r>
          </a:p>
          <a:p>
            <a:pPr lvl="1">
              <a:defRPr/>
            </a:pPr>
            <a:r>
              <a:rPr lang="en-US" altLang="en-US" sz="2000" smtClean="0"/>
              <a:t>Trauma</a:t>
            </a:r>
          </a:p>
          <a:p>
            <a:pPr lvl="1">
              <a:defRPr/>
            </a:pPr>
            <a:r>
              <a:rPr lang="en-US" altLang="en-US" sz="2000" smtClean="0"/>
              <a:t>Substance abuse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Protective Factors</a:t>
            </a:r>
          </a:p>
          <a:p>
            <a:pPr lvl="1">
              <a:defRPr/>
            </a:pPr>
            <a:r>
              <a:rPr lang="en-US" altLang="en-US" sz="2000" smtClean="0"/>
              <a:t>Exercise</a:t>
            </a:r>
          </a:p>
          <a:p>
            <a:pPr lvl="1">
              <a:defRPr/>
            </a:pPr>
            <a:r>
              <a:rPr lang="en-US" altLang="en-US" sz="2000" smtClean="0"/>
              <a:t>Community support</a:t>
            </a:r>
          </a:p>
          <a:p>
            <a:pPr lvl="1">
              <a:defRPr/>
            </a:pPr>
            <a:r>
              <a:rPr lang="en-US" altLang="en-US" sz="2000" smtClean="0"/>
              <a:t>Economic independence</a:t>
            </a:r>
          </a:p>
          <a:p>
            <a:pPr lvl="1">
              <a:defRPr/>
            </a:pPr>
            <a:r>
              <a:rPr lang="en-US" altLang="en-US" sz="2000" smtClean="0"/>
              <a:t>Positive parental attachment</a:t>
            </a:r>
          </a:p>
          <a:p>
            <a:pPr lvl="1">
              <a:defRPr/>
            </a:pPr>
            <a:r>
              <a:rPr lang="en-US" altLang="en-US" sz="2000" smtClean="0"/>
              <a:t>Self-esteem</a:t>
            </a:r>
          </a:p>
        </p:txBody>
      </p:sp>
      <p:pic>
        <p:nvPicPr>
          <p:cNvPr id="31750" name="Picture 6" descr="j03102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5400"/>
            <a:ext cx="170497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 descr="j02307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24400"/>
            <a:ext cx="25146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Psychological Disorders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Psychological Disorders</a:t>
            </a:r>
          </a:p>
          <a:p>
            <a:pPr lvl="1">
              <a:defRPr/>
            </a:pPr>
            <a:r>
              <a:rPr lang="en-US" altLang="en-US" dirty="0" smtClean="0"/>
              <a:t>Defining</a:t>
            </a:r>
          </a:p>
          <a:p>
            <a:pPr lvl="1">
              <a:defRPr/>
            </a:pPr>
            <a:r>
              <a:rPr lang="en-US" altLang="en-US" dirty="0" smtClean="0"/>
              <a:t>Understanding</a:t>
            </a:r>
          </a:p>
          <a:p>
            <a:pPr lvl="1">
              <a:defRPr/>
            </a:pPr>
            <a:r>
              <a:rPr lang="en-US" altLang="en-US" dirty="0" smtClean="0"/>
              <a:t>Classifying</a:t>
            </a:r>
          </a:p>
          <a:p>
            <a:pPr lvl="1">
              <a:defRPr/>
            </a:pPr>
            <a:r>
              <a:rPr lang="en-US" altLang="en-US" dirty="0" smtClean="0"/>
              <a:t>Labeling</a:t>
            </a:r>
          </a:p>
          <a:p>
            <a:pPr>
              <a:defRPr/>
            </a:pPr>
            <a:r>
              <a:rPr lang="en-US" altLang="en-US" dirty="0" smtClean="0"/>
              <a:t>Risk/ Protective Factors</a:t>
            </a:r>
          </a:p>
        </p:txBody>
      </p:sp>
      <p:pic>
        <p:nvPicPr>
          <p:cNvPr id="4100" name="Picture 4" descr="j02333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29718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Defining Disorders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How do we draw the line between…</a:t>
            </a:r>
          </a:p>
          <a:p>
            <a:pPr lvl="1">
              <a:defRPr/>
            </a:pPr>
            <a:r>
              <a:rPr lang="en-US" altLang="en-US" dirty="0" smtClean="0"/>
              <a:t>“normal” &amp; “abnormal”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Disorders:</a:t>
            </a:r>
          </a:p>
          <a:p>
            <a:pPr lvl="1">
              <a:defRPr/>
            </a:pPr>
            <a:r>
              <a:rPr lang="en-US" altLang="en-US" dirty="0" smtClean="0"/>
              <a:t>Behavior patterns that are</a:t>
            </a:r>
          </a:p>
          <a:p>
            <a:pPr lvl="2">
              <a:defRPr/>
            </a:pPr>
            <a:r>
              <a:rPr lang="en-US" altLang="en-US" dirty="0" smtClean="0"/>
              <a:t>Deviant </a:t>
            </a:r>
            <a:r>
              <a:rPr lang="en-US" altLang="en-US" i="1" dirty="0" smtClean="0"/>
              <a:t>(different from the norm)</a:t>
            </a:r>
          </a:p>
          <a:p>
            <a:pPr lvl="2">
              <a:defRPr/>
            </a:pPr>
            <a:r>
              <a:rPr lang="en-US" altLang="en-US" dirty="0" smtClean="0"/>
              <a:t>Distressful </a:t>
            </a:r>
            <a:r>
              <a:rPr lang="en-US" altLang="en-US" i="1" dirty="0" smtClean="0"/>
              <a:t>(troubling)</a:t>
            </a:r>
          </a:p>
          <a:p>
            <a:pPr lvl="2">
              <a:defRPr/>
            </a:pPr>
            <a:r>
              <a:rPr lang="en-US" altLang="en-US" dirty="0" smtClean="0"/>
              <a:t>Dysfunctional </a:t>
            </a:r>
            <a:r>
              <a:rPr lang="en-US" altLang="en-US" i="1" dirty="0" smtClean="0"/>
              <a:t>(impairs functioning)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1450"/>
            <a:ext cx="8534400" cy="1123950"/>
          </a:xfrm>
        </p:spPr>
        <p:txBody>
          <a:bodyPr/>
          <a:lstStyle/>
          <a:p>
            <a:pPr algn="ctr">
              <a:defRPr/>
            </a:pPr>
            <a:r>
              <a:rPr lang="en-US" altLang="en-US" smtClean="0"/>
              <a:t>Psychological Disorders, Yes or No?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 smtClean="0"/>
              <a:t>An adolescent female who is unable to get out of bed for a week</a:t>
            </a:r>
            <a:r>
              <a:rPr lang="en-US" altLang="en-US" sz="2400" dirty="0" smtClean="0"/>
              <a:t>?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A </a:t>
            </a:r>
            <a:r>
              <a:rPr lang="en-US" altLang="en-US" sz="2400" dirty="0" smtClean="0"/>
              <a:t>7-year-old male child who displays high activity levels and frequent inattention at home and school</a:t>
            </a:r>
            <a:r>
              <a:rPr lang="en-US" altLang="en-US" sz="2400" dirty="0" smtClean="0"/>
              <a:t>?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smtClean="0"/>
              <a:t>Homosexuality?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Understanding Disorders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Medical model</a:t>
            </a:r>
          </a:p>
          <a:p>
            <a:pPr lvl="1">
              <a:defRPr/>
            </a:pPr>
            <a:r>
              <a:rPr lang="en-US" altLang="en-US" smtClean="0"/>
              <a:t>Diseases have medical causes </a:t>
            </a:r>
            <a:r>
              <a:rPr lang="en-US" altLang="en-US" i="1" smtClean="0"/>
              <a:t>and</a:t>
            </a:r>
            <a:r>
              <a:rPr lang="en-US" altLang="en-US" smtClean="0"/>
              <a:t> can be:</a:t>
            </a:r>
          </a:p>
          <a:p>
            <a:pPr lvl="2">
              <a:defRPr/>
            </a:pPr>
            <a:r>
              <a:rPr lang="en-US" altLang="en-US" smtClean="0"/>
              <a:t>Diagnosed</a:t>
            </a:r>
          </a:p>
          <a:p>
            <a:pPr lvl="2">
              <a:defRPr/>
            </a:pPr>
            <a:r>
              <a:rPr lang="en-US" altLang="en-US" smtClean="0"/>
              <a:t>Treated </a:t>
            </a:r>
          </a:p>
          <a:p>
            <a:pPr lvl="2">
              <a:defRPr/>
            </a:pPr>
            <a:r>
              <a:rPr lang="en-US" altLang="en-US" smtClean="0"/>
              <a:t>Cured </a:t>
            </a:r>
            <a:r>
              <a:rPr lang="en-US" altLang="en-US" i="1" smtClean="0"/>
              <a:t>(in most cases)</a:t>
            </a:r>
          </a:p>
          <a:p>
            <a:pPr lvl="1">
              <a:defRPr/>
            </a:pPr>
            <a:r>
              <a:rPr lang="en-US" altLang="en-US" smtClean="0"/>
              <a:t>Causes are completely internal</a:t>
            </a:r>
          </a:p>
          <a:p>
            <a:pPr lvl="1">
              <a:defRPr/>
            </a:pPr>
            <a:r>
              <a:rPr lang="en-US" altLang="en-US" smtClean="0"/>
              <a:t>Importance of terms	</a:t>
            </a:r>
          </a:p>
          <a:p>
            <a:pPr lvl="2">
              <a:defRPr/>
            </a:pPr>
            <a:r>
              <a:rPr lang="en-US" altLang="en-US" smtClean="0"/>
              <a:t>Mental HEALTH</a:t>
            </a:r>
          </a:p>
          <a:p>
            <a:pPr lvl="2">
              <a:defRPr/>
            </a:pPr>
            <a:r>
              <a:rPr lang="en-US" altLang="en-US" smtClean="0"/>
              <a:t>Mental ILLNESS</a:t>
            </a:r>
          </a:p>
          <a:p>
            <a:pPr lvl="2">
              <a:defRPr/>
            </a:pPr>
            <a:r>
              <a:rPr lang="en-US" altLang="en-US" smtClean="0"/>
              <a:t>Psychiatric HOSPITALS</a:t>
            </a:r>
          </a:p>
        </p:txBody>
      </p:sp>
      <p:pic>
        <p:nvPicPr>
          <p:cNvPr id="16390" name="Picture 6" descr="j04092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038600"/>
            <a:ext cx="29337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Understanding Disorders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Biopsychosocial Approach</a:t>
            </a:r>
          </a:p>
          <a:p>
            <a:pPr lvl="1">
              <a:defRPr/>
            </a:pPr>
            <a:r>
              <a:rPr lang="en-US" altLang="en-US" smtClean="0"/>
              <a:t>Interaction of nature &amp; nurture</a:t>
            </a:r>
          </a:p>
          <a:p>
            <a:pPr lvl="1">
              <a:defRPr/>
            </a:pPr>
            <a:r>
              <a:rPr lang="en-US" altLang="en-US" smtClean="0"/>
              <a:t>Emphasizes importance of environment</a:t>
            </a:r>
          </a:p>
          <a:p>
            <a:pPr>
              <a:defRPr/>
            </a:pPr>
            <a:r>
              <a:rPr lang="en-US" altLang="en-US" smtClean="0"/>
              <a:t>For example</a:t>
            </a:r>
          </a:p>
          <a:p>
            <a:pPr lvl="1">
              <a:defRPr/>
            </a:pPr>
            <a:r>
              <a:rPr lang="en-US" altLang="en-US" smtClean="0"/>
              <a:t>Depression &amp; Schizophrenia</a:t>
            </a:r>
          </a:p>
          <a:p>
            <a:pPr lvl="2">
              <a:defRPr/>
            </a:pPr>
            <a:r>
              <a:rPr lang="en-US" altLang="en-US" smtClean="0"/>
              <a:t>Occur worldwide</a:t>
            </a:r>
          </a:p>
          <a:p>
            <a:pPr lvl="1">
              <a:defRPr/>
            </a:pPr>
            <a:r>
              <a:rPr lang="en-US" altLang="en-US" smtClean="0"/>
              <a:t>Eating Disorders</a:t>
            </a:r>
          </a:p>
          <a:p>
            <a:pPr lvl="2">
              <a:defRPr/>
            </a:pPr>
            <a:r>
              <a:rPr lang="en-US" altLang="en-US" smtClean="0"/>
              <a:t>More common in Western societies</a:t>
            </a:r>
          </a:p>
        </p:txBody>
      </p:sp>
      <p:pic>
        <p:nvPicPr>
          <p:cNvPr id="8196" name="Picture 4" descr="j04285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434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Classifying Disorders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Classification</a:t>
            </a:r>
          </a:p>
          <a:p>
            <a:pPr lvl="1">
              <a:defRPr/>
            </a:pPr>
            <a:r>
              <a:rPr lang="en-US" altLang="en-US" dirty="0" smtClean="0"/>
              <a:t>Orders &amp; describes symptoms</a:t>
            </a:r>
          </a:p>
          <a:p>
            <a:pPr lvl="1">
              <a:defRPr/>
            </a:pPr>
            <a:r>
              <a:rPr lang="en-US" altLang="en-US" dirty="0" smtClean="0"/>
              <a:t>Predicts future course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DSM-5 (Diagnostic and Statistical Manual)</a:t>
            </a:r>
          </a:p>
          <a:p>
            <a:pPr lvl="1">
              <a:defRPr/>
            </a:pPr>
            <a:r>
              <a:rPr lang="en-US" altLang="en-US" dirty="0" smtClean="0"/>
              <a:t>American Psychiatric Association</a:t>
            </a:r>
          </a:p>
          <a:p>
            <a:pPr lvl="1">
              <a:defRPr/>
            </a:pPr>
            <a:r>
              <a:rPr lang="en-US" altLang="en-US" dirty="0" smtClean="0"/>
              <a:t>Describes about 400 psychological disorders</a:t>
            </a:r>
          </a:p>
          <a:p>
            <a:pPr lvl="1">
              <a:defRPr/>
            </a:pPr>
            <a:r>
              <a:rPr lang="en-US" altLang="en-US" dirty="0" smtClean="0"/>
              <a:t>Disorders are reliable, but what about over diagnosis?</a:t>
            </a: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Labeling Disorders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Does labeling affect people?</a:t>
            </a:r>
          </a:p>
          <a:p>
            <a:pPr lvl="1">
              <a:defRPr/>
            </a:pPr>
            <a:r>
              <a:rPr lang="en-US" altLang="en-US" dirty="0" smtClean="0"/>
              <a:t>Bias judgments?</a:t>
            </a:r>
          </a:p>
          <a:p>
            <a:pPr lvl="1">
              <a:defRPr/>
            </a:pPr>
            <a:r>
              <a:rPr lang="en-US" altLang="en-US" dirty="0" smtClean="0"/>
              <a:t>Create preconceptions?</a:t>
            </a:r>
          </a:p>
          <a:p>
            <a:pPr lvl="1">
              <a:defRPr/>
            </a:pPr>
            <a:r>
              <a:rPr lang="en-US" altLang="en-US" dirty="0" smtClean="0"/>
              <a:t>Stigmatize individuals?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err="1" smtClean="0"/>
              <a:t>Rosenhan</a:t>
            </a:r>
            <a:r>
              <a:rPr lang="en-US" altLang="en-US" dirty="0" smtClean="0"/>
              <a:t> (1973)</a:t>
            </a:r>
          </a:p>
          <a:p>
            <a:pPr lvl="1">
              <a:defRPr/>
            </a:pPr>
            <a:r>
              <a:rPr lang="en-US" altLang="en-US" dirty="0" smtClean="0"/>
              <a:t>Importance of patients and situational factors                    in psychological diagnoses</a:t>
            </a:r>
            <a:r>
              <a:rPr lang="en-US" altLang="en-US" sz="2000" dirty="0" smtClean="0"/>
              <a:t> </a:t>
            </a:r>
          </a:p>
        </p:txBody>
      </p:sp>
      <p:pic>
        <p:nvPicPr>
          <p:cNvPr id="25604" name="Picture 4" descr="pe0614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38600"/>
            <a:ext cx="1524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Rosenhan (1973)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Methods</a:t>
            </a:r>
          </a:p>
          <a:p>
            <a:pPr lvl="1">
              <a:defRPr/>
            </a:pPr>
            <a:r>
              <a:rPr lang="en-US" altLang="en-US" smtClean="0"/>
              <a:t>8 participants as pseudopatients</a:t>
            </a:r>
          </a:p>
          <a:p>
            <a:pPr lvl="2">
              <a:defRPr/>
            </a:pPr>
            <a:r>
              <a:rPr lang="en-US" altLang="en-US" smtClean="0"/>
              <a:t>Including 3 psychologists &amp; 2 physicians</a:t>
            </a:r>
          </a:p>
          <a:p>
            <a:pPr lvl="1">
              <a:defRPr/>
            </a:pPr>
            <a:r>
              <a:rPr lang="en-US" altLang="en-US" smtClean="0"/>
              <a:t>Evaluated at 12 different psychiatric hospitals </a:t>
            </a:r>
          </a:p>
          <a:p>
            <a:pPr lvl="1">
              <a:defRPr/>
            </a:pPr>
            <a:r>
              <a:rPr lang="en-US" altLang="en-US" smtClean="0"/>
              <a:t>Answered all questions truthfully, but</a:t>
            </a:r>
          </a:p>
          <a:p>
            <a:pPr lvl="1">
              <a:defRPr/>
            </a:pPr>
            <a:r>
              <a:rPr lang="en-US" altLang="en-US" smtClean="0"/>
              <a:t>Reported hearing voices:</a:t>
            </a:r>
          </a:p>
          <a:p>
            <a:pPr lvl="2">
              <a:defRPr/>
            </a:pPr>
            <a:r>
              <a:rPr lang="en-US" altLang="en-US" smtClean="0"/>
              <a:t>“empty,” “hollow,” and “thud”</a:t>
            </a:r>
          </a:p>
          <a:p>
            <a:pPr>
              <a:defRPr/>
            </a:pPr>
            <a:r>
              <a:rPr lang="en-US" altLang="en-US" smtClean="0"/>
              <a:t>Results…</a:t>
            </a:r>
          </a:p>
        </p:txBody>
      </p:sp>
      <p:pic>
        <p:nvPicPr>
          <p:cNvPr id="26629" name="Picture 5" descr="j02381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144462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oken bar design template">
  <a:themeElements>
    <a:clrScheme name="Broken bar design template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FF0033"/>
      </a:accent1>
      <a:accent2>
        <a:srgbClr val="996633"/>
      </a:accent2>
      <a:accent3>
        <a:srgbClr val="E2AAAA"/>
      </a:accent3>
      <a:accent4>
        <a:srgbClr val="DADADA"/>
      </a:accent4>
      <a:accent5>
        <a:srgbClr val="FFAAAD"/>
      </a:accent5>
      <a:accent6>
        <a:srgbClr val="8A5C2D"/>
      </a:accent6>
      <a:hlink>
        <a:srgbClr val="CC9900"/>
      </a:hlink>
      <a:folHlink>
        <a:srgbClr val="FF6699"/>
      </a:folHlink>
    </a:clrScheme>
    <a:fontScheme name="Broken bar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roken bar design template 1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FF0033"/>
        </a:accent1>
        <a:accent2>
          <a:srgbClr val="996633"/>
        </a:accent2>
        <a:accent3>
          <a:srgbClr val="E2AAAA"/>
        </a:accent3>
        <a:accent4>
          <a:srgbClr val="DADADA"/>
        </a:accent4>
        <a:accent5>
          <a:srgbClr val="FFAAAD"/>
        </a:accent5>
        <a:accent6>
          <a:srgbClr val="8A5C2D"/>
        </a:accent6>
        <a:hlink>
          <a:srgbClr val="CC9900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ken bar design template 2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FF00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AAFF"/>
        </a:accent5>
        <a:accent6>
          <a:srgbClr val="E70000"/>
        </a:accent6>
        <a:hlink>
          <a:srgbClr val="00FF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ken bar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DDDDD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97979"/>
        </a:accent6>
        <a:hlink>
          <a:srgbClr val="39393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Broken bar design template</Template>
  <TotalTime>235</TotalTime>
  <Words>347</Words>
  <Application>Microsoft Office PowerPoint</Application>
  <PresentationFormat>On-screen Show (4:3)</PresentationFormat>
  <Paragraphs>106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Broken bar design template</vt:lpstr>
      <vt:lpstr>Psychological Disorders #1</vt:lpstr>
      <vt:lpstr>Psychological Disorders</vt:lpstr>
      <vt:lpstr>Defining Disorders</vt:lpstr>
      <vt:lpstr>Psychological Disorders, Yes or No?</vt:lpstr>
      <vt:lpstr>Understanding Disorders</vt:lpstr>
      <vt:lpstr>Understanding Disorders</vt:lpstr>
      <vt:lpstr>Classifying Disorders</vt:lpstr>
      <vt:lpstr>Labeling Disorders</vt:lpstr>
      <vt:lpstr>Rosenhan (1973)</vt:lpstr>
      <vt:lpstr>Rosenhan (1973)</vt:lpstr>
      <vt:lpstr>Risk/Protective Factors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27</cp:revision>
  <cp:lastPrinted>1601-01-01T00:00:00Z</cp:lastPrinted>
  <dcterms:created xsi:type="dcterms:W3CDTF">2006-11-03T14:14:57Z</dcterms:created>
  <dcterms:modified xsi:type="dcterms:W3CDTF">2016-11-07T14:46:20Z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TC010689901033</vt:lpwstr>
  </property>
</Properties>
</file>