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5" r:id="rId11"/>
    <p:sldId id="261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054D27-085A-44B8-8B75-C5E6B23E9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2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0DA9A-2021-493F-AA26-2F9F59DAE38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ED59F-F94D-4E1E-A52C-E71B3F15065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5011-0E2C-4EEA-A6CF-0DCF2CE3DC5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DCC32-61DE-492C-A5AF-4C915796A8A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DB85E-1CEA-45F9-943B-9C4E84636FC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ACF64-BAED-4C25-A56F-0423D7262FF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EFB47-679C-4419-A459-5A25C9D3727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798A1-CFA1-4346-B601-4F392CAA084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3FB23-604B-45D0-802D-C33F55914C0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69319-026D-45E8-9DC5-D2416D8469E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23CF1-9815-479A-A2F0-8882A8FE88E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5BD9E-5987-42ED-9B6E-D974FCBC71B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233D4-1CDB-44B8-BF7F-71CA3F7682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063EC-8D05-4EA3-A077-F4B1B62C38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AB984-6F68-44D8-80D4-D6E9BBC4367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5F7747D-D9E1-4B32-BA21-35C2B863C4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6B43A-B094-45B1-AA5A-44DD85727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3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9BF5-1191-44D2-B463-CE26B8B29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5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5922-2369-4E1F-925B-D2269AD72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3D6C3-8C09-4631-8105-F33FD8F44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079DD-3D33-47A3-BB9D-BEF44A338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0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EEC25-5BF8-402B-8806-FDE935CDA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16936-FE82-48B7-9BB5-207AD78E6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71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2DF73-01EF-4F9A-9EA4-34B5480F2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3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892FC-544B-49E2-BA53-AF4F4A264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04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7D00-9A0F-4E0C-98AD-AB22B31AE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0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930D008D-936D-4B36-8296-BB66AA3B04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Psychological Disorders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Post-Traumatic Stress Disorder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752600"/>
            <a:ext cx="7208837" cy="4343400"/>
          </a:xfrm>
        </p:spPr>
        <p:txBody>
          <a:bodyPr/>
          <a:lstStyle/>
          <a:p>
            <a:r>
              <a:rPr lang="en-US" altLang="en-US" sz="2800"/>
              <a:t>Post-traumatic stress disorder</a:t>
            </a:r>
          </a:p>
          <a:p>
            <a:pPr lvl="1"/>
            <a:r>
              <a:rPr lang="en-US" altLang="en-US" sz="2400"/>
              <a:t>Characterized by the following for 4 or more weeks following trauma</a:t>
            </a:r>
          </a:p>
          <a:p>
            <a:pPr lvl="2"/>
            <a:r>
              <a:rPr lang="en-US" altLang="en-US" sz="2000"/>
              <a:t>Haunting memories</a:t>
            </a:r>
          </a:p>
          <a:p>
            <a:pPr lvl="2"/>
            <a:r>
              <a:rPr lang="en-US" altLang="en-US" sz="2000"/>
              <a:t>Nightmares</a:t>
            </a:r>
          </a:p>
          <a:p>
            <a:pPr lvl="2"/>
            <a:r>
              <a:rPr lang="en-US" altLang="en-US" sz="2000"/>
              <a:t>Social withdrawal</a:t>
            </a:r>
          </a:p>
          <a:p>
            <a:pPr lvl="2"/>
            <a:r>
              <a:rPr lang="en-US" altLang="en-US" sz="2000"/>
              <a:t>Jumpy anxiety</a:t>
            </a:r>
          </a:p>
          <a:p>
            <a:pPr lvl="2"/>
            <a:r>
              <a:rPr lang="en-US" altLang="en-US" sz="2000"/>
              <a:t>Insomnia </a:t>
            </a:r>
          </a:p>
          <a:p>
            <a:pPr lvl="1"/>
            <a:r>
              <a:rPr lang="en-US" altLang="en-US" sz="2400"/>
              <a:t>Majority of trauma survivors do not       develop PTSD</a:t>
            </a:r>
          </a:p>
        </p:txBody>
      </p:sp>
      <p:pic>
        <p:nvPicPr>
          <p:cNvPr id="26628" name="Picture 4" descr="bd1072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905000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Which is which?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954963" cy="4953000"/>
          </a:xfrm>
        </p:spPr>
        <p:txBody>
          <a:bodyPr/>
          <a:lstStyle/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Dissociative Disorders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572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/>
              <a:t>Dissociative disorders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i="1"/>
              <a:t>Conscious awareness becomes separated from previous memories, thoughts, and feelings.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Symptoms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Sense of being unreal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Feeling of separation from body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Watching self as in a movie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</a:p>
        </p:txBody>
      </p:sp>
      <p:pic>
        <p:nvPicPr>
          <p:cNvPr id="30724" name="Picture 4" descr="j0291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43400"/>
            <a:ext cx="1898650" cy="196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Dissociative Identity Disorder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Dissociative Identity Disorder (DID)</a:t>
            </a:r>
          </a:p>
          <a:p>
            <a:pPr lvl="1"/>
            <a:r>
              <a:rPr lang="en-US" altLang="en-US" sz="2400"/>
              <a:t>2 or more distinct personalities</a:t>
            </a:r>
          </a:p>
          <a:p>
            <a:pPr lvl="1"/>
            <a:r>
              <a:rPr lang="en-US" altLang="en-US" sz="2400"/>
              <a:t>Previously called multiple personality disorder</a:t>
            </a:r>
          </a:p>
          <a:p>
            <a:pPr lvl="1"/>
            <a:r>
              <a:rPr lang="en-US" altLang="en-US" sz="2400"/>
              <a:t>Assumes existence of repressed memories</a:t>
            </a:r>
          </a:p>
          <a:p>
            <a:pPr lvl="1"/>
            <a:r>
              <a:rPr lang="en-US" altLang="en-US" sz="2400"/>
              <a:t>Criticisms</a:t>
            </a:r>
          </a:p>
          <a:p>
            <a:pPr lvl="2"/>
            <a:r>
              <a:rPr lang="en-US" altLang="en-US" sz="2000"/>
              <a:t>Diagnosis has exploded in late 20</a:t>
            </a:r>
            <a:r>
              <a:rPr lang="en-US" altLang="en-US" sz="2000" baseline="30000"/>
              <a:t>th</a:t>
            </a:r>
            <a:r>
              <a:rPr lang="en-US" altLang="en-US" sz="2000"/>
              <a:t> century</a:t>
            </a:r>
          </a:p>
          <a:p>
            <a:pPr lvl="2"/>
            <a:r>
              <a:rPr lang="en-US" altLang="en-US" sz="2000"/>
              <a:t>Rarely found in other countries</a:t>
            </a:r>
          </a:p>
          <a:p>
            <a:pPr lvl="2"/>
            <a:r>
              <a:rPr lang="en-US" altLang="en-US" sz="2000"/>
              <a:t>Role of hypnosis?</a:t>
            </a:r>
          </a:p>
          <a:p>
            <a:pPr lvl="1"/>
            <a:endParaRPr lang="en-US" altLang="en-US" sz="2400"/>
          </a:p>
        </p:txBody>
      </p:sp>
      <p:pic>
        <p:nvPicPr>
          <p:cNvPr id="32772" name="Picture 4" descr="j04028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2362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Personality Disorders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49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/>
              <a:t>Personality Disorders</a:t>
            </a:r>
          </a:p>
          <a:p>
            <a:pPr algn="ctr">
              <a:buFontTx/>
              <a:buNone/>
            </a:pPr>
            <a:r>
              <a:rPr lang="en-US" altLang="en-US" sz="2400" i="1"/>
              <a:t>Characterized by inflexible and enduring behavior patterns that impair social functioning. </a:t>
            </a:r>
          </a:p>
          <a:p>
            <a:pPr algn="ctr">
              <a:buFontTx/>
              <a:buNone/>
            </a:pPr>
            <a:endParaRPr lang="en-US" altLang="en-US" sz="2400" i="1"/>
          </a:p>
          <a:p>
            <a:r>
              <a:rPr lang="en-US" altLang="en-US" sz="2800"/>
              <a:t>Usually occur w/ out</a:t>
            </a:r>
          </a:p>
          <a:p>
            <a:pPr lvl="1"/>
            <a:r>
              <a:rPr lang="en-US" altLang="en-US" sz="2400"/>
              <a:t>Anxiety </a:t>
            </a:r>
          </a:p>
          <a:p>
            <a:pPr lvl="1"/>
            <a:r>
              <a:rPr lang="en-US" altLang="en-US" sz="2400"/>
              <a:t>Depression</a:t>
            </a:r>
          </a:p>
          <a:p>
            <a:pPr lvl="1"/>
            <a:r>
              <a:rPr lang="en-US" altLang="en-US" sz="2400"/>
              <a:t>Delusions </a:t>
            </a:r>
          </a:p>
          <a:p>
            <a:r>
              <a:rPr lang="en-US" altLang="en-US" sz="2800"/>
              <a:t>For example…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Antisocial Personality Disorder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Antisocial personality disorder</a:t>
            </a:r>
          </a:p>
          <a:p>
            <a:pPr lvl="1"/>
            <a:r>
              <a:rPr lang="en-US" altLang="en-US" sz="2400"/>
              <a:t>Lack of consciousness for wrongdoing, even towards friends &amp; family</a:t>
            </a:r>
          </a:p>
          <a:p>
            <a:pPr lvl="1"/>
            <a:r>
              <a:rPr lang="en-US" altLang="en-US" sz="2400"/>
              <a:t>More common in males</a:t>
            </a:r>
          </a:p>
          <a:p>
            <a:pPr lvl="2"/>
            <a:r>
              <a:rPr lang="en-US" altLang="en-US" sz="2000"/>
              <a:t>Lack of consciousness usually before 15 yrs.</a:t>
            </a:r>
          </a:p>
          <a:p>
            <a:pPr lvl="1"/>
            <a:r>
              <a:rPr lang="en-US" altLang="en-US" sz="2400" i="1"/>
              <a:t>Psychopath or sociopath </a:t>
            </a:r>
          </a:p>
          <a:p>
            <a:pPr lvl="1"/>
            <a:r>
              <a:rPr lang="en-US" altLang="en-US" sz="2400"/>
              <a:t>Feel and fear little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</p:txBody>
      </p:sp>
      <p:pic>
        <p:nvPicPr>
          <p:cNvPr id="35844" name="Picture 4" descr="j02908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427288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437437" cy="1143000"/>
          </a:xfrm>
        </p:spPr>
        <p:txBody>
          <a:bodyPr/>
          <a:lstStyle/>
          <a:p>
            <a:pPr algn="ctr"/>
            <a:r>
              <a:rPr lang="en-US" altLang="en-US" sz="4000"/>
              <a:t>Anxiety, Dissociative, &amp; Personality Disorders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Anxiety disorders</a:t>
            </a:r>
          </a:p>
          <a:p>
            <a:pPr lvl="1"/>
            <a:r>
              <a:rPr lang="en-US" altLang="en-US" sz="2400"/>
              <a:t>Explaining</a:t>
            </a:r>
          </a:p>
          <a:p>
            <a:pPr lvl="1"/>
            <a:r>
              <a:rPr lang="en-US" altLang="en-US" sz="2400"/>
              <a:t>Generalized anxiety &amp; panic</a:t>
            </a:r>
          </a:p>
          <a:p>
            <a:pPr lvl="1"/>
            <a:r>
              <a:rPr lang="en-US" altLang="en-US" sz="2400"/>
              <a:t>Phobias</a:t>
            </a:r>
          </a:p>
          <a:p>
            <a:pPr lvl="1"/>
            <a:r>
              <a:rPr lang="en-US" altLang="en-US" sz="2400"/>
              <a:t>Obsessive-compulsive disorder</a:t>
            </a:r>
          </a:p>
          <a:p>
            <a:pPr lvl="1"/>
            <a:r>
              <a:rPr lang="en-US" altLang="en-US" sz="2400"/>
              <a:t>Post-traumatic stress</a:t>
            </a:r>
          </a:p>
          <a:p>
            <a:r>
              <a:rPr lang="en-US" altLang="en-US" sz="2800"/>
              <a:t>Dissociative disorders</a:t>
            </a:r>
          </a:p>
          <a:p>
            <a:r>
              <a:rPr lang="en-US" altLang="en-US" sz="2800"/>
              <a:t>Personality disorders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Explaining Anxiety Disorders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49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/>
              <a:t>Anxiety disorders</a:t>
            </a:r>
          </a:p>
          <a:p>
            <a:pPr algn="ctr">
              <a:buFontTx/>
              <a:buNone/>
            </a:pPr>
            <a:r>
              <a:rPr lang="en-US" altLang="en-US" sz="2400" i="1"/>
              <a:t>Characterized by distressing, persistent, anxiety or maladaptive behaviors to reduce anxiety</a:t>
            </a:r>
          </a:p>
          <a:p>
            <a:endParaRPr lang="en-US" altLang="en-US" sz="2800"/>
          </a:p>
          <a:p>
            <a:r>
              <a:rPr lang="en-US" altLang="en-US" sz="2800"/>
              <a:t>Contemporary explanations</a:t>
            </a:r>
          </a:p>
          <a:p>
            <a:pPr lvl="1"/>
            <a:r>
              <a:rPr lang="en-US" altLang="en-US" sz="2400"/>
              <a:t>Learning perspective</a:t>
            </a:r>
          </a:p>
          <a:p>
            <a:pPr lvl="1"/>
            <a:r>
              <a:rPr lang="en-US" altLang="en-US" sz="2400"/>
              <a:t>Biological perspective</a:t>
            </a:r>
          </a:p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12292" name="Picture 4" descr="pe0696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1905000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Explaining Anxiety Disorders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4068763" cy="4572000"/>
          </a:xfrm>
        </p:spPr>
        <p:txBody>
          <a:bodyPr/>
          <a:lstStyle/>
          <a:p>
            <a:r>
              <a:rPr lang="en-US" altLang="en-US" sz="2400"/>
              <a:t>Learning perspective</a:t>
            </a:r>
          </a:p>
          <a:p>
            <a:pPr lvl="1"/>
            <a:r>
              <a:rPr lang="en-US" altLang="en-US" sz="2000"/>
              <a:t>Associations </a:t>
            </a:r>
            <a:r>
              <a:rPr lang="en-US" altLang="en-US" sz="2000" b="1"/>
              <a:t>condition</a:t>
            </a:r>
          </a:p>
          <a:p>
            <a:pPr lvl="1"/>
            <a:r>
              <a:rPr lang="en-US" altLang="en-US" sz="2000"/>
              <a:t>Stimulus generalization</a:t>
            </a:r>
          </a:p>
          <a:p>
            <a:pPr lvl="2"/>
            <a:r>
              <a:rPr lang="en-US" altLang="en-US" sz="1800"/>
              <a:t>Anxiety associated w/ other objects/events</a:t>
            </a:r>
          </a:p>
          <a:p>
            <a:pPr lvl="1"/>
            <a:r>
              <a:rPr lang="en-US" altLang="en-US" sz="2000"/>
              <a:t>Reinforcement </a:t>
            </a:r>
            <a:r>
              <a:rPr lang="en-US" altLang="en-US" sz="2000" b="1"/>
              <a:t>maintains</a:t>
            </a:r>
          </a:p>
          <a:p>
            <a:pPr lvl="1"/>
            <a:r>
              <a:rPr lang="en-US" altLang="en-US" sz="2000"/>
              <a:t>Also, observation</a:t>
            </a:r>
          </a:p>
          <a:p>
            <a:pPr lvl="2"/>
            <a:endParaRPr lang="en-US" altLang="en-US" sz="180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135563" y="1524000"/>
            <a:ext cx="3810000" cy="4495800"/>
          </a:xfrm>
        </p:spPr>
        <p:txBody>
          <a:bodyPr/>
          <a:lstStyle/>
          <a:p>
            <a:r>
              <a:rPr lang="en-US" altLang="en-US" sz="2400"/>
              <a:t>Biological perspective</a:t>
            </a:r>
          </a:p>
          <a:p>
            <a:pPr lvl="1"/>
            <a:r>
              <a:rPr lang="en-US" altLang="en-US" sz="2000"/>
              <a:t>Natural selection</a:t>
            </a:r>
          </a:p>
          <a:p>
            <a:pPr lvl="2"/>
            <a:r>
              <a:rPr lang="en-US" altLang="en-US" sz="1800"/>
              <a:t>Biologically prepared to fear threats faced by ancestors</a:t>
            </a:r>
          </a:p>
          <a:p>
            <a:pPr lvl="2"/>
            <a:r>
              <a:rPr lang="en-US" altLang="en-US" sz="1800"/>
              <a:t>Species preservation </a:t>
            </a:r>
          </a:p>
          <a:p>
            <a:pPr lvl="1"/>
            <a:r>
              <a:rPr lang="en-US" altLang="en-US" sz="2000"/>
              <a:t>Genetic predisposition</a:t>
            </a:r>
          </a:p>
          <a:p>
            <a:pPr lvl="2"/>
            <a:r>
              <a:rPr lang="en-US" altLang="en-US" sz="1800"/>
              <a:t>Twin studies</a:t>
            </a:r>
          </a:p>
        </p:txBody>
      </p:sp>
      <p:pic>
        <p:nvPicPr>
          <p:cNvPr id="13318" name="Picture 6" descr="j01393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43400"/>
            <a:ext cx="2438400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j02807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2436813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Generalized Anxiety Disorder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20000" cy="4114800"/>
          </a:xfrm>
        </p:spPr>
        <p:txBody>
          <a:bodyPr/>
          <a:lstStyle/>
          <a:p>
            <a:r>
              <a:rPr lang="en-US" altLang="en-US" sz="2800"/>
              <a:t>Generalized anxiety disorder</a:t>
            </a:r>
          </a:p>
          <a:p>
            <a:pPr lvl="1"/>
            <a:r>
              <a:rPr lang="en-US" altLang="en-US" sz="2400"/>
              <a:t>Persistent, uncontrollable tenseness &amp; apprehension</a:t>
            </a:r>
          </a:p>
          <a:p>
            <a:pPr lvl="1"/>
            <a:r>
              <a:rPr lang="en-US" altLang="en-US" sz="2400"/>
              <a:t>Autonomic nervous system arousal</a:t>
            </a:r>
          </a:p>
          <a:p>
            <a:pPr lvl="1"/>
            <a:r>
              <a:rPr lang="en-US" altLang="en-US" sz="2400"/>
              <a:t>May be unable to identify or avoid cause</a:t>
            </a:r>
          </a:p>
          <a:p>
            <a:pPr lvl="1"/>
            <a:r>
              <a:rPr lang="en-US" altLang="en-US" sz="2400" i="1"/>
              <a:t>Chronic worry &amp; tension</a:t>
            </a:r>
          </a:p>
        </p:txBody>
      </p:sp>
      <p:pic>
        <p:nvPicPr>
          <p:cNvPr id="18436" name="Picture 4" descr="j03325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1000"/>
            <a:ext cx="259080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Panic Disorder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114800"/>
          </a:xfrm>
        </p:spPr>
        <p:txBody>
          <a:bodyPr/>
          <a:lstStyle/>
          <a:p>
            <a:r>
              <a:rPr lang="en-US" altLang="en-US" sz="2800"/>
              <a:t>Panic disorder</a:t>
            </a:r>
          </a:p>
          <a:p>
            <a:pPr lvl="1"/>
            <a:r>
              <a:rPr lang="en-US" altLang="en-US" sz="2400"/>
              <a:t>Anxiety escalates into a panic attack</a:t>
            </a:r>
          </a:p>
          <a:p>
            <a:pPr lvl="1"/>
            <a:r>
              <a:rPr lang="en-US" altLang="en-US" sz="2400" i="1"/>
              <a:t>Unpredictable</a:t>
            </a:r>
            <a:r>
              <a:rPr lang="en-US" altLang="en-US" sz="2400"/>
              <a:t> episode of intense dread</a:t>
            </a:r>
          </a:p>
          <a:p>
            <a:pPr lvl="1"/>
            <a:r>
              <a:rPr lang="en-US" altLang="en-US" sz="2400"/>
              <a:t>Usually includes physical symptoms</a:t>
            </a:r>
          </a:p>
          <a:p>
            <a:pPr lvl="2"/>
            <a:r>
              <a:rPr lang="en-US" altLang="en-US" sz="2000"/>
              <a:t>Heart palpitations</a:t>
            </a:r>
          </a:p>
          <a:p>
            <a:pPr lvl="2"/>
            <a:r>
              <a:rPr lang="en-US" altLang="en-US" sz="2000"/>
              <a:t>Shortness of breath</a:t>
            </a:r>
          </a:p>
          <a:p>
            <a:pPr lvl="2"/>
            <a:r>
              <a:rPr lang="en-US" altLang="en-US" sz="2000"/>
              <a:t>Dizziness </a:t>
            </a:r>
          </a:p>
          <a:p>
            <a:pPr lvl="1"/>
            <a:endParaRPr lang="en-US" altLang="en-US" sz="2400"/>
          </a:p>
        </p:txBody>
      </p:sp>
      <p:pic>
        <p:nvPicPr>
          <p:cNvPr id="22532" name="Picture 4" descr="pe06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362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838200"/>
          </a:xfrm>
        </p:spPr>
        <p:txBody>
          <a:bodyPr/>
          <a:lstStyle/>
          <a:p>
            <a:pPr algn="ctr"/>
            <a:r>
              <a:rPr lang="en-US" altLang="en-US"/>
              <a:t>Phobias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4114800"/>
          </a:xfrm>
        </p:spPr>
        <p:txBody>
          <a:bodyPr/>
          <a:lstStyle/>
          <a:p>
            <a:r>
              <a:rPr lang="en-US" altLang="en-US" sz="2800"/>
              <a:t>Phobia</a:t>
            </a:r>
          </a:p>
          <a:p>
            <a:pPr lvl="1"/>
            <a:r>
              <a:rPr lang="en-US" altLang="en-US" sz="2400"/>
              <a:t>Anxiety to a specific object, activity, or situation</a:t>
            </a:r>
          </a:p>
          <a:p>
            <a:pPr lvl="1"/>
            <a:r>
              <a:rPr lang="en-US" altLang="en-US" sz="2400"/>
              <a:t>Irrational fear that disrupts behavior</a:t>
            </a:r>
          </a:p>
          <a:p>
            <a:pPr lvl="1"/>
            <a:r>
              <a:rPr lang="en-US" altLang="en-US" sz="2400"/>
              <a:t>Examples</a:t>
            </a:r>
          </a:p>
          <a:p>
            <a:pPr lvl="2"/>
            <a:r>
              <a:rPr lang="en-US" altLang="en-US" sz="2000"/>
              <a:t>Agoraphobia: fear of open places</a:t>
            </a:r>
          </a:p>
          <a:p>
            <a:pPr lvl="2"/>
            <a:r>
              <a:rPr lang="en-US" altLang="en-US" sz="2000"/>
              <a:t>Hemophobia: fear of blood</a:t>
            </a:r>
          </a:p>
          <a:p>
            <a:pPr lvl="2"/>
            <a:r>
              <a:rPr lang="en-US" altLang="en-US" sz="2000"/>
              <a:t>And…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Acrophobia: fear of heights</a:t>
            </a:r>
          </a:p>
        </p:txBody>
      </p:sp>
      <p:pic>
        <p:nvPicPr>
          <p:cNvPr id="38916" name="Picture 4" descr="j04038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696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Obsessive-Compulsive Disorder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495800"/>
          </a:xfrm>
        </p:spPr>
        <p:txBody>
          <a:bodyPr/>
          <a:lstStyle/>
          <a:p>
            <a:r>
              <a:rPr lang="en-US" altLang="en-US" sz="2800"/>
              <a:t>Obsessive-compulsive disorder</a:t>
            </a:r>
          </a:p>
          <a:p>
            <a:pPr lvl="1"/>
            <a:r>
              <a:rPr lang="en-US" altLang="en-US" sz="2400"/>
              <a:t>Obsessions: unwanted, repetitive </a:t>
            </a:r>
            <a:r>
              <a:rPr lang="en-US" altLang="en-US" sz="2400" i="1"/>
              <a:t>thoughts</a:t>
            </a:r>
          </a:p>
          <a:p>
            <a:pPr lvl="2"/>
            <a:r>
              <a:rPr lang="en-US" altLang="en-US" sz="2000"/>
              <a:t>Concern w/germs, something terrible, symmetry</a:t>
            </a:r>
          </a:p>
          <a:p>
            <a:pPr lvl="1"/>
            <a:r>
              <a:rPr lang="en-US" altLang="en-US" sz="2400"/>
              <a:t>Compulsions: unwanted, repetitive </a:t>
            </a:r>
            <a:r>
              <a:rPr lang="en-US" altLang="en-US" sz="2400" i="1"/>
              <a:t>behaviors</a:t>
            </a:r>
          </a:p>
          <a:p>
            <a:pPr lvl="2"/>
            <a:r>
              <a:rPr lang="en-US" altLang="en-US" sz="2000"/>
              <a:t>Excessive hand washing, repeating rituals</a:t>
            </a:r>
          </a:p>
        </p:txBody>
      </p:sp>
      <p:pic>
        <p:nvPicPr>
          <p:cNvPr id="25604" name="Picture 4" descr="j03713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24987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's tie design template">
  <a:themeElements>
    <a:clrScheme name="Dad's tie design templat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 design 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's tie design templat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design templat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desig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design templat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design templat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design templat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Dad's tie design template</Template>
  <TotalTime>232</TotalTime>
  <Words>396</Words>
  <Application>Microsoft Office PowerPoint</Application>
  <PresentationFormat>On-screen Show (4:3)</PresentationFormat>
  <Paragraphs>119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Dad's tie design template</vt:lpstr>
      <vt:lpstr>Psychological Disorders #2</vt:lpstr>
      <vt:lpstr>Anxiety, Dissociative, &amp; Personality Disorders </vt:lpstr>
      <vt:lpstr>Explaining Anxiety Disorders</vt:lpstr>
      <vt:lpstr>Explaining Anxiety Disorders</vt:lpstr>
      <vt:lpstr>Generalized Anxiety Disorder</vt:lpstr>
      <vt:lpstr>Panic Disorder</vt:lpstr>
      <vt:lpstr>Phobias</vt:lpstr>
      <vt:lpstr>Acrophobia: fear of heights</vt:lpstr>
      <vt:lpstr>Obsessive-Compulsive Disorder</vt:lpstr>
      <vt:lpstr>Post-Traumatic Stress Disorder</vt:lpstr>
      <vt:lpstr>Which is which?</vt:lpstr>
      <vt:lpstr>Dissociative Disorders</vt:lpstr>
      <vt:lpstr>Dissociative Identity Disorder</vt:lpstr>
      <vt:lpstr>Personality Disorders</vt:lpstr>
      <vt:lpstr>Antisocial Personality Disorder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23</cp:revision>
  <cp:lastPrinted>1601-01-01T00:00:00Z</cp:lastPrinted>
  <dcterms:created xsi:type="dcterms:W3CDTF">2006-11-03T17:32:35Z</dcterms:created>
  <dcterms:modified xsi:type="dcterms:W3CDTF">2016-11-07T14:49:38Z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TC010690111033</vt:lpwstr>
  </property>
</Properties>
</file>