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CC"/>
    <a:srgbClr val="3333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70CC385-1152-4815-8126-DFB00895B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1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B9F3264-FD09-4393-996C-C35A2A1B0B9D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54A39EB-D6E4-4972-97A9-2929A3028256}" type="slidenum">
              <a:rPr lang="en-US" altLang="en-US" smtClean="0">
                <a:latin typeface="Arial" charset="0"/>
              </a:rPr>
              <a:pPr/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CB4B4BE-CCFE-4279-ADBD-81A9144A5FFC}" type="slidenum">
              <a:rPr lang="en-US" altLang="en-US" smtClean="0">
                <a:latin typeface="Arial" charset="0"/>
              </a:rPr>
              <a:pPr/>
              <a:t>12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42AB10E-6C8A-448B-B1C6-BFDEF17DDCDC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8988D4-F064-44B9-9EA2-4218774827CB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4585684-3972-47DC-9E65-C8E618E82CF9}" type="slidenum">
              <a:rPr lang="en-US" altLang="en-US" smtClean="0">
                <a:latin typeface="Arial" charset="0"/>
              </a:rPr>
              <a:pPr/>
              <a:t>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5E0F93B-7BB0-4BB3-BA56-D054FAD08DC1}" type="slidenum">
              <a:rPr lang="en-US" altLang="en-US" smtClean="0">
                <a:latin typeface="Arial" charset="0"/>
              </a:rPr>
              <a:pPr/>
              <a:t>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CDC6CA6-DB9E-4C68-912D-9E3796767B1A}" type="slidenum">
              <a:rPr lang="en-US" altLang="en-US" smtClean="0">
                <a:latin typeface="Arial" charset="0"/>
              </a:rPr>
              <a:pPr/>
              <a:t>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7979726-AE66-4807-B7A8-4637F2D6B666}" type="slidenum">
              <a:rPr lang="en-US" altLang="en-US" smtClean="0">
                <a:latin typeface="Arial" charset="0"/>
              </a:rPr>
              <a:pPr/>
              <a:t>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3A4362F-4A9F-4D39-A1A4-3470E49206FB}" type="slidenum">
              <a:rPr lang="en-US" altLang="en-US" smtClean="0">
                <a:latin typeface="Arial" charset="0"/>
              </a:rPr>
              <a:pPr/>
              <a:t>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47DDBD9-4C9C-4FE2-BF9A-4A6B955224FF}" type="slidenum">
              <a:rPr lang="en-US" altLang="en-US" smtClean="0">
                <a:latin typeface="Arial" charset="0"/>
              </a:rPr>
              <a:pPr/>
              <a:t>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AEC53-B850-4225-BF1D-5613C468E6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60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869F4-1C96-43C5-957E-E8CE0DEED2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9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D6E21-2C9D-4E25-B5AC-721B1FEF5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4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A2E48-2330-480D-8E99-614C1626A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0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01F6-032B-4A91-853F-760066FFFE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16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470EA-A04C-42A2-903F-94A48806C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6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7961-75E1-4D8E-BD27-7D2AC104A0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1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D3C5C-F0F0-49B5-B063-31CA1B2BE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7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E2E5-B4BA-4BB0-90F6-63201C1C3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6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D24D7-9B6D-499D-90CB-D538AE02D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63CAB-1E23-4484-B17F-2C992D98B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1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C7DE27-6FED-4434-9B96-C32FA63FF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1" r:id="rId2"/>
    <p:sldLayoutId id="2147483749" r:id="rId3"/>
    <p:sldLayoutId id="2147483742" r:id="rId4"/>
    <p:sldLayoutId id="2147483750" r:id="rId5"/>
    <p:sldLayoutId id="2147483743" r:id="rId6"/>
    <p:sldLayoutId id="2147483744" r:id="rId7"/>
    <p:sldLayoutId id="2147483751" r:id="rId8"/>
    <p:sldLayoutId id="2147483745" r:id="rId9"/>
    <p:sldLayoutId id="2147483746" r:id="rId10"/>
    <p:sldLayoutId id="21474837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Psychological Disorders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985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Schizophrenia </a:t>
            </a:r>
            <a:r>
              <a:rPr lang="en-US" altLang="en-US" dirty="0" smtClean="0"/>
              <a:t>(</a:t>
            </a:r>
            <a:r>
              <a:rPr lang="en-US" altLang="en-US" dirty="0"/>
              <a:t>Symptoms #1)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Disorganized thinking</a:t>
            </a:r>
          </a:p>
          <a:p>
            <a:pPr lvl="1" eaLnBrk="1" hangingPunct="1"/>
            <a:r>
              <a:rPr lang="en-US" altLang="en-US" sz="2400" smtClean="0"/>
              <a:t>Thinking that is:</a:t>
            </a:r>
          </a:p>
          <a:p>
            <a:pPr lvl="2" eaLnBrk="1" hangingPunct="1"/>
            <a:r>
              <a:rPr lang="en-US" altLang="en-US" sz="2000" smtClean="0"/>
              <a:t>Fragmented</a:t>
            </a:r>
          </a:p>
          <a:p>
            <a:pPr lvl="2" eaLnBrk="1" hangingPunct="1"/>
            <a:r>
              <a:rPr lang="en-US" altLang="en-US" sz="2000" smtClean="0"/>
              <a:t>Bizarre</a:t>
            </a:r>
          </a:p>
          <a:p>
            <a:pPr lvl="2" eaLnBrk="1" hangingPunct="1"/>
            <a:r>
              <a:rPr lang="en-US" altLang="en-US" sz="2000" smtClean="0"/>
              <a:t>Distorted </a:t>
            </a:r>
          </a:p>
          <a:p>
            <a:pPr lvl="1" eaLnBrk="1" hangingPunct="1"/>
            <a:r>
              <a:rPr lang="en-US" altLang="en-US" sz="2400" smtClean="0"/>
              <a:t>Delusions</a:t>
            </a:r>
          </a:p>
          <a:p>
            <a:pPr lvl="2" eaLnBrk="1" hangingPunct="1"/>
            <a:r>
              <a:rPr lang="en-US" altLang="en-US" sz="2000" smtClean="0"/>
              <a:t>False beliefs</a:t>
            </a:r>
          </a:p>
          <a:p>
            <a:pPr lvl="2" eaLnBrk="1" hangingPunct="1"/>
            <a:r>
              <a:rPr lang="en-US" altLang="en-US" sz="2000" smtClean="0"/>
              <a:t>May involve persecution or grandeur</a:t>
            </a:r>
          </a:p>
          <a:p>
            <a:pPr lvl="1" eaLnBrk="1" hangingPunct="1"/>
            <a:r>
              <a:rPr lang="en-US" altLang="en-US" sz="2400" smtClean="0"/>
              <a:t>Breakdown in selective attention</a:t>
            </a:r>
          </a:p>
          <a:p>
            <a:pPr lvl="2" eaLnBrk="1" hangingPunct="1"/>
            <a:r>
              <a:rPr lang="en-US" altLang="en-US" sz="2000" smtClean="0"/>
              <a:t>Overreaction to irrelevant stimuli </a:t>
            </a:r>
          </a:p>
        </p:txBody>
      </p:sp>
      <p:pic>
        <p:nvPicPr>
          <p:cNvPr id="32772" name="Picture 4" descr="j02934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0574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Schizophrenia </a:t>
            </a:r>
            <a:r>
              <a:rPr lang="en-US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Symptoms #2)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Disturbed perceptions</a:t>
            </a:r>
          </a:p>
          <a:p>
            <a:pPr lvl="1" eaLnBrk="1" hangingPunct="1"/>
            <a:r>
              <a:rPr lang="en-US" altLang="en-US" sz="2400" smtClean="0"/>
              <a:t>Perceive things that are not there, usually as…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Hallucinations</a:t>
            </a:r>
          </a:p>
          <a:p>
            <a:pPr lvl="2" eaLnBrk="1" hangingPunct="1"/>
            <a:r>
              <a:rPr lang="en-US" altLang="en-US" smtClean="0"/>
              <a:t>Most often auditory</a:t>
            </a:r>
          </a:p>
          <a:p>
            <a:pPr lvl="2" eaLnBrk="1" hangingPunct="1"/>
            <a:r>
              <a:rPr lang="en-US" altLang="en-US" smtClean="0"/>
              <a:t>Voices that insult or give orders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5" name="Picture 4" descr="bd0831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2514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550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Schizophrenia </a:t>
            </a:r>
            <a:r>
              <a:rPr lang="en-US" altLang="en-US" dirty="0" smtClean="0"/>
              <a:t>(</a:t>
            </a:r>
            <a:r>
              <a:rPr lang="en-US" altLang="en-US" dirty="0"/>
              <a:t>Symptoms #3)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Inappropriate emotions &amp; actions</a:t>
            </a:r>
          </a:p>
          <a:p>
            <a:pPr lvl="1" eaLnBrk="1" hangingPunct="1"/>
            <a:r>
              <a:rPr lang="en-US" altLang="en-US" sz="2400" smtClean="0"/>
              <a:t>Inappropriate affect</a:t>
            </a:r>
          </a:p>
          <a:p>
            <a:pPr lvl="2" eaLnBrk="1" hangingPunct="1"/>
            <a:r>
              <a:rPr lang="en-US" altLang="en-US" sz="2000" smtClean="0"/>
              <a:t>(e.g., laughing at death)</a:t>
            </a:r>
          </a:p>
          <a:p>
            <a:pPr lvl="1" eaLnBrk="1" hangingPunct="1"/>
            <a:r>
              <a:rPr lang="en-US" altLang="en-US" sz="2400" smtClean="0"/>
              <a:t>Flat affect</a:t>
            </a:r>
          </a:p>
          <a:p>
            <a:pPr lvl="2" eaLnBrk="1" hangingPunct="1"/>
            <a:r>
              <a:rPr lang="en-US" altLang="en-US" sz="2000" smtClean="0"/>
              <a:t>Shows no response at all</a:t>
            </a:r>
          </a:p>
          <a:p>
            <a:pPr lvl="1" eaLnBrk="1" hangingPunct="1"/>
            <a:r>
              <a:rPr lang="en-US" altLang="en-US" sz="2400" smtClean="0"/>
              <a:t>Catatonic behavior </a:t>
            </a:r>
          </a:p>
        </p:txBody>
      </p:sp>
      <p:pic>
        <p:nvPicPr>
          <p:cNvPr id="36868" name="Picture 4" descr="j0423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19018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505200" y="4724400"/>
            <a:ext cx="1676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600">
                <a:latin typeface="Verdana" pitchFamily="34" charset="0"/>
              </a:rPr>
              <a:t>≠</a:t>
            </a:r>
          </a:p>
        </p:txBody>
      </p:sp>
      <p:pic>
        <p:nvPicPr>
          <p:cNvPr id="36871" name="Picture 7" descr="j01496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30480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Mood Disorders &amp; Schizophrenia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924800" cy="4267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Mood Disorders</a:t>
            </a:r>
          </a:p>
          <a:p>
            <a:pPr lvl="1" eaLnBrk="1" hangingPunct="1"/>
            <a:r>
              <a:rPr lang="en-US" altLang="en-US" sz="2400" smtClean="0"/>
              <a:t>Major depression</a:t>
            </a:r>
          </a:p>
          <a:p>
            <a:pPr lvl="2" eaLnBrk="1" hangingPunct="1"/>
            <a:r>
              <a:rPr lang="en-US" altLang="en-US" sz="2000" smtClean="0"/>
              <a:t>Explanations</a:t>
            </a:r>
          </a:p>
          <a:p>
            <a:pPr lvl="1" eaLnBrk="1" hangingPunct="1"/>
            <a:r>
              <a:rPr lang="en-US" altLang="en-US" sz="2400" smtClean="0"/>
              <a:t>Bipolar disorder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Schizophrenia</a:t>
            </a:r>
          </a:p>
          <a:p>
            <a:pPr lvl="1" eaLnBrk="1" hangingPunct="1"/>
            <a:r>
              <a:rPr lang="en-US" altLang="en-US" sz="2400" smtClean="0"/>
              <a:t>Symptoms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Mood Disorders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800" smtClean="0"/>
              <a:t>Mood disorders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/>
              <a:t>Psychological disorders characterized by emotional extremes.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2 principal forms</a:t>
            </a:r>
          </a:p>
          <a:p>
            <a:pPr lvl="1" eaLnBrk="1" hangingPunct="1"/>
            <a:r>
              <a:rPr lang="en-US" altLang="en-US" sz="2400" smtClean="0"/>
              <a:t>Major depressive disorder</a:t>
            </a:r>
          </a:p>
          <a:p>
            <a:pPr lvl="1" eaLnBrk="1" hangingPunct="1"/>
            <a:r>
              <a:rPr lang="en-US" altLang="en-US" sz="2400" smtClean="0"/>
              <a:t>Bipolar disorder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Major Depression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Major depressive disorder</a:t>
            </a:r>
          </a:p>
          <a:p>
            <a:pPr lvl="1" eaLnBrk="1" hangingPunct="1"/>
            <a:r>
              <a:rPr lang="en-US" altLang="en-US" sz="2400" smtClean="0"/>
              <a:t>Signs last 2 or more weeks and </a:t>
            </a:r>
          </a:p>
          <a:p>
            <a:pPr lvl="1" eaLnBrk="1" hangingPunct="1"/>
            <a:r>
              <a:rPr lang="en-US" altLang="en-US" sz="2400" smtClean="0"/>
              <a:t>Not due to drugs or medical condition</a:t>
            </a:r>
          </a:p>
          <a:p>
            <a:pPr lvl="2" eaLnBrk="1" hangingPunct="1"/>
            <a:r>
              <a:rPr lang="en-US" altLang="en-US" sz="2000" smtClean="0"/>
              <a:t>Lethargy &amp; tiredness</a:t>
            </a:r>
          </a:p>
          <a:p>
            <a:pPr lvl="2" eaLnBrk="1" hangingPunct="1"/>
            <a:r>
              <a:rPr lang="en-US" altLang="en-US" sz="2000" smtClean="0"/>
              <a:t>Feelings of worthlessness</a:t>
            </a:r>
          </a:p>
          <a:p>
            <a:pPr lvl="2" eaLnBrk="1" hangingPunct="1"/>
            <a:r>
              <a:rPr lang="en-US" altLang="en-US" sz="2000" smtClean="0"/>
              <a:t>Loss of interest in most activities</a:t>
            </a:r>
          </a:p>
          <a:p>
            <a:pPr lvl="1" eaLnBrk="1" hangingPunct="1"/>
            <a:r>
              <a:rPr lang="en-US" altLang="en-US" sz="2400" i="1" smtClean="0"/>
              <a:t>Common cold </a:t>
            </a:r>
            <a:r>
              <a:rPr lang="en-US" altLang="en-US" sz="2400" smtClean="0"/>
              <a:t>of psychological disorders</a:t>
            </a:r>
            <a:endParaRPr lang="en-US" altLang="en-US" sz="2400" i="1" smtClean="0"/>
          </a:p>
        </p:txBody>
      </p:sp>
      <p:pic>
        <p:nvPicPr>
          <p:cNvPr id="17413" name="Picture 5" descr="j04102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62400"/>
            <a:ext cx="14636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Depression: Related Facts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Depression is:</a:t>
            </a:r>
          </a:p>
          <a:p>
            <a:pPr lvl="1" eaLnBrk="1" hangingPunct="1"/>
            <a:r>
              <a:rPr lang="en-US" altLang="en-US" sz="2400" smtClean="0"/>
              <a:t>Accompanied w/ behavioral &amp; cognitive changes</a:t>
            </a:r>
          </a:p>
          <a:p>
            <a:pPr lvl="1" eaLnBrk="1" hangingPunct="1"/>
            <a:r>
              <a:rPr lang="en-US" altLang="en-US" sz="2400" smtClean="0"/>
              <a:t>Widespread</a:t>
            </a:r>
          </a:p>
          <a:p>
            <a:pPr lvl="1" eaLnBrk="1" hangingPunct="1"/>
            <a:r>
              <a:rPr lang="en-US" altLang="en-US" sz="2400" smtClean="0"/>
              <a:t>Nearly twice as likely to affect women</a:t>
            </a:r>
          </a:p>
          <a:p>
            <a:pPr lvl="1" eaLnBrk="1" hangingPunct="1"/>
            <a:r>
              <a:rPr lang="en-US" altLang="en-US" sz="2400" smtClean="0"/>
              <a:t>Often self-limiting</a:t>
            </a:r>
          </a:p>
          <a:p>
            <a:pPr lvl="1" eaLnBrk="1" hangingPunct="1"/>
            <a:r>
              <a:rPr lang="en-US" altLang="en-US" sz="2400" smtClean="0"/>
              <a:t>Often preceded by stressful life events</a:t>
            </a:r>
          </a:p>
          <a:p>
            <a:pPr lvl="1" eaLnBrk="1" hangingPunct="1"/>
            <a:r>
              <a:rPr lang="en-US" altLang="en-US" sz="2400" smtClean="0"/>
              <a:t>Striking earlier in life</a:t>
            </a:r>
          </a:p>
        </p:txBody>
      </p:sp>
      <p:pic>
        <p:nvPicPr>
          <p:cNvPr id="25604" name="Picture 4" descr="j04015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32924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Depression: Explanations 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pPr eaLnBrk="1" hangingPunct="1"/>
            <a:r>
              <a:rPr lang="en-US" altLang="en-US" smtClean="0"/>
              <a:t>Biological Perspective</a:t>
            </a:r>
          </a:p>
          <a:p>
            <a:pPr lvl="1" eaLnBrk="1" hangingPunct="1"/>
            <a:r>
              <a:rPr lang="en-US" altLang="en-US" sz="2200" smtClean="0"/>
              <a:t>Importance of:</a:t>
            </a:r>
          </a:p>
          <a:p>
            <a:pPr lvl="2" eaLnBrk="1" hangingPunct="1"/>
            <a:r>
              <a:rPr lang="en-US" altLang="en-US" smtClean="0"/>
              <a:t>Norepinephrine</a:t>
            </a:r>
          </a:p>
          <a:p>
            <a:pPr lvl="2" eaLnBrk="1" hangingPunct="1"/>
            <a:r>
              <a:rPr lang="en-US" altLang="en-US" smtClean="0"/>
              <a:t>Serotonin</a:t>
            </a:r>
          </a:p>
          <a:p>
            <a:pPr lvl="1" eaLnBrk="1" hangingPunct="1"/>
            <a:r>
              <a:rPr lang="en-US" altLang="en-US" sz="2200" smtClean="0"/>
              <a:t>Less brain activity </a:t>
            </a:r>
          </a:p>
          <a:p>
            <a:pPr lvl="2" eaLnBrk="1" hangingPunct="1"/>
            <a:r>
              <a:rPr lang="en-US" altLang="en-US" smtClean="0"/>
              <a:t>Frontal lobes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endParaRPr lang="en-US" altLang="en-US" sz="2200" smtClean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673225"/>
            <a:ext cx="4038600" cy="4718050"/>
          </a:xfrm>
        </p:spPr>
        <p:txBody>
          <a:bodyPr/>
          <a:lstStyle/>
          <a:p>
            <a:pPr eaLnBrk="1" hangingPunct="1"/>
            <a:r>
              <a:rPr lang="en-US" altLang="en-US" smtClean="0"/>
              <a:t>Social-Cognitive Perspective</a:t>
            </a:r>
          </a:p>
          <a:p>
            <a:pPr lvl="1" eaLnBrk="1" hangingPunct="1"/>
            <a:r>
              <a:rPr lang="en-US" altLang="en-US" sz="2200" smtClean="0"/>
              <a:t>Self-defeating beliefs</a:t>
            </a:r>
          </a:p>
          <a:p>
            <a:pPr lvl="1" eaLnBrk="1" hangingPunct="1"/>
            <a:r>
              <a:rPr lang="en-US" altLang="en-US" sz="2200" smtClean="0"/>
              <a:t>Negative explanatory style</a:t>
            </a:r>
          </a:p>
          <a:p>
            <a:pPr lvl="2" eaLnBrk="1" hangingPunct="1"/>
            <a:r>
              <a:rPr lang="en-US" altLang="en-US" smtClean="0"/>
              <a:t>Pessimistic </a:t>
            </a:r>
          </a:p>
        </p:txBody>
      </p:sp>
      <p:pic>
        <p:nvPicPr>
          <p:cNvPr id="28679" name="Picture 7" descr="bd2007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2486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 descr="j04112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1981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Bipolar Disorder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Bipolar disorder</a:t>
            </a:r>
          </a:p>
          <a:p>
            <a:pPr lvl="1" eaLnBrk="1" hangingPunct="1"/>
            <a:r>
              <a:rPr lang="en-US" altLang="en-US" sz="2400" smtClean="0"/>
              <a:t>Moods alternate between</a:t>
            </a:r>
          </a:p>
          <a:p>
            <a:pPr lvl="2" eaLnBrk="1" hangingPunct="1"/>
            <a:r>
              <a:rPr lang="en-US" altLang="en-US" sz="2000" smtClean="0"/>
              <a:t>Hopelessness/ lethargy of depression</a:t>
            </a:r>
          </a:p>
          <a:p>
            <a:pPr lvl="2" eaLnBrk="1" hangingPunct="1"/>
            <a:r>
              <a:rPr lang="en-US" altLang="en-US" sz="2000" smtClean="0"/>
              <a:t>Overexcited state of mania</a:t>
            </a:r>
          </a:p>
          <a:p>
            <a:pPr lvl="1" eaLnBrk="1" hangingPunct="1"/>
            <a:r>
              <a:rPr lang="en-US" altLang="en-US" sz="2400" smtClean="0"/>
              <a:t>Formerly called </a:t>
            </a:r>
            <a:r>
              <a:rPr lang="en-US" altLang="en-US" sz="2400" i="1" smtClean="0"/>
              <a:t>manic-depression</a:t>
            </a:r>
          </a:p>
          <a:p>
            <a:pPr lvl="1" eaLnBrk="1" hangingPunct="1"/>
            <a:r>
              <a:rPr lang="en-US" altLang="en-US" sz="2400" smtClean="0"/>
              <a:t>Link to creativity?</a:t>
            </a:r>
          </a:p>
          <a:p>
            <a:pPr lvl="2" eaLnBrk="1" hangingPunct="1"/>
            <a:r>
              <a:rPr lang="en-US" altLang="en-US" sz="2000" smtClean="0"/>
              <a:t>Walt Whitman</a:t>
            </a:r>
          </a:p>
          <a:p>
            <a:pPr lvl="2" eaLnBrk="1" hangingPunct="1"/>
            <a:r>
              <a:rPr lang="en-US" altLang="en-US" sz="2000" smtClean="0"/>
              <a:t>Virginia Woolf</a:t>
            </a:r>
          </a:p>
          <a:p>
            <a:pPr lvl="2" eaLnBrk="1" hangingPunct="1"/>
            <a:r>
              <a:rPr lang="en-US" altLang="en-US" sz="2000" smtClean="0"/>
              <a:t>Samuel Clemens</a:t>
            </a:r>
          </a:p>
          <a:p>
            <a:pPr lvl="2" eaLnBrk="1" hangingPunct="1"/>
            <a:r>
              <a:rPr lang="en-US" altLang="en-US" sz="2000" smtClean="0"/>
              <a:t>Ernest Hemingway</a:t>
            </a:r>
          </a:p>
        </p:txBody>
      </p:sp>
      <p:pic>
        <p:nvPicPr>
          <p:cNvPr id="19460" name="Picture 4" descr="j04112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133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 dirty="0"/>
              <a:t>Bipolar </a:t>
            </a:r>
            <a:r>
              <a:rPr lang="en-US" altLang="en-US" sz="3800" dirty="0" smtClean="0"/>
              <a:t>Disorder (Symptoms </a:t>
            </a:r>
            <a:r>
              <a:rPr lang="en-US" altLang="en-US" sz="3800" dirty="0"/>
              <a:t>Contrast)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pPr eaLnBrk="1" hangingPunct="1"/>
            <a:r>
              <a:rPr lang="en-US" altLang="en-US" smtClean="0"/>
              <a:t>Depressive symptoms</a:t>
            </a:r>
          </a:p>
          <a:p>
            <a:pPr lvl="1" eaLnBrk="1" hangingPunct="1"/>
            <a:r>
              <a:rPr lang="en-US" altLang="en-US" sz="2200" smtClean="0"/>
              <a:t>Gloomy</a:t>
            </a:r>
          </a:p>
          <a:p>
            <a:pPr lvl="1" eaLnBrk="1" hangingPunct="1"/>
            <a:r>
              <a:rPr lang="en-US" altLang="en-US" sz="2200" smtClean="0"/>
              <a:t>Withdrawn</a:t>
            </a:r>
          </a:p>
          <a:p>
            <a:pPr lvl="1" eaLnBrk="1" hangingPunct="1"/>
            <a:r>
              <a:rPr lang="en-US" altLang="en-US" sz="2200" smtClean="0"/>
              <a:t>Tired</a:t>
            </a:r>
          </a:p>
          <a:p>
            <a:pPr lvl="1" eaLnBrk="1" hangingPunct="1"/>
            <a:r>
              <a:rPr lang="en-US" altLang="en-US" sz="2200" smtClean="0"/>
              <a:t>Inability to make decisions</a:t>
            </a:r>
          </a:p>
          <a:p>
            <a:pPr lvl="1" eaLnBrk="1" hangingPunct="1"/>
            <a:r>
              <a:rPr lang="en-US" altLang="en-US" sz="2200" smtClean="0"/>
              <a:t>Slowness of thought</a:t>
            </a:r>
          </a:p>
          <a:p>
            <a:pPr lvl="1" eaLnBrk="1" hangingPunct="1"/>
            <a:endParaRPr lang="en-US" altLang="en-US" sz="2200" smtClean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673225"/>
            <a:ext cx="4038600" cy="4718050"/>
          </a:xfrm>
        </p:spPr>
        <p:txBody>
          <a:bodyPr/>
          <a:lstStyle/>
          <a:p>
            <a:pPr eaLnBrk="1" hangingPunct="1"/>
            <a:r>
              <a:rPr lang="en-US" altLang="en-US" smtClean="0"/>
              <a:t>Manic symptoms</a:t>
            </a:r>
          </a:p>
          <a:p>
            <a:pPr lvl="1" eaLnBrk="1" hangingPunct="1"/>
            <a:r>
              <a:rPr lang="en-US" altLang="en-US" sz="2200" smtClean="0"/>
              <a:t>Elation </a:t>
            </a:r>
          </a:p>
          <a:p>
            <a:pPr lvl="1" eaLnBrk="1" hangingPunct="1"/>
            <a:r>
              <a:rPr lang="en-US" altLang="en-US" sz="2200" smtClean="0"/>
              <a:t>Euphoria</a:t>
            </a:r>
          </a:p>
          <a:p>
            <a:pPr lvl="1" eaLnBrk="1" hangingPunct="1"/>
            <a:r>
              <a:rPr lang="en-US" altLang="en-US" sz="2200" smtClean="0"/>
              <a:t>Desire for action</a:t>
            </a:r>
          </a:p>
          <a:p>
            <a:pPr lvl="1" eaLnBrk="1" hangingPunct="1"/>
            <a:r>
              <a:rPr lang="en-US" altLang="en-US" sz="2200" smtClean="0"/>
              <a:t>Hyperactive</a:t>
            </a:r>
          </a:p>
          <a:p>
            <a:pPr lvl="1" eaLnBrk="1" hangingPunct="1"/>
            <a:r>
              <a:rPr lang="en-US" altLang="en-US" sz="2200" smtClean="0"/>
              <a:t>Multiple ideas</a:t>
            </a:r>
          </a:p>
          <a:p>
            <a:pPr lvl="1" eaLnBrk="1" hangingPunct="1"/>
            <a:r>
              <a:rPr lang="en-US" altLang="en-US" sz="2200" smtClean="0"/>
              <a:t>Little need for sleep</a:t>
            </a:r>
          </a:p>
        </p:txBody>
      </p:sp>
      <p:pic>
        <p:nvPicPr>
          <p:cNvPr id="20486" name="Picture 6" descr="pe06347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pe0032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0"/>
            <a:ext cx="2286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Schizophrenia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800" smtClean="0"/>
              <a:t>Schizophrenia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/>
              <a:t>Characterized by disorganized and delusional thinking, disturbed perceptions, and inappropriate emotions and actions. 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i="1" smtClean="0"/>
          </a:p>
          <a:p>
            <a:pPr eaLnBrk="1" hangingPunct="1"/>
            <a:r>
              <a:rPr lang="en-US" altLang="en-US" sz="2800" smtClean="0"/>
              <a:t>Means “split mind”</a:t>
            </a:r>
          </a:p>
          <a:p>
            <a:pPr lvl="1" eaLnBrk="1" hangingPunct="1"/>
            <a:r>
              <a:rPr lang="en-US" altLang="en-US" sz="2400" smtClean="0"/>
              <a:t>Split from reality</a:t>
            </a:r>
          </a:p>
          <a:p>
            <a:pPr lvl="1" eaLnBrk="1" hangingPunct="1"/>
            <a:r>
              <a:rPr lang="en-US" altLang="en-US" sz="2400" smtClean="0"/>
              <a:t>NOT Multiple Personality </a:t>
            </a:r>
          </a:p>
        </p:txBody>
      </p:sp>
      <p:pic>
        <p:nvPicPr>
          <p:cNvPr id="31748" name="Picture 4" descr="j03664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2286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197</TotalTime>
  <Words>320</Words>
  <Application>Microsoft Office PowerPoint</Application>
  <PresentationFormat>On-screen Show (4:3)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Tahoma</vt:lpstr>
      <vt:lpstr>Arial</vt:lpstr>
      <vt:lpstr>Wingdings</vt:lpstr>
      <vt:lpstr>Verdana</vt:lpstr>
      <vt:lpstr>Clarity</vt:lpstr>
      <vt:lpstr>Psychological Disorders #3</vt:lpstr>
      <vt:lpstr>Mood Disorders &amp; Schizophrenia</vt:lpstr>
      <vt:lpstr>Mood Disorders</vt:lpstr>
      <vt:lpstr>Major Depression</vt:lpstr>
      <vt:lpstr>Depression: Related Facts</vt:lpstr>
      <vt:lpstr>Depression: Explanations </vt:lpstr>
      <vt:lpstr>Bipolar Disorder</vt:lpstr>
      <vt:lpstr>Bipolar Disorder (Symptoms Contrast)</vt:lpstr>
      <vt:lpstr>Schizophrenia </vt:lpstr>
      <vt:lpstr>Schizophrenia (Symptoms #1)</vt:lpstr>
      <vt:lpstr>Schizophrenia (Symptoms #2)</vt:lpstr>
      <vt:lpstr>Schizophrenia (Symptoms #3)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Disorders #3</dc:title>
  <dc:creator>Greg</dc:creator>
  <cp:lastModifiedBy>Everett, Gregory</cp:lastModifiedBy>
  <cp:revision>17</cp:revision>
  <dcterms:created xsi:type="dcterms:W3CDTF">2006-11-06T17:10:31Z</dcterms:created>
  <dcterms:modified xsi:type="dcterms:W3CDTF">2016-08-23T13:39:50Z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TC100690501033</vt:lpwstr>
  </property>
</Properties>
</file>