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808000"/>
    <a:srgbClr val="9966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9299FC47-3AFA-4E76-86BB-7F8441DD61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588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4CFBA4D-543A-4A97-952B-F3AEFD67C420}" type="slidenum">
              <a:rPr lang="en-US" altLang="en-US">
                <a:latin typeface="Arial" charset="0"/>
              </a:rPr>
              <a:pPr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EF77648-B12C-4D48-84EC-DD1633E653B0}" type="slidenum">
              <a:rPr lang="en-US" altLang="en-US">
                <a:latin typeface="Arial" charset="0"/>
              </a:rPr>
              <a:pPr/>
              <a:t>10</a:t>
            </a:fld>
            <a:endParaRPr lang="en-US" altLang="en-US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552EDBA-8C0D-4F64-A170-ABB80461431A}" type="slidenum">
              <a:rPr lang="en-US" altLang="en-US">
                <a:latin typeface="Arial" charset="0"/>
              </a:rPr>
              <a:pPr/>
              <a:t>11</a:t>
            </a:fld>
            <a:endParaRPr lang="en-US" altLang="en-US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D1C9A41-2F22-469B-9208-24D57FDACFBC}" type="slidenum">
              <a:rPr lang="en-US" altLang="en-US">
                <a:latin typeface="Arial" charset="0"/>
              </a:rPr>
              <a:pPr/>
              <a:t>2</a:t>
            </a:fld>
            <a:endParaRPr lang="en-US" altLang="en-US">
              <a:latin typeface="Arial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E7896AD-6464-4EC6-8DE6-E4A9228EDEC1}" type="slidenum">
              <a:rPr lang="en-US" altLang="en-US">
                <a:latin typeface="Arial" charset="0"/>
              </a:rPr>
              <a:pPr/>
              <a:t>3</a:t>
            </a:fld>
            <a:endParaRPr lang="en-US" altLang="en-US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B32BECF-6EC7-400F-9545-3AAE5C39DFBA}" type="slidenum">
              <a:rPr lang="en-US" altLang="en-US">
                <a:latin typeface="Arial" charset="0"/>
              </a:rPr>
              <a:pPr/>
              <a:t>4</a:t>
            </a:fld>
            <a:endParaRPr lang="en-US" altLang="en-US">
              <a:latin typeface="Arial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51C532-E318-49D8-B38E-986B38938A17}" type="slidenum">
              <a:rPr lang="en-US" altLang="en-US">
                <a:latin typeface="Arial" charset="0"/>
              </a:rPr>
              <a:pPr/>
              <a:t>5</a:t>
            </a:fld>
            <a:endParaRPr lang="en-US" altLang="en-US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78A972D-5260-4C95-9F74-FFE5E7667517}" type="slidenum">
              <a:rPr lang="en-US" altLang="en-US">
                <a:latin typeface="Arial" charset="0"/>
              </a:rPr>
              <a:pPr/>
              <a:t>6</a:t>
            </a:fld>
            <a:endParaRPr lang="en-US" altLang="en-US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C798D82-283E-4E7D-8E39-59AC11964983}" type="slidenum">
              <a:rPr lang="en-US" altLang="en-US">
                <a:latin typeface="Arial" charset="0"/>
              </a:rPr>
              <a:pPr/>
              <a:t>7</a:t>
            </a:fld>
            <a:endParaRPr lang="en-US" altLang="en-US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1D72885-F27A-4BB9-AAB7-91DAF9BAE75E}" type="slidenum">
              <a:rPr lang="en-US" altLang="en-US">
                <a:latin typeface="Arial" charset="0"/>
              </a:rPr>
              <a:pPr/>
              <a:t>8</a:t>
            </a:fld>
            <a:endParaRPr lang="en-US" altLang="en-US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888E2A8-238F-42DD-96DE-E77869483583}" type="slidenum">
              <a:rPr lang="en-US" altLang="en-US">
                <a:latin typeface="Arial" charset="0"/>
              </a:rPr>
              <a:pPr/>
              <a:t>9</a:t>
            </a:fld>
            <a:endParaRPr lang="en-US" altLang="en-US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E2D5F93-853B-42D4-984F-75969999CE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68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A0504-A3DB-4371-9615-C23516CBA1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57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3771C-2BC6-458B-91D3-9930CCE046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92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183880" cy="105156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71600"/>
            <a:ext cx="8183880" cy="4495800"/>
          </a:xfrm>
        </p:spPr>
        <p:txBody>
          <a:bodyPr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0B6F1-403C-4674-B19C-6CADFAD5F6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60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EBED8F7-13F6-439C-9A4A-AE8F2C765D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73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1371600"/>
            <a:ext cx="3931920" cy="44958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1371600"/>
            <a:ext cx="3931920" cy="44958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C06E1-354A-4992-9607-C3DF41816A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56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825BA-495A-4C18-ACB0-64C9A3480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93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6C908-EB94-4704-9268-9335FE547A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03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3BDED6-C042-40F4-B8A8-2736392370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52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C100D-7BE1-42FA-BFF1-C2ABA065B9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08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ound Single Corner Rectangle 5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CE92B6-5F20-4ECC-9FC3-100B8E67E6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91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1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3E5A2DBF-FCC4-4F95-B163-633FA05388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7" r:id="rId2"/>
    <p:sldLayoutId id="2147483695" r:id="rId3"/>
    <p:sldLayoutId id="2147483688" r:id="rId4"/>
    <p:sldLayoutId id="2147483689" r:id="rId5"/>
    <p:sldLayoutId id="2147483690" r:id="rId6"/>
    <p:sldLayoutId id="2147483696" r:id="rId7"/>
    <p:sldLayoutId id="2147483691" r:id="rId8"/>
    <p:sldLayoutId id="2147483697" r:id="rId9"/>
    <p:sldLayoutId id="2147483692" r:id="rId10"/>
    <p:sldLayoutId id="214748369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9pPr>
      <a:extLst/>
    </p:titleStyle>
    <p:bodyStyle>
      <a:lvl1pPr marL="265113" indent="-265113" algn="l" rtl="0" fontAlgn="base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fontAlgn="base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fontAlgn="base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fontAlgn="base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fontAlgn="base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00200"/>
            <a:ext cx="81534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Psychological Therapy #1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183563" cy="10509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Cognitive Therapy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1371600"/>
            <a:ext cx="8183562" cy="44958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en-US" i="1" smtClean="0"/>
              <a:t>	Teaches adaptive ways of thinking &amp; acting based on the assumption that thoughts intervene between events and emotional reactions</a:t>
            </a:r>
          </a:p>
          <a:p>
            <a:endParaRPr lang="en-US" altLang="en-US" smtClean="0"/>
          </a:p>
          <a:p>
            <a:r>
              <a:rPr lang="en-US" altLang="en-US" smtClean="0"/>
              <a:t>Aims</a:t>
            </a:r>
          </a:p>
          <a:p>
            <a:pPr lvl="1"/>
            <a:r>
              <a:rPr lang="en-US" altLang="en-US" smtClean="0"/>
              <a:t>Restructure thinking patterns</a:t>
            </a:r>
          </a:p>
          <a:p>
            <a:pPr lvl="1"/>
            <a:r>
              <a:rPr lang="en-US" altLang="en-US" smtClean="0"/>
              <a:t>Reverse self-defeating thinking </a:t>
            </a:r>
          </a:p>
        </p:txBody>
      </p:sp>
      <p:pic>
        <p:nvPicPr>
          <p:cNvPr id="15364" name="Picture 4" descr="pe07015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343400"/>
            <a:ext cx="2166938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183563" cy="10509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Which is which?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183563" cy="10509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Psychological Therapy 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1371600"/>
            <a:ext cx="8183562" cy="4495800"/>
          </a:xfrm>
        </p:spPr>
        <p:txBody>
          <a:bodyPr>
            <a:normAutofit lnSpcReduction="10000"/>
          </a:bodyPr>
          <a:lstStyle/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dirty="0"/>
              <a:t>Forms</a:t>
            </a:r>
          </a:p>
          <a:p>
            <a:pPr marL="548640" lvl="1" indent="-201168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dirty="0"/>
              <a:t>Psychoanalysis</a:t>
            </a:r>
          </a:p>
          <a:p>
            <a:pPr marL="786384" lvl="2" indent="-182880" fontAlgn="auto"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en-US" altLang="en-US" sz="2000" dirty="0"/>
              <a:t>Aims/methods</a:t>
            </a:r>
          </a:p>
          <a:p>
            <a:pPr marL="786384" lvl="2" indent="-182880" fontAlgn="auto"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en-US" altLang="en-US" sz="2000" dirty="0"/>
              <a:t>Psychodynamic</a:t>
            </a:r>
            <a:r>
              <a:rPr lang="en-US" altLang="en-US" dirty="0"/>
              <a:t> </a:t>
            </a:r>
          </a:p>
          <a:p>
            <a:pPr marL="548640" lvl="1" indent="-201168" fontAlgn="auto">
              <a:spcAft>
                <a:spcPts val="0"/>
              </a:spcAft>
              <a:buFont typeface="Verdana"/>
              <a:buChar char="◦"/>
              <a:defRPr/>
            </a:pPr>
            <a:endParaRPr lang="en-US" altLang="en-US" dirty="0" smtClean="0"/>
          </a:p>
          <a:p>
            <a:pPr marL="548640" lvl="1" indent="-201168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dirty="0" smtClean="0"/>
              <a:t>Humanistic</a:t>
            </a:r>
            <a:endParaRPr lang="en-US" altLang="en-US" dirty="0"/>
          </a:p>
          <a:p>
            <a:pPr marL="548640" lvl="1" indent="-201168" fontAlgn="auto">
              <a:spcAft>
                <a:spcPts val="0"/>
              </a:spcAft>
              <a:buFont typeface="Verdana"/>
              <a:buChar char="◦"/>
              <a:defRPr/>
            </a:pPr>
            <a:endParaRPr lang="en-US" altLang="en-US" dirty="0" smtClean="0"/>
          </a:p>
          <a:p>
            <a:pPr marL="548640" lvl="1" indent="-201168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dirty="0" smtClean="0"/>
              <a:t>Behavioral</a:t>
            </a:r>
            <a:endParaRPr lang="en-US" altLang="en-US" dirty="0"/>
          </a:p>
          <a:p>
            <a:pPr marL="786384" lvl="2" indent="-182880" fontAlgn="auto"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en-US" altLang="en-US" sz="2000" dirty="0"/>
              <a:t>Classical conditioning</a:t>
            </a:r>
          </a:p>
          <a:p>
            <a:pPr marL="786384" lvl="2" indent="-182880" fontAlgn="auto"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en-US" altLang="en-US" sz="2000" dirty="0"/>
              <a:t>Operant conditioning</a:t>
            </a:r>
          </a:p>
          <a:p>
            <a:pPr marL="548640" lvl="1" indent="-201168" fontAlgn="auto">
              <a:spcAft>
                <a:spcPts val="0"/>
              </a:spcAft>
              <a:buFont typeface="Verdana"/>
              <a:buChar char="◦"/>
              <a:defRPr/>
            </a:pPr>
            <a:endParaRPr lang="en-US" altLang="en-US" dirty="0" smtClean="0"/>
          </a:p>
          <a:p>
            <a:pPr marL="548640" lvl="1" indent="-201168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dirty="0" smtClean="0"/>
              <a:t>Cognitive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183563" cy="10509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Psychoanalysis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 smtClean="0"/>
              <a:t>	Freud’s therapeutic technique; to bring repressed feelings into conscious awareness.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Therapist interprets the client’s: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Free association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Resistance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Dreams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Transference 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Precursor of…</a:t>
            </a:r>
          </a:p>
          <a:p>
            <a:pPr lvl="1">
              <a:lnSpc>
                <a:spcPct val="90000"/>
              </a:lnSpc>
            </a:pPr>
            <a:endParaRPr lang="en-US" altLang="en-US" smtClean="0"/>
          </a:p>
        </p:txBody>
      </p:sp>
      <p:pic>
        <p:nvPicPr>
          <p:cNvPr id="8196" name="Picture 4" descr="j01937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343400"/>
            <a:ext cx="2995613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83563" cy="10509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Psychodynamic Therapy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14350" y="1371600"/>
            <a:ext cx="3932238" cy="4495800"/>
          </a:xfrm>
        </p:spPr>
        <p:txBody>
          <a:bodyPr/>
          <a:lstStyle/>
          <a:p>
            <a:r>
              <a:rPr lang="en-US" altLang="en-US" sz="2400" smtClean="0"/>
              <a:t>Similarities with psychoanalysis</a:t>
            </a:r>
          </a:p>
          <a:p>
            <a:pPr lvl="1"/>
            <a:r>
              <a:rPr lang="en-US" altLang="en-US" sz="2000" smtClean="0"/>
              <a:t>Everyone has an unconscious mind </a:t>
            </a:r>
          </a:p>
          <a:p>
            <a:pPr lvl="1"/>
            <a:r>
              <a:rPr lang="en-US" altLang="en-US" sz="2000" smtClean="0"/>
              <a:t>Painful (repressed) memories are to painful to face</a:t>
            </a:r>
          </a:p>
          <a:p>
            <a:endParaRPr lang="en-US" altLang="en-US" sz="2400" smtClean="0"/>
          </a:p>
          <a:p>
            <a:pPr>
              <a:buFont typeface="Wingdings" pitchFamily="2" charset="2"/>
              <a:buNone/>
            </a:pPr>
            <a:endParaRPr lang="en-US" altLang="en-US" sz="2400" smtClean="0"/>
          </a:p>
          <a:p>
            <a:pPr>
              <a:buFont typeface="Wingdings" pitchFamily="2" charset="2"/>
              <a:buNone/>
            </a:pPr>
            <a:endParaRPr lang="en-US" altLang="en-US" sz="2400" smtClean="0"/>
          </a:p>
          <a:p>
            <a:pPr algn="ctr">
              <a:buFont typeface="Wingdings" pitchFamily="2" charset="2"/>
              <a:buNone/>
            </a:pPr>
            <a:endParaRPr lang="en-US" altLang="en-US" sz="2400" smtClean="0"/>
          </a:p>
        </p:txBody>
      </p:sp>
      <p:sp>
        <p:nvSpPr>
          <p:cNvPr id="13414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56150" y="1371600"/>
            <a:ext cx="3930650" cy="4495800"/>
          </a:xfrm>
        </p:spPr>
        <p:txBody>
          <a:bodyPr/>
          <a:lstStyle/>
          <a:p>
            <a:r>
              <a:rPr lang="en-US" altLang="en-US" sz="2400" smtClean="0"/>
              <a:t>Differences from psychoanalysis</a:t>
            </a:r>
          </a:p>
          <a:p>
            <a:pPr lvl="1"/>
            <a:r>
              <a:rPr lang="en-US" altLang="en-US" sz="2000" smtClean="0"/>
              <a:t>Shorter in duration</a:t>
            </a:r>
          </a:p>
          <a:p>
            <a:pPr lvl="1"/>
            <a:r>
              <a:rPr lang="en-US" altLang="en-US" sz="2000" smtClean="0"/>
              <a:t>Has a specific aim</a:t>
            </a:r>
          </a:p>
          <a:p>
            <a:pPr lvl="2"/>
            <a:r>
              <a:rPr lang="en-US" altLang="en-US" sz="1800" smtClean="0"/>
              <a:t>Current problem elimination </a:t>
            </a:r>
          </a:p>
        </p:txBody>
      </p:sp>
      <p:pic>
        <p:nvPicPr>
          <p:cNvPr id="134149" name="Picture 5" descr="ed00259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43400"/>
            <a:ext cx="2057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50" name="Picture 6" descr="ed0026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343400"/>
            <a:ext cx="18129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4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183563" cy="10509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Humanistic Therapy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 smtClean="0"/>
              <a:t>	Aim to boost self-fulfillment by helping people grow in self-awareness and self-acceptance. 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Focus on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Present &amp; future events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Conscious thoughts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Immediate responsibility for feelings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Promoting growth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Most common form…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183563" cy="10509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Client-Centered Therapy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1371600"/>
            <a:ext cx="8183562" cy="44958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en-US" i="1" smtClean="0"/>
              <a:t>	Therapist uses active listening within a genuine, accepting, empathetic environment to facilitate growth.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Developed by Carl Rogers</a:t>
            </a:r>
          </a:p>
          <a:p>
            <a:pPr lvl="1"/>
            <a:r>
              <a:rPr lang="en-US" altLang="en-US" smtClean="0"/>
              <a:t>Active listening</a:t>
            </a:r>
          </a:p>
          <a:p>
            <a:pPr lvl="2"/>
            <a:r>
              <a:rPr lang="en-US" altLang="en-US" sz="2000" smtClean="0"/>
              <a:t>Echoing, restating, and seeking clarification</a:t>
            </a:r>
          </a:p>
          <a:p>
            <a:pPr lvl="2"/>
            <a:r>
              <a:rPr lang="en-US" altLang="en-US" sz="2000" smtClean="0"/>
              <a:t>Acknowledging expressed feelings </a:t>
            </a:r>
          </a:p>
          <a:p>
            <a:pPr lvl="1"/>
            <a:r>
              <a:rPr lang="en-US" altLang="en-US" smtClean="0"/>
              <a:t>Unconditional positive regard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183563" cy="10509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Behavioral Therapy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1371600"/>
            <a:ext cx="8183562" cy="4495800"/>
          </a:xfrm>
        </p:spPr>
        <p:txBody>
          <a:bodyPr/>
          <a:lstStyle/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i="1" smtClean="0"/>
              <a:t>	Application of learning principles to the elimination of unwanted bx.</a:t>
            </a:r>
          </a:p>
          <a:p>
            <a:endParaRPr lang="en-US" altLang="en-US" smtClean="0"/>
          </a:p>
          <a:p>
            <a:r>
              <a:rPr lang="en-US" altLang="en-US" smtClean="0"/>
              <a:t>Major assumptions</a:t>
            </a:r>
          </a:p>
          <a:p>
            <a:pPr lvl="1"/>
            <a:r>
              <a:rPr lang="en-US" altLang="en-US" smtClean="0"/>
              <a:t>Doubt the healing power of self awareness</a:t>
            </a:r>
          </a:p>
          <a:p>
            <a:pPr lvl="1"/>
            <a:r>
              <a:rPr lang="en-US" altLang="en-US" smtClean="0"/>
              <a:t>Bxs </a:t>
            </a:r>
            <a:r>
              <a:rPr lang="en-US" altLang="en-US" i="1" smtClean="0"/>
              <a:t>themselves</a:t>
            </a:r>
            <a:r>
              <a:rPr lang="en-US" altLang="en-US" smtClean="0"/>
              <a:t> are the problems</a:t>
            </a:r>
          </a:p>
          <a:p>
            <a:pPr lvl="1"/>
            <a:r>
              <a:rPr lang="en-US" altLang="en-US" smtClean="0"/>
              <a:t>Problem bxs are learned and can be replaced 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Based on…</a:t>
            </a:r>
          </a:p>
        </p:txBody>
      </p:sp>
      <p:pic>
        <p:nvPicPr>
          <p:cNvPr id="141316" name="Picture 4" descr="j04039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876800"/>
            <a:ext cx="2057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83563" cy="10509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Classical Conditioning 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2819400"/>
            <a:ext cx="4419600" cy="3159125"/>
          </a:xfrm>
        </p:spPr>
        <p:txBody>
          <a:bodyPr/>
          <a:lstStyle/>
          <a:p>
            <a:r>
              <a:rPr lang="en-US" altLang="en-US" sz="2400" smtClean="0"/>
              <a:t>Exposure therapy</a:t>
            </a:r>
          </a:p>
          <a:p>
            <a:pPr lvl="1"/>
            <a:r>
              <a:rPr lang="en-US" altLang="en-US" sz="2000" smtClean="0"/>
              <a:t>Exposure to w/ is feared and avoided</a:t>
            </a:r>
          </a:p>
          <a:p>
            <a:pPr lvl="1"/>
            <a:r>
              <a:rPr lang="en-US" altLang="en-US" sz="2000" smtClean="0"/>
              <a:t>Habituation  </a:t>
            </a:r>
          </a:p>
          <a:p>
            <a:pPr lvl="1"/>
            <a:r>
              <a:rPr lang="en-US" altLang="en-US" sz="2000" smtClean="0"/>
              <a:t>Systematic desensitization</a:t>
            </a:r>
          </a:p>
          <a:p>
            <a:pPr lvl="2"/>
            <a:r>
              <a:rPr lang="en-US" altLang="en-US" sz="1800" smtClean="0"/>
              <a:t>Associate relaxed state w/ anxiety-triggering stimuli</a:t>
            </a:r>
          </a:p>
        </p:txBody>
      </p:sp>
      <p:sp>
        <p:nvSpPr>
          <p:cNvPr id="14336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2819400"/>
            <a:ext cx="4267200" cy="3082925"/>
          </a:xfrm>
        </p:spPr>
        <p:txBody>
          <a:bodyPr/>
          <a:lstStyle/>
          <a:p>
            <a:r>
              <a:rPr lang="en-US" altLang="en-US" sz="2400" smtClean="0"/>
              <a:t>Aversive conditioning</a:t>
            </a:r>
          </a:p>
          <a:p>
            <a:pPr lvl="1"/>
            <a:r>
              <a:rPr lang="en-US" altLang="en-US" sz="2000" smtClean="0"/>
              <a:t>Associates an unpleasant state w/ unwanted bx 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990600" y="182880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i="1"/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990600" y="1371600"/>
            <a:ext cx="7543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/>
              <a:t>Counterconditioning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i="1"/>
              <a:t>Condition new responses to stimuli that trigger unwanted bx.</a:t>
            </a:r>
          </a:p>
        </p:txBody>
      </p:sp>
      <p:pic>
        <p:nvPicPr>
          <p:cNvPr id="143368" name="Picture 8" descr="j020537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10200"/>
            <a:ext cx="23622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69" name="Picture 9" descr="j04078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267200"/>
            <a:ext cx="2219325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3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183563" cy="10509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Operant Conditioning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1371600"/>
            <a:ext cx="8183562" cy="4495800"/>
          </a:xfrm>
        </p:spPr>
        <p:txBody>
          <a:bodyPr>
            <a:normAutofit lnSpcReduction="10000"/>
          </a:bodyPr>
          <a:lstStyle/>
          <a:p>
            <a:pPr marL="265176" indent="-265176"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i="1" dirty="0"/>
              <a:t>	Behavior Modification</a:t>
            </a:r>
          </a:p>
          <a:p>
            <a:pPr marL="265176" indent="-265176" algn="ctr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i="1" dirty="0"/>
              <a:t>	Reinforce desired </a:t>
            </a:r>
            <a:r>
              <a:rPr lang="en-US" altLang="en-US" i="1" dirty="0" err="1"/>
              <a:t>bxs</a:t>
            </a:r>
            <a:r>
              <a:rPr lang="en-US" altLang="en-US" i="1" dirty="0"/>
              <a:t> and withhold reinforcement for undesired </a:t>
            </a:r>
            <a:r>
              <a:rPr lang="en-US" altLang="en-US" i="1" dirty="0" err="1"/>
              <a:t>bxs</a:t>
            </a:r>
            <a:r>
              <a:rPr lang="en-US" altLang="en-US" i="1" dirty="0"/>
              <a:t>.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en-US" dirty="0"/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dirty="0"/>
              <a:t>Levels of reinforcement</a:t>
            </a:r>
          </a:p>
          <a:p>
            <a:pPr marL="548640" lvl="1" indent="-201168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dirty="0"/>
              <a:t>Social (praise)</a:t>
            </a:r>
          </a:p>
          <a:p>
            <a:pPr marL="548640" lvl="1" indent="-201168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dirty="0"/>
              <a:t>Activity (computer time)</a:t>
            </a:r>
          </a:p>
          <a:p>
            <a:pPr marL="548640" lvl="1" indent="-201168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dirty="0"/>
              <a:t>Tangible (candy)</a:t>
            </a:r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en-US" dirty="0" smtClean="0"/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dirty="0" smtClean="0"/>
              <a:t>Fading </a:t>
            </a:r>
            <a:r>
              <a:rPr lang="en-US" altLang="en-US" dirty="0" err="1"/>
              <a:t>reinforcers</a:t>
            </a:r>
            <a:r>
              <a:rPr lang="en-US" altLang="en-US" dirty="0"/>
              <a:t> </a:t>
            </a:r>
          </a:p>
          <a:p>
            <a:pPr marL="265176" indent="-265176" algn="ctr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i="1" dirty="0"/>
          </a:p>
        </p:txBody>
      </p:sp>
      <p:pic>
        <p:nvPicPr>
          <p:cNvPr id="146436" name="Picture 4" descr="j03970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67200"/>
            <a:ext cx="22098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208</TotalTime>
  <Words>119</Words>
  <Application>Microsoft Office PowerPoint</Application>
  <PresentationFormat>On-screen Show (4:3)</PresentationFormat>
  <Paragraphs>100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Aspect</vt:lpstr>
      <vt:lpstr>Psychological Therapy #1</vt:lpstr>
      <vt:lpstr>Psychological Therapy </vt:lpstr>
      <vt:lpstr>Psychoanalysis</vt:lpstr>
      <vt:lpstr>Psychodynamic Therapy</vt:lpstr>
      <vt:lpstr>Humanistic Therapy</vt:lpstr>
      <vt:lpstr>Client-Centered Therapy</vt:lpstr>
      <vt:lpstr>Behavioral Therapy</vt:lpstr>
      <vt:lpstr>Classical Conditioning </vt:lpstr>
      <vt:lpstr>Operant Conditioning</vt:lpstr>
      <vt:lpstr>Cognitive Therapy</vt:lpstr>
      <vt:lpstr>Which is which?</vt:lpstr>
    </vt:vector>
  </TitlesOfParts>
  <Company>SIUE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Therapy #1</dc:title>
  <dc:creator>Greg</dc:creator>
  <cp:lastModifiedBy>Everett, Gregory</cp:lastModifiedBy>
  <cp:revision>33</cp:revision>
  <cp:lastPrinted>1601-01-01T00:00:00Z</cp:lastPrinted>
  <dcterms:created xsi:type="dcterms:W3CDTF">2006-11-17T15:40:59Z</dcterms:created>
  <dcterms:modified xsi:type="dcterms:W3CDTF">2016-11-22T15:43:56Z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TC102037611033</vt:lpwstr>
  </property>
</Properties>
</file>