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800080"/>
    <a:srgbClr val="339966"/>
    <a:srgbClr val="CC3300"/>
    <a:srgbClr val="99CC00"/>
    <a:srgbClr val="009900"/>
    <a:srgbClr val="CCCC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B68CE82-2CF1-4346-8409-B293944CAE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507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DA1161-9F5F-4754-A524-C27CC2213B9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E849CC-1D1D-43F4-AFCB-CE82234C6C0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D0CEEF-0ADA-4F76-A93E-E51EB0A6180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4B4C12-0883-4A4F-AEB1-73D88DAE0CB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49361D-C355-4EAC-92E0-675BF4BD45A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20C9A8-95DE-4C23-A8D4-C67A406A768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7B37D9-51C7-4E92-AEDC-A3E2C48CF36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3A5151-DA22-4541-92A3-5368F22C28A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071C0D-8C7C-49A2-BA01-8D7CA0E79C9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44 w 1000"/>
                <a:gd name="T1" fmla="*/ 913 h 1000"/>
                <a:gd name="T2" fmla="*/ 0 w 1000"/>
                <a:gd name="T3" fmla="*/ 913 h 1000"/>
                <a:gd name="T4" fmla="*/ 0 w 1000"/>
                <a:gd name="T5" fmla="*/ 0 h 1000"/>
                <a:gd name="T6" fmla="*/ 144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65 w 1000"/>
                <a:gd name="T3" fmla="*/ 0 h 1000"/>
                <a:gd name="T4" fmla="*/ 165 w 1000"/>
                <a:gd name="T5" fmla="*/ 864 h 1000"/>
                <a:gd name="T6" fmla="*/ 0 w 1000"/>
                <a:gd name="T7" fmla="*/ 864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22867B-8AD0-4A69-BF41-AFFC19663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39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341C4-3847-476E-BF7A-EF0580151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2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1E6EA-D336-404E-B9D4-7936902744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35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1FBC0-9608-4706-B23B-67BA30870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40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A020-5BFA-4E60-81C4-F0116F2492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58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18E91-FE1B-496B-A585-232FAD3E4A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94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27F71-9703-4545-A847-93C2EE7868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2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F2E2A-BF08-4FE7-82C5-80B6CB07C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22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F2603-43F8-44C8-960C-7E3631F47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54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344FF-26D8-4296-AED1-5E3D725A5F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20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2E6BD-A9C2-4F1B-A28D-5AB461D33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26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E5E4B982-55EE-4B65-8F0A-D9BA22FC87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52400 w 1000"/>
              <a:gd name="T1" fmla="*/ 1066800 h 1000"/>
              <a:gd name="T2" fmla="*/ 0 w 1000"/>
              <a:gd name="T3" fmla="*/ 1066800 h 1000"/>
              <a:gd name="T4" fmla="*/ 0 w 1000"/>
              <a:gd name="T5" fmla="*/ 0 h 1000"/>
              <a:gd name="T6" fmla="*/ 15240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52400 w 1000"/>
              <a:gd name="T3" fmla="*/ 0 h 1000"/>
              <a:gd name="T4" fmla="*/ 152400 w 1000"/>
              <a:gd name="T5" fmla="*/ 1073150 h 1000"/>
              <a:gd name="T6" fmla="*/ 0 w 1000"/>
              <a:gd name="T7" fmla="*/ 107315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v12.org/psychological-treatment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Psychological Therapy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Psychotherapies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Who are “therapists”?</a:t>
            </a:r>
          </a:p>
          <a:p>
            <a:pPr eaLnBrk="1" hangingPunct="1"/>
            <a:r>
              <a:rPr lang="en-US" altLang="en-US" sz="2800" smtClean="0"/>
              <a:t>Is therapy effective?</a:t>
            </a:r>
          </a:p>
          <a:p>
            <a:pPr lvl="1" eaLnBrk="1" hangingPunct="1"/>
            <a:r>
              <a:rPr lang="en-US" altLang="en-US" sz="2400" smtClean="0"/>
              <a:t>Client’s views</a:t>
            </a:r>
          </a:p>
          <a:p>
            <a:pPr lvl="1" eaLnBrk="1" hangingPunct="1"/>
            <a:r>
              <a:rPr lang="en-US" altLang="en-US" sz="2400" smtClean="0"/>
              <a:t>Clinician’s views</a:t>
            </a:r>
          </a:p>
          <a:p>
            <a:pPr lvl="1" eaLnBrk="1" hangingPunct="1"/>
            <a:r>
              <a:rPr lang="en-US" altLang="en-US" sz="2400" smtClean="0"/>
              <a:t>Empirical evidence</a:t>
            </a:r>
          </a:p>
          <a:p>
            <a:pPr eaLnBrk="1" hangingPunct="1"/>
            <a:r>
              <a:rPr lang="en-US" altLang="en-US" sz="2800" smtClean="0"/>
              <a:t>Effectiveness of specific therapies</a:t>
            </a:r>
          </a:p>
          <a:p>
            <a:pPr eaLnBrk="1" hangingPunct="1"/>
            <a:r>
              <a:rPr lang="en-US" altLang="en-US" sz="2800" smtClean="0"/>
              <a:t>Commonalities among therapies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Who are “therapists”?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61275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Psychologists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Doctoral degree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Clinical, counseling, or school psychology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Internship &amp; postdoc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Psychiatrists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Medical degree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Psychiatric residency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Counselors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Usually master’s level professionals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Marriage/family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Substance abuse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Pastoral </a:t>
            </a:r>
          </a:p>
        </p:txBody>
      </p:sp>
      <p:pic>
        <p:nvPicPr>
          <p:cNvPr id="5124" name="Picture 4" descr="j03252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24400"/>
            <a:ext cx="1806575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8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 therapy effective?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Client’s views</a:t>
            </a:r>
          </a:p>
          <a:p>
            <a:pPr lvl="1" eaLnBrk="1" hangingPunct="1"/>
            <a:r>
              <a:rPr lang="en-US" altLang="en-US" sz="2400" smtClean="0"/>
              <a:t>Client testimonials reflect positive experiences</a:t>
            </a:r>
          </a:p>
          <a:p>
            <a:pPr lvl="1" eaLnBrk="1" hangingPunct="1"/>
            <a:r>
              <a:rPr lang="en-US" altLang="en-US" sz="2400" smtClean="0"/>
              <a:t>But, do they tell the entire story?</a:t>
            </a:r>
          </a:p>
          <a:p>
            <a:pPr lvl="2" eaLnBrk="1" hangingPunct="1"/>
            <a:r>
              <a:rPr lang="en-US" altLang="en-US" sz="2000" smtClean="0"/>
              <a:t>Often enter therapy in a crisis</a:t>
            </a:r>
          </a:p>
          <a:p>
            <a:pPr lvl="2" eaLnBrk="1" hangingPunct="1"/>
            <a:r>
              <a:rPr lang="en-US" altLang="en-US" sz="2000" smtClean="0"/>
              <a:t>May need to believe therapy was worth the effort</a:t>
            </a:r>
          </a:p>
          <a:p>
            <a:pPr lvl="2" eaLnBrk="1" hangingPunct="1"/>
            <a:r>
              <a:rPr lang="en-US" altLang="en-US" sz="2000" smtClean="0"/>
              <a:t>Generally speak kindly of their therapists </a:t>
            </a:r>
          </a:p>
          <a:p>
            <a:pPr lvl="1" eaLnBrk="1" hangingPunct="1"/>
            <a:r>
              <a:rPr lang="en-US" altLang="en-US" sz="2400" b="1" smtClean="0"/>
              <a:t>CLIENT TESTIMONIALS OFTEN MISLEAD!</a:t>
            </a:r>
          </a:p>
          <a:p>
            <a:pPr lvl="1" eaLnBrk="1" hangingPunct="1"/>
            <a:endParaRPr lang="en-US" altLang="en-US" sz="2400" b="1" smtClean="0"/>
          </a:p>
        </p:txBody>
      </p:sp>
      <p:pic>
        <p:nvPicPr>
          <p:cNvPr id="6148" name="Picture 4" descr="j03840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76800"/>
            <a:ext cx="186531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 therapy effective?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848600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Clinician’s views</a:t>
            </a:r>
          </a:p>
          <a:p>
            <a:pPr lvl="1" eaLnBrk="1" hangingPunct="1"/>
            <a:r>
              <a:rPr lang="en-US" altLang="en-US" sz="2400" smtClean="0"/>
              <a:t>Clinician’s perceptions reflect positive outcomes</a:t>
            </a:r>
          </a:p>
          <a:p>
            <a:pPr lvl="1" eaLnBrk="1" hangingPunct="1"/>
            <a:r>
              <a:rPr lang="en-US" altLang="en-US" sz="2400" smtClean="0"/>
              <a:t>But, do they tell the entire story?</a:t>
            </a:r>
          </a:p>
          <a:p>
            <a:pPr lvl="2" eaLnBrk="1" hangingPunct="1"/>
            <a:r>
              <a:rPr lang="en-US" altLang="en-US" sz="2000" smtClean="0"/>
              <a:t>More aware of other therapist’s failures</a:t>
            </a:r>
          </a:p>
          <a:p>
            <a:pPr lvl="2" eaLnBrk="1" hangingPunct="1"/>
            <a:r>
              <a:rPr lang="en-US" altLang="en-US" sz="2000" smtClean="0"/>
              <a:t>Likely to argue that seeking another clinician represents the presence of a </a:t>
            </a:r>
            <a:r>
              <a:rPr lang="en-US" altLang="en-US" sz="2000" b="1" smtClean="0"/>
              <a:t>new </a:t>
            </a:r>
            <a:r>
              <a:rPr lang="en-US" altLang="en-US" sz="2000" smtClean="0"/>
              <a:t>problem</a:t>
            </a:r>
          </a:p>
          <a:p>
            <a:pPr lvl="2" eaLnBrk="1" hangingPunct="1"/>
            <a:r>
              <a:rPr lang="en-US" altLang="en-US" sz="2000" smtClean="0"/>
              <a:t>May testify to therapy’s success, regardless of outcome </a:t>
            </a:r>
          </a:p>
          <a:p>
            <a:pPr lvl="1" eaLnBrk="1" hangingPunct="1"/>
            <a:r>
              <a:rPr lang="en-US" altLang="en-US" sz="2400" b="1" smtClean="0"/>
              <a:t>CLINICIAN’S REPORTS OFTEN MISLEAD!</a:t>
            </a:r>
          </a:p>
        </p:txBody>
      </p:sp>
      <p:pic>
        <p:nvPicPr>
          <p:cNvPr id="7172" name="Picture 4" descr="j03840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57800"/>
            <a:ext cx="18653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Empirical evidence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So, what does the evidence say?</a:t>
            </a:r>
          </a:p>
          <a:p>
            <a:pPr lvl="1" eaLnBrk="1" hangingPunct="1"/>
            <a:r>
              <a:rPr lang="en-US" altLang="en-US" sz="2400" smtClean="0"/>
              <a:t>Evaluated via meta-analyses</a:t>
            </a:r>
          </a:p>
          <a:p>
            <a:pPr lvl="2" eaLnBrk="1" hangingPunct="1"/>
            <a:r>
              <a:rPr lang="en-US" altLang="en-US" sz="2000" smtClean="0"/>
              <a:t>Combining the results of many research studies </a:t>
            </a:r>
          </a:p>
          <a:p>
            <a:pPr lvl="1" eaLnBrk="1" hangingPunct="1"/>
            <a:r>
              <a:rPr lang="en-US" altLang="en-US" sz="2400" smtClean="0"/>
              <a:t>Approximately 80% improvement in outcomes </a:t>
            </a:r>
          </a:p>
          <a:p>
            <a:pPr lvl="1" eaLnBrk="1" hangingPunct="1"/>
            <a:r>
              <a:rPr lang="en-US" altLang="en-US" sz="2400" smtClean="0"/>
              <a:t>Compared to medical interventions</a:t>
            </a:r>
          </a:p>
          <a:p>
            <a:pPr lvl="2" eaLnBrk="1" hangingPunct="1"/>
            <a:r>
              <a:rPr lang="en-US" altLang="en-US" sz="2000" smtClean="0"/>
              <a:t>Cost effective</a:t>
            </a:r>
          </a:p>
          <a:p>
            <a:pPr lvl="2" eaLnBrk="1" hangingPunct="1"/>
            <a:r>
              <a:rPr lang="en-US" altLang="en-US" sz="2000" smtClean="0"/>
              <a:t>May be preventative</a:t>
            </a:r>
          </a:p>
          <a:p>
            <a:pPr lvl="1" eaLnBrk="1" hangingPunct="1"/>
            <a:r>
              <a:rPr lang="en-US" altLang="en-US" sz="2400" b="1" smtClean="0"/>
              <a:t>BUT, THIS REFERS TO                       THERAPY IN GENERAL</a:t>
            </a:r>
          </a:p>
        </p:txBody>
      </p:sp>
      <p:pic>
        <p:nvPicPr>
          <p:cNvPr id="8196" name="Picture 4" descr="bd0528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14800"/>
            <a:ext cx="22542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Effectiveness of specific therapies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True effectiveness depends on:</a:t>
            </a:r>
          </a:p>
          <a:p>
            <a:pPr lvl="1" eaLnBrk="1" hangingPunct="1"/>
            <a:r>
              <a:rPr lang="en-US" altLang="en-US" sz="2400" smtClean="0"/>
              <a:t>Scientifically-based practice</a:t>
            </a:r>
          </a:p>
          <a:p>
            <a:pPr lvl="1" eaLnBrk="1" hangingPunct="1"/>
            <a:r>
              <a:rPr lang="en-US" altLang="en-US" sz="2400" smtClean="0"/>
              <a:t>Clearly defined problems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sz="2800" i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800" b="1" smtClean="0"/>
              <a:t>Important resource:</a:t>
            </a:r>
          </a:p>
          <a:p>
            <a:pPr eaLnBrk="1" hangingPunct="1"/>
            <a:r>
              <a:rPr lang="en-US" altLang="en-US" sz="2400" smtClean="0">
                <a:hlinkClick r:id="rId3"/>
              </a:rPr>
              <a:t>Evidence Based Treatments</a:t>
            </a:r>
            <a:endParaRPr lang="en-US" altLang="en-US" sz="2400" smtClean="0"/>
          </a:p>
        </p:txBody>
      </p:sp>
      <p:pic>
        <p:nvPicPr>
          <p:cNvPr id="9220" name="Picture 4" descr="j03970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029200"/>
            <a:ext cx="18288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Empirically-support vs. not</a:t>
            </a:r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3754438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Empirically-supported</a:t>
            </a:r>
          </a:p>
          <a:p>
            <a:pPr lvl="1" eaLnBrk="1" hangingPunct="1"/>
            <a:r>
              <a:rPr lang="en-US" altLang="en-US" sz="2000" smtClean="0"/>
              <a:t>Behavior therapy</a:t>
            </a:r>
          </a:p>
          <a:p>
            <a:pPr lvl="2" eaLnBrk="1" hangingPunct="1"/>
            <a:r>
              <a:rPr lang="en-US" altLang="en-US" sz="1800" smtClean="0"/>
              <a:t>Bedwetting</a:t>
            </a:r>
          </a:p>
          <a:p>
            <a:pPr lvl="2" eaLnBrk="1" hangingPunct="1"/>
            <a:r>
              <a:rPr lang="en-US" altLang="en-US" sz="1800" smtClean="0"/>
              <a:t>Phobias</a:t>
            </a:r>
          </a:p>
          <a:p>
            <a:pPr lvl="2" eaLnBrk="1" hangingPunct="1"/>
            <a:r>
              <a:rPr lang="en-US" altLang="en-US" sz="1800" smtClean="0"/>
              <a:t>Compulsions</a:t>
            </a:r>
          </a:p>
          <a:p>
            <a:pPr lvl="2" eaLnBrk="1" hangingPunct="1"/>
            <a:r>
              <a:rPr lang="en-US" altLang="en-US" sz="1800" smtClean="0"/>
              <a:t>Sexual dysfunction</a:t>
            </a:r>
          </a:p>
          <a:p>
            <a:pPr lvl="2" eaLnBrk="1" hangingPunct="1"/>
            <a:r>
              <a:rPr lang="en-US" altLang="en-US" sz="1800" smtClean="0"/>
              <a:t>Depression</a:t>
            </a:r>
          </a:p>
          <a:p>
            <a:pPr lvl="1" eaLnBrk="1" hangingPunct="1"/>
            <a:r>
              <a:rPr lang="en-US" altLang="en-US" sz="2000" smtClean="0"/>
              <a:t>Cognitive-behavior </a:t>
            </a:r>
          </a:p>
          <a:p>
            <a:pPr lvl="2" eaLnBrk="1" hangingPunct="1"/>
            <a:r>
              <a:rPr lang="en-US" altLang="en-US" sz="1800" smtClean="0"/>
              <a:t>Eating disorders</a:t>
            </a:r>
          </a:p>
          <a:p>
            <a:pPr lvl="2" eaLnBrk="1" hangingPunct="1"/>
            <a:r>
              <a:rPr lang="en-US" altLang="en-US" sz="1800" smtClean="0"/>
              <a:t>Depression</a:t>
            </a:r>
          </a:p>
          <a:p>
            <a:pPr lvl="2" eaLnBrk="1" hangingPunct="1"/>
            <a:r>
              <a:rPr lang="en-US" altLang="en-US" sz="1800" smtClean="0"/>
              <a:t>Suicide reduction 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4196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Not empirically-supported</a:t>
            </a:r>
          </a:p>
          <a:p>
            <a:pPr lvl="1" eaLnBrk="1" hangingPunct="1"/>
            <a:r>
              <a:rPr lang="en-US" altLang="en-US" sz="2000" smtClean="0"/>
              <a:t>Many “popular” therapies</a:t>
            </a:r>
          </a:p>
          <a:p>
            <a:pPr lvl="2" eaLnBrk="1" hangingPunct="1"/>
            <a:r>
              <a:rPr lang="en-US" altLang="en-US" sz="1800" smtClean="0"/>
              <a:t>Therapeutic touch</a:t>
            </a:r>
          </a:p>
          <a:p>
            <a:pPr lvl="2" eaLnBrk="1" hangingPunct="1"/>
            <a:r>
              <a:rPr lang="en-US" altLang="en-US" sz="1800" smtClean="0"/>
              <a:t>Herbal remedies</a:t>
            </a:r>
          </a:p>
          <a:p>
            <a:pPr lvl="2" eaLnBrk="1" hangingPunct="1"/>
            <a:r>
              <a:rPr lang="en-US" altLang="en-US" sz="1800" smtClean="0"/>
              <a:t>Aromatherapy</a:t>
            </a:r>
          </a:p>
          <a:p>
            <a:pPr lvl="2" eaLnBrk="1" hangingPunct="1"/>
            <a:r>
              <a:rPr lang="en-US" altLang="en-US" sz="1800" smtClean="0"/>
              <a:t>Reflexology </a:t>
            </a:r>
          </a:p>
          <a:p>
            <a:pPr lvl="2" eaLnBrk="1" hangingPunct="1"/>
            <a:r>
              <a:rPr lang="en-US" altLang="en-US" sz="1800" smtClean="0"/>
              <a:t>Sensory-integration therapy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4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4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4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4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4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4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526337" cy="1412875"/>
          </a:xfrm>
        </p:spPr>
        <p:txBody>
          <a:bodyPr/>
          <a:lstStyle/>
          <a:p>
            <a:pPr eaLnBrk="1" hangingPunct="1"/>
            <a:r>
              <a:rPr lang="en-US" altLang="en-US" smtClean="0"/>
              <a:t>Commonalities among therapies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Common therapeutic features</a:t>
            </a:r>
          </a:p>
          <a:p>
            <a:pPr lvl="1" eaLnBrk="1" hangingPunct="1"/>
            <a:r>
              <a:rPr lang="en-US" altLang="en-US" sz="2400" smtClean="0"/>
              <a:t>Hope </a:t>
            </a:r>
          </a:p>
          <a:p>
            <a:pPr lvl="2" eaLnBrk="1" hangingPunct="1"/>
            <a:r>
              <a:rPr lang="en-US" altLang="en-US" sz="2000" smtClean="0"/>
              <a:t>What about placebo effect?</a:t>
            </a:r>
          </a:p>
          <a:p>
            <a:pPr lvl="1" eaLnBrk="1" hangingPunct="1"/>
            <a:r>
              <a:rPr lang="en-US" altLang="en-US" sz="2400" smtClean="0"/>
              <a:t>Fresh perspective</a:t>
            </a:r>
          </a:p>
          <a:p>
            <a:pPr lvl="2" eaLnBrk="1" hangingPunct="1"/>
            <a:r>
              <a:rPr lang="en-US" altLang="en-US" sz="2000" smtClean="0"/>
              <a:t>Different take on the same problem</a:t>
            </a:r>
          </a:p>
          <a:p>
            <a:pPr lvl="1" eaLnBrk="1" hangingPunct="1"/>
            <a:r>
              <a:rPr lang="en-US" altLang="en-US" sz="2400" smtClean="0"/>
              <a:t>Therapist-client relationship</a:t>
            </a:r>
          </a:p>
          <a:p>
            <a:pPr lvl="2" eaLnBrk="1" hangingPunct="1"/>
            <a:r>
              <a:rPr lang="en-US" altLang="en-US" sz="2000" smtClean="0"/>
              <a:t>Empathetic </a:t>
            </a:r>
          </a:p>
          <a:p>
            <a:pPr lvl="2" eaLnBrk="1" hangingPunct="1"/>
            <a:r>
              <a:rPr lang="en-US" altLang="en-US" sz="2000" smtClean="0"/>
              <a:t>Caring</a:t>
            </a:r>
          </a:p>
          <a:p>
            <a:pPr lvl="2" eaLnBrk="1" hangingPunct="1"/>
            <a:r>
              <a:rPr lang="en-US" altLang="en-US" sz="2000" smtClean="0"/>
              <a:t>Trusting </a:t>
            </a:r>
          </a:p>
        </p:txBody>
      </p:sp>
      <p:pic>
        <p:nvPicPr>
          <p:cNvPr id="11268" name="Picture 4" descr="j03853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57600"/>
            <a:ext cx="2362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xis design template">
  <a:themeElements>
    <a:clrScheme name="Axis design templat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design templat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design templat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design templat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design templat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design templat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design templat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design templat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design templat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 design template</Template>
  <TotalTime>215</TotalTime>
  <Words>291</Words>
  <Application>Microsoft Office PowerPoint</Application>
  <PresentationFormat>On-screen Show (4:3)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</vt:lpstr>
      <vt:lpstr>Times New Roman</vt:lpstr>
      <vt:lpstr>Axis design template</vt:lpstr>
      <vt:lpstr>Psychological Therapy #2</vt:lpstr>
      <vt:lpstr>Evaluating Psychotherapies </vt:lpstr>
      <vt:lpstr>Who are “therapists”?</vt:lpstr>
      <vt:lpstr>Is therapy effective?</vt:lpstr>
      <vt:lpstr>Is therapy effective?</vt:lpstr>
      <vt:lpstr>Empirical evidence</vt:lpstr>
      <vt:lpstr>Effectiveness of specific therapies</vt:lpstr>
      <vt:lpstr>Empirically-support vs. not</vt:lpstr>
      <vt:lpstr>Commonalities among therapies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Therapies #2</dc:title>
  <dc:creator>Greg</dc:creator>
  <cp:lastModifiedBy>Everett, Gregory</cp:lastModifiedBy>
  <cp:revision>26</cp:revision>
  <cp:lastPrinted>1601-01-01T00:00:00Z</cp:lastPrinted>
  <dcterms:created xsi:type="dcterms:W3CDTF">2006-11-17T19:16:27Z</dcterms:created>
  <dcterms:modified xsi:type="dcterms:W3CDTF">2016-08-23T13:40:25Z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TC102037551033</vt:lpwstr>
  </property>
</Properties>
</file>