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4DCCE1-D935-45E3-8CF4-B9C910E7B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570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B46425-F5BE-489F-8663-FE18052D2080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C9AD75-1133-442A-82EA-E22F9854E8B7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F9F7B2-B324-4D6A-B303-BF94CF9E8D2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8B32CF-D496-4ECD-A815-C1780D69067D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279274-0F2E-4DAB-9AAD-D84129B313F3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691D-3E70-4145-8F50-A00ED9F4BC6A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1B06E8-1E48-4741-97CD-C47172A603B8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62262-3085-43A9-A771-2A93333DE3B7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986EA7-7DB4-4BA3-876E-0CBAAB90015F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5AA138-0153-4ECC-B325-C4E3D62E288A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C043C3-5DCA-4229-972E-66798BAA493E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66FBB7-35DB-484A-8624-AFB7E214310A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56F953-13A3-40C0-855B-2A73576C89A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8699A-2959-4962-BE71-FDA9BAD18680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289B4E-2F9C-4BBE-B8F9-6AA146A3037E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D60F2E-2278-4B2F-BC74-7D5D60463F0E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1579-9DDC-4F87-942A-187C4612D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8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BF835-D6E5-4F4F-A6D8-E11B3449A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90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1811-A239-45AA-8206-2781D2101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2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66AF-A0FE-4F5D-A446-C0B3663F7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77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ADF17-919C-4930-AEAB-BAE42AD21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13B50-6895-445A-A843-80D0024B9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5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90590-B713-4CD6-BE8E-67D71A510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477E5-3639-4E4C-9421-D9F764915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C51D7-7B6B-413B-B783-A18AD81E2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E73D-E0CF-4C9D-B6B7-E500393DD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9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59B8E-48D6-4FBB-8ED4-A4075B8F8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E56F-5BDD-49DB-BBED-04B54D6DF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9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1F6F7F3A-5F2D-407A-8CE7-EF290E1C8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The Story of Psychology &amp;</a:t>
            </a:r>
            <a:br>
              <a:rPr lang="en-US" altLang="en-US" sz="4000" smtClean="0">
                <a:latin typeface="Palatino Linotype" pitchFamily="18" charset="0"/>
              </a:rPr>
            </a:br>
            <a:r>
              <a:rPr lang="en-US" altLang="en-US" sz="4000" smtClean="0">
                <a:latin typeface="Palatino Linotype" pitchFamily="18" charset="0"/>
              </a:rPr>
              <a:t/>
            </a:r>
            <a:br>
              <a:rPr lang="en-US" altLang="en-US" sz="4000" smtClean="0">
                <a:latin typeface="Palatino Linotype" pitchFamily="18" charset="0"/>
              </a:rPr>
            </a:br>
            <a:r>
              <a:rPr lang="en-US" altLang="en-US" sz="4000" smtClean="0">
                <a:latin typeface="Palatino Linotype" pitchFamily="18" charset="0"/>
              </a:rPr>
              <a:t>Thinking Critically with Psychological Science</a:t>
            </a:r>
            <a:br>
              <a:rPr lang="en-US" altLang="en-US" sz="4000" smtClean="0">
                <a:latin typeface="Palatino Linotype" pitchFamily="18" charset="0"/>
              </a:rPr>
            </a:br>
            <a:endParaRPr lang="en-US" altLang="en-US" sz="4000" smtClean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Palatino Linotype" pitchFamily="18" charset="0"/>
              </a:rPr>
              <a:t>Contemporary Psychology</a:t>
            </a:r>
            <a:br>
              <a:rPr lang="en-US" altLang="en-US" sz="3600" smtClean="0">
                <a:latin typeface="Palatino Linotype" pitchFamily="18" charset="0"/>
              </a:rPr>
            </a:br>
            <a:endParaRPr lang="en-US" altLang="en-US" sz="3600" smtClean="0">
              <a:latin typeface="Palatino Linotype" pitchFamily="18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Palatino Linotype" pitchFamily="18" charset="0"/>
              </a:rPr>
              <a:t>Applied Research (investigates practical problems)</a:t>
            </a:r>
          </a:p>
        </p:txBody>
      </p:sp>
      <p:graphicFrame>
        <p:nvGraphicFramePr>
          <p:cNvPr id="37927" name="Group 3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/>
              <a:tblGrid>
                <a:gridCol w="2819400"/>
                <a:gridCol w="54102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Psychologist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What s/he does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Industrial/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Organizational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87438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582738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39938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497138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9543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115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8687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259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Studies and advise on behavior in the workplace.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Counseling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36650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631950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8915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54635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30035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607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9179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751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Helps people cope with academic, vocational, and marital challenges.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School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36650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631950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8915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54635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30035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607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9179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751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Assess and treat academic/behavioral difficulties that affect student learning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Clinical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36650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631950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8915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54635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30035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607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9179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751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Study, assess, and treat people with psychological disorders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Palatino Linotype" pitchFamily="18" charset="0"/>
              </a:rPr>
              <a:t>Psychology and Critical Thinking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Limits of intuition &amp; common sense</a:t>
            </a:r>
          </a:p>
          <a:p>
            <a:pPr lvl="1" eaLnBrk="1" hangingPunct="1"/>
            <a:r>
              <a:rPr lang="en-US" altLang="en-US" smtClean="0"/>
              <a:t>Hindsight bias</a:t>
            </a:r>
          </a:p>
          <a:p>
            <a:pPr lvl="1" eaLnBrk="1" hangingPunct="1"/>
            <a:r>
              <a:rPr lang="en-US" altLang="en-US" smtClean="0"/>
              <a:t>Overconfidence</a:t>
            </a:r>
          </a:p>
          <a:p>
            <a:pPr eaLnBrk="1" hangingPunct="1"/>
            <a:r>
              <a:rPr lang="en-US" altLang="en-US" smtClean="0"/>
              <a:t>Scientific Attitude</a:t>
            </a:r>
          </a:p>
          <a:p>
            <a:pPr eaLnBrk="1" hangingPunct="1"/>
            <a:r>
              <a:rPr lang="en-US" altLang="en-US" smtClean="0"/>
              <a:t>Scientific Method</a:t>
            </a:r>
          </a:p>
        </p:txBody>
      </p:sp>
      <p:pic>
        <p:nvPicPr>
          <p:cNvPr id="43012" name="Picture 4" descr="j02391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320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Intuition and Common Sense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Intuition &amp; common sense = error &amp; inaccuracy!</a:t>
            </a:r>
          </a:p>
          <a:p>
            <a:pPr lvl="1" eaLnBrk="1" hangingPunct="1"/>
            <a:r>
              <a:rPr lang="en-US" altLang="en-US" smtClean="0"/>
              <a:t>Hindsight bias: </a:t>
            </a:r>
            <a:r>
              <a:rPr lang="en-US" altLang="en-US" i="1" smtClean="0"/>
              <a:t>“I knew it all along phenomenon.”</a:t>
            </a:r>
          </a:p>
          <a:p>
            <a:pPr lvl="2" eaLnBrk="1" hangingPunct="1"/>
            <a:r>
              <a:rPr lang="en-US" altLang="en-US" smtClean="0"/>
              <a:t>Stock market decline </a:t>
            </a:r>
            <a:r>
              <a:rPr lang="en-US" altLang="en-US" b="1" smtClean="0"/>
              <a:t>after the fact</a:t>
            </a:r>
          </a:p>
          <a:p>
            <a:pPr lvl="2" eaLnBrk="1" hangingPunct="1"/>
            <a:r>
              <a:rPr lang="en-US" altLang="en-US" smtClean="0"/>
              <a:t>Tragedy of 9/11</a:t>
            </a:r>
            <a:r>
              <a:rPr lang="en-US" altLang="en-US" b="1" smtClean="0"/>
              <a:t> after the fact 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mtClean="0"/>
              <a:t>Common sense predictions proven </a:t>
            </a:r>
            <a:r>
              <a:rPr lang="en-US" altLang="en-US" b="1" smtClean="0"/>
              <a:t>INCORRECT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Repression of traumatic experiences</a:t>
            </a:r>
          </a:p>
          <a:p>
            <a:pPr lvl="2" eaLnBrk="1" hangingPunct="1"/>
            <a:r>
              <a:rPr lang="en-US" altLang="en-US" smtClean="0"/>
              <a:t>Dreams predict the future</a:t>
            </a:r>
          </a:p>
          <a:p>
            <a:pPr lvl="2" eaLnBrk="1" hangingPunct="1"/>
            <a:r>
              <a:rPr lang="en-US" altLang="en-US" smtClean="0"/>
              <a:t>Absence makes the heart grow fonder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Overconfidence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Overconfidence	</a:t>
            </a:r>
          </a:p>
          <a:p>
            <a:pPr lvl="1" eaLnBrk="1" hangingPunct="1"/>
            <a:r>
              <a:rPr lang="en-US" altLang="en-US" smtClean="0"/>
              <a:t>tendency to think we know more than we do.</a:t>
            </a:r>
          </a:p>
          <a:p>
            <a:pPr lvl="1" eaLnBrk="1" hangingPunct="1"/>
            <a:r>
              <a:rPr lang="en-US" altLang="en-US" smtClean="0"/>
              <a:t>often persists after proven </a:t>
            </a:r>
            <a:r>
              <a:rPr lang="en-US" altLang="en-US" b="1" smtClean="0"/>
              <a:t>wrong</a:t>
            </a:r>
          </a:p>
          <a:p>
            <a:pPr lvl="2" eaLnBrk="1" hangingPunct="1"/>
            <a:r>
              <a:rPr lang="en-US" altLang="en-US" smtClean="0"/>
              <a:t>“I was almost right.”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Remember…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/>
              <a:t>hindsight bias &amp; overconfidence often = </a:t>
            </a:r>
            <a:r>
              <a:rPr lang="en-US" altLang="en-US" b="1" smtClean="0"/>
              <a:t>overestimates</a:t>
            </a:r>
            <a:r>
              <a:rPr lang="en-US" altLang="en-US" smtClean="0"/>
              <a:t> of intuition.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Scientific Attitude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scientific attitude</a:t>
            </a:r>
          </a:p>
          <a:p>
            <a:pPr lvl="1" eaLnBrk="1" hangingPunct="1"/>
            <a:r>
              <a:rPr lang="en-US" altLang="en-US" smtClean="0"/>
              <a:t>Curiosity</a:t>
            </a:r>
          </a:p>
          <a:p>
            <a:pPr lvl="1" eaLnBrk="1" hangingPunct="1"/>
            <a:r>
              <a:rPr lang="en-US" altLang="en-US" smtClean="0"/>
              <a:t>Skepticism</a:t>
            </a:r>
          </a:p>
          <a:p>
            <a:pPr lvl="1" eaLnBrk="1" hangingPunct="1"/>
            <a:r>
              <a:rPr lang="en-US" altLang="en-US" smtClean="0"/>
              <a:t>Humility</a:t>
            </a:r>
          </a:p>
          <a:p>
            <a:pPr eaLnBrk="1" hangingPunct="1"/>
            <a:endParaRPr lang="en-US" altLang="en-US" sz="2400" smtClean="0"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b="1" smtClean="0">
                <a:sym typeface="Wingdings" pitchFamily="2" charset="2"/>
              </a:rPr>
              <a:t>Critical thinking</a:t>
            </a:r>
            <a:r>
              <a:rPr lang="en-US" altLang="en-US" sz="2600" b="1" smtClean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US" altLang="en-US" smtClean="0">
                <a:sym typeface="Wingdings" pitchFamily="2" charset="2"/>
              </a:rPr>
              <a:t>Does not blindly accept arguments and conclusions</a:t>
            </a:r>
          </a:p>
          <a:p>
            <a:pPr lvl="1" eaLnBrk="1" hangingPunct="1"/>
            <a:r>
              <a:rPr lang="en-US" altLang="en-US" smtClean="0">
                <a:sym typeface="Wingdings" pitchFamily="2" charset="2"/>
              </a:rPr>
              <a:t>But, examines assumptions, discerns values, evaluates evidence, and assesses conclusions.</a:t>
            </a:r>
            <a:r>
              <a:rPr lang="en-US" altLang="en-US" sz="2200" smtClean="0">
                <a:sym typeface="Wingdings" pitchFamily="2" charset="2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 rot="10800000">
            <a:off x="3810000" y="2362200"/>
            <a:ext cx="1374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600">
                <a:latin typeface="Palatino Linotype" pitchFamily="18" charset="0"/>
                <a:sym typeface="Wingdings" pitchFamily="2" charset="2"/>
              </a:rPr>
              <a:t>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Scientific Method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Theory</a:t>
            </a:r>
          </a:p>
          <a:p>
            <a:pPr lvl="1" eaLnBrk="1" hangingPunct="1"/>
            <a:r>
              <a:rPr lang="en-US" altLang="en-US" smtClean="0"/>
              <a:t>Principles that </a:t>
            </a:r>
            <a:r>
              <a:rPr lang="en-US" altLang="en-US" b="1" smtClean="0"/>
              <a:t>organize and predict</a:t>
            </a:r>
            <a:r>
              <a:rPr lang="en-US" altLang="en-US" smtClean="0"/>
              <a:t> behaviors/events</a:t>
            </a:r>
          </a:p>
          <a:p>
            <a:pPr lvl="1" eaLnBrk="1" hangingPunct="1"/>
            <a:r>
              <a:rPr lang="en-US" altLang="en-US" smtClean="0"/>
              <a:t>EX: ADHD &amp; observable behavior</a:t>
            </a:r>
          </a:p>
          <a:p>
            <a:pPr eaLnBrk="1" hangingPunct="1"/>
            <a:r>
              <a:rPr lang="en-US" altLang="en-US" smtClean="0"/>
              <a:t>Hypothesis</a:t>
            </a:r>
          </a:p>
          <a:p>
            <a:pPr lvl="1" eaLnBrk="1" hangingPunct="1"/>
            <a:r>
              <a:rPr lang="en-US" altLang="en-US" smtClean="0"/>
              <a:t>Testable prediction that allows acceptance, rejection, or revision of theory.</a:t>
            </a:r>
          </a:p>
          <a:p>
            <a:pPr eaLnBrk="1" hangingPunct="1"/>
            <a:r>
              <a:rPr lang="en-US" altLang="en-US" smtClean="0"/>
              <a:t>Experimentation</a:t>
            </a:r>
          </a:p>
          <a:p>
            <a:pPr lvl="1" eaLnBrk="1" hangingPunct="1"/>
            <a:r>
              <a:rPr lang="en-US" altLang="en-US" smtClean="0"/>
              <a:t>Operational definitions</a:t>
            </a:r>
          </a:p>
          <a:p>
            <a:pPr lvl="1" eaLnBrk="1" hangingPunct="1"/>
            <a:r>
              <a:rPr lang="en-US" altLang="en-US" smtClean="0"/>
              <a:t>Replication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z="2600" smtClean="0"/>
          </a:p>
        </p:txBody>
      </p:sp>
      <p:pic>
        <p:nvPicPr>
          <p:cNvPr id="18436" name="Picture 4" descr="j03234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206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What is Psychology?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</a:t>
            </a:r>
          </a:p>
          <a:p>
            <a:pPr lvl="1" eaLnBrk="1" hangingPunct="1"/>
            <a:r>
              <a:rPr lang="en-US" altLang="en-US" smtClean="0"/>
              <a:t>Scientific study of </a:t>
            </a:r>
            <a:r>
              <a:rPr lang="en-US" altLang="en-US" b="1" smtClean="0"/>
              <a:t>behavior</a:t>
            </a:r>
            <a:r>
              <a:rPr lang="en-US" altLang="en-US" smtClean="0"/>
              <a:t> and </a:t>
            </a:r>
            <a:r>
              <a:rPr lang="en-US" altLang="en-US" b="1" smtClean="0"/>
              <a:t>mental processes</a:t>
            </a:r>
          </a:p>
          <a:p>
            <a:pPr eaLnBrk="1" hangingPunct="1"/>
            <a:r>
              <a:rPr lang="en-US" altLang="en-US" smtClean="0"/>
              <a:t>Roots of Psychology</a:t>
            </a:r>
          </a:p>
          <a:p>
            <a:pPr lvl="1" eaLnBrk="1" hangingPunct="1"/>
            <a:r>
              <a:rPr lang="en-US" altLang="en-US" smtClean="0"/>
              <a:t>Prescientific psychology</a:t>
            </a:r>
          </a:p>
          <a:p>
            <a:pPr lvl="1" eaLnBrk="1" hangingPunct="1"/>
            <a:r>
              <a:rPr lang="en-US" altLang="en-US" smtClean="0"/>
              <a:t>Birth/development of psychological science</a:t>
            </a:r>
          </a:p>
          <a:p>
            <a:pPr eaLnBrk="1" hangingPunct="1"/>
            <a:r>
              <a:rPr lang="en-US" altLang="en-US" smtClean="0"/>
              <a:t>Contemporary psychology</a:t>
            </a:r>
          </a:p>
          <a:p>
            <a:pPr lvl="1" eaLnBrk="1" hangingPunct="1"/>
            <a:r>
              <a:rPr lang="en-US" altLang="en-US" smtClean="0"/>
              <a:t>3 levels of analysis</a:t>
            </a:r>
          </a:p>
          <a:p>
            <a:pPr lvl="1" eaLnBrk="1" hangingPunct="1"/>
            <a:r>
              <a:rPr lang="en-US" altLang="en-US" smtClean="0"/>
              <a:t>Subfields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Prescientific Psychology</a:t>
            </a:r>
          </a:p>
        </p:txBody>
      </p:sp>
      <p:pic>
        <p:nvPicPr>
          <p:cNvPr id="11268" name="Picture 4" descr="confucius"/>
          <p:cNvPicPr>
            <a:picLocks noChangeAspect="1" noChangeArrowheads="1"/>
          </p:cNvPicPr>
          <p:nvPr>
            <p:ph type="body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066800"/>
            <a:ext cx="1905000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6" descr="socratesb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1905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pl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1905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0" y="1524000"/>
            <a:ext cx="579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Confucius</a:t>
            </a:r>
            <a:r>
              <a:rPr lang="en-US" altLang="en-US" sz="2400"/>
              <a:t>: 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Tx/>
              <a:buFontTx/>
              <a:buChar char="•"/>
            </a:pPr>
            <a:r>
              <a:rPr lang="en-US" altLang="en-US"/>
              <a:t> power of ideas/educated mind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200400" y="3657600"/>
            <a:ext cx="54102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Socrates &amp; Plato 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Tx/>
              <a:buFontTx/>
              <a:buChar char="•"/>
            </a:pPr>
            <a:r>
              <a:rPr lang="en-US" altLang="en-US"/>
              <a:t> mind/body separate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Tx/>
              <a:buFontTx/>
              <a:buChar char="•"/>
            </a:pPr>
            <a:r>
              <a:rPr lang="en-US" altLang="en-US"/>
              <a:t> mind exists after death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Tx/>
              <a:buFontTx/>
              <a:buChar char="•"/>
            </a:pPr>
            <a:r>
              <a:rPr lang="en-US" altLang="en-US"/>
              <a:t> knowledge is innate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Prescientific Psychology (France)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48006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1219200" indent="-5334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790700" indent="-4572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2286000" indent="-3810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781300" indent="-3810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2385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6957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1529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6101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SzTx/>
              <a:buFontTx/>
              <a:buChar char="•"/>
            </a:pPr>
            <a:r>
              <a:rPr lang="en-US" altLang="en-US" sz="2400"/>
              <a:t> mind/body separate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i="1"/>
              <a:t>“animal spirits”</a:t>
            </a:r>
          </a:p>
        </p:txBody>
      </p:sp>
      <p:pic>
        <p:nvPicPr>
          <p:cNvPr id="6148" name="Picture 5" descr="Descar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1669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 descr="ref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2386013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42913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990600" indent="-5334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209800" indent="-3810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latin typeface="Palatino Linotype" pitchFamily="18" charset="0"/>
              </a:rPr>
              <a:t>Rene Descartes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Prescientific Empiricism (Britain)</a:t>
            </a:r>
          </a:p>
        </p:txBody>
      </p:sp>
      <p:pic>
        <p:nvPicPr>
          <p:cNvPr id="20485" name="Picture 5" descr="bacon-franc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2383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John_Loc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21018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09600" y="4343400"/>
            <a:ext cx="36576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Francis Bacon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 experimental method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810000" y="2438400"/>
            <a:ext cx="129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/>
              <a:t>+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943600" y="43434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John Locke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 “</a:t>
            </a:r>
            <a:r>
              <a:rPr lang="en-US" altLang="en-US" sz="2400" i="1"/>
              <a:t>tabula rasa”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85800"/>
            <a:ext cx="8229600" cy="4419600"/>
          </a:xfrm>
        </p:spPr>
        <p:txBody>
          <a:bodyPr/>
          <a:lstStyle/>
          <a:p>
            <a:pPr algn="ctr" eaLnBrk="1" hangingPunct="1"/>
            <a:r>
              <a:rPr lang="en-US" altLang="en-US" sz="9600" smtClean="0">
                <a:solidFill>
                  <a:schemeClr val="tx1"/>
                </a:solidFill>
                <a:latin typeface="Agency FB" pitchFamily="34" charset="0"/>
              </a:rPr>
              <a:t>=</a:t>
            </a:r>
            <a:br>
              <a:rPr lang="en-US" altLang="en-US" sz="9600" smtClean="0">
                <a:solidFill>
                  <a:schemeClr val="tx1"/>
                </a:solidFill>
                <a:latin typeface="Agency FB" pitchFamily="34" charset="0"/>
              </a:rPr>
            </a:br>
            <a:r>
              <a:rPr lang="en-US" altLang="en-US" sz="2800" smtClean="0">
                <a:solidFill>
                  <a:schemeClr val="tx1"/>
                </a:solidFill>
                <a:latin typeface="Arial" charset="0"/>
              </a:rPr>
              <a:t>Empiricism: knowledge originates in experience and science should rely on observation and experimentation.</a:t>
            </a:r>
            <a:endParaRPr lang="en-US" altLang="en-US" sz="9600" smtClean="0">
              <a:solidFill>
                <a:schemeClr val="tx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Structuralism vs. Functionalism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43000"/>
            <a:ext cx="40830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Structuralism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Elements of the mind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Introspection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Inside information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Wilhelm Wundt (1879)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Edward Tichner 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143000"/>
            <a:ext cx="518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Functionalism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Evolved functions of thoughts/feelings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Adaptive skills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William James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Father of American Psychology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i="1" smtClean="0"/>
              <a:t>Principles of Psychology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Contemporary Psychology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909888" y="4648200"/>
            <a:ext cx="365601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500" b="1"/>
              <a:t>Social-cultural Influences</a:t>
            </a:r>
          </a:p>
          <a:p>
            <a:pPr eaLnBrk="1" hangingPunct="1"/>
            <a:r>
              <a:rPr lang="en-US" altLang="en-US" sz="1300"/>
              <a:t>presence of others</a:t>
            </a:r>
          </a:p>
          <a:p>
            <a:pPr eaLnBrk="1" hangingPunct="1"/>
            <a:r>
              <a:rPr lang="en-US" altLang="en-US" sz="1300"/>
              <a:t>cultural, societal, and family expectations</a:t>
            </a:r>
          </a:p>
          <a:p>
            <a:pPr eaLnBrk="1" hangingPunct="1"/>
            <a:r>
              <a:rPr lang="en-US" altLang="en-US" sz="1300"/>
              <a:t>peer and other group influences</a:t>
            </a:r>
          </a:p>
          <a:p>
            <a:pPr eaLnBrk="1" hangingPunct="1"/>
            <a:r>
              <a:rPr lang="en-US" altLang="en-US" sz="1300"/>
              <a:t>compelling models (such as media)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971800" y="3581400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500" b="1"/>
              <a:t>Behavior or mental process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889500" y="1565275"/>
            <a:ext cx="36560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500" b="1"/>
              <a:t>Psychological Influences</a:t>
            </a:r>
          </a:p>
          <a:p>
            <a:pPr eaLnBrk="1" hangingPunct="1"/>
            <a:r>
              <a:rPr lang="en-US" altLang="en-US" sz="1300"/>
              <a:t>learned fears and other learnt expectations</a:t>
            </a:r>
          </a:p>
          <a:p>
            <a:pPr eaLnBrk="1" hangingPunct="1"/>
            <a:r>
              <a:rPr lang="en-US" altLang="en-US" sz="1300"/>
              <a:t>emotional responses</a:t>
            </a:r>
          </a:p>
          <a:p>
            <a:pPr eaLnBrk="1" hangingPunct="1"/>
            <a:r>
              <a:rPr lang="en-US" altLang="en-US" sz="1300"/>
              <a:t>cognitive processing and perceptual interpretations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74700" y="1570038"/>
            <a:ext cx="365601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500" b="1"/>
              <a:t>Biological influences</a:t>
            </a:r>
          </a:p>
          <a:p>
            <a:pPr eaLnBrk="1" hangingPunct="1"/>
            <a:r>
              <a:rPr lang="en-US" altLang="en-US" sz="1300"/>
              <a:t>genetic predispositions</a:t>
            </a:r>
          </a:p>
          <a:p>
            <a:pPr eaLnBrk="1" hangingPunct="1"/>
            <a:r>
              <a:rPr lang="en-US" altLang="en-US" sz="1300"/>
              <a:t>genetic mutations</a:t>
            </a:r>
          </a:p>
          <a:p>
            <a:pPr eaLnBrk="1" hangingPunct="1"/>
            <a:r>
              <a:rPr lang="en-US" altLang="en-US" sz="1300"/>
              <a:t>natural selection of adaptive physiology and behaviors</a:t>
            </a:r>
          </a:p>
          <a:p>
            <a:pPr eaLnBrk="1" hangingPunct="1"/>
            <a:r>
              <a:rPr lang="en-US" altLang="en-US" sz="1300"/>
              <a:t>genes responding to environment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 rot="10800000">
            <a:off x="5575300" y="3352800"/>
            <a:ext cx="533400" cy="457200"/>
          </a:xfrm>
          <a:custGeom>
            <a:avLst/>
            <a:gdLst>
              <a:gd name="T0" fmla="*/ 9224066 w 21600"/>
              <a:gd name="T1" fmla="*/ 0 h 21600"/>
              <a:gd name="T2" fmla="*/ 9224066 w 21600"/>
              <a:gd name="T3" fmla="*/ 5447115 h 21600"/>
              <a:gd name="T4" fmla="*/ 1973975 w 21600"/>
              <a:gd name="T5" fmla="*/ 9677400 h 21600"/>
              <a:gd name="T6" fmla="*/ 13172017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 rot="10800000" flipH="1">
            <a:off x="2527300" y="3352800"/>
            <a:ext cx="533400" cy="457200"/>
          </a:xfrm>
          <a:custGeom>
            <a:avLst/>
            <a:gdLst>
              <a:gd name="T0" fmla="*/ 9224066 w 21600"/>
              <a:gd name="T1" fmla="*/ 0 h 21600"/>
              <a:gd name="T2" fmla="*/ 9224066 w 21600"/>
              <a:gd name="T3" fmla="*/ 5447115 h 21600"/>
              <a:gd name="T4" fmla="*/ 1973975 w 21600"/>
              <a:gd name="T5" fmla="*/ 9677400 h 21600"/>
              <a:gd name="T6" fmla="*/ 13172017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4203700" y="4176713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Palatino Linotype" pitchFamily="18" charset="0"/>
            </a:endParaRP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609600" y="914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Palatino Linotype" pitchFamily="18" charset="0"/>
              </a:rPr>
              <a:t>3 Main Levels of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Palatino Linotype" pitchFamily="18" charset="0"/>
              </a:rPr>
              <a:t>Contemporary Psychology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Palatino Linotype" pitchFamily="18" charset="0"/>
              </a:rPr>
              <a:t>Subfields – Basic Research (to build knowledge)</a:t>
            </a:r>
          </a:p>
        </p:txBody>
      </p:sp>
      <p:graphicFrame>
        <p:nvGraphicFramePr>
          <p:cNvPr id="32774" name="Group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6"/>
        </p:xfrm>
        <a:graphic>
          <a:graphicData uri="http://schemas.openxmlformats.org/drawingml/2006/table">
            <a:tbl>
              <a:tblPr/>
              <a:tblGrid>
                <a:gridCol w="2819400"/>
                <a:gridCol w="5410200"/>
              </a:tblGrid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Psychologist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What s/he does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Biological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36638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531938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989138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446338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9035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3607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8179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2751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Explores the links between brain and mind.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Developmental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36650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631950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8915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54635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30035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607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9179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751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Studies changing abilities from birth to death.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Cognitive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87438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582738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39938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497138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9543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115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8687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259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Studies how we perceive, think, and solve problems.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Personality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Investigates our persistent traits.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Social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87438" indent="-4572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582738" indent="-381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2039938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497138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9543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4115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8687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325938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Explores how we view and affect one another.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358</TotalTime>
  <Words>482</Words>
  <Application>Microsoft Office PowerPoint</Application>
  <PresentationFormat>On-screen Show (4:3)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Palatino Linotype</vt:lpstr>
      <vt:lpstr>Arial</vt:lpstr>
      <vt:lpstr>Garamond</vt:lpstr>
      <vt:lpstr>Wingdings</vt:lpstr>
      <vt:lpstr>Agency FB</vt:lpstr>
      <vt:lpstr>Times New Roman</vt:lpstr>
      <vt:lpstr>Edge</vt:lpstr>
      <vt:lpstr>The Story of Psychology &amp;  Thinking Critically with Psychological Science </vt:lpstr>
      <vt:lpstr>What is Psychology?</vt:lpstr>
      <vt:lpstr>Prescientific Psychology</vt:lpstr>
      <vt:lpstr>Prescientific Psychology (France)</vt:lpstr>
      <vt:lpstr>Prescientific Empiricism (Britain)</vt:lpstr>
      <vt:lpstr>= Empiricism: knowledge originates in experience and science should rely on observation and experimentation.</vt:lpstr>
      <vt:lpstr>Structuralism vs. Functionalism</vt:lpstr>
      <vt:lpstr>Contemporary Psychology</vt:lpstr>
      <vt:lpstr>Contemporary Psychology</vt:lpstr>
      <vt:lpstr>Contemporary Psychology </vt:lpstr>
      <vt:lpstr>Psychology and Critical Thinking</vt:lpstr>
      <vt:lpstr>Intuition and Common Sense</vt:lpstr>
      <vt:lpstr>Overconfidence </vt:lpstr>
      <vt:lpstr>Remember…</vt:lpstr>
      <vt:lpstr>Scientific Attitude</vt:lpstr>
      <vt:lpstr>Scientific Method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and Scope of Psychology</dc:title>
  <dc:creator>Greg</dc:creator>
  <cp:lastModifiedBy>Everett, Gregory</cp:lastModifiedBy>
  <cp:revision>46</cp:revision>
  <dcterms:created xsi:type="dcterms:W3CDTF">2006-08-18T19:27:28Z</dcterms:created>
  <dcterms:modified xsi:type="dcterms:W3CDTF">2016-08-23T13:33:07Z</dcterms:modified>
</cp:coreProperties>
</file>