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339809-9AA6-4A79-B321-21BC057C7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39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BE823F-D26E-4B3D-ABAC-9D4F399F38C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39198-3551-479F-8348-5BD3E511338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0BF6A-3371-4D4E-B69C-D938FBAE4295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973F3B-53DE-4144-B61E-006D7765D1C4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3F48DB-18F6-44D0-85D9-420E11B9D214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1F0360-BBD8-4C79-9331-1999B136E16F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23EB3-94A1-4D47-8E0D-9C9CE32D1AEC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A15406-9A77-4FB9-A9EC-7985A551F887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370683-5C53-46C2-A444-6B585DD1B208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994724-DCCC-4F26-BAE8-820046CF5F0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769ED1-0BB6-465C-A75E-930B2346055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36B163-5322-41B7-83D6-75410E2CBBA7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B78D1B-4B9A-4027-9290-616F70DA0CC2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23AA17-6E54-463D-82CC-81200B6C4636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D027E0-7C53-425E-A6BF-2FB52DE205DF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90DCB9EF-6679-4428-976D-7C598C739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1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FECA1-9C83-4585-A2F4-F3C96FF48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5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59805-0EB7-4BE9-A458-445DC7739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33B67-0817-4280-A3D7-A84A4B357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0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0CD7-5FA0-4C11-BAE3-59A227822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3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AE78-9CB1-4198-9435-5EC9578B8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2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BF346-11FC-4C4F-828E-143EDF3EA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D867-8DC6-4E00-BC7E-5BF9314E4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8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3C9C3-4D77-45CC-8F44-DA0977ADA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7309-E4E4-4E0D-92A1-1A58394DD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3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4EB8A-07A8-4FB2-8ACA-1E1AE8C3F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61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BA913-4E97-4911-8BCE-87EBBBB78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Thinking Critically with Psychological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 and Causation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362200"/>
            <a:ext cx="7693025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990600" y="26670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Positive thinking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990600" y="38862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Disease cure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505200" y="2895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114800" y="243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could cause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648200" y="3124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810000" y="3581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could cause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572000" y="4343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990600" y="5029200"/>
            <a:ext cx="3048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Environmental or biological events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477000" y="26670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Disease cure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477000" y="38862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Positive thinking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Disease cure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477000" y="5943600"/>
            <a:ext cx="2438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Positive thinking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19800" y="5376863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 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42672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343400" y="4876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could cause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V="1">
            <a:off x="5715000" y="5105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7150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/>
              <a:t>Correlation </a:t>
            </a:r>
            <a:r>
              <a:rPr lang="en-US" altLang="en-US" b="1" smtClean="0"/>
              <a:t>DOES NOT </a:t>
            </a:r>
            <a:r>
              <a:rPr lang="en-US" altLang="en-US" smtClean="0"/>
              <a:t>imply causation!!!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Experimental Studies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altLang="en-US" smtClean="0"/>
              <a:t>Manipulating factors of interest while keeping other factors under control.</a:t>
            </a:r>
          </a:p>
          <a:p>
            <a:pPr lvl="1" eaLnBrk="1" hangingPunct="1"/>
            <a:r>
              <a:rPr lang="en-US" altLang="en-US" smtClean="0"/>
              <a:t>Attempts to limit alternative explanations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Experimental condition = </a:t>
            </a:r>
            <a:r>
              <a:rPr lang="en-US" altLang="en-US" b="1" smtClean="0"/>
              <a:t>gets</a:t>
            </a:r>
            <a:r>
              <a:rPr lang="en-US" altLang="en-US" smtClean="0"/>
              <a:t> the treatment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Control condition = </a:t>
            </a:r>
            <a:r>
              <a:rPr lang="en-US" altLang="en-US" b="1" smtClean="0"/>
              <a:t>does not get</a:t>
            </a:r>
            <a:r>
              <a:rPr lang="en-US" altLang="en-US" smtClean="0"/>
              <a:t> the treatment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Experimental Studies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variable </a:t>
            </a:r>
          </a:p>
          <a:p>
            <a:pPr lvl="1" eaLnBrk="1" hangingPunct="1"/>
            <a:r>
              <a:rPr lang="en-US" altLang="en-US" smtClean="0"/>
              <a:t>The factor manipulated by the experimenter</a:t>
            </a:r>
          </a:p>
          <a:p>
            <a:pPr eaLnBrk="1" hangingPunct="1"/>
            <a:r>
              <a:rPr lang="en-US" altLang="en-US" smtClean="0"/>
              <a:t>Dependent variable</a:t>
            </a:r>
          </a:p>
          <a:p>
            <a:pPr lvl="1" eaLnBrk="1" hangingPunct="1"/>
            <a:r>
              <a:rPr lang="en-US" altLang="en-US" smtClean="0"/>
              <a:t>The factor that may change in response to the independent variable (i.e., the outcome)</a:t>
            </a:r>
          </a:p>
          <a:p>
            <a:pPr lvl="1" eaLnBrk="1" hangingPunct="1"/>
            <a:r>
              <a:rPr lang="en-US" altLang="en-US" smtClean="0"/>
              <a:t>Most often a behavior or mental process</a:t>
            </a:r>
          </a:p>
          <a:p>
            <a:pPr eaLnBrk="1" hangingPunct="1"/>
            <a:r>
              <a:rPr lang="en-US" altLang="en-US" smtClean="0"/>
              <a:t>Random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Statistics (measures of central tendency)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610600" cy="3724275"/>
          </a:xfrm>
        </p:spPr>
        <p:txBody>
          <a:bodyPr/>
          <a:lstStyle/>
          <a:p>
            <a:pPr eaLnBrk="1" hangingPunct="1"/>
            <a:r>
              <a:rPr lang="en-US" altLang="en-US" smtClean="0"/>
              <a:t>A single score that represents a set of scores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Mean: average = total sum divided by number of scores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Mode: most frequently occurring score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Median: the midpoint score = 50</a:t>
            </a:r>
            <a:r>
              <a:rPr lang="en-US" altLang="en-US" baseline="30000" smtClean="0"/>
              <a:t>th</a:t>
            </a:r>
            <a:r>
              <a:rPr lang="en-US" altLang="en-US" smtClean="0"/>
              <a:t> percentile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18435" name="Picture 5" descr="figure-02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8610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Statistics (measures of variation)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altLang="en-US" smtClean="0"/>
              <a:t>Measures of similarity or diversity in a distribution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Range: difference between lowest &amp; highest score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Standard deviation: measure of how much scores vary around the mean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dirty="0" smtClean="0"/>
              <a:t>Types of Psychological Studies</a:t>
            </a:r>
          </a:p>
          <a:p>
            <a:pPr lvl="1"/>
            <a:r>
              <a:rPr lang="en-US" dirty="0" smtClean="0"/>
              <a:t>Descriptive studies</a:t>
            </a:r>
          </a:p>
          <a:p>
            <a:pPr lvl="2"/>
            <a:r>
              <a:rPr lang="en-US" dirty="0" smtClean="0"/>
              <a:t>Case study, survey, naturalistic observation</a:t>
            </a:r>
          </a:p>
          <a:p>
            <a:pPr lvl="1"/>
            <a:r>
              <a:rPr lang="en-US" dirty="0" smtClean="0"/>
              <a:t>Correlational studies</a:t>
            </a:r>
          </a:p>
          <a:p>
            <a:pPr lvl="2"/>
            <a:r>
              <a:rPr lang="en-US" dirty="0" smtClean="0"/>
              <a:t>Correlation coefficient, scatterplot</a:t>
            </a:r>
          </a:p>
          <a:p>
            <a:pPr lvl="1"/>
            <a:r>
              <a:rPr lang="en-US" dirty="0" smtClean="0"/>
              <a:t>Experimental studies</a:t>
            </a:r>
          </a:p>
          <a:p>
            <a:pPr lvl="2"/>
            <a:r>
              <a:rPr lang="en-US" dirty="0" smtClean="0"/>
              <a:t>IV’s and DV’s</a:t>
            </a:r>
          </a:p>
          <a:p>
            <a:r>
              <a:rPr lang="en-US" dirty="0" smtClean="0"/>
              <a:t>Statistics…(only a few!!)</a:t>
            </a:r>
          </a:p>
          <a:p>
            <a:pPr lvl="1"/>
            <a:r>
              <a:rPr lang="en-US" dirty="0" smtClean="0"/>
              <a:t>Central tendency &amp;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Descriptive Studies (case study)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Attempt to identify universal principles by studying one person in depth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Suggest hypotheses, but can be misleading</a:t>
            </a:r>
          </a:p>
          <a:p>
            <a:pPr lvl="1" eaLnBrk="1" hangingPunct="1"/>
            <a:r>
              <a:rPr lang="en-US" altLang="en-US" dirty="0" smtClean="0"/>
              <a:t>Clinical study</a:t>
            </a:r>
          </a:p>
          <a:p>
            <a:pPr lvl="1" eaLnBrk="1" hangingPunct="1"/>
            <a:r>
              <a:rPr lang="en-US" altLang="en-US" dirty="0" smtClean="0"/>
              <a:t>Columbine school shooting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Descriptive Studies (survey)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362200"/>
            <a:ext cx="7693025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Assess self-reported data by questioning a </a:t>
            </a:r>
            <a:r>
              <a:rPr lang="en-US" altLang="en-US" b="1" smtClean="0"/>
              <a:t>representative, random</a:t>
            </a:r>
            <a:r>
              <a:rPr lang="en-US" altLang="en-US" smtClean="0"/>
              <a:t> sample </a:t>
            </a:r>
          </a:p>
          <a:p>
            <a:pPr lvl="1" eaLnBrk="1" hangingPunct="1"/>
            <a:r>
              <a:rPr lang="en-US" altLang="en-US" smtClean="0"/>
              <a:t>Population vs. sample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572000" y="3276600"/>
            <a:ext cx="3962400" cy="3530600"/>
            <a:chOff x="2898" y="1536"/>
            <a:chExt cx="2478" cy="266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3" t="4329" r="5556" b="2615"/>
            <a:stretch>
              <a:fillRect/>
            </a:stretch>
          </p:blipFill>
          <p:spPr bwMode="auto">
            <a:xfrm>
              <a:off x="3168" y="1536"/>
              <a:ext cx="2208" cy="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898" y="3504"/>
              <a:ext cx="2456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Tx/>
                <a:buSzTx/>
                <a:buFont typeface="Wingdings" pitchFamily="2" charset="2"/>
                <a:buNone/>
              </a:pPr>
              <a:r>
                <a:rPr lang="en-US" altLang="en-US" sz="1800">
                  <a:latin typeface="Palatino Linotype" pitchFamily="18" charset="0"/>
                </a:rPr>
                <a:t>The fastest way to know about the marble color ratio is to blindly transfer a few into a smaller jar and count them.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Descriptive Studies </a:t>
            </a:r>
            <a:br>
              <a:rPr lang="en-US" altLang="en-US" sz="3200" smtClean="0"/>
            </a:br>
            <a:r>
              <a:rPr lang="en-US" altLang="en-US" sz="3200" smtClean="0"/>
              <a:t>(naturalistic observation)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Observing &amp; recording behavior in the natural environment.</a:t>
            </a:r>
          </a:p>
          <a:p>
            <a:pPr lvl="1" eaLnBrk="1" hangingPunct="1"/>
            <a:r>
              <a:rPr lang="en-US" altLang="en-US" smtClean="0"/>
              <a:t>Animals in the wild</a:t>
            </a:r>
          </a:p>
          <a:p>
            <a:pPr lvl="1" eaLnBrk="1" hangingPunct="1"/>
            <a:r>
              <a:rPr lang="en-US" altLang="en-US" smtClean="0"/>
              <a:t>Educational/parenting practices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18436" name="Picture 4" descr="j03974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066925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Correlational Studies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Extent to which 2 factors vary together and how well either factor predicts the other.</a:t>
            </a:r>
          </a:p>
          <a:p>
            <a:pPr lvl="1" eaLnBrk="1" hangingPunct="1"/>
            <a:r>
              <a:rPr lang="en-US" altLang="en-US" smtClean="0"/>
              <a:t>Correlation coefficient</a:t>
            </a:r>
          </a:p>
          <a:p>
            <a:pPr lvl="1" eaLnBrk="1" hangingPunct="1"/>
            <a:r>
              <a:rPr lang="en-US" altLang="en-US" smtClean="0"/>
              <a:t>Scatterplots</a:t>
            </a:r>
          </a:p>
          <a:p>
            <a:pPr lvl="1" eaLnBrk="1" hangingPunct="1"/>
            <a:r>
              <a:rPr lang="en-US" altLang="en-US" smtClean="0"/>
              <a:t>Correlation and causation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 Coefficient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066800" y="3886200"/>
            <a:ext cx="2514600" cy="1143000"/>
            <a:chOff x="240" y="2640"/>
            <a:chExt cx="1584" cy="720"/>
          </a:xfrm>
        </p:grpSpPr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1584" cy="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Correlation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coefficient</a:t>
              </a:r>
            </a:p>
          </p:txBody>
        </p:sp>
        <p:sp>
          <p:nvSpPr>
            <p:cNvPr id="10258" name="Line 7"/>
            <p:cNvSpPr>
              <a:spLocks noChangeShapeType="1"/>
            </p:cNvSpPr>
            <p:nvPr/>
          </p:nvSpPr>
          <p:spPr bwMode="auto">
            <a:xfrm>
              <a:off x="240" y="2640"/>
              <a:ext cx="1584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5521325" y="5410200"/>
            <a:ext cx="2667000" cy="1143000"/>
            <a:chOff x="3168" y="1920"/>
            <a:chExt cx="1680" cy="720"/>
          </a:xfrm>
        </p:grpSpPr>
        <p:sp>
          <p:nvSpPr>
            <p:cNvPr id="10255" name="Rectangle 9"/>
            <p:cNvSpPr>
              <a:spLocks noChangeArrowheads="1"/>
            </p:cNvSpPr>
            <p:nvPr/>
          </p:nvSpPr>
          <p:spPr bwMode="auto">
            <a:xfrm>
              <a:off x="3168" y="1920"/>
              <a:ext cx="1680" cy="720"/>
            </a:xfrm>
            <a:prstGeom prst="rect">
              <a:avLst/>
            </a:prstGeom>
            <a:solidFill>
              <a:srgbClr val="FFE5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Indicates direction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of relationship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(positive or negative)</a:t>
              </a:r>
            </a:p>
          </p:txBody>
        </p:sp>
        <p:sp>
          <p:nvSpPr>
            <p:cNvPr id="10256" name="Line 10"/>
            <p:cNvSpPr>
              <a:spLocks noChangeShapeType="1"/>
            </p:cNvSpPr>
            <p:nvPr/>
          </p:nvSpPr>
          <p:spPr bwMode="auto">
            <a:xfrm>
              <a:off x="3168" y="1920"/>
              <a:ext cx="1680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6096000" y="2590800"/>
            <a:ext cx="2667000" cy="1143000"/>
            <a:chOff x="3168" y="3360"/>
            <a:chExt cx="1680" cy="720"/>
          </a:xfrm>
        </p:grpSpPr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3168" y="3360"/>
              <a:ext cx="1680" cy="720"/>
            </a:xfrm>
            <a:prstGeom prst="rect">
              <a:avLst/>
            </a:prstGeom>
            <a:solidFill>
              <a:srgbClr val="FFE5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Indicates strength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of relationship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(0.00 to 1.00)</a:t>
              </a:r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3168" y="3360"/>
              <a:ext cx="1680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945188" y="4156075"/>
            <a:ext cx="693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0000FF"/>
                </a:solidFill>
              </a:rPr>
              <a:t>r =</a:t>
            </a:r>
          </a:p>
        </p:txBody>
      </p:sp>
      <p:cxnSp>
        <p:nvCxnSpPr>
          <p:cNvPr id="20495" name="AutoShape 15"/>
          <p:cNvCxnSpPr>
            <a:cxnSpLocks noChangeShapeType="1"/>
            <a:stCxn id="10255" idx="0"/>
            <a:endCxn id="20497" idx="2"/>
          </p:cNvCxnSpPr>
          <p:nvPr/>
        </p:nvCxnSpPr>
        <p:spPr bwMode="auto">
          <a:xfrm flipV="1">
            <a:off x="6854825" y="4756150"/>
            <a:ext cx="11113" cy="654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6938963" y="4191000"/>
            <a:ext cx="973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0000FF"/>
                </a:solidFill>
              </a:rPr>
              <a:t>0.37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654800" y="417671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0000FF"/>
                </a:solidFill>
              </a:rPr>
              <a:t>+</a:t>
            </a:r>
          </a:p>
        </p:txBody>
      </p:sp>
      <p:cxnSp>
        <p:nvCxnSpPr>
          <p:cNvPr id="20498" name="AutoShape 18"/>
          <p:cNvCxnSpPr>
            <a:cxnSpLocks noChangeShapeType="1"/>
            <a:stCxn id="10257" idx="3"/>
            <a:endCxn id="20494" idx="1"/>
          </p:cNvCxnSpPr>
          <p:nvPr/>
        </p:nvCxnSpPr>
        <p:spPr bwMode="auto">
          <a:xfrm flipV="1">
            <a:off x="3581400" y="4446588"/>
            <a:ext cx="2363788" cy="11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9" name="AutoShape 19"/>
          <p:cNvCxnSpPr>
            <a:cxnSpLocks noChangeShapeType="1"/>
            <a:stCxn id="10253" idx="2"/>
            <a:endCxn id="20496" idx="0"/>
          </p:cNvCxnSpPr>
          <p:nvPr/>
        </p:nvCxnSpPr>
        <p:spPr bwMode="auto">
          <a:xfrm flipH="1">
            <a:off x="7426325" y="3733800"/>
            <a:ext cx="3175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609600" y="52578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2000">
                <a:latin typeface="Palatino Linotype" pitchFamily="18" charset="0"/>
              </a:rPr>
              <a:t>Correlation Coefficient is a statistical measure of relationship between two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2205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Palatino Linotype" pitchFamily="18" charset="0"/>
              </a:rPr>
              <a:t>Perfect positive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Palatino Linotype" pitchFamily="18" charset="0"/>
              </a:rPr>
              <a:t>correlation (+1.00)</a:t>
            </a:r>
          </a:p>
        </p:txBody>
      </p:sp>
      <p:grpSp>
        <p:nvGrpSpPr>
          <p:cNvPr id="25605" name="Group 5"/>
          <p:cNvGrpSpPr>
            <a:grpSpLocks noChangeAspect="1"/>
          </p:cNvGrpSpPr>
          <p:nvPr/>
        </p:nvGrpSpPr>
        <p:grpSpPr bwMode="auto">
          <a:xfrm>
            <a:off x="381000" y="2438400"/>
            <a:ext cx="2667000" cy="2286000"/>
            <a:chOff x="2040" y="1008"/>
            <a:chExt cx="1680" cy="1200"/>
          </a:xfrm>
        </p:grpSpPr>
        <p:grpSp>
          <p:nvGrpSpPr>
            <p:cNvPr id="11304" name="Group 6"/>
            <p:cNvGrpSpPr>
              <a:grpSpLocks noChangeAspect="1"/>
            </p:cNvGrpSpPr>
            <p:nvPr/>
          </p:nvGrpSpPr>
          <p:grpSpPr bwMode="auto">
            <a:xfrm>
              <a:off x="2040" y="1008"/>
              <a:ext cx="1680" cy="1200"/>
              <a:chOff x="336" y="1776"/>
              <a:chExt cx="1680" cy="1200"/>
            </a:xfrm>
          </p:grpSpPr>
          <p:sp>
            <p:nvSpPr>
              <p:cNvPr id="11306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32" y="1776"/>
                <a:ext cx="1584" cy="1104"/>
              </a:xfrm>
              <a:prstGeom prst="rect">
                <a:avLst/>
              </a:prstGeom>
              <a:solidFill>
                <a:srgbClr val="FFE5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307" name="Line 8"/>
              <p:cNvSpPr>
                <a:spLocks noChangeAspect="1" noChangeShapeType="1"/>
              </p:cNvSpPr>
              <p:nvPr/>
            </p:nvSpPr>
            <p:spPr bwMode="auto">
              <a:xfrm>
                <a:off x="432" y="1776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9"/>
              <p:cNvSpPr>
                <a:spLocks noChangeAspect="1" noChangeShapeType="1"/>
              </p:cNvSpPr>
              <p:nvPr/>
            </p:nvSpPr>
            <p:spPr bwMode="auto">
              <a:xfrm>
                <a:off x="432" y="2880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336" y="177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11"/>
              <p:cNvSpPr>
                <a:spLocks noChangeAspect="1" noChangeShapeType="1"/>
              </p:cNvSpPr>
              <p:nvPr/>
            </p:nvSpPr>
            <p:spPr bwMode="auto">
              <a:xfrm>
                <a:off x="336" y="2976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5" name="Line 12"/>
            <p:cNvSpPr>
              <a:spLocks noChangeAspect="1" noChangeShapeType="1"/>
            </p:cNvSpPr>
            <p:nvPr/>
          </p:nvSpPr>
          <p:spPr bwMode="auto">
            <a:xfrm flipV="1">
              <a:off x="2136" y="1008"/>
              <a:ext cx="1296" cy="110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440113" y="4724400"/>
            <a:ext cx="2162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Palatino Linotype" pitchFamily="18" charset="0"/>
              </a:rPr>
              <a:t>Perfect negative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Palatino Linotype" pitchFamily="18" charset="0"/>
              </a:rPr>
              <a:t>correlation (-1.00)</a:t>
            </a:r>
          </a:p>
        </p:txBody>
      </p:sp>
      <p:grpSp>
        <p:nvGrpSpPr>
          <p:cNvPr id="25614" name="Group 14"/>
          <p:cNvGrpSpPr>
            <a:grpSpLocks noChangeAspect="1"/>
          </p:cNvGrpSpPr>
          <p:nvPr/>
        </p:nvGrpSpPr>
        <p:grpSpPr bwMode="auto">
          <a:xfrm>
            <a:off x="3200400" y="2438400"/>
            <a:ext cx="2667000" cy="2286000"/>
            <a:chOff x="480" y="912"/>
            <a:chExt cx="1680" cy="1200"/>
          </a:xfrm>
        </p:grpSpPr>
        <p:grpSp>
          <p:nvGrpSpPr>
            <p:cNvPr id="11297" name="Group 15"/>
            <p:cNvGrpSpPr>
              <a:grpSpLocks noChangeAspect="1"/>
            </p:cNvGrpSpPr>
            <p:nvPr/>
          </p:nvGrpSpPr>
          <p:grpSpPr bwMode="auto">
            <a:xfrm>
              <a:off x="480" y="912"/>
              <a:ext cx="1680" cy="1200"/>
              <a:chOff x="336" y="1776"/>
              <a:chExt cx="1680" cy="1200"/>
            </a:xfrm>
          </p:grpSpPr>
          <p:sp>
            <p:nvSpPr>
              <p:cNvPr id="1129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432" y="1776"/>
                <a:ext cx="1584" cy="1104"/>
              </a:xfrm>
              <a:prstGeom prst="rect">
                <a:avLst/>
              </a:prstGeom>
              <a:solidFill>
                <a:srgbClr val="FFE5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300" name="Line 17"/>
              <p:cNvSpPr>
                <a:spLocks noChangeAspect="1" noChangeShapeType="1"/>
              </p:cNvSpPr>
              <p:nvPr/>
            </p:nvSpPr>
            <p:spPr bwMode="auto">
              <a:xfrm>
                <a:off x="432" y="1776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Aspect="1" noChangeShapeType="1"/>
              </p:cNvSpPr>
              <p:nvPr/>
            </p:nvSpPr>
            <p:spPr bwMode="auto">
              <a:xfrm>
                <a:off x="432" y="2880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336" y="177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20"/>
              <p:cNvSpPr>
                <a:spLocks noChangeAspect="1" noChangeShapeType="1"/>
              </p:cNvSpPr>
              <p:nvPr/>
            </p:nvSpPr>
            <p:spPr bwMode="auto">
              <a:xfrm>
                <a:off x="336" y="2976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8" name="Line 21"/>
            <p:cNvSpPr>
              <a:spLocks noChangeAspect="1" noChangeShapeType="1"/>
            </p:cNvSpPr>
            <p:nvPr/>
          </p:nvSpPr>
          <p:spPr bwMode="auto">
            <a:xfrm>
              <a:off x="576" y="912"/>
              <a:ext cx="1248" cy="110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030913" y="4794250"/>
            <a:ext cx="262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Palatino Linotype" pitchFamily="18" charset="0"/>
              </a:rPr>
              <a:t>No relationship (0.00)</a:t>
            </a:r>
            <a:endParaRPr lang="en-US" altLang="en-US" sz="2400">
              <a:latin typeface="Palatino Linotype" pitchFamily="18" charset="0"/>
            </a:endParaRPr>
          </a:p>
        </p:txBody>
      </p:sp>
      <p:grpSp>
        <p:nvGrpSpPr>
          <p:cNvPr id="25623" name="Group 23"/>
          <p:cNvGrpSpPr>
            <a:grpSpLocks noChangeAspect="1"/>
          </p:cNvGrpSpPr>
          <p:nvPr/>
        </p:nvGrpSpPr>
        <p:grpSpPr bwMode="auto">
          <a:xfrm>
            <a:off x="6019800" y="2438400"/>
            <a:ext cx="2667000" cy="2286000"/>
            <a:chOff x="3446" y="912"/>
            <a:chExt cx="1680" cy="1440"/>
          </a:xfrm>
        </p:grpSpPr>
        <p:grpSp>
          <p:nvGrpSpPr>
            <p:cNvPr id="11273" name="Group 24"/>
            <p:cNvGrpSpPr>
              <a:grpSpLocks noChangeAspect="1"/>
            </p:cNvGrpSpPr>
            <p:nvPr/>
          </p:nvGrpSpPr>
          <p:grpSpPr bwMode="auto">
            <a:xfrm>
              <a:off x="3446" y="912"/>
              <a:ext cx="1680" cy="1440"/>
              <a:chOff x="336" y="1776"/>
              <a:chExt cx="1680" cy="1200"/>
            </a:xfrm>
          </p:grpSpPr>
          <p:sp>
            <p:nvSpPr>
              <p:cNvPr id="11292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432" y="1776"/>
                <a:ext cx="1584" cy="1104"/>
              </a:xfrm>
              <a:prstGeom prst="rect">
                <a:avLst/>
              </a:prstGeom>
              <a:solidFill>
                <a:srgbClr val="FFE5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293" name="Line 26"/>
              <p:cNvSpPr>
                <a:spLocks noChangeAspect="1" noChangeShapeType="1"/>
              </p:cNvSpPr>
              <p:nvPr/>
            </p:nvSpPr>
            <p:spPr bwMode="auto">
              <a:xfrm>
                <a:off x="432" y="1776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27"/>
              <p:cNvSpPr>
                <a:spLocks noChangeAspect="1" noChangeShapeType="1"/>
              </p:cNvSpPr>
              <p:nvPr/>
            </p:nvSpPr>
            <p:spPr bwMode="auto">
              <a:xfrm>
                <a:off x="432" y="2880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336" y="177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Line 29"/>
              <p:cNvSpPr>
                <a:spLocks noChangeAspect="1" noChangeShapeType="1"/>
              </p:cNvSpPr>
              <p:nvPr/>
            </p:nvSpPr>
            <p:spPr bwMode="auto">
              <a:xfrm>
                <a:off x="336" y="2976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4" name="Line 30"/>
            <p:cNvSpPr>
              <a:spLocks noChangeAspect="1" noChangeShapeType="1"/>
            </p:cNvSpPr>
            <p:nvPr/>
          </p:nvSpPr>
          <p:spPr bwMode="auto">
            <a:xfrm>
              <a:off x="3734" y="1142"/>
              <a:ext cx="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31"/>
            <p:cNvSpPr>
              <a:spLocks noChangeAspect="1" noChangeArrowheads="1"/>
            </p:cNvSpPr>
            <p:nvPr/>
          </p:nvSpPr>
          <p:spPr bwMode="auto">
            <a:xfrm>
              <a:off x="4069" y="1029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76" name="Rectangle 32"/>
            <p:cNvSpPr>
              <a:spLocks noChangeAspect="1" noChangeArrowheads="1"/>
            </p:cNvSpPr>
            <p:nvPr/>
          </p:nvSpPr>
          <p:spPr bwMode="auto">
            <a:xfrm>
              <a:off x="3792" y="120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77" name="Rectangle 33"/>
            <p:cNvSpPr>
              <a:spLocks noChangeAspect="1" noChangeArrowheads="1"/>
            </p:cNvSpPr>
            <p:nvPr/>
          </p:nvSpPr>
          <p:spPr bwMode="auto">
            <a:xfrm>
              <a:off x="4320" y="1248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78" name="Rectangle 34"/>
            <p:cNvSpPr>
              <a:spLocks noChangeAspect="1" noChangeArrowheads="1"/>
            </p:cNvSpPr>
            <p:nvPr/>
          </p:nvSpPr>
          <p:spPr bwMode="auto">
            <a:xfrm>
              <a:off x="4560" y="1104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79" name="Rectangle 35"/>
            <p:cNvSpPr>
              <a:spLocks noChangeAspect="1" noChangeArrowheads="1"/>
            </p:cNvSpPr>
            <p:nvPr/>
          </p:nvSpPr>
          <p:spPr bwMode="auto">
            <a:xfrm>
              <a:off x="5040" y="120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0" name="Rectangle 36"/>
            <p:cNvSpPr>
              <a:spLocks noChangeAspect="1" noChangeArrowheads="1"/>
            </p:cNvSpPr>
            <p:nvPr/>
          </p:nvSpPr>
          <p:spPr bwMode="auto">
            <a:xfrm>
              <a:off x="3984" y="144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ectangle 37"/>
            <p:cNvSpPr>
              <a:spLocks noChangeAspect="1" noChangeArrowheads="1"/>
            </p:cNvSpPr>
            <p:nvPr/>
          </p:nvSpPr>
          <p:spPr bwMode="auto">
            <a:xfrm>
              <a:off x="3744" y="1584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Rectangle 38"/>
            <p:cNvSpPr>
              <a:spLocks noChangeAspect="1" noChangeArrowheads="1"/>
            </p:cNvSpPr>
            <p:nvPr/>
          </p:nvSpPr>
          <p:spPr bwMode="auto">
            <a:xfrm>
              <a:off x="4176" y="168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3" name="Rectangle 39"/>
            <p:cNvSpPr>
              <a:spLocks noChangeAspect="1" noChangeArrowheads="1"/>
            </p:cNvSpPr>
            <p:nvPr/>
          </p:nvSpPr>
          <p:spPr bwMode="auto">
            <a:xfrm>
              <a:off x="3984" y="168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40"/>
            <p:cNvSpPr>
              <a:spLocks noChangeAspect="1" noChangeArrowheads="1"/>
            </p:cNvSpPr>
            <p:nvPr/>
          </p:nvSpPr>
          <p:spPr bwMode="auto">
            <a:xfrm>
              <a:off x="4800" y="1680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5" name="Rectangle 41"/>
            <p:cNvSpPr>
              <a:spLocks noChangeAspect="1" noChangeArrowheads="1"/>
            </p:cNvSpPr>
            <p:nvPr/>
          </p:nvSpPr>
          <p:spPr bwMode="auto">
            <a:xfrm>
              <a:off x="4464" y="1632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6" name="Rectangle 42"/>
            <p:cNvSpPr>
              <a:spLocks noChangeAspect="1" noChangeArrowheads="1"/>
            </p:cNvSpPr>
            <p:nvPr/>
          </p:nvSpPr>
          <p:spPr bwMode="auto">
            <a:xfrm>
              <a:off x="4848" y="1776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7" name="Rectangle 43"/>
            <p:cNvSpPr>
              <a:spLocks noChangeAspect="1" noChangeArrowheads="1"/>
            </p:cNvSpPr>
            <p:nvPr/>
          </p:nvSpPr>
          <p:spPr bwMode="auto">
            <a:xfrm>
              <a:off x="3888" y="1824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8" name="Rectangle 44"/>
            <p:cNvSpPr>
              <a:spLocks noChangeAspect="1" noChangeArrowheads="1"/>
            </p:cNvSpPr>
            <p:nvPr/>
          </p:nvSpPr>
          <p:spPr bwMode="auto">
            <a:xfrm>
              <a:off x="4224" y="1872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9" name="Rectangle 45"/>
            <p:cNvSpPr>
              <a:spLocks noChangeAspect="1" noChangeArrowheads="1"/>
            </p:cNvSpPr>
            <p:nvPr/>
          </p:nvSpPr>
          <p:spPr bwMode="auto">
            <a:xfrm>
              <a:off x="4368" y="1872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90" name="Rectangle 46"/>
            <p:cNvSpPr>
              <a:spLocks noChangeAspect="1" noChangeArrowheads="1"/>
            </p:cNvSpPr>
            <p:nvPr/>
          </p:nvSpPr>
          <p:spPr bwMode="auto">
            <a:xfrm>
              <a:off x="4800" y="1872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91" name="Rectangle 47"/>
            <p:cNvSpPr>
              <a:spLocks noChangeAspect="1" noChangeArrowheads="1"/>
            </p:cNvSpPr>
            <p:nvPr/>
          </p:nvSpPr>
          <p:spPr bwMode="auto">
            <a:xfrm>
              <a:off x="4512" y="2112"/>
              <a:ext cx="29" cy="2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Slope = </a:t>
            </a:r>
            <a:r>
              <a:rPr lang="en-US" altLang="en-US" b="1" smtClean="0"/>
              <a:t>direction</a:t>
            </a:r>
            <a:r>
              <a:rPr lang="en-US" altLang="en-US" smtClean="0"/>
              <a:t> of relationship</a:t>
            </a:r>
          </a:p>
          <a:p>
            <a:pPr lvl="1" eaLnBrk="1" hangingPunct="1"/>
            <a:r>
              <a:rPr lang="en-US" altLang="en-US" smtClean="0"/>
              <a:t>Either + or – </a:t>
            </a:r>
          </a:p>
          <a:p>
            <a:pPr eaLnBrk="1" hangingPunct="1"/>
            <a:r>
              <a:rPr lang="en-US" altLang="en-US" smtClean="0"/>
              <a:t>Amount of scatter = </a:t>
            </a:r>
            <a:r>
              <a:rPr lang="en-US" altLang="en-US" b="1" smtClean="0"/>
              <a:t>strength</a:t>
            </a:r>
            <a:r>
              <a:rPr lang="en-US" altLang="en-US" smtClean="0"/>
              <a:t> of relationship </a:t>
            </a:r>
          </a:p>
          <a:p>
            <a:pPr lvl="1" eaLnBrk="1" hangingPunct="1"/>
            <a:r>
              <a:rPr lang="en-US" altLang="en-US" smtClean="0"/>
              <a:t>Less scatter means higher correlation</a:t>
            </a:r>
          </a:p>
          <a:p>
            <a:pPr eaLnBrk="1" hangingPunct="1"/>
            <a:r>
              <a:rPr lang="en-US" altLang="en-US" smtClean="0"/>
              <a:t>Positive or negative?</a:t>
            </a:r>
          </a:p>
          <a:p>
            <a:pPr lvl="1" eaLnBrk="1" hangingPunct="1"/>
            <a:r>
              <a:rPr lang="en-US" altLang="en-US" smtClean="0"/>
              <a:t>As height increases, weight increases</a:t>
            </a:r>
          </a:p>
          <a:p>
            <a:pPr lvl="1" eaLnBrk="1" hangingPunct="1"/>
            <a:r>
              <a:rPr lang="en-US" altLang="en-US" smtClean="0"/>
              <a:t>As television watching increases, reading decreases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200</TotalTime>
  <Words>447</Words>
  <Application>Microsoft Office PowerPoint</Application>
  <PresentationFormat>On-screen Show (4:3)</PresentationFormat>
  <Paragraphs>119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Capsules</vt:lpstr>
      <vt:lpstr>Thinking Critically with Psychological Science</vt:lpstr>
      <vt:lpstr>Brief Overview…</vt:lpstr>
      <vt:lpstr>Descriptive Studies (case study)</vt:lpstr>
      <vt:lpstr>Descriptive Studies (survey)</vt:lpstr>
      <vt:lpstr>Descriptive Studies  (naturalistic observation)</vt:lpstr>
      <vt:lpstr>Correlational Studies</vt:lpstr>
      <vt:lpstr>Correlation Coefficient</vt:lpstr>
      <vt:lpstr>Scatterplots</vt:lpstr>
      <vt:lpstr>Scatterplots</vt:lpstr>
      <vt:lpstr>Correlation and Causation</vt:lpstr>
      <vt:lpstr>Remember…</vt:lpstr>
      <vt:lpstr>Experimental Studies</vt:lpstr>
      <vt:lpstr>Experimental Studies</vt:lpstr>
      <vt:lpstr>Statistics (measures of central tendency)</vt:lpstr>
      <vt:lpstr>Example</vt:lpstr>
      <vt:lpstr>Statistics (measures of variation)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and Science of Psychology #2</dc:title>
  <dc:creator>Greg</dc:creator>
  <cp:lastModifiedBy>Everett, Gregory</cp:lastModifiedBy>
  <cp:revision>28</cp:revision>
  <dcterms:created xsi:type="dcterms:W3CDTF">2006-08-22T18:45:38Z</dcterms:created>
  <dcterms:modified xsi:type="dcterms:W3CDTF">2016-08-26T14:01:56Z</dcterms:modified>
</cp:coreProperties>
</file>