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EBAFB4-D35C-492E-B7F5-17805FB56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046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F1B6F3-67A0-42EB-AAF0-F8377833133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2F47AB-D296-4D86-9EF3-2CFD5805AE6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9A44CF-0DEB-43A9-A983-3D286C9B59A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D59180-CA49-4900-BFFF-D1FC97FBBDC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733017-4B73-418A-A523-17972326E21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763EE3-33D6-45FF-8B24-9CAA12C2376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DE9158-542F-4D0B-9E4D-BB6FA401C92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75877C-F1F8-42DF-AFC5-40279430BAA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63D28B-30A6-437D-B1F7-430A93A1378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F606EA-F21D-4BE9-9C59-1DB4EB76280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5CA538-B0B7-41A3-BBEB-A6A6E581BF0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2250DB-7CAC-4C69-8F8F-CCDA950A555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99F15A-FF7F-4194-A7F2-1656D0F3301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1FB8B9-0FBE-4C02-9185-98DCD2D0DC8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B5A575-2948-47F8-B6F6-ADB6D04A278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E03BFD-FA8F-4D11-A8B8-A4A9CCE02F6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752600"/>
            <a:ext cx="54864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9F852C-F93F-4F35-B377-714DFE91F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80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8542-78E8-49E2-9D86-913EA9ADA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1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762000"/>
            <a:ext cx="1370012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613" y="762000"/>
            <a:ext cx="39624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46C6-11D3-47BB-A9A0-0B96F649F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4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5B46-6813-4D21-BFF7-F3723FE094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06C5-F0EC-4F99-B128-F95F92F0B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28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1613" y="1828800"/>
            <a:ext cx="266541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828800"/>
            <a:ext cx="2667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BE655-9DA1-4B96-8818-99B7ACC9B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27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6483-18AE-437E-BD89-8A1B32656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6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D9738-3A86-432B-980F-4EB97692F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7F0E-A46A-4943-942E-6F5FF8E6D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4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75837-C9E1-4504-A471-703526EAB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3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EE5AC-CBEF-4BF5-BBC8-B066519F7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2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1613" y="762000"/>
            <a:ext cx="54848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828800"/>
            <a:ext cx="548481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9551B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8645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9551B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79551B"/>
                </a:solidFill>
                <a:latin typeface="+mn-lt"/>
              </a:defRPr>
            </a:lvl1pPr>
          </a:lstStyle>
          <a:p>
            <a:pPr>
              <a:defRPr/>
            </a:pPr>
            <a:fld id="{0B2C01B9-D08A-4A83-A79B-5182FE296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79551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79551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79551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752600"/>
            <a:ext cx="6781800" cy="838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The Biology of Mind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0"/>
            <a:ext cx="67786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Nervous System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778625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Electrochemical communication system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2 parts</a:t>
            </a:r>
          </a:p>
          <a:p>
            <a:pPr lvl="1" eaLnBrk="1" hangingPunct="1"/>
            <a:r>
              <a:rPr lang="en-US" altLang="en-US" smtClean="0"/>
              <a:t>Central nervous system (CNS)</a:t>
            </a:r>
          </a:p>
          <a:p>
            <a:pPr lvl="1" eaLnBrk="1" hangingPunct="1"/>
            <a:r>
              <a:rPr lang="en-US" altLang="en-US" smtClean="0"/>
              <a:t>Peripheral nervous system (PNS)</a:t>
            </a:r>
          </a:p>
        </p:txBody>
      </p:sp>
      <p:pic>
        <p:nvPicPr>
          <p:cNvPr id="27652" name="Picture 4" descr="bd2007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1800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68548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Types of Neurons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685482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Sensory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Carry incoming info to the CNS (input)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Carry outgoing info from the CNS to bodily tissues (output)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Interneurons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Part of the CNS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Communicate/intervene between sensory &amp; motor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EX: catching a ball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072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Central Nervous System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3886200" cy="3886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Spinal cord</a:t>
            </a:r>
          </a:p>
          <a:p>
            <a:pPr lvl="1" eaLnBrk="1" hangingPunct="1"/>
            <a:r>
              <a:rPr lang="en-US" altLang="en-US" sz="2000" smtClean="0"/>
              <a:t>Connects PNS to the brain</a:t>
            </a:r>
          </a:p>
          <a:p>
            <a:pPr lvl="1" eaLnBrk="1" hangingPunct="1"/>
            <a:r>
              <a:rPr lang="en-US" altLang="en-US" sz="2000" smtClean="0"/>
              <a:t>Controls reflexes</a:t>
            </a:r>
          </a:p>
          <a:p>
            <a:pPr lvl="2" eaLnBrk="1" hangingPunct="1"/>
            <a:r>
              <a:rPr lang="en-US" altLang="en-US" smtClean="0"/>
              <a:t>Knee-jerk response</a:t>
            </a:r>
          </a:p>
          <a:p>
            <a:pPr lvl="2" eaLnBrk="1" hangingPunct="1"/>
            <a:r>
              <a:rPr lang="en-US" altLang="en-US" smtClean="0"/>
              <a:t>Pain reflex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28800"/>
            <a:ext cx="3581400" cy="3886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Brain</a:t>
            </a:r>
          </a:p>
          <a:p>
            <a:pPr lvl="1" eaLnBrk="1" hangingPunct="1"/>
            <a:r>
              <a:rPr lang="en-US" altLang="en-US" sz="2000" smtClean="0"/>
              <a:t>Neural networks: clustered neurons that work together</a:t>
            </a:r>
          </a:p>
          <a:p>
            <a:pPr lvl="2" eaLnBrk="1" hangingPunct="1"/>
            <a:r>
              <a:rPr lang="en-US" altLang="en-US" smtClean="0"/>
              <a:t>Change w/growth and experience</a:t>
            </a:r>
          </a:p>
          <a:p>
            <a:pPr eaLnBrk="1" hangingPunct="1"/>
            <a:endParaRPr lang="en-US" altLang="en-US" sz="2000" smtClean="0"/>
          </a:p>
        </p:txBody>
      </p:sp>
      <p:pic>
        <p:nvPicPr>
          <p:cNvPr id="28677" name="Picture 5" descr="hm003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8382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j01978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19240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0"/>
            <a:ext cx="67024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Peripheral Nervous System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0"/>
            <a:ext cx="6702425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Connects the CNS to rest of body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2 components</a:t>
            </a:r>
          </a:p>
          <a:p>
            <a:pPr lvl="1" eaLnBrk="1" hangingPunct="1"/>
            <a:r>
              <a:rPr lang="en-US" altLang="en-US" smtClean="0"/>
              <a:t>Somatic</a:t>
            </a:r>
          </a:p>
          <a:p>
            <a:pPr lvl="2" eaLnBrk="1" hangingPunct="1"/>
            <a:r>
              <a:rPr lang="en-US" altLang="en-US" smtClean="0"/>
              <a:t>Voluntary control of skeletal muscles</a:t>
            </a:r>
          </a:p>
          <a:p>
            <a:pPr lvl="1" eaLnBrk="1" hangingPunct="1"/>
            <a:r>
              <a:rPr lang="en-US" altLang="en-US" smtClean="0"/>
              <a:t>Autonomic</a:t>
            </a:r>
          </a:p>
          <a:p>
            <a:pPr lvl="2" eaLnBrk="1" hangingPunct="1"/>
            <a:r>
              <a:rPr lang="en-US" altLang="en-US" smtClean="0"/>
              <a:t>Control of internal glands/muscles</a:t>
            </a:r>
          </a:p>
          <a:p>
            <a:pPr lvl="2" eaLnBrk="1" hangingPunct="1"/>
            <a:r>
              <a:rPr lang="en-US" altLang="en-US" smtClean="0"/>
              <a:t>Usually operates on its own, but may be consciously overridden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68548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Autonomic Nervous System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685482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Dual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Differing effects on same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Sympathetic nervous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Arousal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Mobilizes energy in stressful situations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lie detector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Fight or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Parasympathetic nervous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Calming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Conserves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69310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Remember…</a:t>
            </a:r>
          </a:p>
        </p:txBody>
      </p:sp>
      <p:pic>
        <p:nvPicPr>
          <p:cNvPr id="17411" name="Picture 4" descr="figure-03-0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68548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Endocrine System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6702425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Slow communication system</a:t>
            </a:r>
          </a:p>
          <a:p>
            <a:pPr eaLnBrk="1" hangingPunct="1"/>
            <a:r>
              <a:rPr lang="en-US" altLang="en-US" smtClean="0"/>
              <a:t>Hormones</a:t>
            </a:r>
          </a:p>
          <a:p>
            <a:pPr lvl="1" eaLnBrk="1" hangingPunct="1"/>
            <a:r>
              <a:rPr lang="en-US" altLang="en-US" smtClean="0"/>
              <a:t>Chemical messengers</a:t>
            </a:r>
          </a:p>
          <a:p>
            <a:pPr lvl="1" eaLnBrk="1" hangingPunct="1"/>
            <a:r>
              <a:rPr lang="en-US" altLang="en-US" smtClean="0"/>
              <a:t>Affect brain and bodily tissues</a:t>
            </a:r>
          </a:p>
          <a:p>
            <a:pPr eaLnBrk="1" hangingPunct="1"/>
            <a:r>
              <a:rPr lang="en-US" altLang="en-US" smtClean="0"/>
              <a:t>Glands</a:t>
            </a:r>
          </a:p>
          <a:p>
            <a:pPr lvl="1" eaLnBrk="1" hangingPunct="1"/>
            <a:r>
              <a:rPr lang="en-US" altLang="en-US" smtClean="0"/>
              <a:t>Synthesize hormones</a:t>
            </a:r>
          </a:p>
          <a:p>
            <a:pPr lvl="1" eaLnBrk="1" hangingPunct="1"/>
            <a:r>
              <a:rPr lang="en-US" altLang="en-US" smtClean="0"/>
              <a:t>Pituitary gland </a:t>
            </a:r>
            <a:r>
              <a:rPr lang="en-US" altLang="en-US" b="1" smtClean="0"/>
              <a:t>(“MASTER GLAND”)</a:t>
            </a:r>
          </a:p>
          <a:p>
            <a:pPr lvl="2" eaLnBrk="1" hangingPunct="1"/>
            <a:r>
              <a:rPr lang="en-US" altLang="en-US" smtClean="0"/>
              <a:t>Hypothalamus</a:t>
            </a:r>
          </a:p>
          <a:p>
            <a:pPr lvl="2" eaLnBrk="1" hangingPunct="1"/>
            <a:r>
              <a:rPr lang="en-US" altLang="en-US" smtClean="0"/>
              <a:t>Influences growth</a:t>
            </a:r>
          </a:p>
          <a:p>
            <a:pPr lvl="2" eaLnBrk="1" hangingPunct="1"/>
            <a:r>
              <a:rPr lang="en-US" altLang="en-US" smtClean="0"/>
              <a:t>Affects other glands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0"/>
            <a:ext cx="67786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778625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Biopsychosocial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Neurons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Makeup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How they communicate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Nervous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Central nervous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Peripheral nervous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Endocrine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Hormones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Glands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0"/>
            <a:ext cx="67024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Neurons (makeup)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2390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Cell body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Dendrites (listen)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Axon (speak)</a:t>
            </a:r>
          </a:p>
          <a:p>
            <a:pPr lvl="1" eaLnBrk="1" hangingPunct="1"/>
            <a:r>
              <a:rPr lang="en-US" altLang="en-US" smtClean="0"/>
              <a:t>Myelin sheath</a:t>
            </a:r>
          </a:p>
          <a:p>
            <a:pPr lvl="2" eaLnBrk="1" hangingPunct="1"/>
            <a:r>
              <a:rPr lang="en-US" altLang="en-US" smtClean="0"/>
              <a:t>Multiple sclerosis</a:t>
            </a:r>
          </a:p>
          <a:p>
            <a:pPr lvl="1" eaLnBrk="1" hangingPunct="1"/>
            <a:r>
              <a:rPr lang="en-US" altLang="en-US" smtClean="0"/>
              <a:t>Terminal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69310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Neurons (makeup)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931025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Building blocks of nervous system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148" name="Picture 4" descr="figure 0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0"/>
            <a:ext cx="67786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Neurons (action potential)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778625" cy="4343400"/>
          </a:xfrm>
        </p:spPr>
        <p:txBody>
          <a:bodyPr/>
          <a:lstStyle/>
          <a:p>
            <a:pPr eaLnBrk="1" hangingPunct="1"/>
            <a:r>
              <a:rPr lang="en-US" altLang="en-US" smtClean="0"/>
              <a:t>Action potential (AP)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Neural impulse, brief electrical charge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Travels down the axon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Caused by:</a:t>
            </a:r>
          </a:p>
          <a:p>
            <a:pPr lvl="2" eaLnBrk="1" hangingPunct="1"/>
            <a:r>
              <a:rPr lang="en-US" altLang="en-US" smtClean="0"/>
              <a:t>Signals from sense receptors</a:t>
            </a:r>
          </a:p>
          <a:p>
            <a:pPr lvl="2" eaLnBrk="1" hangingPunct="1"/>
            <a:r>
              <a:rPr lang="en-US" altLang="en-US" smtClean="0"/>
              <a:t>Chemical messages from neighboring neurons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12673_MyersPsy8e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2000"/>
            <a:ext cx="7543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68548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Action Potential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235825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Depolarization</a:t>
            </a:r>
          </a:p>
          <a:p>
            <a:pPr lvl="1" eaLnBrk="1" hangingPunct="1"/>
            <a:r>
              <a:rPr lang="en-US" altLang="en-US" dirty="0" smtClean="0"/>
              <a:t>Entry of positive ions make an AP more likely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Threshold</a:t>
            </a:r>
          </a:p>
          <a:p>
            <a:pPr lvl="1" eaLnBrk="1" hangingPunct="1"/>
            <a:r>
              <a:rPr lang="en-US" altLang="en-US" dirty="0" smtClean="0"/>
              <a:t>Minimum intensity needed to fire an AP</a:t>
            </a:r>
          </a:p>
          <a:p>
            <a:pPr lvl="1" eaLnBrk="1" hangingPunct="1"/>
            <a:r>
              <a:rPr lang="en-US" altLang="en-US" dirty="0" smtClean="0"/>
              <a:t>all or none response</a:t>
            </a:r>
          </a:p>
          <a:p>
            <a:pPr lvl="1" eaLnBrk="1" hangingPunct="1"/>
            <a:r>
              <a:rPr lang="en-US" altLang="en-US" dirty="0" smtClean="0"/>
              <a:t>EX: </a:t>
            </a:r>
            <a:r>
              <a:rPr lang="en-US" altLang="en-US" dirty="0" smtClean="0"/>
              <a:t>gun, thermostat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6931025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Neuronal Communication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235825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Synapse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junction between sending &amp; receiving neurons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Nuerotransmitters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chemicals released from the sending neuron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travel across the synapse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bind to receptors of receiving neuron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either exciting or inhibiting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Reuptake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Reabsorbtion of excess neurons by the sending neuron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figure-03-0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838200" y="1219200"/>
            <a:ext cx="381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12673_MyersPsy8e_f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6"/>
          <a:stretch>
            <a:fillRect/>
          </a:stretch>
        </p:blipFill>
        <p:spPr bwMode="auto">
          <a:xfrm>
            <a:off x="4953000" y="1219200"/>
            <a:ext cx="3429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inthian columns design template">
  <a:themeElements>
    <a:clrScheme name="Corinthian columns design templat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Corinthian columns design template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inthian column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Corinthian columns design template</Template>
  <TotalTime>275</TotalTime>
  <Words>353</Words>
  <Application>Microsoft Office PowerPoint</Application>
  <PresentationFormat>On-screen Show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Corinthian columns design template</vt:lpstr>
      <vt:lpstr>The Biology of Mind </vt:lpstr>
      <vt:lpstr>Introduction</vt:lpstr>
      <vt:lpstr>Neurons (makeup)</vt:lpstr>
      <vt:lpstr>Neurons (makeup)</vt:lpstr>
      <vt:lpstr>Neurons (action potential)</vt:lpstr>
      <vt:lpstr>PowerPoint Presentation</vt:lpstr>
      <vt:lpstr>Action Potential </vt:lpstr>
      <vt:lpstr>Neuronal Communication</vt:lpstr>
      <vt:lpstr>PowerPoint Presentation</vt:lpstr>
      <vt:lpstr>Nervous System </vt:lpstr>
      <vt:lpstr>Types of Neurons</vt:lpstr>
      <vt:lpstr>Central Nervous System</vt:lpstr>
      <vt:lpstr>Peripheral Nervous System</vt:lpstr>
      <vt:lpstr>Autonomic Nervous System</vt:lpstr>
      <vt:lpstr>Remember…</vt:lpstr>
      <vt:lpstr>Endocrine System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Neuroscience and Behavior</dc:title>
  <dc:creator>Greg</dc:creator>
  <cp:lastModifiedBy>Everett, Gregory</cp:lastModifiedBy>
  <cp:revision>24</cp:revision>
  <dcterms:created xsi:type="dcterms:W3CDTF">2006-08-23T15:18:20Z</dcterms:created>
  <dcterms:modified xsi:type="dcterms:W3CDTF">2016-09-06T16:15:42Z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TC011594391033</vt:lpwstr>
  </property>
</Properties>
</file>