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2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28" autoAdjust="0"/>
  </p:normalViewPr>
  <p:slideViewPr>
    <p:cSldViewPr>
      <p:cViewPr>
        <p:scale>
          <a:sx n="66" d="100"/>
          <a:sy n="66" d="100"/>
        </p:scale>
        <p:origin x="-1284" y="-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65125FB-280A-4C6F-A3A6-7DE61BF292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776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1BDBAA3-79FD-4FF0-8AC9-26FD7AF12F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885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B22059D-FB57-4432-82EB-81AE127B3F54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39C987F-69EB-427E-8A6C-B9F9FB7526FA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92A8FEA-EFDE-4FA8-8E47-35C036AB5CFB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F32445-6624-4009-9F4C-4D24DA90D426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488042B-4C75-4701-8ECF-6CD0A7502A6D}" type="slidenum">
              <a:rPr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84CAB76-3704-4FB9-890E-A728701670BE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13213B-48E6-4F2B-8348-BC1139C1EED8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63CA8E-B502-4318-9190-A50E47601FC4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C259265-14DD-4A45-B2D0-8535B82FC459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2F9FF03-63BB-40F3-9546-FB4E495C775F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A00D297-1721-49D9-A1E7-933307F04297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05556B7-3A9F-4217-B6EB-00DEE61342C5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E8C1FA-00E3-48B2-AA1B-FDCFC2F32FDA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0DF6B0-350A-4344-8592-BBB9AB6EAD9C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8971D-5686-4526-8D2B-BEE2428F15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27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76934-60D9-4357-B61D-B90FE1910F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29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51CD7-2E32-44B4-8C9A-52BD850724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03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E6435-EBC8-48E2-9DDE-4D34A5CD0C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26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C4682-6200-475B-8424-0EA0C11FB7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9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2C814-D305-44E3-8251-4CD27125E8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20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A15EA-95EA-45E6-A717-8DEB57EB2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52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A2CD1-EA46-4830-8CE4-AD0C2762E4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86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D5D27-F045-4A9F-94B3-8C82162EE9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93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77487-BAFE-44F4-BF08-7F7E7E7A73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89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4D072-683B-43DF-886A-B0770F7FD3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83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53E6F20-3678-4A7A-8B0D-2D996D7751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Nature, Nurture, and Human Diversity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Gender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Similarity</a:t>
            </a:r>
          </a:p>
          <a:p>
            <a:pPr lvl="1" eaLnBrk="1" hangingPunct="1"/>
            <a:r>
              <a:rPr lang="en-US" altLang="en-US" dirty="0" smtClean="0"/>
              <a:t>45 of 46 chromosomes are unisex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Differences frequently noticed/discussed</a:t>
            </a:r>
          </a:p>
          <a:p>
            <a:pPr lvl="1" eaLnBrk="1" hangingPunct="1"/>
            <a:r>
              <a:rPr lang="en-US" altLang="en-US" dirty="0" smtClean="0"/>
              <a:t>Aggression (physical vs. relational)</a:t>
            </a:r>
          </a:p>
          <a:p>
            <a:pPr lvl="1" eaLnBrk="1" hangingPunct="1"/>
            <a:r>
              <a:rPr lang="en-US" altLang="en-US" dirty="0" smtClean="0"/>
              <a:t>Inequity of social power</a:t>
            </a:r>
          </a:p>
          <a:p>
            <a:pPr lvl="1" eaLnBrk="1" hangingPunct="1"/>
            <a:r>
              <a:rPr lang="en-US" altLang="en-US" dirty="0" smtClean="0"/>
              <a:t>Differences in social connectedness</a:t>
            </a:r>
          </a:p>
        </p:txBody>
      </p:sp>
      <p:pic>
        <p:nvPicPr>
          <p:cNvPr id="33796" name="Picture 4" descr="j0398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10000"/>
            <a:ext cx="1787525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Nature &amp; Nurture of Gender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Biology</a:t>
            </a:r>
          </a:p>
          <a:p>
            <a:pPr lvl="1" eaLnBrk="1" hangingPunct="1"/>
            <a:r>
              <a:rPr lang="en-US" altLang="en-US" smtClean="0"/>
              <a:t>Determined by 23</a:t>
            </a:r>
            <a:r>
              <a:rPr lang="en-US" altLang="en-US" baseline="30000" smtClean="0"/>
              <a:t>rd</a:t>
            </a:r>
            <a:r>
              <a:rPr lang="en-US" altLang="en-US" smtClean="0"/>
              <a:t> pair of chromosomes</a:t>
            </a:r>
          </a:p>
          <a:p>
            <a:pPr lvl="1" eaLnBrk="1" hangingPunct="1"/>
            <a:r>
              <a:rPr lang="en-US" altLang="en-US" smtClean="0"/>
              <a:t>Genes activate biological sex</a:t>
            </a:r>
          </a:p>
          <a:p>
            <a:pPr lvl="2" eaLnBrk="1" hangingPunct="1"/>
            <a:r>
              <a:rPr lang="en-US" altLang="en-US" smtClean="0"/>
              <a:t>XY = male &amp; increased testosterone</a:t>
            </a:r>
          </a:p>
          <a:p>
            <a:pPr lvl="2" eaLnBrk="1" hangingPunct="1"/>
            <a:r>
              <a:rPr lang="en-US" altLang="en-US" smtClean="0"/>
              <a:t>XX = female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Nature &amp; Nurture of Gender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Gender roles</a:t>
            </a:r>
          </a:p>
          <a:p>
            <a:pPr lvl="1" eaLnBrk="1" hangingPunct="1"/>
            <a:r>
              <a:rPr lang="en-US" altLang="en-US" dirty="0" smtClean="0"/>
              <a:t>Expectations of how men &amp; women behave</a:t>
            </a:r>
          </a:p>
          <a:p>
            <a:pPr lvl="1" eaLnBrk="1" hangingPunct="1"/>
            <a:r>
              <a:rPr lang="en-US" altLang="en-US" dirty="0" smtClean="0"/>
              <a:t>Influenced by culture</a:t>
            </a:r>
          </a:p>
          <a:p>
            <a:pPr lvl="1" eaLnBrk="1" hangingPunct="1"/>
            <a:r>
              <a:rPr lang="en-US" altLang="en-US" dirty="0" smtClean="0"/>
              <a:t>Change over time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Gender identity</a:t>
            </a:r>
          </a:p>
          <a:p>
            <a:pPr lvl="1" eaLnBrk="1" hangingPunct="1"/>
            <a:r>
              <a:rPr lang="en-US" altLang="en-US" dirty="0" smtClean="0"/>
              <a:t>Personal sense of being male or female</a:t>
            </a:r>
          </a:p>
          <a:p>
            <a:pPr lvl="1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Theories of Gender Roles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Social learning theory</a:t>
            </a:r>
          </a:p>
          <a:p>
            <a:pPr lvl="1" eaLnBrk="1" hangingPunct="1"/>
            <a:r>
              <a:rPr lang="en-US" altLang="en-US" dirty="0" smtClean="0"/>
              <a:t>Gender is a behavior</a:t>
            </a:r>
          </a:p>
          <a:p>
            <a:pPr lvl="1" eaLnBrk="1" hangingPunct="1"/>
            <a:r>
              <a:rPr lang="en-US" altLang="en-US" dirty="0" smtClean="0"/>
              <a:t>Behavior is learned through observation/imitation</a:t>
            </a:r>
          </a:p>
          <a:p>
            <a:pPr lvl="1" eaLnBrk="1" hangingPunct="1"/>
            <a:r>
              <a:rPr lang="en-US" altLang="en-US" dirty="0" smtClean="0"/>
              <a:t>History of reinforcement/punishment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Gender Schema Theory</a:t>
            </a:r>
          </a:p>
          <a:p>
            <a:pPr lvl="1" eaLnBrk="1" hangingPunct="1"/>
            <a:r>
              <a:rPr lang="en-US" altLang="en-US" dirty="0" smtClean="0"/>
              <a:t>Learn concepts of male &amp; female from culture</a:t>
            </a:r>
          </a:p>
          <a:p>
            <a:pPr lvl="1" eaLnBrk="1" hangingPunct="1"/>
            <a:r>
              <a:rPr lang="en-US" altLang="en-US" dirty="0" smtClean="0"/>
              <a:t>Adjust behavior based on concepts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Finally...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altLang="en-US" smtClean="0"/>
          </a:p>
          <a:p>
            <a:pPr algn="ctr" eaLnBrk="1" hangingPunct="1">
              <a:buFontTx/>
              <a:buNone/>
            </a:pPr>
            <a:endParaRPr lang="en-US" altLang="en-US" smtClean="0"/>
          </a:p>
          <a:p>
            <a:pPr algn="ctr" eaLnBrk="1" hangingPunct="1">
              <a:buFontTx/>
              <a:buNone/>
            </a:pPr>
            <a:r>
              <a:rPr lang="en-US" altLang="en-US" smtClean="0"/>
              <a:t>We are products of nature </a:t>
            </a:r>
            <a:r>
              <a:rPr lang="en-US" altLang="en-US" b="1" smtClean="0"/>
              <a:t>AND</a:t>
            </a:r>
            <a:r>
              <a:rPr lang="en-US" altLang="en-US" smtClean="0"/>
              <a:t> nurture!!!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67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Nature </a:t>
            </a:r>
            <a:r>
              <a:rPr lang="en-US" altLang="en-US" sz="2400" i="1" dirty="0" smtClean="0"/>
              <a:t>via </a:t>
            </a:r>
            <a:r>
              <a:rPr lang="en-US" altLang="en-US" sz="2400" dirty="0" smtClean="0"/>
              <a:t>nurture</a:t>
            </a:r>
          </a:p>
          <a:p>
            <a:pPr eaLnBrk="1" hangingPunct="1"/>
            <a:r>
              <a:rPr lang="en-US" altLang="en-US" sz="2400" dirty="0" smtClean="0"/>
              <a:t>Parental influences</a:t>
            </a:r>
          </a:p>
          <a:p>
            <a:pPr lvl="1" eaLnBrk="1" hangingPunct="1"/>
            <a:r>
              <a:rPr lang="en-US" altLang="en-US" sz="2000" dirty="0" smtClean="0"/>
              <a:t>Prenatal environment</a:t>
            </a:r>
          </a:p>
          <a:p>
            <a:pPr lvl="1" eaLnBrk="1" hangingPunct="1"/>
            <a:r>
              <a:rPr lang="en-US" altLang="en-US" sz="2000" dirty="0" smtClean="0"/>
              <a:t>Brain development</a:t>
            </a:r>
          </a:p>
          <a:p>
            <a:pPr eaLnBrk="1" hangingPunct="1"/>
            <a:r>
              <a:rPr lang="en-US" altLang="en-US" sz="2400" dirty="0" smtClean="0"/>
              <a:t>Peer influences</a:t>
            </a:r>
          </a:p>
          <a:p>
            <a:pPr lvl="1" eaLnBrk="1" hangingPunct="1"/>
            <a:r>
              <a:rPr lang="en-US" altLang="en-US" sz="2000" dirty="0" smtClean="0"/>
              <a:t>Selection effect</a:t>
            </a:r>
          </a:p>
          <a:p>
            <a:pPr eaLnBrk="1" hangingPunct="1"/>
            <a:r>
              <a:rPr lang="en-US" altLang="en-US" sz="2400" dirty="0" smtClean="0"/>
              <a:t>Cultural influences</a:t>
            </a:r>
          </a:p>
          <a:p>
            <a:pPr lvl="1" eaLnBrk="1" hangingPunct="1"/>
            <a:r>
              <a:rPr lang="en-US" altLang="en-US" sz="2000" dirty="0" smtClean="0"/>
              <a:t>Norms</a:t>
            </a:r>
          </a:p>
          <a:p>
            <a:pPr eaLnBrk="1" hangingPunct="1"/>
            <a:r>
              <a:rPr lang="en-US" altLang="en-US" sz="2400" dirty="0" smtClean="0"/>
              <a:t>Gender development</a:t>
            </a:r>
          </a:p>
          <a:p>
            <a:pPr lvl="1" eaLnBrk="1" hangingPunct="1"/>
            <a:r>
              <a:rPr lang="en-US" altLang="en-US" sz="2000" dirty="0" smtClean="0"/>
              <a:t>Gender roles/theories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579438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3400" smtClean="0"/>
              <a:t>Culture, Gender, and Other </a:t>
            </a:r>
            <a:br>
              <a:rPr lang="en-US" altLang="en-US" sz="3400" smtClean="0"/>
            </a:br>
            <a:r>
              <a:rPr lang="en-US" altLang="en-US" sz="3400" smtClean="0"/>
              <a:t>Environmental Influences</a:t>
            </a:r>
            <a:endParaRPr lang="en-US" altLang="en-US" sz="4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Parental Influences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Prenatal environment</a:t>
            </a:r>
          </a:p>
          <a:p>
            <a:pPr lvl="1" eaLnBrk="1" hangingPunct="1"/>
            <a:r>
              <a:rPr lang="en-US" altLang="en-US" dirty="0" smtClean="0"/>
              <a:t>Nutrition</a:t>
            </a:r>
          </a:p>
          <a:p>
            <a:pPr lvl="1" eaLnBrk="1" hangingPunct="1"/>
            <a:r>
              <a:rPr lang="en-US" altLang="en-US" dirty="0" smtClean="0"/>
              <a:t>Exposure to toxins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Experience &amp; brain development</a:t>
            </a:r>
          </a:p>
          <a:p>
            <a:pPr lvl="1" eaLnBrk="1" hangingPunct="1"/>
            <a:r>
              <a:rPr lang="en-US" altLang="en-US" i="1" dirty="0" smtClean="0"/>
              <a:t>Use it or loose it!</a:t>
            </a:r>
          </a:p>
          <a:p>
            <a:pPr lvl="1" eaLnBrk="1" hangingPunct="1"/>
            <a:r>
              <a:rPr lang="en-US" altLang="en-US" dirty="0" smtClean="0"/>
              <a:t>Development of neural connections</a:t>
            </a:r>
          </a:p>
          <a:p>
            <a:pPr lvl="1" eaLnBrk="1" hangingPunct="1"/>
            <a:r>
              <a:rPr lang="en-US" altLang="en-US" dirty="0" smtClean="0"/>
              <a:t>Critical periods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14340" name="Picture 4" descr="j03392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114800"/>
            <a:ext cx="16002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Parental Influences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Parents </a:t>
            </a:r>
            <a:r>
              <a:rPr lang="en-US" altLang="en-US" b="1" dirty="0" smtClean="0"/>
              <a:t>DO</a:t>
            </a:r>
            <a:r>
              <a:rPr lang="en-US" altLang="en-US" dirty="0" smtClean="0"/>
              <a:t> Matter</a:t>
            </a:r>
          </a:p>
          <a:p>
            <a:pPr lvl="1" eaLnBrk="1" hangingPunct="1"/>
            <a:r>
              <a:rPr lang="en-US" altLang="en-US" dirty="0" smtClean="0"/>
              <a:t>Importance of environment</a:t>
            </a:r>
          </a:p>
          <a:p>
            <a:pPr lvl="1" eaLnBrk="1" hangingPunct="1"/>
            <a:r>
              <a:rPr lang="en-US" altLang="en-US" dirty="0" smtClean="0"/>
              <a:t>Behavior often shaped at extremes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Should parents be praised/blamed for…</a:t>
            </a:r>
          </a:p>
          <a:p>
            <a:pPr lvl="1" eaLnBrk="1" hangingPunct="1"/>
            <a:r>
              <a:rPr lang="en-US" altLang="en-US" dirty="0" smtClean="0"/>
              <a:t>Children’s achievements?</a:t>
            </a:r>
          </a:p>
          <a:p>
            <a:pPr lvl="1" eaLnBrk="1" hangingPunct="1"/>
            <a:r>
              <a:rPr lang="en-US" altLang="en-US" dirty="0" smtClean="0"/>
              <a:t>Children’s failures?</a:t>
            </a:r>
          </a:p>
          <a:p>
            <a:pPr lvl="1" eaLnBrk="1" hangingPunct="1"/>
            <a:endParaRPr lang="en-US" altLang="en-US" dirty="0" smtClean="0"/>
          </a:p>
        </p:txBody>
      </p:sp>
      <p:pic>
        <p:nvPicPr>
          <p:cNvPr id="19460" name="Picture 4" descr="j03976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38600"/>
            <a:ext cx="2057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Peer Influences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Conformity of behavior</a:t>
            </a:r>
          </a:p>
          <a:p>
            <a:pPr lvl="1" eaLnBrk="1" hangingPunct="1"/>
            <a:r>
              <a:rPr lang="en-US" altLang="en-US" dirty="0" smtClean="0"/>
              <a:t>Peer modeling of behavior</a:t>
            </a:r>
          </a:p>
          <a:p>
            <a:pPr eaLnBrk="1" hangingPunct="1"/>
            <a:r>
              <a:rPr lang="en-US" altLang="en-US" dirty="0" smtClean="0"/>
              <a:t>Selection effect</a:t>
            </a:r>
          </a:p>
          <a:p>
            <a:pPr lvl="1" eaLnBrk="1" hangingPunct="1"/>
            <a:r>
              <a:rPr lang="en-US" altLang="en-US" dirty="0" smtClean="0"/>
              <a:t>Seek out peers w/similar attitudes &amp; interest</a:t>
            </a:r>
          </a:p>
          <a:p>
            <a:pPr eaLnBrk="1" hangingPunct="1"/>
            <a:r>
              <a:rPr lang="en-US" altLang="en-US" dirty="0" smtClean="0"/>
              <a:t>Indirect parental influences</a:t>
            </a:r>
          </a:p>
          <a:p>
            <a:pPr lvl="1" eaLnBrk="1" hangingPunct="1"/>
            <a:r>
              <a:rPr lang="en-US" altLang="en-US" dirty="0" smtClean="0"/>
              <a:t>Neighborhood/school selection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  <p:pic>
        <p:nvPicPr>
          <p:cNvPr id="21508" name="Picture 4" descr="j008905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86200"/>
            <a:ext cx="18288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Cultural Influences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Culture</a:t>
            </a:r>
          </a:p>
          <a:p>
            <a:pPr lvl="1" eaLnBrk="1" hangingPunct="1"/>
            <a:r>
              <a:rPr lang="en-US" altLang="en-US" smtClean="0"/>
              <a:t>Behaviors, ideas, attitudes, values, &amp; traditions shared by a group</a:t>
            </a:r>
          </a:p>
          <a:p>
            <a:pPr lvl="1" eaLnBrk="1" hangingPunct="1"/>
            <a:r>
              <a:rPr lang="en-US" altLang="en-US" smtClean="0"/>
              <a:t>Passed to succeeding generations</a:t>
            </a:r>
          </a:p>
          <a:p>
            <a:pPr lvl="1" eaLnBrk="1" hangingPunct="1"/>
            <a:r>
              <a:rPr lang="en-US" altLang="en-US" smtClean="0"/>
              <a:t>Language </a:t>
            </a:r>
          </a:p>
          <a:p>
            <a:pPr lvl="1" eaLnBrk="1" hangingPunct="1"/>
            <a:r>
              <a:rPr lang="en-US" altLang="en-US" smtClean="0"/>
              <a:t>Division of labor</a:t>
            </a:r>
          </a:p>
          <a:p>
            <a:pPr lvl="1" eaLnBrk="1" hangingPunct="1"/>
            <a:r>
              <a:rPr lang="en-US" altLang="en-US" smtClean="0"/>
              <a:t>Preservation of innovation </a:t>
            </a:r>
          </a:p>
          <a:p>
            <a:pPr lvl="1" eaLnBrk="1" hangingPunct="1"/>
            <a:endParaRPr lang="en-US" altLang="en-US" smtClean="0"/>
          </a:p>
        </p:txBody>
      </p:sp>
      <p:pic>
        <p:nvPicPr>
          <p:cNvPr id="23556" name="Picture 4" descr="j04102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352800"/>
            <a:ext cx="2133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Cultural Influences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Norms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/>
              <a:t>Rules for accepted/expected behavior 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 smtClean="0"/>
              <a:t>	(i.e., “proper behavior”)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/>
              <a:t>Vary across/within cultures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 smtClean="0"/>
              <a:t>Importance of time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 smtClean="0"/>
              <a:t>Pace of life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 smtClean="0"/>
              <a:t>Personal space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 smtClean="0"/>
          </a:p>
        </p:txBody>
      </p:sp>
      <p:pic>
        <p:nvPicPr>
          <p:cNvPr id="24580" name="Picture 4" descr="j04315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Cultural Influences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05000"/>
            <a:ext cx="4267200" cy="2667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Individualism (“I”)</a:t>
            </a:r>
          </a:p>
          <a:p>
            <a:pPr lvl="1" eaLnBrk="1" hangingPunct="1"/>
            <a:r>
              <a:rPr lang="en-US" altLang="en-US" sz="2000" smtClean="0"/>
              <a:t>Priority is self (independent)</a:t>
            </a:r>
          </a:p>
          <a:p>
            <a:pPr lvl="1" eaLnBrk="1" hangingPunct="1"/>
            <a:r>
              <a:rPr lang="en-US" altLang="en-US" sz="2000" smtClean="0"/>
              <a:t>Personal goals/attributes</a:t>
            </a:r>
          </a:p>
          <a:p>
            <a:pPr lvl="1" eaLnBrk="1" hangingPunct="1"/>
            <a:r>
              <a:rPr lang="en-US" altLang="en-US" sz="2000" smtClean="0"/>
              <a:t>Encouraged to express oneself</a:t>
            </a:r>
          </a:p>
          <a:p>
            <a:pPr lvl="1" eaLnBrk="1" hangingPunct="1"/>
            <a:r>
              <a:rPr lang="en-US" altLang="en-US" sz="2000" smtClean="0"/>
              <a:t>Many casual/temporary relationships</a:t>
            </a:r>
          </a:p>
          <a:p>
            <a:pPr lvl="1" eaLnBrk="1" hangingPunct="1"/>
            <a:endParaRPr lang="en-US" altLang="en-US" sz="2000" smtClean="0"/>
          </a:p>
          <a:p>
            <a:pPr lvl="1" eaLnBrk="1" hangingPunct="1"/>
            <a:endParaRPr lang="en-US" altLang="en-US" sz="2000" smtClean="0"/>
          </a:p>
          <a:p>
            <a:pPr lvl="1" eaLnBrk="1" hangingPunct="1"/>
            <a:endParaRPr lang="en-US" altLang="en-US" sz="2000" smtClean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05000"/>
            <a:ext cx="4267200" cy="3048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Collectivism (“we”)</a:t>
            </a:r>
          </a:p>
          <a:p>
            <a:pPr lvl="1" eaLnBrk="1" hangingPunct="1"/>
            <a:r>
              <a:rPr lang="en-US" altLang="en-US" sz="2000" smtClean="0"/>
              <a:t>Priority is group (interdependent)</a:t>
            </a:r>
          </a:p>
          <a:p>
            <a:pPr lvl="1" eaLnBrk="1" hangingPunct="1"/>
            <a:r>
              <a:rPr lang="en-US" altLang="en-US" sz="2000" smtClean="0"/>
              <a:t>Group goals</a:t>
            </a:r>
          </a:p>
          <a:p>
            <a:pPr lvl="1" eaLnBrk="1" hangingPunct="1"/>
            <a:r>
              <a:rPr lang="en-US" altLang="en-US" sz="2000" smtClean="0"/>
              <a:t>Encouraged to fit-in</a:t>
            </a:r>
          </a:p>
          <a:p>
            <a:pPr lvl="1" eaLnBrk="1" hangingPunct="1"/>
            <a:r>
              <a:rPr lang="en-US" altLang="en-US" sz="2000" smtClean="0"/>
              <a:t>A few long/term close relationships</a:t>
            </a:r>
          </a:p>
          <a:p>
            <a:pPr lvl="1" eaLnBrk="1" hangingPunct="1"/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Cultural Influences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Child rearing</a:t>
            </a:r>
          </a:p>
          <a:p>
            <a:pPr lvl="1" eaLnBrk="1" hangingPunct="1"/>
            <a:r>
              <a:rPr lang="en-US" altLang="en-US" smtClean="0"/>
              <a:t>Influence of individualist vs. collectivist</a:t>
            </a:r>
          </a:p>
          <a:p>
            <a:pPr lvl="2" eaLnBrk="1" hangingPunct="1"/>
            <a:r>
              <a:rPr lang="en-US" altLang="en-US" smtClean="0"/>
              <a:t>Independence/interdependence</a:t>
            </a:r>
          </a:p>
          <a:p>
            <a:pPr lvl="1" eaLnBrk="1" hangingPunct="1"/>
            <a:r>
              <a:rPr lang="en-US" altLang="en-US" smtClean="0"/>
              <a:t>Practices change over time</a:t>
            </a:r>
          </a:p>
          <a:p>
            <a:pPr lvl="1" eaLnBrk="1" hangingPunct="1"/>
            <a:r>
              <a:rPr lang="en-US" altLang="en-US" smtClean="0"/>
              <a:t>Examples</a:t>
            </a:r>
          </a:p>
          <a:p>
            <a:pPr lvl="2" eaLnBrk="1" hangingPunct="1"/>
            <a:r>
              <a:rPr lang="en-US" altLang="en-US" smtClean="0"/>
              <a:t>Child sleeping arrangements</a:t>
            </a:r>
          </a:p>
          <a:p>
            <a:pPr lvl="2" eaLnBrk="1" hangingPunct="1"/>
            <a:r>
              <a:rPr lang="en-US" altLang="en-US" smtClean="0"/>
              <a:t>Role of extended family</a:t>
            </a:r>
          </a:p>
        </p:txBody>
      </p:sp>
      <p:pic>
        <p:nvPicPr>
          <p:cNvPr id="11268" name="Picture 4" descr="j03973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657600"/>
            <a:ext cx="182880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bit design template">
  <a:themeElements>
    <a:clrScheme name="Orbit design template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Orbit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bit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design template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 design template</Template>
  <TotalTime>379</TotalTime>
  <Words>343</Words>
  <Application>Microsoft Office PowerPoint</Application>
  <PresentationFormat>On-screen Show (4:3)</PresentationFormat>
  <Paragraphs>120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Orbit design template</vt:lpstr>
      <vt:lpstr>Nature, Nurture, and Human Diversity</vt:lpstr>
      <vt:lpstr>Culture, Gender, and Other  Environmental Influences</vt:lpstr>
      <vt:lpstr>Parental Influences</vt:lpstr>
      <vt:lpstr>Parental Influences</vt:lpstr>
      <vt:lpstr>Peer Influences</vt:lpstr>
      <vt:lpstr>Cultural Influences</vt:lpstr>
      <vt:lpstr>Cultural Influences</vt:lpstr>
      <vt:lpstr>Cultural Influences</vt:lpstr>
      <vt:lpstr>Cultural Influences</vt:lpstr>
      <vt:lpstr>Gender</vt:lpstr>
      <vt:lpstr>Nature &amp; Nurture of Gender</vt:lpstr>
      <vt:lpstr>Nature &amp; Nurture of Gender</vt:lpstr>
      <vt:lpstr>Theories of Gender Roles</vt:lpstr>
      <vt:lpstr>Finally...</vt:lpstr>
    </vt:vector>
  </TitlesOfParts>
  <Company>SIUE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Nature, Nurture, and Human Diversity</dc:title>
  <dc:creator>Greg</dc:creator>
  <cp:lastModifiedBy>Everett, Gregory</cp:lastModifiedBy>
  <cp:revision>36</cp:revision>
  <dcterms:created xsi:type="dcterms:W3CDTF">2006-08-31T14:37:52Z</dcterms:created>
  <dcterms:modified xsi:type="dcterms:W3CDTF">2016-09-12T13:42:58Z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TC100690451033</vt:lpwstr>
  </property>
</Properties>
</file>