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24"/>
  </p:notesMasterIdLst>
  <p:sldIdLst>
    <p:sldId id="256" r:id="rId2"/>
    <p:sldId id="286" r:id="rId3"/>
    <p:sldId id="294" r:id="rId4"/>
    <p:sldId id="283" r:id="rId5"/>
    <p:sldId id="289" r:id="rId6"/>
    <p:sldId id="257" r:id="rId7"/>
    <p:sldId id="288" r:id="rId8"/>
    <p:sldId id="290" r:id="rId9"/>
    <p:sldId id="263" r:id="rId10"/>
    <p:sldId id="291" r:id="rId11"/>
    <p:sldId id="282" r:id="rId12"/>
    <p:sldId id="292" r:id="rId13"/>
    <p:sldId id="279" r:id="rId14"/>
    <p:sldId id="267" r:id="rId15"/>
    <p:sldId id="269" r:id="rId16"/>
    <p:sldId id="293" r:id="rId17"/>
    <p:sldId id="272" r:id="rId18"/>
    <p:sldId id="271" r:id="rId19"/>
    <p:sldId id="274" r:id="rId20"/>
    <p:sldId id="277" r:id="rId21"/>
    <p:sldId id="284" r:id="rId22"/>
    <p:sldId id="276" r:id="rId23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A4A7"/>
    <a:srgbClr val="F6D5D6"/>
    <a:srgbClr val="FADDC9"/>
    <a:srgbClr val="FFBDB6"/>
    <a:srgbClr val="D1E962"/>
    <a:srgbClr val="BFC7FF"/>
    <a:srgbClr val="FCF285"/>
    <a:srgbClr val="FFFFAA"/>
    <a:srgbClr val="DAF3D0"/>
    <a:srgbClr val="A6EC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00"/>
    <p:restoredTop sz="94710"/>
  </p:normalViewPr>
  <p:slideViewPr>
    <p:cSldViewPr snapToGrid="0">
      <p:cViewPr varScale="1">
        <p:scale>
          <a:sx n="100" d="100"/>
          <a:sy n="100" d="100"/>
        </p:scale>
        <p:origin x="371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508EE3-BD3D-6C48-92BE-663AA0137299}" type="datetimeFigureOut">
              <a:rPr lang="en-US" smtClean="0"/>
              <a:t>8/5/25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E878F-06C5-A645-AB6D-50F91DBE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58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45579" rtl="0" eaLnBrk="1" latinLnBrk="0" hangingPunct="1">
      <a:defRPr sz="585" kern="1200">
        <a:solidFill>
          <a:schemeClr val="tx1"/>
        </a:solidFill>
        <a:latin typeface="+mn-lt"/>
        <a:ea typeface="+mn-ea"/>
        <a:cs typeface="+mn-cs"/>
      </a:defRPr>
    </a:lvl1pPr>
    <a:lvl2pPr marL="222790" algn="l" defTabSz="445579" rtl="0" eaLnBrk="1" latinLnBrk="0" hangingPunct="1">
      <a:defRPr sz="585" kern="1200">
        <a:solidFill>
          <a:schemeClr val="tx1"/>
        </a:solidFill>
        <a:latin typeface="+mn-lt"/>
        <a:ea typeface="+mn-ea"/>
        <a:cs typeface="+mn-cs"/>
      </a:defRPr>
    </a:lvl2pPr>
    <a:lvl3pPr marL="445579" algn="l" defTabSz="445579" rtl="0" eaLnBrk="1" latinLnBrk="0" hangingPunct="1">
      <a:defRPr sz="585" kern="1200">
        <a:solidFill>
          <a:schemeClr val="tx1"/>
        </a:solidFill>
        <a:latin typeface="+mn-lt"/>
        <a:ea typeface="+mn-ea"/>
        <a:cs typeface="+mn-cs"/>
      </a:defRPr>
    </a:lvl3pPr>
    <a:lvl4pPr marL="668369" algn="l" defTabSz="445579" rtl="0" eaLnBrk="1" latinLnBrk="0" hangingPunct="1">
      <a:defRPr sz="585" kern="1200">
        <a:solidFill>
          <a:schemeClr val="tx1"/>
        </a:solidFill>
        <a:latin typeface="+mn-lt"/>
        <a:ea typeface="+mn-ea"/>
        <a:cs typeface="+mn-cs"/>
      </a:defRPr>
    </a:lvl4pPr>
    <a:lvl5pPr marL="891158" algn="l" defTabSz="445579" rtl="0" eaLnBrk="1" latinLnBrk="0" hangingPunct="1">
      <a:defRPr sz="585" kern="1200">
        <a:solidFill>
          <a:schemeClr val="tx1"/>
        </a:solidFill>
        <a:latin typeface="+mn-lt"/>
        <a:ea typeface="+mn-ea"/>
        <a:cs typeface="+mn-cs"/>
      </a:defRPr>
    </a:lvl5pPr>
    <a:lvl6pPr marL="1113948" algn="l" defTabSz="445579" rtl="0" eaLnBrk="1" latinLnBrk="0" hangingPunct="1">
      <a:defRPr sz="585" kern="1200">
        <a:solidFill>
          <a:schemeClr val="tx1"/>
        </a:solidFill>
        <a:latin typeface="+mn-lt"/>
        <a:ea typeface="+mn-ea"/>
        <a:cs typeface="+mn-cs"/>
      </a:defRPr>
    </a:lvl6pPr>
    <a:lvl7pPr marL="1336738" algn="l" defTabSz="445579" rtl="0" eaLnBrk="1" latinLnBrk="0" hangingPunct="1">
      <a:defRPr sz="585" kern="1200">
        <a:solidFill>
          <a:schemeClr val="tx1"/>
        </a:solidFill>
        <a:latin typeface="+mn-lt"/>
        <a:ea typeface="+mn-ea"/>
        <a:cs typeface="+mn-cs"/>
      </a:defRPr>
    </a:lvl7pPr>
    <a:lvl8pPr marL="1559529" algn="l" defTabSz="445579" rtl="0" eaLnBrk="1" latinLnBrk="0" hangingPunct="1">
      <a:defRPr sz="585" kern="1200">
        <a:solidFill>
          <a:schemeClr val="tx1"/>
        </a:solidFill>
        <a:latin typeface="+mn-lt"/>
        <a:ea typeface="+mn-ea"/>
        <a:cs typeface="+mn-cs"/>
      </a:defRPr>
    </a:lvl8pPr>
    <a:lvl9pPr marL="1782318" algn="l" defTabSz="445579" rtl="0" eaLnBrk="1" latinLnBrk="0" hangingPunct="1">
      <a:defRPr sz="58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A9150A-9639-CAFA-B4ED-59C404BFC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F5A45A-9562-513B-1983-E4C2B3AFFE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236788" y="1143000"/>
            <a:ext cx="2384425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FDF6E3-B97F-4931-54D0-CF113E73AB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FA0337-8D71-6E03-B83C-B255FCAC9B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E878F-06C5-A645-AB6D-50F91DBE3C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04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36788" y="1143000"/>
            <a:ext cx="23844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E878F-06C5-A645-AB6D-50F91DBE3C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1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3110D-EA58-6049-B86D-3AE11DB3D78B}" type="datetimeFigureOut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F8C5-99F7-1543-BF23-492E2EC98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78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3110D-EA58-6049-B86D-3AE11DB3D78B}" type="datetimeFigureOut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F8C5-99F7-1543-BF23-492E2EC98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25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3110D-EA58-6049-B86D-3AE11DB3D78B}" type="datetimeFigureOut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F8C5-99F7-1543-BF23-492E2EC98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73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3110D-EA58-6049-B86D-3AE11DB3D78B}" type="datetimeFigureOut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F8C5-99F7-1543-BF23-492E2EC98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4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>
                    <a:tint val="82000"/>
                  </a:schemeClr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82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82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3110D-EA58-6049-B86D-3AE11DB3D78B}" type="datetimeFigureOut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F8C5-99F7-1543-BF23-492E2EC98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32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3110D-EA58-6049-B86D-3AE11DB3D78B}" type="datetimeFigureOut">
              <a:rPr lang="en-US" smtClean="0"/>
              <a:t>8/5/25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F8C5-99F7-1543-BF23-492E2EC98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0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3110D-EA58-6049-B86D-3AE11DB3D78B}" type="datetimeFigureOut">
              <a:rPr lang="en-US" smtClean="0"/>
              <a:t>8/5/25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F8C5-99F7-1543-BF23-492E2EC98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31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3110D-EA58-6049-B86D-3AE11DB3D78B}" type="datetimeFigureOut">
              <a:rPr lang="en-US" smtClean="0"/>
              <a:t>8/5/25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F8C5-99F7-1543-BF23-492E2EC98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70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3110D-EA58-6049-B86D-3AE11DB3D78B}" type="datetimeFigureOut">
              <a:rPr lang="en-US" smtClean="0"/>
              <a:t>8/5/25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F8C5-99F7-1543-BF23-492E2EC98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3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3110D-EA58-6049-B86D-3AE11DB3D78B}" type="datetimeFigureOut">
              <a:rPr lang="en-US" smtClean="0"/>
              <a:t>8/5/25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F8C5-99F7-1543-BF23-492E2EC98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25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3110D-EA58-6049-B86D-3AE11DB3D78B}" type="datetimeFigureOut">
              <a:rPr lang="en-US" smtClean="0"/>
              <a:t>8/5/25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F8C5-99F7-1543-BF23-492E2EC98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7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93110D-EA58-6049-B86D-3AE11DB3D78B}" type="datetimeFigureOut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8AF8C5-99F7-1543-BF23-492E2EC98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6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883C4-FD71-5B37-1162-89DE649642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EIA Detection Flow Charts</a:t>
            </a:r>
          </a:p>
        </p:txBody>
      </p:sp>
    </p:spTree>
    <p:extLst>
      <p:ext uri="{BB962C8B-B14F-4D97-AF65-F5344CB8AC3E}">
        <p14:creationId xmlns:p14="http://schemas.microsoft.com/office/powerpoint/2010/main" val="1771462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5EE71D-EDFB-EC77-EDA4-82843B5E5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1F1A97-1711-259E-F812-7B911F4CD0FE}"/>
              </a:ext>
            </a:extLst>
          </p:cNvPr>
          <p:cNvSpPr txBox="1"/>
          <p:nvPr/>
        </p:nvSpPr>
        <p:spPr>
          <a:xfrm>
            <a:off x="12703" y="9689068"/>
            <a:ext cx="1186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ESS 4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21175542-B294-D596-6D0A-FFD0FB003553}"/>
              </a:ext>
            </a:extLst>
          </p:cNvPr>
          <p:cNvSpPr/>
          <p:nvPr/>
        </p:nvSpPr>
        <p:spPr>
          <a:xfrm>
            <a:off x="1592826" y="344423"/>
            <a:ext cx="4822722" cy="558019"/>
          </a:xfrm>
          <a:prstGeom prst="roundRect">
            <a:avLst/>
          </a:prstGeom>
          <a:solidFill>
            <a:srgbClr val="D0EF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len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zmaxima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== 0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3E3286B6-1EA3-E71A-8C72-9CE185521705}"/>
              </a:ext>
            </a:extLst>
          </p:cNvPr>
          <p:cNvSpPr/>
          <p:nvPr/>
        </p:nvSpPr>
        <p:spPr>
          <a:xfrm rot="5400000">
            <a:off x="3652169" y="138648"/>
            <a:ext cx="141194" cy="169399"/>
          </a:xfrm>
          <a:prstGeom prst="rightArrow">
            <a:avLst/>
          </a:prstGeom>
          <a:solidFill>
            <a:srgbClr val="B3F6FA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3EE39DC-B554-E11E-C723-D41DD47495D2}"/>
              </a:ext>
            </a:extLst>
          </p:cNvPr>
          <p:cNvSpPr/>
          <p:nvPr/>
        </p:nvSpPr>
        <p:spPr>
          <a:xfrm>
            <a:off x="464669" y="1184720"/>
            <a:ext cx="7104531" cy="527215"/>
          </a:xfrm>
          <a:prstGeom prst="roundRect">
            <a:avLst/>
          </a:prstGeom>
          <a:solidFill>
            <a:srgbClr val="DABB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find_second_maxima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1438006D-D247-08ED-064D-E4E6BCFD0394}"/>
              </a:ext>
            </a:extLst>
          </p:cNvPr>
          <p:cNvSpPr/>
          <p:nvPr/>
        </p:nvSpPr>
        <p:spPr>
          <a:xfrm rot="5400000">
            <a:off x="3686583" y="939976"/>
            <a:ext cx="141194" cy="169399"/>
          </a:xfrm>
          <a:prstGeom prst="rightArrow">
            <a:avLst/>
          </a:prstGeom>
          <a:solidFill>
            <a:srgbClr val="B3F6FA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650294C-7854-2AF3-09DA-619574C30714}"/>
              </a:ext>
            </a:extLst>
          </p:cNvPr>
          <p:cNvSpPr/>
          <p:nvPr/>
        </p:nvSpPr>
        <p:spPr>
          <a:xfrm>
            <a:off x="2924118" y="3517080"/>
            <a:ext cx="1312378" cy="589182"/>
          </a:xfrm>
          <a:prstGeom prst="roundRect">
            <a:avLst/>
          </a:prstGeom>
          <a:solidFill>
            <a:srgbClr val="CFEF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</a:t>
            </a:r>
            <a:r>
              <a:rPr lang="en-US" sz="136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len</a:t>
            </a:r>
            <a:r>
              <a:rPr lang="en-US" sz="13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(max) == 0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C8F6F8D8-6B5E-2022-1330-19125CAE58AD}"/>
              </a:ext>
            </a:extLst>
          </p:cNvPr>
          <p:cNvSpPr/>
          <p:nvPr/>
        </p:nvSpPr>
        <p:spPr>
          <a:xfrm>
            <a:off x="4398010" y="3522675"/>
            <a:ext cx="1224911" cy="589182"/>
          </a:xfrm>
          <a:prstGeom prst="roundRect">
            <a:avLst/>
          </a:prstGeom>
          <a:solidFill>
            <a:srgbClr val="CFEF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</a:t>
            </a:r>
            <a:r>
              <a:rPr lang="en-US" sz="136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len</a:t>
            </a:r>
            <a:r>
              <a:rPr lang="en-US" sz="13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(max) == 1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5D9FEB0B-A3FC-3DAC-5CE0-9BE19CD08361}"/>
              </a:ext>
            </a:extLst>
          </p:cNvPr>
          <p:cNvSpPr/>
          <p:nvPr/>
        </p:nvSpPr>
        <p:spPr>
          <a:xfrm>
            <a:off x="5919201" y="3517080"/>
            <a:ext cx="1162091" cy="589182"/>
          </a:xfrm>
          <a:prstGeom prst="roundRect">
            <a:avLst/>
          </a:prstGeom>
          <a:solidFill>
            <a:srgbClr val="CFEF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</a:t>
            </a:r>
            <a:r>
              <a:rPr lang="en-US" sz="136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len</a:t>
            </a:r>
            <a:r>
              <a:rPr lang="en-US" sz="13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(max) == 2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E6B3477A-42B9-34A8-79DF-FB166E3D70B9}"/>
              </a:ext>
            </a:extLst>
          </p:cNvPr>
          <p:cNvSpPr/>
          <p:nvPr/>
        </p:nvSpPr>
        <p:spPr>
          <a:xfrm rot="5400000">
            <a:off x="1311623" y="2597769"/>
            <a:ext cx="141194" cy="169399"/>
          </a:xfrm>
          <a:prstGeom prst="rightArrow">
            <a:avLst/>
          </a:prstGeom>
          <a:solidFill>
            <a:srgbClr val="B3F6FA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B6AE21E-AC91-CC2E-0B68-72C7FE779F6B}"/>
              </a:ext>
            </a:extLst>
          </p:cNvPr>
          <p:cNvSpPr/>
          <p:nvPr/>
        </p:nvSpPr>
        <p:spPr>
          <a:xfrm>
            <a:off x="787400" y="2026086"/>
            <a:ext cx="6489700" cy="468337"/>
          </a:xfrm>
          <a:prstGeom prst="roundRect">
            <a:avLst/>
          </a:prstGeom>
          <a:solidFill>
            <a:srgbClr val="CFEF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 length of maxima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7A6DE2FC-BBF4-74E1-5724-5EF66AC4E654}"/>
              </a:ext>
            </a:extLst>
          </p:cNvPr>
          <p:cNvSpPr/>
          <p:nvPr/>
        </p:nvSpPr>
        <p:spPr>
          <a:xfrm rot="5400000">
            <a:off x="3788183" y="1752776"/>
            <a:ext cx="141194" cy="169399"/>
          </a:xfrm>
          <a:prstGeom prst="rightArrow">
            <a:avLst/>
          </a:prstGeom>
          <a:solidFill>
            <a:srgbClr val="B3F6FA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FFF9D69-E5DA-408B-2B4E-B5EDCA6D17A3}"/>
              </a:ext>
            </a:extLst>
          </p:cNvPr>
          <p:cNvGrpSpPr/>
          <p:nvPr/>
        </p:nvGrpSpPr>
        <p:grpSpPr>
          <a:xfrm>
            <a:off x="171236" y="2948449"/>
            <a:ext cx="2591368" cy="4161502"/>
            <a:chOff x="12703" y="3143833"/>
            <a:chExt cx="2591368" cy="4161502"/>
          </a:xfrm>
        </p:grpSpPr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77F49CCF-9D70-2593-4F35-0AA77E788785}"/>
                </a:ext>
              </a:extLst>
            </p:cNvPr>
            <p:cNvSpPr/>
            <p:nvPr/>
          </p:nvSpPr>
          <p:spPr>
            <a:xfrm>
              <a:off x="566977" y="3276913"/>
              <a:ext cx="1482821" cy="468337"/>
            </a:xfrm>
            <a:prstGeom prst="roundRect">
              <a:avLst/>
            </a:prstGeom>
            <a:solidFill>
              <a:srgbClr val="CFEF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6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If </a:t>
              </a:r>
              <a:r>
                <a:rPr lang="en-US" sz="136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len</a:t>
              </a:r>
              <a:r>
                <a:rPr lang="en-US" sz="136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</a:t>
              </a:r>
              <a:r>
                <a:rPr lang="en-US" sz="136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sec_max</a:t>
              </a:r>
              <a:r>
                <a:rPr lang="en-US" sz="136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 &gt; 2</a:t>
              </a: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F936BBA9-5C0B-B87A-3689-1B91D297E0AC}"/>
                </a:ext>
              </a:extLst>
            </p:cNvPr>
            <p:cNvSpPr/>
            <p:nvPr/>
          </p:nvSpPr>
          <p:spPr>
            <a:xfrm>
              <a:off x="403718" y="3989504"/>
              <a:ext cx="1809338" cy="1225594"/>
            </a:xfrm>
            <a:prstGeom prst="roundRect">
              <a:avLst/>
            </a:prstGeom>
            <a:solidFill>
              <a:srgbClr val="CFEF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6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adjust </a:t>
              </a:r>
              <a:r>
                <a:rPr lang="en-US" sz="136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z_lats</a:t>
              </a:r>
              <a:r>
                <a:rPr lang="en-US" sz="136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so that only </a:t>
              </a:r>
              <a:r>
                <a:rPr lang="en-US" sz="136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sec_maxes</a:t>
              </a:r>
              <a:r>
                <a:rPr lang="en-US" sz="136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and the ends are included in list</a:t>
              </a:r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0F0D19FD-B9BE-E689-2146-FD4302F00A70}"/>
                </a:ext>
              </a:extLst>
            </p:cNvPr>
            <p:cNvSpPr/>
            <p:nvPr/>
          </p:nvSpPr>
          <p:spPr>
            <a:xfrm>
              <a:off x="403718" y="5465886"/>
              <a:ext cx="1809338" cy="381670"/>
            </a:xfrm>
            <a:prstGeom prst="roundRect">
              <a:avLst/>
            </a:prstGeom>
            <a:solidFill>
              <a:srgbClr val="A6ECA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toomanymax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FCCD12F-D23A-24EB-022E-564DB440F823}"/>
                </a:ext>
              </a:extLst>
            </p:cNvPr>
            <p:cNvSpPr/>
            <p:nvPr/>
          </p:nvSpPr>
          <p:spPr>
            <a:xfrm>
              <a:off x="607919" y="6093502"/>
              <a:ext cx="1400936" cy="382377"/>
            </a:xfrm>
            <a:prstGeom prst="roundRect">
              <a:avLst/>
            </a:prstGeom>
            <a:solidFill>
              <a:srgbClr val="88E9D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get_zlopes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69F83E08-8F52-5D0B-60E0-CC1D65CABAF4}"/>
                </a:ext>
              </a:extLst>
            </p:cNvPr>
            <p:cNvSpPr/>
            <p:nvPr/>
          </p:nvSpPr>
          <p:spPr>
            <a:xfrm>
              <a:off x="331550" y="6813767"/>
              <a:ext cx="1953675" cy="413199"/>
            </a:xfrm>
            <a:prstGeom prst="roundRect">
              <a:avLst/>
            </a:prstGeom>
            <a:solidFill>
              <a:srgbClr val="CBBBE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find_maxima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" name="Right Arrow 2">
              <a:extLst>
                <a:ext uri="{FF2B5EF4-FFF2-40B4-BE49-F238E27FC236}">
                  <a16:creationId xmlns:a16="http://schemas.microsoft.com/office/drawing/2014/main" id="{55E43BB9-7A16-E997-62AA-57E6292717B8}"/>
                </a:ext>
              </a:extLst>
            </p:cNvPr>
            <p:cNvSpPr/>
            <p:nvPr/>
          </p:nvSpPr>
          <p:spPr>
            <a:xfrm rot="5400000">
              <a:off x="1237790" y="3788636"/>
              <a:ext cx="141194" cy="169399"/>
            </a:xfrm>
            <a:prstGeom prst="rightArrow">
              <a:avLst/>
            </a:prstGeom>
            <a:solidFill>
              <a:srgbClr val="B3F6FA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BA74C0CF-E5F7-E9BE-29FB-8195377B827A}"/>
                </a:ext>
              </a:extLst>
            </p:cNvPr>
            <p:cNvSpPr/>
            <p:nvPr/>
          </p:nvSpPr>
          <p:spPr>
            <a:xfrm rot="5400000">
              <a:off x="1237790" y="5236436"/>
              <a:ext cx="141194" cy="169399"/>
            </a:xfrm>
            <a:prstGeom prst="rightArrow">
              <a:avLst/>
            </a:prstGeom>
            <a:solidFill>
              <a:srgbClr val="B3F6FA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4F34882C-B116-24CB-8E92-502DE689CD2B}"/>
                </a:ext>
              </a:extLst>
            </p:cNvPr>
            <p:cNvSpPr/>
            <p:nvPr/>
          </p:nvSpPr>
          <p:spPr>
            <a:xfrm rot="5400000">
              <a:off x="1237790" y="5896836"/>
              <a:ext cx="141194" cy="169399"/>
            </a:xfrm>
            <a:prstGeom prst="rightArrow">
              <a:avLst/>
            </a:prstGeom>
            <a:solidFill>
              <a:srgbClr val="B3F6FA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6BBB2AC1-2665-193C-DA1D-96EA6E1C8B7B}"/>
                </a:ext>
              </a:extLst>
            </p:cNvPr>
            <p:cNvSpPr/>
            <p:nvPr/>
          </p:nvSpPr>
          <p:spPr>
            <a:xfrm rot="5400000">
              <a:off x="1237790" y="6531836"/>
              <a:ext cx="141194" cy="169399"/>
            </a:xfrm>
            <a:prstGeom prst="rightArrow">
              <a:avLst/>
            </a:prstGeom>
            <a:solidFill>
              <a:srgbClr val="B3F6FA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837F081-E69D-864C-C588-275ACA67284B}"/>
                </a:ext>
              </a:extLst>
            </p:cNvPr>
            <p:cNvSpPr/>
            <p:nvPr/>
          </p:nvSpPr>
          <p:spPr>
            <a:xfrm>
              <a:off x="12703" y="3143833"/>
              <a:ext cx="2591368" cy="4161502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" name="Bent-Up Arrow 15">
            <a:extLst>
              <a:ext uri="{FF2B5EF4-FFF2-40B4-BE49-F238E27FC236}">
                <a16:creationId xmlns:a16="http://schemas.microsoft.com/office/drawing/2014/main" id="{5141CCAB-D986-77BD-C01F-5CC7A10EEC5D}"/>
              </a:ext>
            </a:extLst>
          </p:cNvPr>
          <p:cNvSpPr/>
          <p:nvPr/>
        </p:nvSpPr>
        <p:spPr>
          <a:xfrm>
            <a:off x="2812646" y="2545774"/>
            <a:ext cx="454189" cy="749018"/>
          </a:xfrm>
          <a:prstGeom prst="bentUpArrow">
            <a:avLst/>
          </a:prstGeom>
          <a:solidFill>
            <a:srgbClr val="B4F6FB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56F80B14-C71A-F858-E350-3D6A4C53C763}"/>
              </a:ext>
            </a:extLst>
          </p:cNvPr>
          <p:cNvSpPr/>
          <p:nvPr/>
        </p:nvSpPr>
        <p:spPr>
          <a:xfrm rot="5400000">
            <a:off x="3281142" y="2902698"/>
            <a:ext cx="883246" cy="169399"/>
          </a:xfrm>
          <a:prstGeom prst="rightArrow">
            <a:avLst/>
          </a:prstGeom>
          <a:solidFill>
            <a:srgbClr val="B3F6FA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ADECE328-A422-75DC-5C7D-11618745E7EE}"/>
              </a:ext>
            </a:extLst>
          </p:cNvPr>
          <p:cNvSpPr/>
          <p:nvPr/>
        </p:nvSpPr>
        <p:spPr>
          <a:xfrm rot="5400000">
            <a:off x="4495690" y="2902698"/>
            <a:ext cx="883246" cy="169399"/>
          </a:xfrm>
          <a:prstGeom prst="rightArrow">
            <a:avLst/>
          </a:prstGeom>
          <a:solidFill>
            <a:srgbClr val="B3F6FA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00ED8CBE-08CA-F2A9-B566-7D1415835B86}"/>
              </a:ext>
            </a:extLst>
          </p:cNvPr>
          <p:cNvSpPr/>
          <p:nvPr/>
        </p:nvSpPr>
        <p:spPr>
          <a:xfrm rot="5400000">
            <a:off x="6058624" y="2902698"/>
            <a:ext cx="883246" cy="169399"/>
          </a:xfrm>
          <a:prstGeom prst="rightArrow">
            <a:avLst/>
          </a:prstGeom>
          <a:solidFill>
            <a:srgbClr val="B3F6FA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9990A55-E8DA-2C64-35DB-03786FCF5D5F}"/>
              </a:ext>
            </a:extLst>
          </p:cNvPr>
          <p:cNvSpPr/>
          <p:nvPr/>
        </p:nvSpPr>
        <p:spPr>
          <a:xfrm>
            <a:off x="5941835" y="4316176"/>
            <a:ext cx="1286223" cy="5272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double_peak_rules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E4AE691C-54E5-0A8B-2483-6B02D570EC52}"/>
              </a:ext>
            </a:extLst>
          </p:cNvPr>
          <p:cNvSpPr/>
          <p:nvPr/>
        </p:nvSpPr>
        <p:spPr>
          <a:xfrm rot="5400000">
            <a:off x="6429650" y="4126520"/>
            <a:ext cx="141194" cy="169399"/>
          </a:xfrm>
          <a:prstGeom prst="rightArrow">
            <a:avLst/>
          </a:prstGeom>
          <a:solidFill>
            <a:srgbClr val="B3F6FA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A91A45D-20D5-86CA-909A-98615F9651E1}"/>
              </a:ext>
            </a:extLst>
          </p:cNvPr>
          <p:cNvSpPr/>
          <p:nvPr/>
        </p:nvSpPr>
        <p:spPr>
          <a:xfrm>
            <a:off x="4409557" y="4316176"/>
            <a:ext cx="1224911" cy="618076"/>
          </a:xfrm>
          <a:prstGeom prst="roundRect">
            <a:avLst/>
          </a:prstGeom>
          <a:solidFill>
            <a:srgbClr val="FF40FF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zero_max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(include max)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8C40F34-76A1-3BA9-7178-07CD76F76FA9}"/>
              </a:ext>
            </a:extLst>
          </p:cNvPr>
          <p:cNvSpPr/>
          <p:nvPr/>
        </p:nvSpPr>
        <p:spPr>
          <a:xfrm>
            <a:off x="3881126" y="5241685"/>
            <a:ext cx="1021367" cy="603458"/>
          </a:xfrm>
          <a:prstGeom prst="roundRect">
            <a:avLst/>
          </a:prstGeom>
          <a:solidFill>
            <a:srgbClr val="D0EF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 peaks</a:t>
            </a: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29DF63F3-075F-E5C1-642B-DA1F79A47C46}"/>
              </a:ext>
            </a:extLst>
          </p:cNvPr>
          <p:cNvSpPr/>
          <p:nvPr/>
        </p:nvSpPr>
        <p:spPr>
          <a:xfrm rot="5400000">
            <a:off x="4490613" y="5005093"/>
            <a:ext cx="141194" cy="169399"/>
          </a:xfrm>
          <a:prstGeom prst="rightArrow">
            <a:avLst/>
          </a:prstGeom>
          <a:solidFill>
            <a:srgbClr val="B3F6FA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63BCBE56-7ECD-3568-F084-3B6937EAD074}"/>
              </a:ext>
            </a:extLst>
          </p:cNvPr>
          <p:cNvSpPr/>
          <p:nvPr/>
        </p:nvSpPr>
        <p:spPr>
          <a:xfrm rot="5400000">
            <a:off x="5375827" y="5031910"/>
            <a:ext cx="141194" cy="169399"/>
          </a:xfrm>
          <a:prstGeom prst="rightArrow">
            <a:avLst/>
          </a:prstGeom>
          <a:solidFill>
            <a:srgbClr val="B3F6FA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EF8FB517-7485-EB28-307C-92D81ACB4BD7}"/>
              </a:ext>
            </a:extLst>
          </p:cNvPr>
          <p:cNvSpPr/>
          <p:nvPr/>
        </p:nvSpPr>
        <p:spPr>
          <a:xfrm>
            <a:off x="3915946" y="6135140"/>
            <a:ext cx="1021367" cy="5272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double_peak_rules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3B4B9B99-0148-5DD2-E910-493DF6DD0A4E}"/>
              </a:ext>
            </a:extLst>
          </p:cNvPr>
          <p:cNvSpPr/>
          <p:nvPr/>
        </p:nvSpPr>
        <p:spPr>
          <a:xfrm>
            <a:off x="5173618" y="6182953"/>
            <a:ext cx="972624" cy="52721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single_peak_rules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783AFA1C-0DE1-E754-BB51-09CE5C402A7F}"/>
              </a:ext>
            </a:extLst>
          </p:cNvPr>
          <p:cNvSpPr/>
          <p:nvPr/>
        </p:nvSpPr>
        <p:spPr>
          <a:xfrm rot="5400000">
            <a:off x="4321211" y="5884016"/>
            <a:ext cx="141194" cy="169399"/>
          </a:xfrm>
          <a:prstGeom prst="rightArrow">
            <a:avLst/>
          </a:prstGeom>
          <a:solidFill>
            <a:srgbClr val="B3F6FA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DD1990E6-F0E6-8ADA-634A-800B06A6AE57}"/>
              </a:ext>
            </a:extLst>
          </p:cNvPr>
          <p:cNvSpPr/>
          <p:nvPr/>
        </p:nvSpPr>
        <p:spPr>
          <a:xfrm rot="5400000">
            <a:off x="5589333" y="5933144"/>
            <a:ext cx="141194" cy="169399"/>
          </a:xfrm>
          <a:prstGeom prst="rightArrow">
            <a:avLst/>
          </a:prstGeom>
          <a:solidFill>
            <a:srgbClr val="B3F6FA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22E7E6F-FF16-89EA-4B76-DDFC3D632712}"/>
              </a:ext>
            </a:extLst>
          </p:cNvPr>
          <p:cNvSpPr/>
          <p:nvPr/>
        </p:nvSpPr>
        <p:spPr>
          <a:xfrm>
            <a:off x="5139056" y="5246616"/>
            <a:ext cx="872347" cy="598527"/>
          </a:xfrm>
          <a:prstGeom prst="roundRect">
            <a:avLst/>
          </a:prstGeom>
          <a:solidFill>
            <a:srgbClr val="D0EF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 peak, use max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95911D2-A584-8239-C7CE-29BB06A02FCB}"/>
              </a:ext>
            </a:extLst>
          </p:cNvPr>
          <p:cNvSpPr/>
          <p:nvPr/>
        </p:nvSpPr>
        <p:spPr>
          <a:xfrm>
            <a:off x="2992051" y="4316176"/>
            <a:ext cx="1224911" cy="618076"/>
          </a:xfrm>
          <a:prstGeom prst="roundRect">
            <a:avLst/>
          </a:prstGeom>
          <a:solidFill>
            <a:srgbClr val="FF40FF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zero_max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8A46BF6A-9EBC-3385-8476-A98E24B46AD8}"/>
              </a:ext>
            </a:extLst>
          </p:cNvPr>
          <p:cNvSpPr/>
          <p:nvPr/>
        </p:nvSpPr>
        <p:spPr>
          <a:xfrm rot="5400000">
            <a:off x="4012515" y="5001445"/>
            <a:ext cx="141194" cy="169399"/>
          </a:xfrm>
          <a:prstGeom prst="rightArrow">
            <a:avLst/>
          </a:prstGeom>
          <a:solidFill>
            <a:srgbClr val="B3F6FA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92ABBAA-0A6F-29AB-9DD3-0EADB221FA10}"/>
              </a:ext>
            </a:extLst>
          </p:cNvPr>
          <p:cNvSpPr/>
          <p:nvPr/>
        </p:nvSpPr>
        <p:spPr>
          <a:xfrm>
            <a:off x="2907660" y="5253244"/>
            <a:ext cx="730406" cy="603458"/>
          </a:xfrm>
          <a:prstGeom prst="roundRect">
            <a:avLst/>
          </a:prstGeom>
          <a:solidFill>
            <a:srgbClr val="D0EF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 peak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441D0BD8-7450-E5F7-DE0C-DD0C58497149}"/>
              </a:ext>
            </a:extLst>
          </p:cNvPr>
          <p:cNvSpPr/>
          <p:nvPr/>
        </p:nvSpPr>
        <p:spPr>
          <a:xfrm>
            <a:off x="2838653" y="6157543"/>
            <a:ext cx="972624" cy="52721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single_peak_rules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FBC997D6-D049-364A-F52C-DFDD48593749}"/>
              </a:ext>
            </a:extLst>
          </p:cNvPr>
          <p:cNvSpPr/>
          <p:nvPr/>
        </p:nvSpPr>
        <p:spPr>
          <a:xfrm rot="5400000">
            <a:off x="3165858" y="5909418"/>
            <a:ext cx="141194" cy="169399"/>
          </a:xfrm>
          <a:prstGeom prst="rightArrow">
            <a:avLst/>
          </a:prstGeom>
          <a:solidFill>
            <a:srgbClr val="B3F6FA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C52B6370-B4E7-CCB9-CD05-A49D7E874837}"/>
              </a:ext>
            </a:extLst>
          </p:cNvPr>
          <p:cNvSpPr/>
          <p:nvPr/>
        </p:nvSpPr>
        <p:spPr>
          <a:xfrm rot="5400000">
            <a:off x="3137356" y="4993963"/>
            <a:ext cx="141194" cy="169399"/>
          </a:xfrm>
          <a:prstGeom prst="rightArrow">
            <a:avLst/>
          </a:prstGeom>
          <a:solidFill>
            <a:srgbClr val="B3F6FA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55115B7-81FE-DAF2-F8A4-E847F3CE1D9E}"/>
              </a:ext>
            </a:extLst>
          </p:cNvPr>
          <p:cNvSpPr/>
          <p:nvPr/>
        </p:nvSpPr>
        <p:spPr>
          <a:xfrm>
            <a:off x="521332" y="7369469"/>
            <a:ext cx="6719587" cy="2145607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A8C8AB6-3FD4-200B-6041-B95A3999E8CC}"/>
              </a:ext>
            </a:extLst>
          </p:cNvPr>
          <p:cNvSpPr/>
          <p:nvPr/>
        </p:nvSpPr>
        <p:spPr>
          <a:xfrm>
            <a:off x="636275" y="7476226"/>
            <a:ext cx="6489700" cy="468337"/>
          </a:xfrm>
          <a:prstGeom prst="roundRect">
            <a:avLst/>
          </a:prstGeom>
          <a:solidFill>
            <a:srgbClr val="CFEF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Finally, check for a ghost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77E0A6A7-04E3-F8CC-B7AE-F2C0CF836927}"/>
              </a:ext>
            </a:extLst>
          </p:cNvPr>
          <p:cNvSpPr/>
          <p:nvPr/>
        </p:nvSpPr>
        <p:spPr>
          <a:xfrm>
            <a:off x="3012308" y="8256358"/>
            <a:ext cx="1737635" cy="337044"/>
          </a:xfrm>
          <a:prstGeom prst="roundRect">
            <a:avLst/>
          </a:prstGeom>
          <a:solidFill>
            <a:srgbClr val="ECA4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ghost_check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Right Arrow 44">
            <a:extLst>
              <a:ext uri="{FF2B5EF4-FFF2-40B4-BE49-F238E27FC236}">
                <a16:creationId xmlns:a16="http://schemas.microsoft.com/office/drawing/2014/main" id="{E0E60E2F-4DA4-D342-5F3C-87F01EEE65AC}"/>
              </a:ext>
            </a:extLst>
          </p:cNvPr>
          <p:cNvSpPr/>
          <p:nvPr/>
        </p:nvSpPr>
        <p:spPr>
          <a:xfrm rot="5400000">
            <a:off x="3810528" y="8025644"/>
            <a:ext cx="141194" cy="169399"/>
          </a:xfrm>
          <a:prstGeom prst="rightArrow">
            <a:avLst/>
          </a:prstGeom>
          <a:solidFill>
            <a:srgbClr val="B3F6FA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0B53658A-CC54-694C-9244-7952904D16D7}"/>
              </a:ext>
            </a:extLst>
          </p:cNvPr>
          <p:cNvSpPr/>
          <p:nvPr/>
        </p:nvSpPr>
        <p:spPr>
          <a:xfrm>
            <a:off x="2194460" y="8927466"/>
            <a:ext cx="3373330" cy="468337"/>
          </a:xfrm>
          <a:prstGeom prst="roundRect">
            <a:avLst/>
          </a:prstGeom>
          <a:solidFill>
            <a:srgbClr val="CFEF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spooky, replace EIA type with ghost type</a:t>
            </a:r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0E85C68C-A249-B9AC-3FFC-62C2B276B7D8}"/>
              </a:ext>
            </a:extLst>
          </p:cNvPr>
          <p:cNvSpPr/>
          <p:nvPr/>
        </p:nvSpPr>
        <p:spPr>
          <a:xfrm rot="5400000">
            <a:off x="3810528" y="8697624"/>
            <a:ext cx="141194" cy="169399"/>
          </a:xfrm>
          <a:prstGeom prst="rightArrow">
            <a:avLst/>
          </a:prstGeom>
          <a:solidFill>
            <a:srgbClr val="B3F6FA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639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C1A9CD-C7CE-C21F-D027-F0E4E3066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F68E4248-1496-FD7C-7B5D-A69680C7B500}"/>
              </a:ext>
            </a:extLst>
          </p:cNvPr>
          <p:cNvGrpSpPr/>
          <p:nvPr/>
        </p:nvGrpSpPr>
        <p:grpSpPr>
          <a:xfrm>
            <a:off x="212074" y="129700"/>
            <a:ext cx="7348251" cy="3814339"/>
            <a:chOff x="212074" y="129700"/>
            <a:chExt cx="7348251" cy="3814339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8A2C5D05-5541-B67B-25F9-B693AD422221}"/>
                </a:ext>
              </a:extLst>
            </p:cNvPr>
            <p:cNvSpPr/>
            <p:nvPr/>
          </p:nvSpPr>
          <p:spPr>
            <a:xfrm>
              <a:off x="508460" y="233590"/>
              <a:ext cx="6755480" cy="404729"/>
            </a:xfrm>
            <a:prstGeom prst="roundRect">
              <a:avLst/>
            </a:prstGeom>
            <a:solidFill>
              <a:srgbClr val="88E9D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get_zlopes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9A9456EC-4B7F-B4DC-73F8-6F7D25CF6278}"/>
                </a:ext>
              </a:extLst>
            </p:cNvPr>
            <p:cNvSpPr/>
            <p:nvPr/>
          </p:nvSpPr>
          <p:spPr>
            <a:xfrm>
              <a:off x="963458" y="2344097"/>
              <a:ext cx="5845485" cy="563617"/>
            </a:xfrm>
            <a:prstGeom prst="roundRect">
              <a:avLst/>
            </a:prstGeom>
            <a:solidFill>
              <a:srgbClr val="B9EFE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Calculate slope between the points using delta tec/ delta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lat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0D8A1943-3909-3E05-C4AC-F3029E644017}"/>
                </a:ext>
              </a:extLst>
            </p:cNvPr>
            <p:cNvSpPr/>
            <p:nvPr/>
          </p:nvSpPr>
          <p:spPr>
            <a:xfrm>
              <a:off x="989127" y="963046"/>
              <a:ext cx="5794146" cy="317158"/>
            </a:xfrm>
            <a:prstGeom prst="roundRect">
              <a:avLst/>
            </a:prstGeom>
            <a:solidFill>
              <a:srgbClr val="B9EFE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Iterate through zero latitudes</a:t>
              </a:r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28078ECB-7417-BCC4-80BC-9A5AF6C6D4A5}"/>
                </a:ext>
              </a:extLst>
            </p:cNvPr>
            <p:cNvSpPr/>
            <p:nvPr/>
          </p:nvSpPr>
          <p:spPr>
            <a:xfrm rot="5400000">
              <a:off x="2141350" y="2124677"/>
              <a:ext cx="164101" cy="169399"/>
            </a:xfrm>
            <a:prstGeom prst="rightArrow">
              <a:avLst/>
            </a:prstGeom>
            <a:solidFill>
              <a:srgbClr val="8EE9EA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933C8B59-93CF-D1B2-2EA3-32CCD957FC6E}"/>
                </a:ext>
              </a:extLst>
            </p:cNvPr>
            <p:cNvSpPr/>
            <p:nvPr/>
          </p:nvSpPr>
          <p:spPr>
            <a:xfrm rot="5400000">
              <a:off x="5375874" y="2091012"/>
              <a:ext cx="164101" cy="169399"/>
            </a:xfrm>
            <a:prstGeom prst="rightArrow">
              <a:avLst/>
            </a:prstGeom>
            <a:solidFill>
              <a:srgbClr val="8EE9EA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10C37F33-3889-3EC9-7829-76C40AD47817}"/>
                </a:ext>
              </a:extLst>
            </p:cNvPr>
            <p:cNvSpPr/>
            <p:nvPr/>
          </p:nvSpPr>
          <p:spPr>
            <a:xfrm rot="5400000">
              <a:off x="2141350" y="1330290"/>
              <a:ext cx="164101" cy="169399"/>
            </a:xfrm>
            <a:prstGeom prst="rightArrow">
              <a:avLst/>
            </a:prstGeom>
            <a:solidFill>
              <a:srgbClr val="8EE9EA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0A88FBA4-61C0-AA41-7B02-35C7EF444B1B}"/>
                </a:ext>
              </a:extLst>
            </p:cNvPr>
            <p:cNvSpPr/>
            <p:nvPr/>
          </p:nvSpPr>
          <p:spPr>
            <a:xfrm>
              <a:off x="820164" y="1568782"/>
              <a:ext cx="2806473" cy="468337"/>
            </a:xfrm>
            <a:prstGeom prst="roundRect">
              <a:avLst/>
            </a:prstGeom>
            <a:solidFill>
              <a:srgbClr val="B9EFE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latitude and density of current zero latitude  </a:t>
              </a:r>
            </a:p>
          </p:txBody>
        </p:sp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6FEE0B77-D7AB-103D-418E-4ED7988B07AE}"/>
                </a:ext>
              </a:extLst>
            </p:cNvPr>
            <p:cNvSpPr/>
            <p:nvPr/>
          </p:nvSpPr>
          <p:spPr>
            <a:xfrm rot="5400000">
              <a:off x="5375874" y="1337639"/>
              <a:ext cx="164101" cy="169399"/>
            </a:xfrm>
            <a:prstGeom prst="rightArrow">
              <a:avLst/>
            </a:prstGeom>
            <a:solidFill>
              <a:srgbClr val="8EE9EA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7692709-07F5-73B0-C30A-17B4E49FEBEA}"/>
                </a:ext>
              </a:extLst>
            </p:cNvPr>
            <p:cNvSpPr/>
            <p:nvPr/>
          </p:nvSpPr>
          <p:spPr>
            <a:xfrm>
              <a:off x="4054688" y="1564473"/>
              <a:ext cx="2806473" cy="468337"/>
            </a:xfrm>
            <a:prstGeom prst="roundRect">
              <a:avLst/>
            </a:prstGeom>
            <a:solidFill>
              <a:srgbClr val="B9EFE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latitude and density of next zero latitude </a:t>
              </a:r>
            </a:p>
          </p:txBody>
        </p:sp>
        <p:sp>
          <p:nvSpPr>
            <p:cNvPr id="2" name="Right Arrow 1">
              <a:extLst>
                <a:ext uri="{FF2B5EF4-FFF2-40B4-BE49-F238E27FC236}">
                  <a16:creationId xmlns:a16="http://schemas.microsoft.com/office/drawing/2014/main" id="{BA1118AB-63CD-63B7-F6D9-AEF64188DB62}"/>
                </a:ext>
              </a:extLst>
            </p:cNvPr>
            <p:cNvSpPr/>
            <p:nvPr/>
          </p:nvSpPr>
          <p:spPr>
            <a:xfrm rot="5400000">
              <a:off x="3804150" y="728450"/>
              <a:ext cx="164101" cy="169399"/>
            </a:xfrm>
            <a:prstGeom prst="rightArrow">
              <a:avLst/>
            </a:prstGeom>
            <a:solidFill>
              <a:srgbClr val="8EE9EA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C90DB1E1-F9B0-8705-5728-D53A2F24BEE3}"/>
                </a:ext>
              </a:extLst>
            </p:cNvPr>
            <p:cNvSpPr/>
            <p:nvPr/>
          </p:nvSpPr>
          <p:spPr>
            <a:xfrm>
              <a:off x="963458" y="3167818"/>
              <a:ext cx="5845485" cy="563617"/>
            </a:xfrm>
            <a:prstGeom prst="roundRect">
              <a:avLst/>
            </a:prstGeom>
            <a:solidFill>
              <a:srgbClr val="89E9D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Output an array of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zlopes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(length =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len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(zero latitudes) - 1) and density and   latitudes at the zero lats</a:t>
              </a:r>
            </a:p>
          </p:txBody>
        </p:sp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88E392BB-993F-B796-B175-0C69B491C188}"/>
                </a:ext>
              </a:extLst>
            </p:cNvPr>
            <p:cNvSpPr/>
            <p:nvPr/>
          </p:nvSpPr>
          <p:spPr>
            <a:xfrm rot="5400000">
              <a:off x="3804149" y="2952303"/>
              <a:ext cx="164101" cy="169399"/>
            </a:xfrm>
            <a:prstGeom prst="rightArrow">
              <a:avLst/>
            </a:prstGeom>
            <a:solidFill>
              <a:srgbClr val="8EE9EA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05B6366-0F34-AB0C-84D3-51D2B886FAC2}"/>
                </a:ext>
              </a:extLst>
            </p:cNvPr>
            <p:cNvSpPr/>
            <p:nvPr/>
          </p:nvSpPr>
          <p:spPr>
            <a:xfrm>
              <a:off x="212074" y="129700"/>
              <a:ext cx="7348251" cy="3814339"/>
            </a:xfrm>
            <a:prstGeom prst="rect">
              <a:avLst/>
            </a:prstGeom>
            <a:noFill/>
            <a:ln w="12700">
              <a:solidFill>
                <a:srgbClr val="7CD7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83C6463-6FA3-F3D6-99A7-02A7910DB158}"/>
              </a:ext>
            </a:extLst>
          </p:cNvPr>
          <p:cNvGrpSpPr/>
          <p:nvPr/>
        </p:nvGrpSpPr>
        <p:grpSpPr>
          <a:xfrm>
            <a:off x="133722" y="4535878"/>
            <a:ext cx="3706413" cy="4557035"/>
            <a:chOff x="194983" y="4030374"/>
            <a:chExt cx="3706413" cy="4557035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AFCA58BC-0110-9911-84F1-2A46AAB69ADD}"/>
                </a:ext>
              </a:extLst>
            </p:cNvPr>
            <p:cNvSpPr/>
            <p:nvPr/>
          </p:nvSpPr>
          <p:spPr>
            <a:xfrm>
              <a:off x="378387" y="4135633"/>
              <a:ext cx="3414563" cy="373248"/>
            </a:xfrm>
            <a:prstGeom prst="roundRect">
              <a:avLst/>
            </a:prstGeom>
            <a:solidFill>
              <a:srgbClr val="CBBBE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Find</a:t>
              </a:r>
              <a:r>
                <a:rPr lang="en-US" sz="187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Maxima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1FA46EB0-B0B3-1DF7-A07A-953951E83DE0}"/>
                </a:ext>
              </a:extLst>
            </p:cNvPr>
            <p:cNvSpPr/>
            <p:nvPr/>
          </p:nvSpPr>
          <p:spPr>
            <a:xfrm>
              <a:off x="2108326" y="5599415"/>
              <a:ext cx="1640593" cy="802601"/>
            </a:xfrm>
            <a:prstGeom prst="roundRect">
              <a:avLst/>
            </a:prstGeom>
            <a:solidFill>
              <a:srgbClr val="E3E1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If current slope &lt; 0 and next slope &gt; 0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7AFB9B8A-1357-A2C6-ED0D-B653120852C7}"/>
                </a:ext>
              </a:extLst>
            </p:cNvPr>
            <p:cNvSpPr/>
            <p:nvPr/>
          </p:nvSpPr>
          <p:spPr>
            <a:xfrm>
              <a:off x="279864" y="6722194"/>
              <a:ext cx="1540535" cy="421284"/>
            </a:xfrm>
            <a:prstGeom prst="roundRect">
              <a:avLst/>
            </a:prstGeom>
            <a:solidFill>
              <a:srgbClr val="E3E1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Local maximum  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63043333-F94B-AC17-6CA0-3517292FF66F}"/>
                </a:ext>
              </a:extLst>
            </p:cNvPr>
            <p:cNvSpPr/>
            <p:nvPr/>
          </p:nvSpPr>
          <p:spPr>
            <a:xfrm>
              <a:off x="378387" y="4781114"/>
              <a:ext cx="3414562" cy="468337"/>
            </a:xfrm>
            <a:prstGeom prst="roundRect">
              <a:avLst/>
            </a:prstGeom>
            <a:solidFill>
              <a:srgbClr val="E3E1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Iterate through slopes</a:t>
              </a:r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D56D0BAA-B9AF-1739-F8B5-81D275013251}"/>
                </a:ext>
              </a:extLst>
            </p:cNvPr>
            <p:cNvSpPr/>
            <p:nvPr/>
          </p:nvSpPr>
          <p:spPr>
            <a:xfrm rot="5400000">
              <a:off x="2846572" y="6496964"/>
              <a:ext cx="164101" cy="169399"/>
            </a:xfrm>
            <a:prstGeom prst="rightArrow">
              <a:avLst/>
            </a:prstGeom>
            <a:solidFill>
              <a:srgbClr val="CBBBEF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07731446-CC5E-4C76-C5E4-DDC73F730C9F}"/>
                </a:ext>
              </a:extLst>
            </p:cNvPr>
            <p:cNvSpPr/>
            <p:nvPr/>
          </p:nvSpPr>
          <p:spPr>
            <a:xfrm rot="5400000">
              <a:off x="2846572" y="5364132"/>
              <a:ext cx="164101" cy="169399"/>
            </a:xfrm>
            <a:prstGeom prst="rightArrow">
              <a:avLst/>
            </a:prstGeom>
            <a:solidFill>
              <a:srgbClr val="CBBBEF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8C7D5491-2A43-30EE-931A-A45C2CD7EF17}"/>
                </a:ext>
              </a:extLst>
            </p:cNvPr>
            <p:cNvSpPr/>
            <p:nvPr/>
          </p:nvSpPr>
          <p:spPr>
            <a:xfrm rot="5400000">
              <a:off x="968081" y="5350035"/>
              <a:ext cx="164101" cy="169399"/>
            </a:xfrm>
            <a:prstGeom prst="rightArrow">
              <a:avLst/>
            </a:prstGeom>
            <a:solidFill>
              <a:srgbClr val="CBBBEF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524468B9-E326-F154-1D81-0909AC7502A4}"/>
                </a:ext>
              </a:extLst>
            </p:cNvPr>
            <p:cNvSpPr/>
            <p:nvPr/>
          </p:nvSpPr>
          <p:spPr>
            <a:xfrm>
              <a:off x="2142610" y="6741328"/>
              <a:ext cx="1572024" cy="421285"/>
            </a:xfrm>
            <a:prstGeom prst="roundRect">
              <a:avLst/>
            </a:prstGeom>
            <a:solidFill>
              <a:srgbClr val="E3E1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Local minimum </a:t>
              </a: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F16CCBF2-8639-F138-D81A-BAF91F0E45F1}"/>
                </a:ext>
              </a:extLst>
            </p:cNvPr>
            <p:cNvSpPr/>
            <p:nvPr/>
          </p:nvSpPr>
          <p:spPr>
            <a:xfrm>
              <a:off x="259052" y="5599416"/>
              <a:ext cx="1582159" cy="802601"/>
            </a:xfrm>
            <a:prstGeom prst="roundRect">
              <a:avLst/>
            </a:prstGeom>
            <a:solidFill>
              <a:srgbClr val="E3E1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If current slope &gt; 0 and next slope &lt; 0</a:t>
              </a:r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C592B236-B701-B6E1-671C-0DABB53CFD0B}"/>
                </a:ext>
              </a:extLst>
            </p:cNvPr>
            <p:cNvSpPr/>
            <p:nvPr/>
          </p:nvSpPr>
          <p:spPr>
            <a:xfrm rot="5400000">
              <a:off x="2003618" y="4579582"/>
              <a:ext cx="164101" cy="169399"/>
            </a:xfrm>
            <a:prstGeom prst="rightArrow">
              <a:avLst/>
            </a:prstGeom>
            <a:solidFill>
              <a:srgbClr val="CBBBEF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Right Arrow 27">
              <a:extLst>
                <a:ext uri="{FF2B5EF4-FFF2-40B4-BE49-F238E27FC236}">
                  <a16:creationId xmlns:a16="http://schemas.microsoft.com/office/drawing/2014/main" id="{7059442B-8FA6-349C-934B-CC34A33028A6}"/>
                </a:ext>
              </a:extLst>
            </p:cNvPr>
            <p:cNvSpPr/>
            <p:nvPr/>
          </p:nvSpPr>
          <p:spPr>
            <a:xfrm rot="5400000">
              <a:off x="968081" y="6507022"/>
              <a:ext cx="164101" cy="169399"/>
            </a:xfrm>
            <a:prstGeom prst="rightArrow">
              <a:avLst/>
            </a:prstGeom>
            <a:solidFill>
              <a:srgbClr val="CBBBEF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F4468623-CC09-33D4-D1D2-F2408686BAA3}"/>
                </a:ext>
              </a:extLst>
            </p:cNvPr>
            <p:cNvSpPr/>
            <p:nvPr/>
          </p:nvSpPr>
          <p:spPr>
            <a:xfrm>
              <a:off x="378387" y="7482790"/>
              <a:ext cx="3414563" cy="802601"/>
            </a:xfrm>
            <a:prstGeom prst="roundRect">
              <a:avLst/>
            </a:prstGeom>
            <a:solidFill>
              <a:srgbClr val="CBBBE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Return indices and density of maxima and indices and density of minima</a:t>
              </a:r>
            </a:p>
          </p:txBody>
        </p:sp>
        <p:sp>
          <p:nvSpPr>
            <p:cNvPr id="30" name="Right Arrow 29">
              <a:extLst>
                <a:ext uri="{FF2B5EF4-FFF2-40B4-BE49-F238E27FC236}">
                  <a16:creationId xmlns:a16="http://schemas.microsoft.com/office/drawing/2014/main" id="{231469B8-6D97-6E39-BDA1-55327AB4E033}"/>
                </a:ext>
              </a:extLst>
            </p:cNvPr>
            <p:cNvSpPr/>
            <p:nvPr/>
          </p:nvSpPr>
          <p:spPr>
            <a:xfrm rot="5400000">
              <a:off x="2846572" y="7240162"/>
              <a:ext cx="164101" cy="169399"/>
            </a:xfrm>
            <a:prstGeom prst="rightArrow">
              <a:avLst/>
            </a:prstGeom>
            <a:solidFill>
              <a:srgbClr val="CBBBEF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Right Arrow 30">
              <a:extLst>
                <a:ext uri="{FF2B5EF4-FFF2-40B4-BE49-F238E27FC236}">
                  <a16:creationId xmlns:a16="http://schemas.microsoft.com/office/drawing/2014/main" id="{374C8ACF-7DB9-3404-8282-DEBB047833B3}"/>
                </a:ext>
              </a:extLst>
            </p:cNvPr>
            <p:cNvSpPr/>
            <p:nvPr/>
          </p:nvSpPr>
          <p:spPr>
            <a:xfrm rot="5400000">
              <a:off x="968081" y="7254898"/>
              <a:ext cx="164101" cy="169399"/>
            </a:xfrm>
            <a:prstGeom prst="rightArrow">
              <a:avLst/>
            </a:prstGeom>
            <a:solidFill>
              <a:srgbClr val="CBBBEF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E3E5B04-B552-ED41-43DB-84D6FF8BE09B}"/>
                </a:ext>
              </a:extLst>
            </p:cNvPr>
            <p:cNvSpPr/>
            <p:nvPr/>
          </p:nvSpPr>
          <p:spPr>
            <a:xfrm>
              <a:off x="194983" y="4030374"/>
              <a:ext cx="3706413" cy="4557035"/>
            </a:xfrm>
            <a:prstGeom prst="rect">
              <a:avLst/>
            </a:prstGeom>
            <a:noFill/>
            <a:ln w="12700">
              <a:solidFill>
                <a:srgbClr val="CBBCE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02F577B-37F8-3A39-39D7-BD1E5B7671DA}"/>
              </a:ext>
            </a:extLst>
          </p:cNvPr>
          <p:cNvGrpSpPr/>
          <p:nvPr/>
        </p:nvGrpSpPr>
        <p:grpSpPr>
          <a:xfrm>
            <a:off x="4009869" y="4535877"/>
            <a:ext cx="3669868" cy="4557035"/>
            <a:chOff x="4054688" y="4047929"/>
            <a:chExt cx="3669868" cy="4557035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A7C2D069-C40E-5530-DF30-0CAEAB130697}"/>
                </a:ext>
              </a:extLst>
            </p:cNvPr>
            <p:cNvSpPr/>
            <p:nvPr/>
          </p:nvSpPr>
          <p:spPr>
            <a:xfrm>
              <a:off x="4374618" y="4135633"/>
              <a:ext cx="3196646" cy="373249"/>
            </a:xfrm>
            <a:prstGeom prst="roundRect">
              <a:avLst/>
            </a:prstGeom>
            <a:solidFill>
              <a:srgbClr val="DABBE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Find Second Maxima</a:t>
              </a: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38B8892A-7ECD-CBB0-4AD3-412AF443878E}"/>
                </a:ext>
              </a:extLst>
            </p:cNvPr>
            <p:cNvSpPr/>
            <p:nvPr/>
          </p:nvSpPr>
          <p:spPr>
            <a:xfrm>
              <a:off x="4283064" y="6741706"/>
              <a:ext cx="3379754" cy="384237"/>
            </a:xfrm>
            <a:prstGeom prst="roundRect">
              <a:avLst/>
            </a:prstGeom>
            <a:solidFill>
              <a:srgbClr val="E1CD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Secondary maximum</a:t>
              </a: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119B8801-0155-7675-42CE-7D858311181D}"/>
                </a:ext>
              </a:extLst>
            </p:cNvPr>
            <p:cNvSpPr/>
            <p:nvPr/>
          </p:nvSpPr>
          <p:spPr>
            <a:xfrm>
              <a:off x="4368465" y="4781113"/>
              <a:ext cx="3208952" cy="468337"/>
            </a:xfrm>
            <a:prstGeom prst="roundRect">
              <a:avLst/>
            </a:prstGeom>
            <a:solidFill>
              <a:srgbClr val="E1CD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Index through slopes</a:t>
              </a:r>
            </a:p>
          </p:txBody>
        </p:sp>
        <p:sp>
          <p:nvSpPr>
            <p:cNvPr id="36" name="Right Arrow 35">
              <a:extLst>
                <a:ext uri="{FF2B5EF4-FFF2-40B4-BE49-F238E27FC236}">
                  <a16:creationId xmlns:a16="http://schemas.microsoft.com/office/drawing/2014/main" id="{018A76E8-15FE-29B6-28B6-E8BBFF2719B9}"/>
                </a:ext>
              </a:extLst>
            </p:cNvPr>
            <p:cNvSpPr/>
            <p:nvPr/>
          </p:nvSpPr>
          <p:spPr>
            <a:xfrm rot="5400000">
              <a:off x="4844151" y="6505193"/>
              <a:ext cx="164101" cy="169399"/>
            </a:xfrm>
            <a:prstGeom prst="rightArrow">
              <a:avLst/>
            </a:prstGeom>
            <a:solidFill>
              <a:srgbClr val="E1CDEE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Right Arrow 36">
              <a:extLst>
                <a:ext uri="{FF2B5EF4-FFF2-40B4-BE49-F238E27FC236}">
                  <a16:creationId xmlns:a16="http://schemas.microsoft.com/office/drawing/2014/main" id="{21E5A4B7-BA81-199E-1439-E005AD7BB446}"/>
                </a:ext>
              </a:extLst>
            </p:cNvPr>
            <p:cNvSpPr/>
            <p:nvPr/>
          </p:nvSpPr>
          <p:spPr>
            <a:xfrm rot="5400000">
              <a:off x="6760471" y="6514875"/>
              <a:ext cx="164101" cy="169399"/>
            </a:xfrm>
            <a:prstGeom prst="rightArrow">
              <a:avLst/>
            </a:prstGeom>
            <a:solidFill>
              <a:srgbClr val="E1CDEE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Right Arrow 37">
              <a:extLst>
                <a:ext uri="{FF2B5EF4-FFF2-40B4-BE49-F238E27FC236}">
                  <a16:creationId xmlns:a16="http://schemas.microsoft.com/office/drawing/2014/main" id="{C7877C1B-AA84-F3B9-C00F-E51E19C9A727}"/>
                </a:ext>
              </a:extLst>
            </p:cNvPr>
            <p:cNvSpPr/>
            <p:nvPr/>
          </p:nvSpPr>
          <p:spPr>
            <a:xfrm rot="5400000">
              <a:off x="4844151" y="5364132"/>
              <a:ext cx="164101" cy="169399"/>
            </a:xfrm>
            <a:prstGeom prst="rightArrow">
              <a:avLst/>
            </a:prstGeom>
            <a:solidFill>
              <a:srgbClr val="E1CDEE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Right Arrow 39">
              <a:extLst>
                <a:ext uri="{FF2B5EF4-FFF2-40B4-BE49-F238E27FC236}">
                  <a16:creationId xmlns:a16="http://schemas.microsoft.com/office/drawing/2014/main" id="{DCBB128D-2688-D39C-EFD3-033F6049C65C}"/>
                </a:ext>
              </a:extLst>
            </p:cNvPr>
            <p:cNvSpPr/>
            <p:nvPr/>
          </p:nvSpPr>
          <p:spPr>
            <a:xfrm rot="5400000">
              <a:off x="5890891" y="4571625"/>
              <a:ext cx="164101" cy="169399"/>
            </a:xfrm>
            <a:prstGeom prst="rightArrow">
              <a:avLst/>
            </a:prstGeom>
            <a:solidFill>
              <a:srgbClr val="E1CDEE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817905C6-0054-9D89-CECB-2950B5FB42B0}"/>
                </a:ext>
              </a:extLst>
            </p:cNvPr>
            <p:cNvSpPr/>
            <p:nvPr/>
          </p:nvSpPr>
          <p:spPr>
            <a:xfrm>
              <a:off x="6022225" y="5582258"/>
              <a:ext cx="1640593" cy="802601"/>
            </a:xfrm>
            <a:prstGeom prst="roundRect">
              <a:avLst/>
            </a:prstGeom>
            <a:solidFill>
              <a:srgbClr val="E1CD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If current slope == 0 and next slope &lt; 0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813A0E78-8B26-9FE1-FABC-4A670311BEEB}"/>
                </a:ext>
              </a:extLst>
            </p:cNvPr>
            <p:cNvSpPr/>
            <p:nvPr/>
          </p:nvSpPr>
          <p:spPr>
            <a:xfrm>
              <a:off x="4135122" y="5582258"/>
              <a:ext cx="1582159" cy="802601"/>
            </a:xfrm>
            <a:prstGeom prst="roundRect">
              <a:avLst/>
            </a:prstGeom>
            <a:solidFill>
              <a:srgbClr val="E1CD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if current slope &gt; 0 and next slope == 0</a:t>
              </a:r>
            </a:p>
          </p:txBody>
        </p:sp>
        <p:sp>
          <p:nvSpPr>
            <p:cNvPr id="43" name="Right Arrow 42">
              <a:extLst>
                <a:ext uri="{FF2B5EF4-FFF2-40B4-BE49-F238E27FC236}">
                  <a16:creationId xmlns:a16="http://schemas.microsoft.com/office/drawing/2014/main" id="{BFEFC706-412B-0027-6E86-C072B067FCC3}"/>
                </a:ext>
              </a:extLst>
            </p:cNvPr>
            <p:cNvSpPr/>
            <p:nvPr/>
          </p:nvSpPr>
          <p:spPr>
            <a:xfrm rot="5400000">
              <a:off x="6760471" y="5359112"/>
              <a:ext cx="164101" cy="169399"/>
            </a:xfrm>
            <a:prstGeom prst="rightArrow">
              <a:avLst/>
            </a:prstGeom>
            <a:solidFill>
              <a:srgbClr val="E1CDEE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45FF1424-6D36-551F-15B1-0C72C4FEC84F}"/>
                </a:ext>
              </a:extLst>
            </p:cNvPr>
            <p:cNvSpPr/>
            <p:nvPr/>
          </p:nvSpPr>
          <p:spPr>
            <a:xfrm>
              <a:off x="4374618" y="7482790"/>
              <a:ext cx="3196646" cy="579363"/>
            </a:xfrm>
            <a:prstGeom prst="roundRect">
              <a:avLst/>
            </a:prstGeom>
            <a:solidFill>
              <a:srgbClr val="DABBE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Return indices of secondary maxima</a:t>
              </a:r>
            </a:p>
          </p:txBody>
        </p:sp>
        <p:sp>
          <p:nvSpPr>
            <p:cNvPr id="45" name="Right Arrow 44">
              <a:extLst>
                <a:ext uri="{FF2B5EF4-FFF2-40B4-BE49-F238E27FC236}">
                  <a16:creationId xmlns:a16="http://schemas.microsoft.com/office/drawing/2014/main" id="{93876959-980E-F42E-AB3D-6DFA73B46D50}"/>
                </a:ext>
              </a:extLst>
            </p:cNvPr>
            <p:cNvSpPr/>
            <p:nvPr/>
          </p:nvSpPr>
          <p:spPr>
            <a:xfrm rot="5400000">
              <a:off x="5890891" y="7240162"/>
              <a:ext cx="164101" cy="169399"/>
            </a:xfrm>
            <a:prstGeom prst="rightArrow">
              <a:avLst/>
            </a:prstGeom>
            <a:solidFill>
              <a:srgbClr val="E1CDEE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727D691-7480-E837-EB6D-F2C31948C05A}"/>
                </a:ext>
              </a:extLst>
            </p:cNvPr>
            <p:cNvSpPr/>
            <p:nvPr/>
          </p:nvSpPr>
          <p:spPr>
            <a:xfrm>
              <a:off x="4054688" y="4047929"/>
              <a:ext cx="3669868" cy="4557035"/>
            </a:xfrm>
            <a:prstGeom prst="rect">
              <a:avLst/>
            </a:prstGeom>
            <a:noFill/>
            <a:ln w="12700">
              <a:solidFill>
                <a:srgbClr val="DABBE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9342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37551-50C2-2617-CE04-D0438C36B4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E837A03-3FE3-C4FD-815C-A447EC94536E}"/>
              </a:ext>
            </a:extLst>
          </p:cNvPr>
          <p:cNvSpPr/>
          <p:nvPr/>
        </p:nvSpPr>
        <p:spPr>
          <a:xfrm>
            <a:off x="319470" y="147864"/>
            <a:ext cx="7164558" cy="558019"/>
          </a:xfrm>
          <a:prstGeom prst="roundRect">
            <a:avLst/>
          </a:prstGeom>
          <a:solidFill>
            <a:srgbClr val="FFAFFF"/>
          </a:solidFill>
          <a:ln>
            <a:solidFill>
              <a:srgbClr val="FFA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zero_max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C5A0F3C-A7A0-DA48-E556-2FDE4C196DBA}"/>
              </a:ext>
            </a:extLst>
          </p:cNvPr>
          <p:cNvSpPr/>
          <p:nvPr/>
        </p:nvSpPr>
        <p:spPr>
          <a:xfrm>
            <a:off x="866090" y="1695652"/>
            <a:ext cx="6071316" cy="468337"/>
          </a:xfrm>
          <a:prstGeom prst="roundRect">
            <a:avLst/>
          </a:prstGeom>
          <a:solidFill>
            <a:srgbClr val="FFD0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Separate density from zero lats by north (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&gt; 0) and south (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&lt; 0)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5EBC447-2DD0-BBC7-78CF-230A46E0E3C3}"/>
              </a:ext>
            </a:extLst>
          </p:cNvPr>
          <p:cNvSpPr/>
          <p:nvPr/>
        </p:nvSpPr>
        <p:spPr>
          <a:xfrm>
            <a:off x="4102099" y="4688527"/>
            <a:ext cx="3086101" cy="490008"/>
          </a:xfrm>
          <a:prstGeom prst="roundRect">
            <a:avLst/>
          </a:prstGeom>
          <a:solidFill>
            <a:srgbClr val="FFD0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not, check equatorial region for peak within (+/- 1 degree)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818DE89-E63F-9C08-F246-8AF242C69573}"/>
              </a:ext>
            </a:extLst>
          </p:cNvPr>
          <p:cNvSpPr/>
          <p:nvPr/>
        </p:nvSpPr>
        <p:spPr>
          <a:xfrm>
            <a:off x="4372607" y="2408040"/>
            <a:ext cx="2276915" cy="468337"/>
          </a:xfrm>
          <a:prstGeom prst="roundRect">
            <a:avLst/>
          </a:prstGeom>
          <a:solidFill>
            <a:srgbClr val="FFD0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 south lats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CB46BC3-F3E4-2CBD-1B5C-8B3AA833597A}"/>
              </a:ext>
            </a:extLst>
          </p:cNvPr>
          <p:cNvSpPr/>
          <p:nvPr/>
        </p:nvSpPr>
        <p:spPr>
          <a:xfrm>
            <a:off x="1695370" y="3124465"/>
            <a:ext cx="4518199" cy="408761"/>
          </a:xfrm>
          <a:prstGeom prst="roundRect">
            <a:avLst/>
          </a:prstGeom>
          <a:solidFill>
            <a:srgbClr val="FFD0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Choose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largest density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6DE2EDD-1802-5C3F-BB93-84025BEB4943}"/>
              </a:ext>
            </a:extLst>
          </p:cNvPr>
          <p:cNvSpPr/>
          <p:nvPr/>
        </p:nvSpPr>
        <p:spPr>
          <a:xfrm>
            <a:off x="1572111" y="973320"/>
            <a:ext cx="4659275" cy="468337"/>
          </a:xfrm>
          <a:prstGeom prst="roundRect">
            <a:avLst/>
          </a:prstGeom>
          <a:solidFill>
            <a:srgbClr val="FFD0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corresponding density to zero latitudes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60218F2-A3C6-D851-4149-20097F484DF9}"/>
              </a:ext>
            </a:extLst>
          </p:cNvPr>
          <p:cNvSpPr/>
          <p:nvPr/>
        </p:nvSpPr>
        <p:spPr>
          <a:xfrm>
            <a:off x="1484369" y="3822181"/>
            <a:ext cx="4666593" cy="546064"/>
          </a:xfrm>
          <a:prstGeom prst="roundRect">
            <a:avLst/>
          </a:prstGeom>
          <a:solidFill>
            <a:srgbClr val="FFD0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chosen density is a peak (larger density than next zero-lats to both sides)?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963633A3-16D5-D9A6-20C0-FF5C30CAFEBA}"/>
              </a:ext>
            </a:extLst>
          </p:cNvPr>
          <p:cNvSpPr/>
          <p:nvPr/>
        </p:nvSpPr>
        <p:spPr>
          <a:xfrm rot="5400000">
            <a:off x="3807615" y="768645"/>
            <a:ext cx="164101" cy="169399"/>
          </a:xfrm>
          <a:prstGeom prst="rightArrow">
            <a:avLst/>
          </a:prstGeom>
          <a:solidFill>
            <a:srgbClr val="FF87F8">
              <a:alpha val="16078"/>
            </a:srgbClr>
          </a:solidFill>
          <a:ln>
            <a:solidFill>
              <a:srgbClr val="FF87F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C9A7BF2C-96B2-A557-6CF7-99DB57936652}"/>
              </a:ext>
            </a:extLst>
          </p:cNvPr>
          <p:cNvSpPr/>
          <p:nvPr/>
        </p:nvSpPr>
        <p:spPr>
          <a:xfrm>
            <a:off x="5108754" y="6325289"/>
            <a:ext cx="2534587" cy="760724"/>
          </a:xfrm>
          <a:prstGeom prst="roundRect">
            <a:avLst/>
          </a:prstGeom>
          <a:solidFill>
            <a:srgbClr val="FFD0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not, check original largest density again, but only larger than 1 side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B0CE817-B720-04D0-54A3-9704142CF3A5}"/>
              </a:ext>
            </a:extLst>
          </p:cNvPr>
          <p:cNvSpPr/>
          <p:nvPr/>
        </p:nvSpPr>
        <p:spPr>
          <a:xfrm>
            <a:off x="404322" y="8008707"/>
            <a:ext cx="6450240" cy="448487"/>
          </a:xfrm>
          <a:prstGeom prst="roundRect">
            <a:avLst/>
          </a:prstGeom>
          <a:solidFill>
            <a:srgbClr val="FFD0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a max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provided, replace north or south side depending on sign of provided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lat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7FB8A581-0C6F-FCA2-C4A5-AF70F9DB9DE3}"/>
              </a:ext>
            </a:extLst>
          </p:cNvPr>
          <p:cNvSpPr/>
          <p:nvPr/>
        </p:nvSpPr>
        <p:spPr>
          <a:xfrm rot="5400000">
            <a:off x="3820315" y="1505245"/>
            <a:ext cx="164101" cy="169399"/>
          </a:xfrm>
          <a:prstGeom prst="rightArrow">
            <a:avLst/>
          </a:prstGeom>
          <a:solidFill>
            <a:srgbClr val="FF87F8">
              <a:alpha val="16078"/>
            </a:srgbClr>
          </a:solidFill>
          <a:ln>
            <a:solidFill>
              <a:srgbClr val="FF87F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E9142FF-65EC-2265-23FC-35C8B94915DA}"/>
              </a:ext>
            </a:extLst>
          </p:cNvPr>
          <p:cNvSpPr/>
          <p:nvPr/>
        </p:nvSpPr>
        <p:spPr>
          <a:xfrm>
            <a:off x="3910404" y="5514999"/>
            <a:ext cx="3469488" cy="542766"/>
          </a:xfrm>
          <a:prstGeom prst="roundRect">
            <a:avLst/>
          </a:prstGeom>
          <a:solidFill>
            <a:srgbClr val="FFD0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chosen density is a peak (larger density than next zero-lats to both sides)?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95ED5C0-3F46-52E5-1510-544CC1B73438}"/>
              </a:ext>
            </a:extLst>
          </p:cNvPr>
          <p:cNvSpPr/>
          <p:nvPr/>
        </p:nvSpPr>
        <p:spPr>
          <a:xfrm>
            <a:off x="1882169" y="9546019"/>
            <a:ext cx="4439859" cy="364517"/>
          </a:xfrm>
          <a:prstGeom prst="roundRect">
            <a:avLst/>
          </a:prstGeom>
          <a:solidFill>
            <a:srgbClr val="FFA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Returns 1-2 peaks 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FDFE48A-36D4-A31C-397A-4B14742AA97E}"/>
              </a:ext>
            </a:extLst>
          </p:cNvPr>
          <p:cNvSpPr/>
          <p:nvPr/>
        </p:nvSpPr>
        <p:spPr>
          <a:xfrm>
            <a:off x="1122878" y="2408040"/>
            <a:ext cx="2276915" cy="468337"/>
          </a:xfrm>
          <a:prstGeom prst="roundRect">
            <a:avLst/>
          </a:prstGeom>
          <a:solidFill>
            <a:srgbClr val="FFD0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 north lats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892D728-350F-2204-7E7E-67591882909F}"/>
              </a:ext>
            </a:extLst>
          </p:cNvPr>
          <p:cNvSpPr/>
          <p:nvPr/>
        </p:nvSpPr>
        <p:spPr>
          <a:xfrm>
            <a:off x="666500" y="4686448"/>
            <a:ext cx="3213099" cy="336600"/>
          </a:xfrm>
          <a:prstGeom prst="roundRect">
            <a:avLst/>
          </a:prstGeom>
          <a:solidFill>
            <a:srgbClr val="FFD0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yes, peak found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D127F3B-0F80-4025-C5F5-8216647AE379}"/>
              </a:ext>
            </a:extLst>
          </p:cNvPr>
          <p:cNvSpPr/>
          <p:nvPr/>
        </p:nvSpPr>
        <p:spPr>
          <a:xfrm>
            <a:off x="1836618" y="6394229"/>
            <a:ext cx="2687452" cy="336600"/>
          </a:xfrm>
          <a:prstGeom prst="roundRect">
            <a:avLst/>
          </a:prstGeom>
          <a:solidFill>
            <a:srgbClr val="FFD0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yes, peak found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C46B1A5-C2F4-3E0E-FA5A-E5CE0813CB91}"/>
              </a:ext>
            </a:extLst>
          </p:cNvPr>
          <p:cNvSpPr/>
          <p:nvPr/>
        </p:nvSpPr>
        <p:spPr>
          <a:xfrm>
            <a:off x="445155" y="8717744"/>
            <a:ext cx="4208458" cy="459617"/>
          </a:xfrm>
          <a:prstGeom prst="roundRect">
            <a:avLst/>
          </a:prstGeom>
          <a:solidFill>
            <a:srgbClr val="FFD0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no peak is found or provided, choose largest zero latitude as peak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94B2E8D-5B6D-F09F-065C-ECC8AC8C9ED7}"/>
              </a:ext>
            </a:extLst>
          </p:cNvPr>
          <p:cNvSpPr/>
          <p:nvPr/>
        </p:nvSpPr>
        <p:spPr>
          <a:xfrm rot="5400000">
            <a:off x="2128447" y="2198537"/>
            <a:ext cx="164101" cy="169399"/>
          </a:xfrm>
          <a:prstGeom prst="rightArrow">
            <a:avLst/>
          </a:prstGeom>
          <a:solidFill>
            <a:srgbClr val="FF87F8">
              <a:alpha val="16078"/>
            </a:srgbClr>
          </a:solidFill>
          <a:ln>
            <a:solidFill>
              <a:srgbClr val="FF87F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33C38864-3DD8-E08C-9DA2-93211165F665}"/>
              </a:ext>
            </a:extLst>
          </p:cNvPr>
          <p:cNvSpPr/>
          <p:nvPr/>
        </p:nvSpPr>
        <p:spPr>
          <a:xfrm rot="5400000">
            <a:off x="5429013" y="2184262"/>
            <a:ext cx="164101" cy="169399"/>
          </a:xfrm>
          <a:prstGeom prst="rightArrow">
            <a:avLst/>
          </a:prstGeom>
          <a:solidFill>
            <a:srgbClr val="FF87F8">
              <a:alpha val="16078"/>
            </a:srgbClr>
          </a:solidFill>
          <a:ln>
            <a:solidFill>
              <a:srgbClr val="FF87F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600930C3-208A-7E26-7155-2990D6701105}"/>
              </a:ext>
            </a:extLst>
          </p:cNvPr>
          <p:cNvSpPr/>
          <p:nvPr/>
        </p:nvSpPr>
        <p:spPr>
          <a:xfrm rot="5400000">
            <a:off x="2496894" y="2929861"/>
            <a:ext cx="164101" cy="169399"/>
          </a:xfrm>
          <a:prstGeom prst="rightArrow">
            <a:avLst/>
          </a:prstGeom>
          <a:solidFill>
            <a:srgbClr val="FF87F8">
              <a:alpha val="16078"/>
            </a:srgbClr>
          </a:solidFill>
          <a:ln>
            <a:solidFill>
              <a:srgbClr val="FF87F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2DBF62E7-5049-8E7F-C73C-B7DD9D4A3CB3}"/>
              </a:ext>
            </a:extLst>
          </p:cNvPr>
          <p:cNvSpPr/>
          <p:nvPr/>
        </p:nvSpPr>
        <p:spPr>
          <a:xfrm rot="5400000">
            <a:off x="5111403" y="2914560"/>
            <a:ext cx="164101" cy="169399"/>
          </a:xfrm>
          <a:prstGeom prst="rightArrow">
            <a:avLst/>
          </a:prstGeom>
          <a:solidFill>
            <a:srgbClr val="FF87F8">
              <a:alpha val="16078"/>
            </a:srgbClr>
          </a:solidFill>
          <a:ln>
            <a:solidFill>
              <a:srgbClr val="FF87F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D37343B6-CBC9-BE12-E4CA-BC85AC9B7154}"/>
              </a:ext>
            </a:extLst>
          </p:cNvPr>
          <p:cNvSpPr/>
          <p:nvPr/>
        </p:nvSpPr>
        <p:spPr>
          <a:xfrm rot="5400000">
            <a:off x="3820315" y="3581885"/>
            <a:ext cx="164101" cy="169399"/>
          </a:xfrm>
          <a:prstGeom prst="rightArrow">
            <a:avLst/>
          </a:prstGeom>
          <a:solidFill>
            <a:srgbClr val="FF87F8">
              <a:alpha val="16078"/>
            </a:srgbClr>
          </a:solidFill>
          <a:ln>
            <a:solidFill>
              <a:srgbClr val="FF87F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2988A122-6F53-D748-A4AC-057AD9D9FF10}"/>
              </a:ext>
            </a:extLst>
          </p:cNvPr>
          <p:cNvSpPr/>
          <p:nvPr/>
        </p:nvSpPr>
        <p:spPr>
          <a:xfrm rot="5400000">
            <a:off x="2128446" y="4428834"/>
            <a:ext cx="164101" cy="169399"/>
          </a:xfrm>
          <a:prstGeom prst="rightArrow">
            <a:avLst/>
          </a:prstGeom>
          <a:solidFill>
            <a:srgbClr val="FF87F8">
              <a:alpha val="16078"/>
            </a:srgbClr>
          </a:solidFill>
          <a:ln>
            <a:solidFill>
              <a:srgbClr val="FF87F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A1C07216-EF18-55BC-3882-0F0CF3C98B5D}"/>
              </a:ext>
            </a:extLst>
          </p:cNvPr>
          <p:cNvSpPr/>
          <p:nvPr/>
        </p:nvSpPr>
        <p:spPr>
          <a:xfrm rot="5400000">
            <a:off x="5156509" y="4416574"/>
            <a:ext cx="164101" cy="169399"/>
          </a:xfrm>
          <a:prstGeom prst="rightArrow">
            <a:avLst/>
          </a:prstGeom>
          <a:solidFill>
            <a:srgbClr val="FF87F8">
              <a:alpha val="16078"/>
            </a:srgbClr>
          </a:solidFill>
          <a:ln>
            <a:solidFill>
              <a:srgbClr val="FF87F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382ACB78-3806-FDB1-BCEC-E64D337F8BD2}"/>
              </a:ext>
            </a:extLst>
          </p:cNvPr>
          <p:cNvSpPr/>
          <p:nvPr/>
        </p:nvSpPr>
        <p:spPr>
          <a:xfrm rot="5400000">
            <a:off x="5563098" y="5275041"/>
            <a:ext cx="164101" cy="169399"/>
          </a:xfrm>
          <a:prstGeom prst="rightArrow">
            <a:avLst/>
          </a:prstGeom>
          <a:solidFill>
            <a:srgbClr val="FF87F8">
              <a:alpha val="16078"/>
            </a:srgbClr>
          </a:solidFill>
          <a:ln>
            <a:solidFill>
              <a:srgbClr val="FF87F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A402DDFA-BD12-17F5-9229-D6FF5C30BC98}"/>
              </a:ext>
            </a:extLst>
          </p:cNvPr>
          <p:cNvSpPr/>
          <p:nvPr/>
        </p:nvSpPr>
        <p:spPr>
          <a:xfrm rot="5400000">
            <a:off x="-365353" y="6452259"/>
            <a:ext cx="2807059" cy="169399"/>
          </a:xfrm>
          <a:prstGeom prst="rightArrow">
            <a:avLst/>
          </a:prstGeom>
          <a:solidFill>
            <a:srgbClr val="FF87F8">
              <a:alpha val="16078"/>
            </a:srgbClr>
          </a:solidFill>
          <a:ln>
            <a:solidFill>
              <a:srgbClr val="FF87F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6E26FCA8-F52C-6AA9-B324-B771E4824C1C}"/>
              </a:ext>
            </a:extLst>
          </p:cNvPr>
          <p:cNvSpPr/>
          <p:nvPr/>
        </p:nvSpPr>
        <p:spPr>
          <a:xfrm>
            <a:off x="3688594" y="7359735"/>
            <a:ext cx="2687452" cy="336600"/>
          </a:xfrm>
          <a:prstGeom prst="roundRect">
            <a:avLst/>
          </a:prstGeom>
          <a:solidFill>
            <a:srgbClr val="FFD0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yes, peak found</a:t>
            </a: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627EBF48-9439-6A18-3542-0B72932F037D}"/>
              </a:ext>
            </a:extLst>
          </p:cNvPr>
          <p:cNvSpPr/>
          <p:nvPr/>
        </p:nvSpPr>
        <p:spPr>
          <a:xfrm rot="5400000">
            <a:off x="6293996" y="6106827"/>
            <a:ext cx="164101" cy="169399"/>
          </a:xfrm>
          <a:prstGeom prst="rightArrow">
            <a:avLst/>
          </a:prstGeom>
          <a:solidFill>
            <a:srgbClr val="FF87F8">
              <a:alpha val="16078"/>
            </a:srgbClr>
          </a:solidFill>
          <a:ln>
            <a:solidFill>
              <a:srgbClr val="FF87F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E9C7E103-96FA-2FD2-C457-C066E27A7339}"/>
              </a:ext>
            </a:extLst>
          </p:cNvPr>
          <p:cNvSpPr/>
          <p:nvPr/>
        </p:nvSpPr>
        <p:spPr>
          <a:xfrm rot="5400000">
            <a:off x="4060156" y="6106826"/>
            <a:ext cx="164101" cy="169399"/>
          </a:xfrm>
          <a:prstGeom prst="rightArrow">
            <a:avLst/>
          </a:prstGeom>
          <a:solidFill>
            <a:srgbClr val="FF87F8">
              <a:alpha val="16078"/>
            </a:srgbClr>
          </a:solidFill>
          <a:ln>
            <a:solidFill>
              <a:srgbClr val="FF87F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F6FA08C4-744B-2760-EEBC-FB985453A944}"/>
              </a:ext>
            </a:extLst>
          </p:cNvPr>
          <p:cNvSpPr/>
          <p:nvPr/>
        </p:nvSpPr>
        <p:spPr>
          <a:xfrm rot="5400000">
            <a:off x="2099555" y="7291701"/>
            <a:ext cx="1128175" cy="169399"/>
          </a:xfrm>
          <a:prstGeom prst="rightArrow">
            <a:avLst/>
          </a:prstGeom>
          <a:solidFill>
            <a:srgbClr val="FF87F8">
              <a:alpha val="16078"/>
            </a:srgbClr>
          </a:solidFill>
          <a:ln>
            <a:solidFill>
              <a:srgbClr val="FF87F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743DE71E-7A63-B81F-84DF-B9E554337D52}"/>
              </a:ext>
            </a:extLst>
          </p:cNvPr>
          <p:cNvSpPr/>
          <p:nvPr/>
        </p:nvSpPr>
        <p:spPr>
          <a:xfrm rot="5400000">
            <a:off x="4277501" y="7760684"/>
            <a:ext cx="190210" cy="169399"/>
          </a:xfrm>
          <a:prstGeom prst="rightArrow">
            <a:avLst/>
          </a:prstGeom>
          <a:solidFill>
            <a:srgbClr val="FF87F8">
              <a:alpha val="16078"/>
            </a:srgbClr>
          </a:solidFill>
          <a:ln>
            <a:solidFill>
              <a:srgbClr val="FF87F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9D6C1E5B-9C87-4B7D-C9C3-DC8FFA8464C5}"/>
              </a:ext>
            </a:extLst>
          </p:cNvPr>
          <p:cNvSpPr/>
          <p:nvPr/>
        </p:nvSpPr>
        <p:spPr>
          <a:xfrm rot="5400000">
            <a:off x="5923555" y="7141037"/>
            <a:ext cx="164101" cy="169399"/>
          </a:xfrm>
          <a:prstGeom prst="rightArrow">
            <a:avLst/>
          </a:prstGeom>
          <a:solidFill>
            <a:srgbClr val="FF87F8">
              <a:alpha val="16078"/>
            </a:srgbClr>
          </a:solidFill>
          <a:ln>
            <a:solidFill>
              <a:srgbClr val="FF87F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45DA472B-FA87-BF1C-46CE-5AB7E4EDBE91}"/>
              </a:ext>
            </a:extLst>
          </p:cNvPr>
          <p:cNvSpPr/>
          <p:nvPr/>
        </p:nvSpPr>
        <p:spPr>
          <a:xfrm rot="5400000">
            <a:off x="2345789" y="8491671"/>
            <a:ext cx="164101" cy="169399"/>
          </a:xfrm>
          <a:prstGeom prst="rightArrow">
            <a:avLst/>
          </a:prstGeom>
          <a:solidFill>
            <a:srgbClr val="FF87F8">
              <a:alpha val="16078"/>
            </a:srgbClr>
          </a:solidFill>
          <a:ln>
            <a:solidFill>
              <a:srgbClr val="FF87F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7DA3437A-9FE9-2C95-DBFA-840C75A9DE2A}"/>
              </a:ext>
            </a:extLst>
          </p:cNvPr>
          <p:cNvSpPr/>
          <p:nvPr/>
        </p:nvSpPr>
        <p:spPr>
          <a:xfrm rot="5400000">
            <a:off x="3819697" y="9284457"/>
            <a:ext cx="164101" cy="169399"/>
          </a:xfrm>
          <a:prstGeom prst="rightArrow">
            <a:avLst/>
          </a:prstGeom>
          <a:solidFill>
            <a:srgbClr val="FF87F8">
              <a:alpha val="16078"/>
            </a:srgbClr>
          </a:solidFill>
          <a:ln>
            <a:solidFill>
              <a:srgbClr val="FF87F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548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CD9596-7E70-1E86-715F-FF27EEEF7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0025697-C168-131A-0DBB-FD48DA4D98D7}"/>
              </a:ext>
            </a:extLst>
          </p:cNvPr>
          <p:cNvSpPr/>
          <p:nvPr/>
        </p:nvSpPr>
        <p:spPr>
          <a:xfrm>
            <a:off x="392086" y="228406"/>
            <a:ext cx="7164558" cy="558019"/>
          </a:xfrm>
          <a:prstGeom prst="roundRect">
            <a:avLst/>
          </a:prstGeom>
          <a:solidFill>
            <a:srgbClr val="A6EC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toomanymax</a:t>
            </a:r>
            <a:endParaRPr lang="en-US" sz="187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DFA642C-6301-4C14-875E-97B456B9AA83}"/>
              </a:ext>
            </a:extLst>
          </p:cNvPr>
          <p:cNvSpPr/>
          <p:nvPr/>
        </p:nvSpPr>
        <p:spPr>
          <a:xfrm>
            <a:off x="938707" y="1634918"/>
            <a:ext cx="6071316" cy="468337"/>
          </a:xfrm>
          <a:prstGeom prst="roundRect">
            <a:avLst/>
          </a:prstGeom>
          <a:solidFill>
            <a:srgbClr val="DCF5D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Separate tec from zero lats by north (between  3 and 20  </a:t>
            </a:r>
            <a:r>
              <a:rPr lang="en-US" sz="136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mlat</a:t>
            </a:r>
            <a:r>
              <a:rPr lang="en-US" sz="13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), south (between -3 and -20 </a:t>
            </a:r>
            <a:r>
              <a:rPr lang="en-US" sz="136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mlat</a:t>
            </a:r>
            <a:r>
              <a:rPr lang="en-US" sz="13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), and equator (between between +/-3) 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EAF6620-8873-7BFC-BB21-B69ADB009B81}"/>
              </a:ext>
            </a:extLst>
          </p:cNvPr>
          <p:cNvSpPr/>
          <p:nvPr/>
        </p:nvSpPr>
        <p:spPr>
          <a:xfrm>
            <a:off x="92026" y="4256724"/>
            <a:ext cx="1350352" cy="878208"/>
          </a:xfrm>
          <a:prstGeom prst="roundRect">
            <a:avLst/>
          </a:prstGeom>
          <a:solidFill>
            <a:srgbClr val="DCF5D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Choose </a:t>
            </a:r>
            <a:r>
              <a:rPr lang="en-US" sz="136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lat</a:t>
            </a:r>
            <a:r>
              <a:rPr lang="en-US" sz="13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closest to equator in north lats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BDB486E-2B58-5359-8AC1-31873FC8D5FC}"/>
              </a:ext>
            </a:extLst>
          </p:cNvPr>
          <p:cNvSpPr/>
          <p:nvPr/>
        </p:nvSpPr>
        <p:spPr>
          <a:xfrm>
            <a:off x="2835908" y="2324263"/>
            <a:ext cx="2276915" cy="468337"/>
          </a:xfrm>
          <a:prstGeom prst="roundRect">
            <a:avLst/>
          </a:prstGeom>
          <a:solidFill>
            <a:srgbClr val="DCF5D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there are equator lats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DD2E9A2-6678-5288-41B6-5B9598138634}"/>
              </a:ext>
            </a:extLst>
          </p:cNvPr>
          <p:cNvSpPr/>
          <p:nvPr/>
        </p:nvSpPr>
        <p:spPr>
          <a:xfrm>
            <a:off x="303922" y="2326982"/>
            <a:ext cx="2276915" cy="468337"/>
          </a:xfrm>
          <a:prstGeom prst="roundRect">
            <a:avLst/>
          </a:prstGeom>
          <a:solidFill>
            <a:srgbClr val="DCF5D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there are north lats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2AD0117-409E-52F5-A52E-95705CF9C8C0}"/>
              </a:ext>
            </a:extLst>
          </p:cNvPr>
          <p:cNvSpPr/>
          <p:nvPr/>
        </p:nvSpPr>
        <p:spPr>
          <a:xfrm>
            <a:off x="3103318" y="3078605"/>
            <a:ext cx="1742090" cy="641686"/>
          </a:xfrm>
          <a:prstGeom prst="roundRect">
            <a:avLst/>
          </a:prstGeom>
          <a:solidFill>
            <a:srgbClr val="DCF5D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Choose </a:t>
            </a:r>
            <a:r>
              <a:rPr lang="en-US" sz="136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lat</a:t>
            </a:r>
            <a:r>
              <a:rPr lang="en-US" sz="13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largest density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D61D6D87-898A-3948-B51C-A160CE65182C}"/>
              </a:ext>
            </a:extLst>
          </p:cNvPr>
          <p:cNvSpPr/>
          <p:nvPr/>
        </p:nvSpPr>
        <p:spPr>
          <a:xfrm rot="5400000">
            <a:off x="5698362" y="2829655"/>
            <a:ext cx="164101" cy="169399"/>
          </a:xfrm>
          <a:prstGeom prst="rightArrow">
            <a:avLst/>
          </a:prstGeom>
          <a:solidFill>
            <a:srgbClr val="A6ECA5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7" b="1" dirty="0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17B13D94-DE6E-6BDC-69FF-B98F053314A8}"/>
              </a:ext>
            </a:extLst>
          </p:cNvPr>
          <p:cNvSpPr/>
          <p:nvPr/>
        </p:nvSpPr>
        <p:spPr>
          <a:xfrm rot="5400000">
            <a:off x="1419233" y="2122246"/>
            <a:ext cx="164101" cy="169399"/>
          </a:xfrm>
          <a:prstGeom prst="rightArrow">
            <a:avLst/>
          </a:prstGeom>
          <a:solidFill>
            <a:srgbClr val="A6ECA5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7" b="1" dirty="0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DE40C233-4C06-53AD-46B6-7563E5E3069E}"/>
              </a:ext>
            </a:extLst>
          </p:cNvPr>
          <p:cNvSpPr/>
          <p:nvPr/>
        </p:nvSpPr>
        <p:spPr>
          <a:xfrm rot="5400000">
            <a:off x="685152" y="5190702"/>
            <a:ext cx="164101" cy="169399"/>
          </a:xfrm>
          <a:prstGeom prst="rightArrow">
            <a:avLst/>
          </a:prstGeom>
          <a:solidFill>
            <a:srgbClr val="A6ECA5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7" b="1" dirty="0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698282A2-EE32-A90B-5858-D72A28246878}"/>
              </a:ext>
            </a:extLst>
          </p:cNvPr>
          <p:cNvSpPr/>
          <p:nvPr/>
        </p:nvSpPr>
        <p:spPr>
          <a:xfrm rot="5400000">
            <a:off x="6338537" y="2122245"/>
            <a:ext cx="164101" cy="169399"/>
          </a:xfrm>
          <a:prstGeom prst="rightArrow">
            <a:avLst/>
          </a:prstGeom>
          <a:solidFill>
            <a:srgbClr val="A6ECA5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7" b="1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58BC58C-5334-4A89-F157-C15CC52FD929}"/>
              </a:ext>
            </a:extLst>
          </p:cNvPr>
          <p:cNvSpPr/>
          <p:nvPr/>
        </p:nvSpPr>
        <p:spPr>
          <a:xfrm>
            <a:off x="1644728" y="924909"/>
            <a:ext cx="4659275" cy="468337"/>
          </a:xfrm>
          <a:prstGeom prst="roundRect">
            <a:avLst/>
          </a:prstGeom>
          <a:solidFill>
            <a:srgbClr val="DCF5D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 corresponding density to zero latitudes 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E5A58508-949B-1F60-A8F1-6EF79F18BA04}"/>
              </a:ext>
            </a:extLst>
          </p:cNvPr>
          <p:cNvSpPr/>
          <p:nvPr/>
        </p:nvSpPr>
        <p:spPr>
          <a:xfrm rot="5400000">
            <a:off x="685152" y="2855071"/>
            <a:ext cx="164101" cy="169399"/>
          </a:xfrm>
          <a:prstGeom prst="rightArrow">
            <a:avLst/>
          </a:prstGeom>
          <a:solidFill>
            <a:srgbClr val="A6ECA5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7" b="1" dirty="0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F18B17F6-9E34-E090-6CA4-DF14E42C56C0}"/>
              </a:ext>
            </a:extLst>
          </p:cNvPr>
          <p:cNvSpPr/>
          <p:nvPr/>
        </p:nvSpPr>
        <p:spPr>
          <a:xfrm rot="5400000">
            <a:off x="3892315" y="1433327"/>
            <a:ext cx="164101" cy="169399"/>
          </a:xfrm>
          <a:prstGeom prst="rightArrow">
            <a:avLst/>
          </a:prstGeom>
          <a:solidFill>
            <a:srgbClr val="A6ECA5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7" b="1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DF135405-154E-C88B-54D2-473F48659C7F}"/>
              </a:ext>
            </a:extLst>
          </p:cNvPr>
          <p:cNvSpPr/>
          <p:nvPr/>
        </p:nvSpPr>
        <p:spPr>
          <a:xfrm>
            <a:off x="165458" y="3084221"/>
            <a:ext cx="1203489" cy="919233"/>
          </a:xfrm>
          <a:prstGeom prst="roundRect">
            <a:avLst/>
          </a:prstGeom>
          <a:solidFill>
            <a:srgbClr val="DCF5D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no other  </a:t>
            </a:r>
            <a:r>
              <a:rPr lang="en-US" sz="136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lat</a:t>
            </a:r>
            <a:r>
              <a:rPr lang="en-US" sz="13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provided or provided </a:t>
            </a:r>
            <a:r>
              <a:rPr lang="en-US" sz="136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lat</a:t>
            </a:r>
            <a:r>
              <a:rPr lang="en-US" sz="13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south</a:t>
            </a: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39630D43-13A4-C23A-5BFC-9BC4E88EB19D}"/>
              </a:ext>
            </a:extLst>
          </p:cNvPr>
          <p:cNvSpPr/>
          <p:nvPr/>
        </p:nvSpPr>
        <p:spPr>
          <a:xfrm rot="5400000">
            <a:off x="3131615" y="4579424"/>
            <a:ext cx="1685497" cy="169399"/>
          </a:xfrm>
          <a:prstGeom prst="rightArrow">
            <a:avLst/>
          </a:prstGeom>
          <a:solidFill>
            <a:srgbClr val="A6ECA5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7" b="1" dirty="0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DB352D9D-B101-66E6-5747-241030F10A29}"/>
              </a:ext>
            </a:extLst>
          </p:cNvPr>
          <p:cNvSpPr/>
          <p:nvPr/>
        </p:nvSpPr>
        <p:spPr>
          <a:xfrm rot="5400000">
            <a:off x="5698362" y="5206154"/>
            <a:ext cx="164101" cy="169399"/>
          </a:xfrm>
          <a:prstGeom prst="rightArrow">
            <a:avLst/>
          </a:prstGeom>
          <a:solidFill>
            <a:srgbClr val="A6ECA5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7" b="1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2B8BCB2-A4BB-0C05-8E79-1B055F84A757}"/>
              </a:ext>
            </a:extLst>
          </p:cNvPr>
          <p:cNvSpPr/>
          <p:nvPr/>
        </p:nvSpPr>
        <p:spPr>
          <a:xfrm>
            <a:off x="243937" y="5579974"/>
            <a:ext cx="7415139" cy="641686"/>
          </a:xfrm>
          <a:prstGeom prst="roundRect">
            <a:avLst/>
          </a:prstGeom>
          <a:solidFill>
            <a:srgbClr val="A6EC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Return unique new latitude array that contains a maximum of 5 values [south edge, closest south, equator max, closest north, and north edge]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6DCCA8D-8B76-1BF7-7D45-7288CA3CAC2E}"/>
              </a:ext>
            </a:extLst>
          </p:cNvPr>
          <p:cNvSpPr/>
          <p:nvPr/>
        </p:nvSpPr>
        <p:spPr>
          <a:xfrm>
            <a:off x="5268792" y="2300558"/>
            <a:ext cx="2276915" cy="468337"/>
          </a:xfrm>
          <a:prstGeom prst="roundRect">
            <a:avLst/>
          </a:prstGeom>
          <a:solidFill>
            <a:srgbClr val="DCF5D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there are south lats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F880F8B0-9247-0550-D6F4-F7F18DB68A32}"/>
              </a:ext>
            </a:extLst>
          </p:cNvPr>
          <p:cNvSpPr/>
          <p:nvPr/>
        </p:nvSpPr>
        <p:spPr>
          <a:xfrm rot="5400000">
            <a:off x="3892314" y="2122247"/>
            <a:ext cx="164101" cy="169399"/>
          </a:xfrm>
          <a:prstGeom prst="rightArrow">
            <a:avLst/>
          </a:prstGeom>
          <a:solidFill>
            <a:srgbClr val="A6ECA5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7" b="1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6509CAB-5A52-0EEA-2AF2-C2CC4E8015D7}"/>
              </a:ext>
            </a:extLst>
          </p:cNvPr>
          <p:cNvSpPr/>
          <p:nvPr/>
        </p:nvSpPr>
        <p:spPr>
          <a:xfrm>
            <a:off x="1543633" y="3082066"/>
            <a:ext cx="1059885" cy="919233"/>
          </a:xfrm>
          <a:prstGeom prst="roundRect">
            <a:avLst/>
          </a:prstGeom>
          <a:solidFill>
            <a:srgbClr val="DCF5D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north </a:t>
            </a:r>
            <a:r>
              <a:rPr lang="en-US" sz="136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lat</a:t>
            </a:r>
            <a:r>
              <a:rPr lang="en-US" sz="13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provided 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21084E8-2A2E-A325-8BD6-1A4101858737}"/>
              </a:ext>
            </a:extLst>
          </p:cNvPr>
          <p:cNvSpPr/>
          <p:nvPr/>
        </p:nvSpPr>
        <p:spPr>
          <a:xfrm>
            <a:off x="5178668" y="3082066"/>
            <a:ext cx="1203489" cy="919233"/>
          </a:xfrm>
          <a:prstGeom prst="roundRect">
            <a:avLst/>
          </a:prstGeom>
          <a:solidFill>
            <a:srgbClr val="DCF5D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no other  </a:t>
            </a:r>
            <a:r>
              <a:rPr lang="en-US" sz="136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lat</a:t>
            </a:r>
            <a:r>
              <a:rPr lang="en-US" sz="13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provided or provided </a:t>
            </a:r>
            <a:r>
              <a:rPr lang="en-US" sz="136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lat</a:t>
            </a:r>
            <a:r>
              <a:rPr lang="en-US" sz="13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north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C21088F-CFB3-B07C-A743-27190205653A}"/>
              </a:ext>
            </a:extLst>
          </p:cNvPr>
          <p:cNvSpPr/>
          <p:nvPr/>
        </p:nvSpPr>
        <p:spPr>
          <a:xfrm>
            <a:off x="6568429" y="3066402"/>
            <a:ext cx="1036708" cy="919233"/>
          </a:xfrm>
          <a:prstGeom prst="roundRect">
            <a:avLst/>
          </a:prstGeom>
          <a:solidFill>
            <a:srgbClr val="DCF5D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north </a:t>
            </a:r>
            <a:r>
              <a:rPr lang="en-US" sz="136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lat</a:t>
            </a:r>
            <a:r>
              <a:rPr lang="en-US" sz="13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provided 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098EEBF6-54CD-B7AD-B3B0-4D469200DDCA}"/>
              </a:ext>
            </a:extLst>
          </p:cNvPr>
          <p:cNvSpPr/>
          <p:nvPr/>
        </p:nvSpPr>
        <p:spPr>
          <a:xfrm rot="5400000">
            <a:off x="1991525" y="2866238"/>
            <a:ext cx="164101" cy="169399"/>
          </a:xfrm>
          <a:prstGeom prst="rightArrow">
            <a:avLst/>
          </a:prstGeom>
          <a:solidFill>
            <a:srgbClr val="A6ECA5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7" b="1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0079FC0-B9A6-82DC-3EFC-0A93BEF78568}"/>
              </a:ext>
            </a:extLst>
          </p:cNvPr>
          <p:cNvSpPr/>
          <p:nvPr/>
        </p:nvSpPr>
        <p:spPr>
          <a:xfrm>
            <a:off x="1501283" y="4267892"/>
            <a:ext cx="1144585" cy="765219"/>
          </a:xfrm>
          <a:prstGeom prst="roundRect">
            <a:avLst/>
          </a:prstGeom>
          <a:solidFill>
            <a:srgbClr val="DCF5D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 provided </a:t>
            </a:r>
            <a:r>
              <a:rPr lang="en-US" sz="136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lat</a:t>
            </a:r>
            <a:endParaRPr lang="en-US" sz="136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B7A5C2F-2EEC-BC45-570B-88A21CD003AB}"/>
              </a:ext>
            </a:extLst>
          </p:cNvPr>
          <p:cNvSpPr/>
          <p:nvPr/>
        </p:nvSpPr>
        <p:spPr>
          <a:xfrm>
            <a:off x="5105236" y="4242535"/>
            <a:ext cx="1350352" cy="841248"/>
          </a:xfrm>
          <a:prstGeom prst="roundRect">
            <a:avLst/>
          </a:prstGeom>
          <a:solidFill>
            <a:srgbClr val="DCF5D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Choose </a:t>
            </a:r>
            <a:r>
              <a:rPr lang="en-US" sz="136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lat</a:t>
            </a:r>
            <a:r>
              <a:rPr lang="en-US" sz="13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closest to equator in south lats 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5DBE4E9-55CC-11C1-20A7-FF1EC4FF68A0}"/>
              </a:ext>
            </a:extLst>
          </p:cNvPr>
          <p:cNvSpPr/>
          <p:nvPr/>
        </p:nvSpPr>
        <p:spPr>
          <a:xfrm>
            <a:off x="6514491" y="4234536"/>
            <a:ext cx="1144585" cy="765219"/>
          </a:xfrm>
          <a:prstGeom prst="roundRect">
            <a:avLst/>
          </a:prstGeom>
          <a:solidFill>
            <a:srgbClr val="DCF5D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 provided </a:t>
            </a:r>
            <a:r>
              <a:rPr lang="en-US" sz="136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lat</a:t>
            </a:r>
            <a:endParaRPr lang="en-US" sz="136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89EC456E-3654-43A9-5A8D-9D010058803F}"/>
              </a:ext>
            </a:extLst>
          </p:cNvPr>
          <p:cNvSpPr/>
          <p:nvPr/>
        </p:nvSpPr>
        <p:spPr>
          <a:xfrm rot="5400000">
            <a:off x="2004286" y="5190702"/>
            <a:ext cx="164101" cy="169399"/>
          </a:xfrm>
          <a:prstGeom prst="rightArrow">
            <a:avLst/>
          </a:prstGeom>
          <a:solidFill>
            <a:srgbClr val="A6ECA5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7" b="1" dirty="0"/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58114EC2-AA75-3384-0552-C475176686EF}"/>
              </a:ext>
            </a:extLst>
          </p:cNvPr>
          <p:cNvSpPr/>
          <p:nvPr/>
        </p:nvSpPr>
        <p:spPr>
          <a:xfrm rot="5400000">
            <a:off x="7004733" y="5190703"/>
            <a:ext cx="164101" cy="169399"/>
          </a:xfrm>
          <a:prstGeom prst="rightArrow">
            <a:avLst/>
          </a:prstGeom>
          <a:solidFill>
            <a:srgbClr val="A6ECA5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7" b="1" dirty="0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F6A86AB8-C90D-1BEF-C72F-64ECC6CDDB8A}"/>
              </a:ext>
            </a:extLst>
          </p:cNvPr>
          <p:cNvSpPr/>
          <p:nvPr/>
        </p:nvSpPr>
        <p:spPr>
          <a:xfrm rot="5400000">
            <a:off x="1991525" y="4021938"/>
            <a:ext cx="164101" cy="169399"/>
          </a:xfrm>
          <a:prstGeom prst="rightArrow">
            <a:avLst/>
          </a:prstGeom>
          <a:solidFill>
            <a:srgbClr val="A6ECA5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7" b="1" dirty="0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E037E542-F254-5B56-669B-24EC8F19769E}"/>
              </a:ext>
            </a:extLst>
          </p:cNvPr>
          <p:cNvSpPr/>
          <p:nvPr/>
        </p:nvSpPr>
        <p:spPr>
          <a:xfrm rot="5400000">
            <a:off x="7004733" y="2824666"/>
            <a:ext cx="164101" cy="169399"/>
          </a:xfrm>
          <a:prstGeom prst="rightArrow">
            <a:avLst/>
          </a:prstGeom>
          <a:solidFill>
            <a:srgbClr val="A6ECA5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7" b="1" dirty="0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33F4BB2C-E29B-B0B6-3C77-7488D828F2C3}"/>
              </a:ext>
            </a:extLst>
          </p:cNvPr>
          <p:cNvSpPr/>
          <p:nvPr/>
        </p:nvSpPr>
        <p:spPr>
          <a:xfrm rot="5400000">
            <a:off x="5698362" y="4046575"/>
            <a:ext cx="164101" cy="169399"/>
          </a:xfrm>
          <a:prstGeom prst="rightArrow">
            <a:avLst/>
          </a:prstGeom>
          <a:solidFill>
            <a:srgbClr val="A6ECA5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7" b="1" dirty="0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9E36243C-B1D6-2F03-BF28-441F5EEB2348}"/>
              </a:ext>
            </a:extLst>
          </p:cNvPr>
          <p:cNvSpPr/>
          <p:nvPr/>
        </p:nvSpPr>
        <p:spPr>
          <a:xfrm rot="5400000">
            <a:off x="7004733" y="4019537"/>
            <a:ext cx="164101" cy="169399"/>
          </a:xfrm>
          <a:prstGeom prst="rightArrow">
            <a:avLst/>
          </a:prstGeom>
          <a:solidFill>
            <a:srgbClr val="A6ECA5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7" b="1" dirty="0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70712066-B997-607E-4931-68206EB92E8B}"/>
              </a:ext>
            </a:extLst>
          </p:cNvPr>
          <p:cNvSpPr/>
          <p:nvPr/>
        </p:nvSpPr>
        <p:spPr>
          <a:xfrm rot="5400000">
            <a:off x="685152" y="4053423"/>
            <a:ext cx="164101" cy="169399"/>
          </a:xfrm>
          <a:prstGeom prst="rightArrow">
            <a:avLst/>
          </a:prstGeom>
          <a:solidFill>
            <a:srgbClr val="A6ECA5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7" b="1" dirty="0"/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E1323D37-F8E3-8643-1D56-8FD682B6554D}"/>
              </a:ext>
            </a:extLst>
          </p:cNvPr>
          <p:cNvSpPr/>
          <p:nvPr/>
        </p:nvSpPr>
        <p:spPr>
          <a:xfrm rot="5400000">
            <a:off x="3892313" y="2875304"/>
            <a:ext cx="164101" cy="169399"/>
          </a:xfrm>
          <a:prstGeom prst="rightArrow">
            <a:avLst/>
          </a:prstGeom>
          <a:solidFill>
            <a:srgbClr val="A6ECA5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7" b="1" dirty="0"/>
          </a:p>
        </p:txBody>
      </p:sp>
    </p:spTree>
    <p:extLst>
      <p:ext uri="{BB962C8B-B14F-4D97-AF65-F5344CB8AC3E}">
        <p14:creationId xmlns:p14="http://schemas.microsoft.com/office/powerpoint/2010/main" val="2157592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A0A93B-76F1-F899-4E50-A989F57FF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EEE91D5-5E9E-B101-F4A6-58D878CE1B3F}"/>
              </a:ext>
            </a:extLst>
          </p:cNvPr>
          <p:cNvSpPr/>
          <p:nvPr/>
        </p:nvSpPr>
        <p:spPr>
          <a:xfrm>
            <a:off x="413751" y="167469"/>
            <a:ext cx="7164558" cy="55801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single_peak_rules</a:t>
            </a:r>
            <a:endParaRPr lang="en-US" sz="187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33A48C7-B878-AF3E-811C-B25D74989ACB}"/>
              </a:ext>
            </a:extLst>
          </p:cNvPr>
          <p:cNvSpPr/>
          <p:nvPr/>
        </p:nvSpPr>
        <p:spPr>
          <a:xfrm>
            <a:off x="1218452" y="2520866"/>
            <a:ext cx="5555154" cy="5228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Using the detrended tec, get the </a:t>
            </a:r>
            <a:r>
              <a:rPr lang="en-US" sz="136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zlopes</a:t>
            </a:r>
            <a:r>
              <a:rPr lang="en-US" sz="13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between -15,0, and 15 </a:t>
            </a:r>
            <a:r>
              <a:rPr lang="en-US" sz="136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maglat</a:t>
            </a:r>
            <a:endParaRPr lang="en-US" sz="136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4B68900-9A30-9A64-8DEA-8E4AA9442D42}"/>
              </a:ext>
            </a:extLst>
          </p:cNvPr>
          <p:cNvSpPr/>
          <p:nvPr/>
        </p:nvSpPr>
        <p:spPr>
          <a:xfrm>
            <a:off x="1218452" y="3299035"/>
            <a:ext cx="2228133" cy="67508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the the span is undefined and the slopes are – then +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830B868-DF00-E428-C053-602A5622A93B}"/>
              </a:ext>
            </a:extLst>
          </p:cNvPr>
          <p:cNvSpPr/>
          <p:nvPr/>
        </p:nvSpPr>
        <p:spPr>
          <a:xfrm>
            <a:off x="4756497" y="3299035"/>
            <a:ext cx="2020778" cy="67508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there is span and slope is not – then +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30E901D-0812-3212-4DB2-0E3D97457944}"/>
              </a:ext>
            </a:extLst>
          </p:cNvPr>
          <p:cNvSpPr/>
          <p:nvPr/>
        </p:nvSpPr>
        <p:spPr>
          <a:xfrm>
            <a:off x="5129043" y="4855751"/>
            <a:ext cx="1275686" cy="4157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flat == +/-1 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881AABC-60E6-47C7-6355-56E25379149B}"/>
              </a:ext>
            </a:extLst>
          </p:cNvPr>
          <p:cNvSpPr/>
          <p:nvPr/>
        </p:nvSpPr>
        <p:spPr>
          <a:xfrm>
            <a:off x="2497015" y="4841731"/>
            <a:ext cx="2440987" cy="4157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flat == 0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406E2F9-E1A0-A0F6-7D0F-7BF31ADD1E96}"/>
              </a:ext>
            </a:extLst>
          </p:cNvPr>
          <p:cNvSpPr/>
          <p:nvPr/>
        </p:nvSpPr>
        <p:spPr>
          <a:xfrm>
            <a:off x="3801534" y="6299342"/>
            <a:ext cx="1275687" cy="92353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</a:t>
            </a:r>
            <a:r>
              <a:rPr lang="en-US" sz="136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lat</a:t>
            </a:r>
            <a:r>
              <a:rPr lang="en-US" sz="13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peak is &lt; -3,</a:t>
            </a:r>
          </a:p>
          <a:p>
            <a:pPr algn="ctr"/>
            <a:r>
              <a:rPr lang="en-US" sz="13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peak south 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EA48AF7-9FF9-8308-205B-D3DFDEF920B7}"/>
              </a:ext>
            </a:extLst>
          </p:cNvPr>
          <p:cNvSpPr/>
          <p:nvPr/>
        </p:nvSpPr>
        <p:spPr>
          <a:xfrm>
            <a:off x="1134220" y="6299342"/>
            <a:ext cx="1275687" cy="9227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</a:t>
            </a:r>
            <a:r>
              <a:rPr lang="en-US" sz="136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lat</a:t>
            </a:r>
            <a:r>
              <a:rPr lang="en-US" sz="13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peak is &gt; 3,</a:t>
            </a:r>
          </a:p>
          <a:p>
            <a:pPr algn="ctr"/>
            <a:r>
              <a:rPr lang="en-US" sz="13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peak north 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8E30B5C-88F9-C618-B4BC-56C87A998DAA}"/>
              </a:ext>
            </a:extLst>
          </p:cNvPr>
          <p:cNvSpPr/>
          <p:nvPr/>
        </p:nvSpPr>
        <p:spPr>
          <a:xfrm>
            <a:off x="2542526" y="6299342"/>
            <a:ext cx="1126389" cy="11155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</a:t>
            </a:r>
            <a:r>
              <a:rPr lang="en-US" sz="136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lat</a:t>
            </a:r>
            <a:r>
              <a:rPr lang="en-US" sz="13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peak is &lt; 3 and &gt; -3, just peak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B8D0795-4902-7AAC-98E2-AD438934CA28}"/>
              </a:ext>
            </a:extLst>
          </p:cNvPr>
          <p:cNvSpPr/>
          <p:nvPr/>
        </p:nvSpPr>
        <p:spPr>
          <a:xfrm>
            <a:off x="1218452" y="1740234"/>
            <a:ext cx="5555154" cy="5228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Fit a line to the density and subtract it from the original Tec to get detrended tec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BC6532A-9986-FAD8-37F1-17B20D34581F}"/>
              </a:ext>
            </a:extLst>
          </p:cNvPr>
          <p:cNvSpPr/>
          <p:nvPr/>
        </p:nvSpPr>
        <p:spPr>
          <a:xfrm>
            <a:off x="1674249" y="1082056"/>
            <a:ext cx="4643561" cy="409111"/>
          </a:xfrm>
          <a:prstGeom prst="roundRect">
            <a:avLst/>
          </a:prstGeom>
          <a:solidFill>
            <a:srgbClr val="BFC7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peak_span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F2615811-7F0C-9EBD-6A85-25A41367FFD3}"/>
              </a:ext>
            </a:extLst>
          </p:cNvPr>
          <p:cNvSpPr/>
          <p:nvPr/>
        </p:nvSpPr>
        <p:spPr>
          <a:xfrm>
            <a:off x="3907129" y="826717"/>
            <a:ext cx="177800" cy="15411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1DB468A0-E67E-650E-0D1F-B248E06EBCCE}"/>
              </a:ext>
            </a:extLst>
          </p:cNvPr>
          <p:cNvSpPr/>
          <p:nvPr/>
        </p:nvSpPr>
        <p:spPr>
          <a:xfrm>
            <a:off x="3907129" y="1536139"/>
            <a:ext cx="177800" cy="15411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8A800D15-153E-99EC-C762-CE01C14069F2}"/>
              </a:ext>
            </a:extLst>
          </p:cNvPr>
          <p:cNvSpPr/>
          <p:nvPr/>
        </p:nvSpPr>
        <p:spPr>
          <a:xfrm>
            <a:off x="3907129" y="2315924"/>
            <a:ext cx="177800" cy="15411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CA223206-1484-A18F-B760-961463AD936A}"/>
              </a:ext>
            </a:extLst>
          </p:cNvPr>
          <p:cNvSpPr/>
          <p:nvPr/>
        </p:nvSpPr>
        <p:spPr>
          <a:xfrm>
            <a:off x="2243618" y="3094310"/>
            <a:ext cx="177800" cy="15411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4A499029-88BE-6E5A-C095-AAF45A15F9EA}"/>
              </a:ext>
            </a:extLst>
          </p:cNvPr>
          <p:cNvSpPr/>
          <p:nvPr/>
        </p:nvSpPr>
        <p:spPr>
          <a:xfrm>
            <a:off x="5677986" y="3094310"/>
            <a:ext cx="177800" cy="15411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FD4CBD6-4983-207C-158D-DE16ABF52BC6}"/>
              </a:ext>
            </a:extLst>
          </p:cNvPr>
          <p:cNvSpPr/>
          <p:nvPr/>
        </p:nvSpPr>
        <p:spPr>
          <a:xfrm>
            <a:off x="1195430" y="4197489"/>
            <a:ext cx="2251155" cy="41575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Trough</a:t>
            </a:r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E558B93F-985C-2B17-9AEF-08B89F45A740}"/>
              </a:ext>
            </a:extLst>
          </p:cNvPr>
          <p:cNvSpPr/>
          <p:nvPr/>
        </p:nvSpPr>
        <p:spPr>
          <a:xfrm>
            <a:off x="2232107" y="4015181"/>
            <a:ext cx="177800" cy="15411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F6E2C6E-2211-2289-47B6-1D8452FA0609}"/>
              </a:ext>
            </a:extLst>
          </p:cNvPr>
          <p:cNvSpPr/>
          <p:nvPr/>
        </p:nvSpPr>
        <p:spPr>
          <a:xfrm>
            <a:off x="4084929" y="4197489"/>
            <a:ext cx="3363914" cy="41575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flat_rules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AABA0BA9-CF8E-58AC-8B17-B4F7280AECA2}"/>
              </a:ext>
            </a:extLst>
          </p:cNvPr>
          <p:cNvSpPr/>
          <p:nvPr/>
        </p:nvSpPr>
        <p:spPr>
          <a:xfrm>
            <a:off x="5677986" y="4005535"/>
            <a:ext cx="177800" cy="15411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81EDD8C5-A11C-09C6-A751-CA9CC541C962}"/>
              </a:ext>
            </a:extLst>
          </p:cNvPr>
          <p:cNvSpPr/>
          <p:nvPr/>
        </p:nvSpPr>
        <p:spPr>
          <a:xfrm>
            <a:off x="6677438" y="4832114"/>
            <a:ext cx="1032260" cy="42537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flat = 2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F30F886-9943-9ADD-954B-A5C0FB61A1C7}"/>
              </a:ext>
            </a:extLst>
          </p:cNvPr>
          <p:cNvSpPr/>
          <p:nvPr/>
        </p:nvSpPr>
        <p:spPr>
          <a:xfrm>
            <a:off x="6677438" y="5550318"/>
            <a:ext cx="1032260" cy="41575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Trough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874E51C-6B64-B158-E0F5-EC20875A3512}"/>
              </a:ext>
            </a:extLst>
          </p:cNvPr>
          <p:cNvSpPr/>
          <p:nvPr/>
        </p:nvSpPr>
        <p:spPr>
          <a:xfrm>
            <a:off x="5129043" y="5550318"/>
            <a:ext cx="1275686" cy="7456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Flat (+1 North) (-1 South)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8F2998A-F3B4-E92E-24E7-AE2F7A80E601}"/>
              </a:ext>
            </a:extLst>
          </p:cNvPr>
          <p:cNvSpPr/>
          <p:nvPr/>
        </p:nvSpPr>
        <p:spPr>
          <a:xfrm>
            <a:off x="1195431" y="5556363"/>
            <a:ext cx="3742572" cy="41575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Peak</a:t>
            </a:r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6CC2154D-576E-23EE-8193-AFC2A49A51A2}"/>
              </a:ext>
            </a:extLst>
          </p:cNvPr>
          <p:cNvSpPr/>
          <p:nvPr/>
        </p:nvSpPr>
        <p:spPr>
          <a:xfrm>
            <a:off x="4439378" y="4663944"/>
            <a:ext cx="177800" cy="15411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64A8C72A-0B2F-823C-2313-03151B92B458}"/>
              </a:ext>
            </a:extLst>
          </p:cNvPr>
          <p:cNvSpPr/>
          <p:nvPr/>
        </p:nvSpPr>
        <p:spPr>
          <a:xfrm>
            <a:off x="5677986" y="4663944"/>
            <a:ext cx="177800" cy="15411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CFC860B7-D9C2-7F33-0B9C-29B44DB507B2}"/>
              </a:ext>
            </a:extLst>
          </p:cNvPr>
          <p:cNvSpPr/>
          <p:nvPr/>
        </p:nvSpPr>
        <p:spPr>
          <a:xfrm>
            <a:off x="7104668" y="4663944"/>
            <a:ext cx="177800" cy="15411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939DD926-4145-3BA8-9C78-558A7E2511C0}"/>
              </a:ext>
            </a:extLst>
          </p:cNvPr>
          <p:cNvSpPr/>
          <p:nvPr/>
        </p:nvSpPr>
        <p:spPr>
          <a:xfrm>
            <a:off x="3628608" y="5306190"/>
            <a:ext cx="177800" cy="15411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C61DEB29-3C0F-CD39-11DF-A48D4238CC03}"/>
              </a:ext>
            </a:extLst>
          </p:cNvPr>
          <p:cNvSpPr/>
          <p:nvPr/>
        </p:nvSpPr>
        <p:spPr>
          <a:xfrm>
            <a:off x="2977817" y="6057699"/>
            <a:ext cx="177800" cy="15411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>
            <a:extLst>
              <a:ext uri="{FF2B5EF4-FFF2-40B4-BE49-F238E27FC236}">
                <a16:creationId xmlns:a16="http://schemas.microsoft.com/office/drawing/2014/main" id="{087FA2E5-B96F-FEDE-71DC-422EE4D4EAD4}"/>
              </a:ext>
            </a:extLst>
          </p:cNvPr>
          <p:cNvSpPr/>
          <p:nvPr/>
        </p:nvSpPr>
        <p:spPr>
          <a:xfrm>
            <a:off x="1683163" y="6069517"/>
            <a:ext cx="177800" cy="15411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>
            <a:extLst>
              <a:ext uri="{FF2B5EF4-FFF2-40B4-BE49-F238E27FC236}">
                <a16:creationId xmlns:a16="http://schemas.microsoft.com/office/drawing/2014/main" id="{29977AB6-7CDA-731C-A140-9E25A491A760}"/>
              </a:ext>
            </a:extLst>
          </p:cNvPr>
          <p:cNvSpPr/>
          <p:nvPr/>
        </p:nvSpPr>
        <p:spPr>
          <a:xfrm>
            <a:off x="4350478" y="6066476"/>
            <a:ext cx="177800" cy="15411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B53F491F-14A9-FD19-7CCA-33A78460235A}"/>
              </a:ext>
            </a:extLst>
          </p:cNvPr>
          <p:cNvSpPr/>
          <p:nvPr/>
        </p:nvSpPr>
        <p:spPr>
          <a:xfrm>
            <a:off x="5677986" y="5312717"/>
            <a:ext cx="177800" cy="15411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>
            <a:extLst>
              <a:ext uri="{FF2B5EF4-FFF2-40B4-BE49-F238E27FC236}">
                <a16:creationId xmlns:a16="http://schemas.microsoft.com/office/drawing/2014/main" id="{8C0A98FA-2CEC-1120-7CE2-367E180AEAD7}"/>
              </a:ext>
            </a:extLst>
          </p:cNvPr>
          <p:cNvSpPr/>
          <p:nvPr/>
        </p:nvSpPr>
        <p:spPr>
          <a:xfrm>
            <a:off x="7104668" y="5326847"/>
            <a:ext cx="177800" cy="15411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11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C96978-B14F-408A-B3D8-BB4F15D26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5F805B0-2F09-DE61-D9E1-6173E388AD9C}"/>
              </a:ext>
            </a:extLst>
          </p:cNvPr>
          <p:cNvSpPr/>
          <p:nvPr/>
        </p:nvSpPr>
        <p:spPr>
          <a:xfrm>
            <a:off x="303919" y="124615"/>
            <a:ext cx="7164558" cy="35663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0" dirty="0" err="1">
                <a:solidFill>
                  <a:schemeClr val="bg1"/>
                </a:solidFill>
              </a:rPr>
              <a:t>flat_rules</a:t>
            </a:r>
            <a:endParaRPr lang="en-US" sz="1870" dirty="0">
              <a:solidFill>
                <a:schemeClr val="bg1"/>
              </a:solidFill>
            </a:endParaRP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B1F5524F-6D36-3063-F03F-1EED4572E1B7}"/>
              </a:ext>
            </a:extLst>
          </p:cNvPr>
          <p:cNvSpPr/>
          <p:nvPr/>
        </p:nvSpPr>
        <p:spPr>
          <a:xfrm rot="5400000">
            <a:off x="3804765" y="585603"/>
            <a:ext cx="162866" cy="169399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n>
                <a:solidFill>
                  <a:srgbClr val="B3F6FA"/>
                </a:solidFill>
              </a:ln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BA7A455-5913-81EC-A5B8-F569FF9813AB}"/>
              </a:ext>
            </a:extLst>
          </p:cNvPr>
          <p:cNvGrpSpPr/>
          <p:nvPr/>
        </p:nvGrpSpPr>
        <p:grpSpPr>
          <a:xfrm>
            <a:off x="374133" y="803890"/>
            <a:ext cx="7024131" cy="1505826"/>
            <a:chOff x="293664" y="1049302"/>
            <a:chExt cx="7024131" cy="126057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BEE00BD-F4A3-FAB8-6381-19B0F4EF72EF}"/>
                </a:ext>
              </a:extLst>
            </p:cNvPr>
            <p:cNvSpPr/>
            <p:nvPr/>
          </p:nvSpPr>
          <p:spPr>
            <a:xfrm>
              <a:off x="293664" y="1049302"/>
              <a:ext cx="7024131" cy="1260577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FD2CB11-B73B-B4F4-0102-AD7C6E08745C}"/>
                </a:ext>
              </a:extLst>
            </p:cNvPr>
            <p:cNvGrpSpPr/>
            <p:nvPr/>
          </p:nvGrpSpPr>
          <p:grpSpPr>
            <a:xfrm>
              <a:off x="548500" y="1195823"/>
              <a:ext cx="6514459" cy="1040010"/>
              <a:chOff x="591639" y="1195823"/>
              <a:chExt cx="6514459" cy="1040010"/>
            </a:xfrm>
          </p:grpSpPr>
          <p:sp>
            <p:nvSpPr>
              <p:cNvPr id="2" name="Rounded Rectangle 1">
                <a:extLst>
                  <a:ext uri="{FF2B5EF4-FFF2-40B4-BE49-F238E27FC236}">
                    <a16:creationId xmlns:a16="http://schemas.microsoft.com/office/drawing/2014/main" id="{3CA98D67-37BE-841C-1C03-DF8A709F294D}"/>
                  </a:ext>
                </a:extLst>
              </p:cNvPr>
              <p:cNvSpPr/>
              <p:nvPr/>
            </p:nvSpPr>
            <p:spPr>
              <a:xfrm>
                <a:off x="2812014" y="1200421"/>
                <a:ext cx="1542957" cy="1030815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Get density (⍴) north and south of peak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(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north</a:t>
                </a:r>
                <a:r>
                  <a:rPr lang="en-US" sz="1400" baseline="-25000" dirty="0" err="1">
                    <a:solidFill>
                      <a:schemeClr val="tx1"/>
                    </a:solidFill>
                  </a:rPr>
                  <a:t>peak</a:t>
                </a:r>
                <a:r>
                  <a:rPr lang="en-US" sz="1400" dirty="0">
                    <a:solidFill>
                      <a:schemeClr val="tx1"/>
                    </a:solidFill>
                  </a:rPr>
                  <a:t> and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south</a:t>
                </a:r>
                <a:r>
                  <a:rPr lang="en-US" sz="1400" baseline="-25000" dirty="0" err="1">
                    <a:solidFill>
                      <a:schemeClr val="tx1"/>
                    </a:solidFill>
                  </a:rPr>
                  <a:t>peak</a:t>
                </a:r>
                <a:r>
                  <a:rPr lang="en-US" sz="14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7B1852F6-2432-73D1-8415-9893B7943117}"/>
                  </a:ext>
                </a:extLst>
              </p:cNvPr>
              <p:cNvSpPr/>
              <p:nvPr/>
            </p:nvSpPr>
            <p:spPr>
              <a:xfrm>
                <a:off x="591639" y="1200421"/>
                <a:ext cx="747638" cy="1030815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set 0 slope</a:t>
                </a:r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E202F48A-DE68-40CE-FA6B-7427A023F7C3}"/>
                  </a:ext>
                </a:extLst>
              </p:cNvPr>
              <p:cNvSpPr/>
              <p:nvPr/>
            </p:nvSpPr>
            <p:spPr>
              <a:xfrm>
                <a:off x="1550974" y="1200421"/>
                <a:ext cx="1049343" cy="1030815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Find density of zero latitudes</a:t>
                </a:r>
              </a:p>
            </p:txBody>
          </p:sp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0109D001-2408-A538-7D8E-24B6E75D3505}"/>
                  </a:ext>
                </a:extLst>
              </p:cNvPr>
              <p:cNvSpPr/>
              <p:nvPr/>
            </p:nvSpPr>
            <p:spPr>
              <a:xfrm>
                <a:off x="6302866" y="1196360"/>
                <a:ext cx="803232" cy="1038937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set flat to 0</a:t>
                </a:r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F2270456-736F-F42D-AC1B-3A904899B9DD}"/>
                  </a:ext>
                </a:extLst>
              </p:cNvPr>
              <p:cNvSpPr/>
              <p:nvPr/>
            </p:nvSpPr>
            <p:spPr>
              <a:xfrm>
                <a:off x="4566668" y="1195823"/>
                <a:ext cx="1524501" cy="1040010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Get density (⍴) north (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lat</a:t>
                </a:r>
                <a:r>
                  <a:rPr lang="en-US" sz="1400" dirty="0">
                    <a:solidFill>
                      <a:schemeClr val="tx1"/>
                    </a:solidFill>
                  </a:rPr>
                  <a:t> &gt; 0) and south (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lat</a:t>
                </a:r>
                <a:r>
                  <a:rPr lang="en-US" sz="1400" dirty="0">
                    <a:solidFill>
                      <a:schemeClr val="tx1"/>
                    </a:solidFill>
                  </a:rPr>
                  <a:t>&lt;0) (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north</a:t>
                </a:r>
                <a:r>
                  <a:rPr lang="en-US" sz="1400" baseline="-25000" dirty="0" err="1">
                    <a:solidFill>
                      <a:schemeClr val="tx1"/>
                    </a:solidFill>
                  </a:rPr>
                  <a:t>lat</a:t>
                </a:r>
                <a:r>
                  <a:rPr lang="en-US" sz="1400" dirty="0">
                    <a:solidFill>
                      <a:schemeClr val="tx1"/>
                    </a:solidFill>
                  </a:rPr>
                  <a:t> and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south</a:t>
                </a:r>
                <a:r>
                  <a:rPr lang="en-US" sz="1400" baseline="-25000" dirty="0" err="1">
                    <a:solidFill>
                      <a:schemeClr val="tx1"/>
                    </a:solidFill>
                  </a:rPr>
                  <a:t>lat</a:t>
                </a:r>
                <a:r>
                  <a:rPr lang="en-US" sz="14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9CFFAA0-ABD2-742E-CD2F-E869E972DFEC}"/>
              </a:ext>
            </a:extLst>
          </p:cNvPr>
          <p:cNvGrpSpPr/>
          <p:nvPr/>
        </p:nvGrpSpPr>
        <p:grpSpPr>
          <a:xfrm>
            <a:off x="219515" y="2611871"/>
            <a:ext cx="7333367" cy="6711525"/>
            <a:chOff x="298356" y="2687452"/>
            <a:chExt cx="7333367" cy="6711525"/>
          </a:xfrm>
        </p:grpSpPr>
        <p:sp>
          <p:nvSpPr>
            <p:cNvPr id="51" name="Right Arrow 50">
              <a:extLst>
                <a:ext uri="{FF2B5EF4-FFF2-40B4-BE49-F238E27FC236}">
                  <a16:creationId xmlns:a16="http://schemas.microsoft.com/office/drawing/2014/main" id="{C9A09341-3E2F-1F88-EC03-FBEBCE6437FB}"/>
                </a:ext>
              </a:extLst>
            </p:cNvPr>
            <p:cNvSpPr/>
            <p:nvPr/>
          </p:nvSpPr>
          <p:spPr>
            <a:xfrm rot="5400000">
              <a:off x="2607889" y="2787712"/>
              <a:ext cx="162866" cy="169399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ln>
                  <a:solidFill>
                    <a:srgbClr val="B3F6FA"/>
                  </a:solidFill>
                </a:ln>
              </a:endParaRP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C334AFA0-975A-B245-9959-5BDE4DBAFF1F}"/>
                </a:ext>
              </a:extLst>
            </p:cNvPr>
            <p:cNvGrpSpPr/>
            <p:nvPr/>
          </p:nvGrpSpPr>
          <p:grpSpPr>
            <a:xfrm>
              <a:off x="4117068" y="3062691"/>
              <a:ext cx="2476868" cy="2755686"/>
              <a:chOff x="5029762" y="2793608"/>
              <a:chExt cx="2476868" cy="2755686"/>
            </a:xfrm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9EE81BD5-B4A4-E104-3047-A09728D7A8FC}"/>
                  </a:ext>
                </a:extLst>
              </p:cNvPr>
              <p:cNvSpPr/>
              <p:nvPr/>
            </p:nvSpPr>
            <p:spPr>
              <a:xfrm>
                <a:off x="5165317" y="4301960"/>
                <a:ext cx="1008818" cy="1100989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% (⍴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north</a:t>
                </a:r>
                <a:r>
                  <a:rPr lang="en-US" sz="1400" baseline="-25000" dirty="0" err="1">
                    <a:solidFill>
                      <a:schemeClr val="tx1"/>
                    </a:solidFill>
                  </a:rPr>
                  <a:t>lat</a:t>
                </a:r>
                <a:r>
                  <a:rPr lang="en-US" sz="1400" dirty="0">
                    <a:solidFill>
                      <a:schemeClr val="tx1"/>
                    </a:solidFill>
                  </a:rPr>
                  <a:t>) &lt; [min(⍴ 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south</a:t>
                </a:r>
                <a:r>
                  <a:rPr lang="en-US" sz="1400" baseline="-25000" dirty="0" err="1">
                    <a:solidFill>
                      <a:schemeClr val="tx1"/>
                    </a:solidFill>
                  </a:rPr>
                  <a:t>lat</a:t>
                </a:r>
                <a:r>
                  <a:rPr lang="en-US" sz="1400" dirty="0">
                    <a:solidFill>
                      <a:schemeClr val="tx1"/>
                    </a:solidFill>
                  </a:rPr>
                  <a:t>)]</a:t>
                </a:r>
              </a:p>
            </p:txBody>
          </p:sp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96731C32-0145-398A-4028-EFB53510A8AE}"/>
                  </a:ext>
                </a:extLst>
              </p:cNvPr>
              <p:cNvSpPr/>
              <p:nvPr/>
            </p:nvSpPr>
            <p:spPr>
              <a:xfrm>
                <a:off x="5165317" y="2930869"/>
                <a:ext cx="2205759" cy="371869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Check 2</a:t>
                </a:r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F8F3646B-2DA6-148C-8919-DF572EFB86D8}"/>
                  </a:ext>
                </a:extLst>
              </p:cNvPr>
              <p:cNvSpPr/>
              <p:nvPr/>
            </p:nvSpPr>
            <p:spPr>
              <a:xfrm>
                <a:off x="6390147" y="4282277"/>
                <a:ext cx="1008818" cy="1100989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% (⍴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south</a:t>
                </a:r>
                <a:r>
                  <a:rPr lang="en-US" sz="1400" baseline="-25000" dirty="0" err="1">
                    <a:solidFill>
                      <a:schemeClr val="tx1"/>
                    </a:solidFill>
                  </a:rPr>
                  <a:t>lat</a:t>
                </a:r>
                <a:r>
                  <a:rPr lang="en-US" sz="1400" dirty="0">
                    <a:solidFill>
                      <a:schemeClr val="tx1"/>
                    </a:solidFill>
                  </a:rPr>
                  <a:t>) &lt; [min(⍴ 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north</a:t>
                </a:r>
                <a:r>
                  <a:rPr lang="en-US" sz="1400" baseline="-25000" dirty="0" err="1">
                    <a:solidFill>
                      <a:schemeClr val="tx1"/>
                    </a:solidFill>
                  </a:rPr>
                  <a:t>lat</a:t>
                </a:r>
                <a:r>
                  <a:rPr lang="en-US" sz="1400" dirty="0">
                    <a:solidFill>
                      <a:schemeClr val="tx1"/>
                    </a:solidFill>
                  </a:rPr>
                  <a:t>)]</a:t>
                </a:r>
              </a:p>
            </p:txBody>
          </p:sp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9AA13306-F4D8-3AB5-6193-000B1BA535E8}"/>
                  </a:ext>
                </a:extLst>
              </p:cNvPr>
              <p:cNvSpPr/>
              <p:nvPr/>
            </p:nvSpPr>
            <p:spPr>
              <a:xfrm>
                <a:off x="5188789" y="3644520"/>
                <a:ext cx="844234" cy="371869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North</a:t>
                </a:r>
              </a:p>
            </p:txBody>
          </p:sp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1544C4C4-9A3C-4D84-532A-988A952A5937}"/>
                  </a:ext>
                </a:extLst>
              </p:cNvPr>
              <p:cNvSpPr/>
              <p:nvPr/>
            </p:nvSpPr>
            <p:spPr>
              <a:xfrm>
                <a:off x="6423750" y="3652000"/>
                <a:ext cx="844234" cy="371869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South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DC3F5BA2-94E4-F5A1-8B53-5DDDF6E1EBDA}"/>
                  </a:ext>
                </a:extLst>
              </p:cNvPr>
              <p:cNvSpPr/>
              <p:nvPr/>
            </p:nvSpPr>
            <p:spPr>
              <a:xfrm>
                <a:off x="5029762" y="2793608"/>
                <a:ext cx="2476868" cy="2755686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2" name="Right Arrow 61">
                <a:extLst>
                  <a:ext uri="{FF2B5EF4-FFF2-40B4-BE49-F238E27FC236}">
                    <a16:creationId xmlns:a16="http://schemas.microsoft.com/office/drawing/2014/main" id="{92E50FA7-3BC0-AB73-E298-230D857D9DBD}"/>
                  </a:ext>
                </a:extLst>
              </p:cNvPr>
              <p:cNvSpPr/>
              <p:nvPr/>
            </p:nvSpPr>
            <p:spPr>
              <a:xfrm rot="5400000">
                <a:off x="5529472" y="3396469"/>
                <a:ext cx="162866" cy="169399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ln>
                    <a:solidFill>
                      <a:srgbClr val="B3F6FA"/>
                    </a:solidFill>
                  </a:ln>
                </a:endParaRPr>
              </a:p>
            </p:txBody>
          </p:sp>
          <p:sp>
            <p:nvSpPr>
              <p:cNvPr id="63" name="Right Arrow 62">
                <a:extLst>
                  <a:ext uri="{FF2B5EF4-FFF2-40B4-BE49-F238E27FC236}">
                    <a16:creationId xmlns:a16="http://schemas.microsoft.com/office/drawing/2014/main" id="{923488BC-A16F-DFCB-C824-2EA77BB81A2C}"/>
                  </a:ext>
                </a:extLst>
              </p:cNvPr>
              <p:cNvSpPr/>
              <p:nvPr/>
            </p:nvSpPr>
            <p:spPr>
              <a:xfrm rot="5400000">
                <a:off x="6761343" y="3402167"/>
                <a:ext cx="162866" cy="169399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ln>
                    <a:solidFill>
                      <a:srgbClr val="B3F6FA"/>
                    </a:solidFill>
                  </a:ln>
                </a:endParaRPr>
              </a:p>
            </p:txBody>
          </p:sp>
          <p:sp>
            <p:nvSpPr>
              <p:cNvPr id="64" name="Right Arrow 63">
                <a:extLst>
                  <a:ext uri="{FF2B5EF4-FFF2-40B4-BE49-F238E27FC236}">
                    <a16:creationId xmlns:a16="http://schemas.microsoft.com/office/drawing/2014/main" id="{19164668-AD01-8C20-D883-29F30FA2F59B}"/>
                  </a:ext>
                </a:extLst>
              </p:cNvPr>
              <p:cNvSpPr/>
              <p:nvPr/>
            </p:nvSpPr>
            <p:spPr>
              <a:xfrm rot="5400000">
                <a:off x="6813122" y="4093218"/>
                <a:ext cx="162866" cy="169399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ln>
                    <a:solidFill>
                      <a:srgbClr val="B3F6FA"/>
                    </a:solidFill>
                  </a:ln>
                </a:endParaRPr>
              </a:p>
            </p:txBody>
          </p:sp>
          <p:sp>
            <p:nvSpPr>
              <p:cNvPr id="65" name="Right Arrow 64">
                <a:extLst>
                  <a:ext uri="{FF2B5EF4-FFF2-40B4-BE49-F238E27FC236}">
                    <a16:creationId xmlns:a16="http://schemas.microsoft.com/office/drawing/2014/main" id="{780901AC-AC02-9484-4F4A-6D8B868E2E37}"/>
                  </a:ext>
                </a:extLst>
              </p:cNvPr>
              <p:cNvSpPr/>
              <p:nvPr/>
            </p:nvSpPr>
            <p:spPr>
              <a:xfrm rot="5400000">
                <a:off x="5530444" y="4082276"/>
                <a:ext cx="162866" cy="169399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ln>
                    <a:solidFill>
                      <a:srgbClr val="B3F6FA"/>
                    </a:solidFill>
                  </a:ln>
                </a:endParaRPr>
              </a:p>
            </p:txBody>
          </p:sp>
        </p:grpSp>
        <p:sp>
          <p:nvSpPr>
            <p:cNvPr id="67" name="Right Arrow 66">
              <a:extLst>
                <a:ext uri="{FF2B5EF4-FFF2-40B4-BE49-F238E27FC236}">
                  <a16:creationId xmlns:a16="http://schemas.microsoft.com/office/drawing/2014/main" id="{43F49BC5-A735-111E-8E1B-51119F906B0B}"/>
                </a:ext>
              </a:extLst>
            </p:cNvPr>
            <p:cNvSpPr/>
            <p:nvPr/>
          </p:nvSpPr>
          <p:spPr>
            <a:xfrm rot="5400000">
              <a:off x="5274069" y="2769613"/>
              <a:ext cx="162866" cy="169399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ln>
                  <a:solidFill>
                    <a:srgbClr val="B3F6FA"/>
                  </a:solidFill>
                </a:ln>
              </a:endParaRPr>
            </a:p>
          </p:txBody>
        </p:sp>
        <p:sp>
          <p:nvSpPr>
            <p:cNvPr id="68" name="Right Arrow 67">
              <a:extLst>
                <a:ext uri="{FF2B5EF4-FFF2-40B4-BE49-F238E27FC236}">
                  <a16:creationId xmlns:a16="http://schemas.microsoft.com/office/drawing/2014/main" id="{70EA9DB9-80A9-7F65-68E6-E45803954C0C}"/>
                </a:ext>
              </a:extLst>
            </p:cNvPr>
            <p:cNvSpPr/>
            <p:nvPr/>
          </p:nvSpPr>
          <p:spPr>
            <a:xfrm rot="5400000">
              <a:off x="-631946" y="4366440"/>
              <a:ext cx="3356522" cy="169399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ln>
                  <a:solidFill>
                    <a:srgbClr val="B3F6FA"/>
                  </a:solidFill>
                </a:ln>
              </a:endParaRP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3025DE9C-4C50-406E-D386-0F69EA8105A6}"/>
                </a:ext>
              </a:extLst>
            </p:cNvPr>
            <p:cNvGrpSpPr/>
            <p:nvPr/>
          </p:nvGrpSpPr>
          <p:grpSpPr>
            <a:xfrm>
              <a:off x="1450888" y="3062691"/>
              <a:ext cx="2476868" cy="2755686"/>
              <a:chOff x="88779" y="2837246"/>
              <a:chExt cx="2476868" cy="2755686"/>
            </a:xfrm>
          </p:grpSpPr>
          <p:sp>
            <p:nvSpPr>
              <p:cNvPr id="70" name="Rounded Rectangle 69">
                <a:extLst>
                  <a:ext uri="{FF2B5EF4-FFF2-40B4-BE49-F238E27FC236}">
                    <a16:creationId xmlns:a16="http://schemas.microsoft.com/office/drawing/2014/main" id="{4EFE059C-B5F7-488F-5550-DECC0245BCDF}"/>
                  </a:ext>
                </a:extLst>
              </p:cNvPr>
              <p:cNvSpPr/>
              <p:nvPr/>
            </p:nvSpPr>
            <p:spPr>
              <a:xfrm>
                <a:off x="1490951" y="4272907"/>
                <a:ext cx="981683" cy="1183843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% (⍴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south</a:t>
                </a:r>
                <a:r>
                  <a:rPr lang="en-US" sz="1400" baseline="-25000" dirty="0" err="1">
                    <a:solidFill>
                      <a:schemeClr val="tx1"/>
                    </a:solidFill>
                  </a:rPr>
                  <a:t>peak</a:t>
                </a:r>
                <a:r>
                  <a:rPr lang="en-US" sz="1400" dirty="0">
                    <a:solidFill>
                      <a:schemeClr val="tx1"/>
                    </a:solidFill>
                  </a:rPr>
                  <a:t>) &gt; (⍴ at peak )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9A43931C-8E0F-ECA8-D79A-4049AEE92E1C}"/>
                  </a:ext>
                </a:extLst>
              </p:cNvPr>
              <p:cNvSpPr/>
              <p:nvPr/>
            </p:nvSpPr>
            <p:spPr>
              <a:xfrm>
                <a:off x="216769" y="2971235"/>
                <a:ext cx="2207823" cy="371869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Check 1</a:t>
                </a:r>
              </a:p>
            </p:txBody>
          </p:sp>
          <p:sp>
            <p:nvSpPr>
              <p:cNvPr id="72" name="Rounded Rectangle 71">
                <a:extLst>
                  <a:ext uri="{FF2B5EF4-FFF2-40B4-BE49-F238E27FC236}">
                    <a16:creationId xmlns:a16="http://schemas.microsoft.com/office/drawing/2014/main" id="{BD498D68-ADAF-340F-AE7F-190B3F3945AB}"/>
                  </a:ext>
                </a:extLst>
              </p:cNvPr>
              <p:cNvSpPr/>
              <p:nvPr/>
            </p:nvSpPr>
            <p:spPr>
              <a:xfrm>
                <a:off x="180238" y="4278669"/>
                <a:ext cx="981683" cy="1183843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% (⍴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north</a:t>
                </a:r>
                <a:r>
                  <a:rPr lang="en-US" sz="1400" baseline="-25000" dirty="0" err="1">
                    <a:solidFill>
                      <a:schemeClr val="tx1"/>
                    </a:solidFill>
                  </a:rPr>
                  <a:t>peak</a:t>
                </a:r>
                <a:r>
                  <a:rPr lang="en-US" sz="1400" dirty="0">
                    <a:solidFill>
                      <a:schemeClr val="tx1"/>
                    </a:solidFill>
                  </a:rPr>
                  <a:t>) &gt; (⍴ at peak )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Rounded Rectangle 72">
                <a:extLst>
                  <a:ext uri="{FF2B5EF4-FFF2-40B4-BE49-F238E27FC236}">
                    <a16:creationId xmlns:a16="http://schemas.microsoft.com/office/drawing/2014/main" id="{747B6E82-8889-FA64-DAC9-D8B3C7D42DDF}"/>
                  </a:ext>
                </a:extLst>
              </p:cNvPr>
              <p:cNvSpPr/>
              <p:nvPr/>
            </p:nvSpPr>
            <p:spPr>
              <a:xfrm>
                <a:off x="216769" y="3599486"/>
                <a:ext cx="911826" cy="371869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North</a:t>
                </a:r>
              </a:p>
            </p:txBody>
          </p:sp>
          <p:sp>
            <p:nvSpPr>
              <p:cNvPr id="74" name="Rounded Rectangle 73">
                <a:extLst>
                  <a:ext uri="{FF2B5EF4-FFF2-40B4-BE49-F238E27FC236}">
                    <a16:creationId xmlns:a16="http://schemas.microsoft.com/office/drawing/2014/main" id="{6E499A33-7A25-F144-9D5B-C0BE69686BAD}"/>
                  </a:ext>
                </a:extLst>
              </p:cNvPr>
              <p:cNvSpPr/>
              <p:nvPr/>
            </p:nvSpPr>
            <p:spPr>
              <a:xfrm>
                <a:off x="1534595" y="3599486"/>
                <a:ext cx="889997" cy="371869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South</a:t>
                </a:r>
              </a:p>
            </p:txBody>
          </p:sp>
          <p:sp>
            <p:nvSpPr>
              <p:cNvPr id="75" name="Right Arrow 74">
                <a:extLst>
                  <a:ext uri="{FF2B5EF4-FFF2-40B4-BE49-F238E27FC236}">
                    <a16:creationId xmlns:a16="http://schemas.microsoft.com/office/drawing/2014/main" id="{D628F288-DA55-D62B-D85C-FAFBEBE79BEC}"/>
                  </a:ext>
                </a:extLst>
              </p:cNvPr>
              <p:cNvSpPr/>
              <p:nvPr/>
            </p:nvSpPr>
            <p:spPr>
              <a:xfrm rot="5400000">
                <a:off x="591248" y="3406656"/>
                <a:ext cx="162866" cy="169399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ln>
                    <a:solidFill>
                      <a:srgbClr val="B3F6FA"/>
                    </a:solidFill>
                  </a:ln>
                </a:endParaRPr>
              </a:p>
            </p:txBody>
          </p:sp>
          <p:sp>
            <p:nvSpPr>
              <p:cNvPr id="76" name="Right Arrow 75">
                <a:extLst>
                  <a:ext uri="{FF2B5EF4-FFF2-40B4-BE49-F238E27FC236}">
                    <a16:creationId xmlns:a16="http://schemas.microsoft.com/office/drawing/2014/main" id="{5AFC0E1F-D015-5E78-CA5A-FA11473142C9}"/>
                  </a:ext>
                </a:extLst>
              </p:cNvPr>
              <p:cNvSpPr/>
              <p:nvPr/>
            </p:nvSpPr>
            <p:spPr>
              <a:xfrm rot="5400000">
                <a:off x="1898159" y="3419431"/>
                <a:ext cx="162866" cy="169399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ln>
                    <a:solidFill>
                      <a:srgbClr val="B3F6FA"/>
                    </a:solidFill>
                  </a:ln>
                </a:endParaRPr>
              </a:p>
            </p:txBody>
          </p:sp>
          <p:sp>
            <p:nvSpPr>
              <p:cNvPr id="77" name="Right Arrow 76">
                <a:extLst>
                  <a:ext uri="{FF2B5EF4-FFF2-40B4-BE49-F238E27FC236}">
                    <a16:creationId xmlns:a16="http://schemas.microsoft.com/office/drawing/2014/main" id="{17E4BF84-8FAE-0341-0E33-E6C689EDFE60}"/>
                  </a:ext>
                </a:extLst>
              </p:cNvPr>
              <p:cNvSpPr/>
              <p:nvPr/>
            </p:nvSpPr>
            <p:spPr>
              <a:xfrm rot="5400000">
                <a:off x="589647" y="4039003"/>
                <a:ext cx="162866" cy="169399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ln>
                    <a:solidFill>
                      <a:srgbClr val="B3F6FA"/>
                    </a:solidFill>
                  </a:ln>
                </a:endParaRPr>
              </a:p>
            </p:txBody>
          </p:sp>
          <p:sp>
            <p:nvSpPr>
              <p:cNvPr id="78" name="Right Arrow 77">
                <a:extLst>
                  <a:ext uri="{FF2B5EF4-FFF2-40B4-BE49-F238E27FC236}">
                    <a16:creationId xmlns:a16="http://schemas.microsoft.com/office/drawing/2014/main" id="{BEAD5ADC-2138-9E11-D954-D6D85E54BE4F}"/>
                  </a:ext>
                </a:extLst>
              </p:cNvPr>
              <p:cNvSpPr/>
              <p:nvPr/>
            </p:nvSpPr>
            <p:spPr>
              <a:xfrm rot="5400000">
                <a:off x="1906147" y="4037432"/>
                <a:ext cx="162866" cy="169399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ln>
                    <a:solidFill>
                      <a:srgbClr val="B3F6FA"/>
                    </a:solidFill>
                  </a:ln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4565006E-66D3-E399-CBFC-2B43C247F5E4}"/>
                  </a:ext>
                </a:extLst>
              </p:cNvPr>
              <p:cNvSpPr/>
              <p:nvPr/>
            </p:nvSpPr>
            <p:spPr>
              <a:xfrm>
                <a:off x="88779" y="2837246"/>
                <a:ext cx="2476868" cy="2755686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3682B51D-E334-F3A8-D3A4-EC2D7D71C43F}"/>
                </a:ext>
              </a:extLst>
            </p:cNvPr>
            <p:cNvGrpSpPr/>
            <p:nvPr/>
          </p:nvGrpSpPr>
          <p:grpSpPr>
            <a:xfrm>
              <a:off x="599831" y="6260924"/>
              <a:ext cx="3010525" cy="2883669"/>
              <a:chOff x="254463" y="6152510"/>
              <a:chExt cx="3010525" cy="2883669"/>
            </a:xfrm>
          </p:grpSpPr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638B966C-C738-9DDF-2506-850713128C35}"/>
                  </a:ext>
                </a:extLst>
              </p:cNvPr>
              <p:cNvSpPr/>
              <p:nvPr/>
            </p:nvSpPr>
            <p:spPr>
              <a:xfrm>
                <a:off x="655814" y="6897836"/>
                <a:ext cx="2207822" cy="366102"/>
              </a:xfrm>
              <a:prstGeom prst="roundRect">
                <a:avLst/>
              </a:prstGeom>
              <a:solidFill>
                <a:srgbClr val="BFC7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peak_span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5" name="Rounded Rectangle 84">
                <a:extLst>
                  <a:ext uri="{FF2B5EF4-FFF2-40B4-BE49-F238E27FC236}">
                    <a16:creationId xmlns:a16="http://schemas.microsoft.com/office/drawing/2014/main" id="{F1F88CB8-C4E1-0851-68DA-BD4124E102D3}"/>
                  </a:ext>
                </a:extLst>
              </p:cNvPr>
              <p:cNvSpPr/>
              <p:nvPr/>
            </p:nvSpPr>
            <p:spPr>
              <a:xfrm>
                <a:off x="361357" y="8267534"/>
                <a:ext cx="1366272" cy="595856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Undefined north point </a:t>
                </a:r>
              </a:p>
            </p:txBody>
          </p:sp>
          <p:sp>
            <p:nvSpPr>
              <p:cNvPr id="86" name="Rounded Rectangle 85">
                <a:extLst>
                  <a:ext uri="{FF2B5EF4-FFF2-40B4-BE49-F238E27FC236}">
                    <a16:creationId xmlns:a16="http://schemas.microsoft.com/office/drawing/2014/main" id="{74ADAEA0-BC75-F2D4-0438-3F8CA9A92979}"/>
                  </a:ext>
                </a:extLst>
              </p:cNvPr>
              <p:cNvSpPr/>
              <p:nvPr/>
            </p:nvSpPr>
            <p:spPr>
              <a:xfrm>
                <a:off x="1896181" y="8280009"/>
                <a:ext cx="1290848" cy="583381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Undefined south point </a:t>
                </a:r>
              </a:p>
            </p:txBody>
          </p:sp>
          <p:sp>
            <p:nvSpPr>
              <p:cNvPr id="87" name="Rounded Rectangle 86">
                <a:extLst>
                  <a:ext uri="{FF2B5EF4-FFF2-40B4-BE49-F238E27FC236}">
                    <a16:creationId xmlns:a16="http://schemas.microsoft.com/office/drawing/2014/main" id="{3E4FEAA7-01E5-8EFC-F3EC-ADC7121D2FFD}"/>
                  </a:ext>
                </a:extLst>
              </p:cNvPr>
              <p:cNvSpPr/>
              <p:nvPr/>
            </p:nvSpPr>
            <p:spPr>
              <a:xfrm>
                <a:off x="390600" y="6269768"/>
                <a:ext cx="2738251" cy="371869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Check 3</a:t>
                </a:r>
              </a:p>
            </p:txBody>
          </p:sp>
          <p:sp>
            <p:nvSpPr>
              <p:cNvPr id="88" name="Rounded Rectangle 87">
                <a:extLst>
                  <a:ext uri="{FF2B5EF4-FFF2-40B4-BE49-F238E27FC236}">
                    <a16:creationId xmlns:a16="http://schemas.microsoft.com/office/drawing/2014/main" id="{C6451235-E8B8-E4E2-92AE-4508D2AB49E5}"/>
                  </a:ext>
                </a:extLst>
              </p:cNvPr>
              <p:cNvSpPr/>
              <p:nvPr/>
            </p:nvSpPr>
            <p:spPr>
              <a:xfrm>
                <a:off x="588730" y="7566738"/>
                <a:ext cx="1086295" cy="371869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North</a:t>
                </a:r>
              </a:p>
            </p:txBody>
          </p:sp>
          <p:sp>
            <p:nvSpPr>
              <p:cNvPr id="89" name="Right Arrow 88">
                <a:extLst>
                  <a:ext uri="{FF2B5EF4-FFF2-40B4-BE49-F238E27FC236}">
                    <a16:creationId xmlns:a16="http://schemas.microsoft.com/office/drawing/2014/main" id="{C6A54697-17C3-8770-F7F3-D5C3DB2C2646}"/>
                  </a:ext>
                </a:extLst>
              </p:cNvPr>
              <p:cNvSpPr/>
              <p:nvPr/>
            </p:nvSpPr>
            <p:spPr>
              <a:xfrm rot="5400000">
                <a:off x="1011731" y="7328277"/>
                <a:ext cx="162866" cy="169399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ln>
                    <a:solidFill>
                      <a:srgbClr val="B3F6FA"/>
                    </a:solidFill>
                  </a:ln>
                </a:endParaRPr>
              </a:p>
            </p:txBody>
          </p:sp>
          <p:sp>
            <p:nvSpPr>
              <p:cNvPr id="90" name="Right Arrow 89">
                <a:extLst>
                  <a:ext uri="{FF2B5EF4-FFF2-40B4-BE49-F238E27FC236}">
                    <a16:creationId xmlns:a16="http://schemas.microsoft.com/office/drawing/2014/main" id="{E247AF0F-DFFF-5D6D-428D-4AFAD87303C3}"/>
                  </a:ext>
                </a:extLst>
              </p:cNvPr>
              <p:cNvSpPr/>
              <p:nvPr/>
            </p:nvSpPr>
            <p:spPr>
              <a:xfrm rot="5400000">
                <a:off x="2381699" y="7328277"/>
                <a:ext cx="162866" cy="169399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ln>
                    <a:solidFill>
                      <a:srgbClr val="B3F6FA"/>
                    </a:solidFill>
                  </a:ln>
                </a:endParaRPr>
              </a:p>
            </p:txBody>
          </p:sp>
          <p:sp>
            <p:nvSpPr>
              <p:cNvPr id="91" name="Right Arrow 90">
                <a:extLst>
                  <a:ext uri="{FF2B5EF4-FFF2-40B4-BE49-F238E27FC236}">
                    <a16:creationId xmlns:a16="http://schemas.microsoft.com/office/drawing/2014/main" id="{968C9E4B-AD35-2EAB-463F-2E571F29D188}"/>
                  </a:ext>
                </a:extLst>
              </p:cNvPr>
              <p:cNvSpPr/>
              <p:nvPr/>
            </p:nvSpPr>
            <p:spPr>
              <a:xfrm rot="5400000">
                <a:off x="934054" y="8009203"/>
                <a:ext cx="162866" cy="169399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ln>
                    <a:solidFill>
                      <a:srgbClr val="B3F6FA"/>
                    </a:solidFill>
                  </a:ln>
                </a:endParaRPr>
              </a:p>
            </p:txBody>
          </p:sp>
          <p:sp>
            <p:nvSpPr>
              <p:cNvPr id="92" name="Right Arrow 91">
                <a:extLst>
                  <a:ext uri="{FF2B5EF4-FFF2-40B4-BE49-F238E27FC236}">
                    <a16:creationId xmlns:a16="http://schemas.microsoft.com/office/drawing/2014/main" id="{FC2BB3DE-0AD1-1CB1-9EC3-B47472E3EA1B}"/>
                  </a:ext>
                </a:extLst>
              </p:cNvPr>
              <p:cNvSpPr/>
              <p:nvPr/>
            </p:nvSpPr>
            <p:spPr>
              <a:xfrm rot="5400000">
                <a:off x="2384148" y="8009202"/>
                <a:ext cx="162866" cy="169399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ln>
                    <a:solidFill>
                      <a:srgbClr val="B3F6FA"/>
                    </a:solidFill>
                  </a:ln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07204283-F420-2910-4144-D75EB5F0A6F7}"/>
                  </a:ext>
                </a:extLst>
              </p:cNvPr>
              <p:cNvSpPr/>
              <p:nvPr/>
            </p:nvSpPr>
            <p:spPr>
              <a:xfrm>
                <a:off x="254463" y="6152510"/>
                <a:ext cx="3010525" cy="2883669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4" name="Right Arrow 93">
                <a:extLst>
                  <a:ext uri="{FF2B5EF4-FFF2-40B4-BE49-F238E27FC236}">
                    <a16:creationId xmlns:a16="http://schemas.microsoft.com/office/drawing/2014/main" id="{92625712-9E00-D793-465A-A4BE5DB50900}"/>
                  </a:ext>
                </a:extLst>
              </p:cNvPr>
              <p:cNvSpPr/>
              <p:nvPr/>
            </p:nvSpPr>
            <p:spPr>
              <a:xfrm rot="5400000">
                <a:off x="1678292" y="6700335"/>
                <a:ext cx="162866" cy="169399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ln>
                    <a:solidFill>
                      <a:srgbClr val="B3F6FA"/>
                    </a:solidFill>
                  </a:ln>
                </a:endParaRPr>
              </a:p>
            </p:txBody>
          </p:sp>
          <p:sp>
            <p:nvSpPr>
              <p:cNvPr id="95" name="Rounded Rectangle 94">
                <a:extLst>
                  <a:ext uri="{FF2B5EF4-FFF2-40B4-BE49-F238E27FC236}">
                    <a16:creationId xmlns:a16="http://schemas.microsoft.com/office/drawing/2014/main" id="{06E2AC61-71B6-DBDF-AD06-11866966FB5A}"/>
                  </a:ext>
                </a:extLst>
              </p:cNvPr>
              <p:cNvSpPr/>
              <p:nvPr/>
            </p:nvSpPr>
            <p:spPr>
              <a:xfrm>
                <a:off x="1896181" y="7562015"/>
                <a:ext cx="1086296" cy="371869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South</a:t>
                </a: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2000F058-0DEE-4874-1A3E-6824ED5D580B}"/>
                </a:ext>
              </a:extLst>
            </p:cNvPr>
            <p:cNvGrpSpPr/>
            <p:nvPr/>
          </p:nvGrpSpPr>
          <p:grpSpPr>
            <a:xfrm>
              <a:off x="4409572" y="6260924"/>
              <a:ext cx="3010525" cy="2525866"/>
              <a:chOff x="4476598" y="6231880"/>
              <a:chExt cx="3010525" cy="2525866"/>
            </a:xfrm>
          </p:grpSpPr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5D95652F-6ED0-BBBA-21C6-E297F2A92E24}"/>
                  </a:ext>
                </a:extLst>
              </p:cNvPr>
              <p:cNvSpPr/>
              <p:nvPr/>
            </p:nvSpPr>
            <p:spPr>
              <a:xfrm>
                <a:off x="4564971" y="7759848"/>
                <a:ext cx="1380006" cy="816593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Lat at peak within 5° of north edge</a:t>
                </a:r>
              </a:p>
            </p:txBody>
          </p:sp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13DC24DA-8F03-51E8-F499-2C39B8B572C8}"/>
                  </a:ext>
                </a:extLst>
              </p:cNvPr>
              <p:cNvSpPr/>
              <p:nvPr/>
            </p:nvSpPr>
            <p:spPr>
              <a:xfrm>
                <a:off x="4612735" y="6349137"/>
                <a:ext cx="2738251" cy="371869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Check 4</a:t>
                </a:r>
              </a:p>
            </p:txBody>
          </p:sp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391D0DE5-E76B-304D-3279-6FCD9A89877D}"/>
                  </a:ext>
                </a:extLst>
              </p:cNvPr>
              <p:cNvSpPr/>
              <p:nvPr/>
            </p:nvSpPr>
            <p:spPr>
              <a:xfrm>
                <a:off x="4612736" y="7038501"/>
                <a:ext cx="1332240" cy="371869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North</a:t>
                </a:r>
              </a:p>
            </p:txBody>
          </p:sp>
          <p:sp>
            <p:nvSpPr>
              <p:cNvPr id="52" name="Right Arrow 51">
                <a:extLst>
                  <a:ext uri="{FF2B5EF4-FFF2-40B4-BE49-F238E27FC236}">
                    <a16:creationId xmlns:a16="http://schemas.microsoft.com/office/drawing/2014/main" id="{31CB158C-B228-9B57-314D-6AA4F8F322FA}"/>
                  </a:ext>
                </a:extLst>
              </p:cNvPr>
              <p:cNvSpPr/>
              <p:nvPr/>
            </p:nvSpPr>
            <p:spPr>
              <a:xfrm rot="5400000">
                <a:off x="5281681" y="6795742"/>
                <a:ext cx="162866" cy="169399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ln>
                    <a:solidFill>
                      <a:srgbClr val="B3F6FA"/>
                    </a:solidFill>
                  </a:ln>
                </a:endParaRPr>
              </a:p>
            </p:txBody>
          </p:sp>
          <p:sp>
            <p:nvSpPr>
              <p:cNvPr id="53" name="Right Arrow 52">
                <a:extLst>
                  <a:ext uri="{FF2B5EF4-FFF2-40B4-BE49-F238E27FC236}">
                    <a16:creationId xmlns:a16="http://schemas.microsoft.com/office/drawing/2014/main" id="{1B70FF52-A395-6589-FCEA-CD9104D6E35B}"/>
                  </a:ext>
                </a:extLst>
              </p:cNvPr>
              <p:cNvSpPr/>
              <p:nvPr/>
            </p:nvSpPr>
            <p:spPr>
              <a:xfrm rot="5400000">
                <a:off x="6634616" y="6795742"/>
                <a:ext cx="162866" cy="169399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ln>
                    <a:solidFill>
                      <a:srgbClr val="B3F6FA"/>
                    </a:solidFill>
                  </a:ln>
                </a:endParaRPr>
              </a:p>
            </p:txBody>
          </p:sp>
          <p:sp>
            <p:nvSpPr>
              <p:cNvPr id="54" name="Right Arrow 53">
                <a:extLst>
                  <a:ext uri="{FF2B5EF4-FFF2-40B4-BE49-F238E27FC236}">
                    <a16:creationId xmlns:a16="http://schemas.microsoft.com/office/drawing/2014/main" id="{6A8A3FB7-F3D8-C9D1-8206-835058FB42EB}"/>
                  </a:ext>
                </a:extLst>
              </p:cNvPr>
              <p:cNvSpPr/>
              <p:nvPr/>
            </p:nvSpPr>
            <p:spPr>
              <a:xfrm rot="5400000">
                <a:off x="5212814" y="7488896"/>
                <a:ext cx="162866" cy="169399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ln>
                    <a:solidFill>
                      <a:srgbClr val="B3F6FA"/>
                    </a:solidFill>
                  </a:ln>
                </a:endParaRPr>
              </a:p>
            </p:txBody>
          </p:sp>
          <p:sp>
            <p:nvSpPr>
              <p:cNvPr id="55" name="Right Arrow 54">
                <a:extLst>
                  <a:ext uri="{FF2B5EF4-FFF2-40B4-BE49-F238E27FC236}">
                    <a16:creationId xmlns:a16="http://schemas.microsoft.com/office/drawing/2014/main" id="{4F359B12-BE6C-780D-9E15-7C29CF6C5D0F}"/>
                  </a:ext>
                </a:extLst>
              </p:cNvPr>
              <p:cNvSpPr/>
              <p:nvPr/>
            </p:nvSpPr>
            <p:spPr>
              <a:xfrm rot="5400000">
                <a:off x="6651382" y="7480678"/>
                <a:ext cx="162866" cy="169399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ln>
                    <a:solidFill>
                      <a:srgbClr val="B3F6FA"/>
                    </a:solidFill>
                  </a:ln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6A5FE99-02F6-411B-6C23-6B3578220D0C}"/>
                  </a:ext>
                </a:extLst>
              </p:cNvPr>
              <p:cNvSpPr/>
              <p:nvPr/>
            </p:nvSpPr>
            <p:spPr>
              <a:xfrm>
                <a:off x="4476598" y="6231880"/>
                <a:ext cx="3010525" cy="2525866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1" name="Rounded Rectangle 80">
                <a:extLst>
                  <a:ext uri="{FF2B5EF4-FFF2-40B4-BE49-F238E27FC236}">
                    <a16:creationId xmlns:a16="http://schemas.microsoft.com/office/drawing/2014/main" id="{236EFEE1-DCCE-09B4-D381-9149194FFA60}"/>
                  </a:ext>
                </a:extLst>
              </p:cNvPr>
              <p:cNvSpPr/>
              <p:nvPr/>
            </p:nvSpPr>
            <p:spPr>
              <a:xfrm>
                <a:off x="6081114" y="7033778"/>
                <a:ext cx="1269872" cy="371869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South</a:t>
                </a:r>
              </a:p>
            </p:txBody>
          </p:sp>
          <p:sp>
            <p:nvSpPr>
              <p:cNvPr id="96" name="Rounded Rectangle 95">
                <a:extLst>
                  <a:ext uri="{FF2B5EF4-FFF2-40B4-BE49-F238E27FC236}">
                    <a16:creationId xmlns:a16="http://schemas.microsoft.com/office/drawing/2014/main" id="{5C6E4401-A7B9-4D14-29AE-F976CD6DB310}"/>
                  </a:ext>
                </a:extLst>
              </p:cNvPr>
              <p:cNvSpPr/>
              <p:nvPr/>
            </p:nvSpPr>
            <p:spPr>
              <a:xfrm>
                <a:off x="6211984" y="7759848"/>
                <a:ext cx="1177529" cy="816593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Lat at peak within 5° of south edge</a:t>
                </a:r>
              </a:p>
            </p:txBody>
          </p:sp>
        </p:grpSp>
        <p:sp>
          <p:nvSpPr>
            <p:cNvPr id="98" name="Right Arrow 97">
              <a:extLst>
                <a:ext uri="{FF2B5EF4-FFF2-40B4-BE49-F238E27FC236}">
                  <a16:creationId xmlns:a16="http://schemas.microsoft.com/office/drawing/2014/main" id="{36108CA1-BD94-2776-714C-D186EFF17EB5}"/>
                </a:ext>
              </a:extLst>
            </p:cNvPr>
            <p:cNvSpPr/>
            <p:nvPr/>
          </p:nvSpPr>
          <p:spPr>
            <a:xfrm rot="5400000">
              <a:off x="5252058" y="4356615"/>
              <a:ext cx="3356524" cy="169399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ln>
                  <a:solidFill>
                    <a:srgbClr val="B3F6FA"/>
                  </a:solidFill>
                </a:ln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EE6FFC2-0EB4-131B-07AB-ABF1EC7B44A4}"/>
                </a:ext>
              </a:extLst>
            </p:cNvPr>
            <p:cNvSpPr/>
            <p:nvPr/>
          </p:nvSpPr>
          <p:spPr>
            <a:xfrm>
              <a:off x="298356" y="2687452"/>
              <a:ext cx="7333367" cy="6711525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02" name="Right Arrow 101">
            <a:extLst>
              <a:ext uri="{FF2B5EF4-FFF2-40B4-BE49-F238E27FC236}">
                <a16:creationId xmlns:a16="http://schemas.microsoft.com/office/drawing/2014/main" id="{0634B83A-3C40-FC0E-72CA-E88589919023}"/>
              </a:ext>
            </a:extLst>
          </p:cNvPr>
          <p:cNvSpPr/>
          <p:nvPr/>
        </p:nvSpPr>
        <p:spPr>
          <a:xfrm rot="5400000">
            <a:off x="3804765" y="2380488"/>
            <a:ext cx="162866" cy="169399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n>
                <a:solidFill>
                  <a:srgbClr val="B3F6FA"/>
                </a:solidFill>
              </a:ln>
            </a:endParaRPr>
          </a:p>
        </p:txBody>
      </p:sp>
      <p:sp>
        <p:nvSpPr>
          <p:cNvPr id="103" name="Right Arrow 102">
            <a:extLst>
              <a:ext uri="{FF2B5EF4-FFF2-40B4-BE49-F238E27FC236}">
                <a16:creationId xmlns:a16="http://schemas.microsoft.com/office/drawing/2014/main" id="{7032D3C0-F5DF-66C4-BE44-BDB0EA326A05}"/>
              </a:ext>
            </a:extLst>
          </p:cNvPr>
          <p:cNvSpPr/>
          <p:nvPr/>
        </p:nvSpPr>
        <p:spPr>
          <a:xfrm rot="5400000">
            <a:off x="3624420" y="9624838"/>
            <a:ext cx="523557" cy="169399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n>
                <a:solidFill>
                  <a:srgbClr val="B3F6FA"/>
                </a:solidFill>
              </a:ln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006DD1C-0072-1C9F-AE94-6CAD96E1B90E}"/>
              </a:ext>
            </a:extLst>
          </p:cNvPr>
          <p:cNvSpPr txBox="1"/>
          <p:nvPr/>
        </p:nvSpPr>
        <p:spPr>
          <a:xfrm>
            <a:off x="12703" y="9689068"/>
            <a:ext cx="1186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 1</a:t>
            </a:r>
          </a:p>
        </p:txBody>
      </p:sp>
    </p:spTree>
    <p:extLst>
      <p:ext uri="{BB962C8B-B14F-4D97-AF65-F5344CB8AC3E}">
        <p14:creationId xmlns:p14="http://schemas.microsoft.com/office/powerpoint/2010/main" val="3711270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090BA7-0F41-BA17-C22A-46951A4E3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C1B6D7B3-4E0A-7081-788D-1FB120A0BEE5}"/>
              </a:ext>
            </a:extLst>
          </p:cNvPr>
          <p:cNvGrpSpPr/>
          <p:nvPr/>
        </p:nvGrpSpPr>
        <p:grpSpPr>
          <a:xfrm>
            <a:off x="574251" y="66254"/>
            <a:ext cx="3159760" cy="1828199"/>
            <a:chOff x="30240" y="189238"/>
            <a:chExt cx="3159760" cy="1828199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20572848-35FB-0D7A-AF44-CBC20A04FE99}"/>
                </a:ext>
              </a:extLst>
            </p:cNvPr>
            <p:cNvSpPr/>
            <p:nvPr/>
          </p:nvSpPr>
          <p:spPr>
            <a:xfrm>
              <a:off x="172720" y="368760"/>
              <a:ext cx="1066688" cy="827102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Check 1 </a:t>
              </a:r>
              <a:r>
                <a:rPr lang="en-US" sz="1400" dirty="0">
                  <a:solidFill>
                    <a:schemeClr val="tx1"/>
                  </a:solidFill>
                </a:rPr>
                <a:t>North  &gt; 50 %</a:t>
              </a:r>
            </a:p>
          </p:txBody>
        </p:sp>
        <p:sp>
          <p:nvSpPr>
            <p:cNvPr id="3" name="Left-Right Arrow 2">
              <a:extLst>
                <a:ext uri="{FF2B5EF4-FFF2-40B4-BE49-F238E27FC236}">
                  <a16:creationId xmlns:a16="http://schemas.microsoft.com/office/drawing/2014/main" id="{16557924-539C-06D8-E5FB-0D61D0288594}"/>
                </a:ext>
              </a:extLst>
            </p:cNvPr>
            <p:cNvSpPr/>
            <p:nvPr/>
          </p:nvSpPr>
          <p:spPr>
            <a:xfrm>
              <a:off x="1315950" y="600118"/>
              <a:ext cx="609141" cy="364385"/>
            </a:xfrm>
            <a:prstGeom prst="leftRightArrow">
              <a:avLst/>
            </a:prstGeom>
            <a:solidFill>
              <a:schemeClr val="bg2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xor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7842B91A-15CE-0A91-6E6A-88FCF249EB1D}"/>
                </a:ext>
              </a:extLst>
            </p:cNvPr>
            <p:cNvSpPr/>
            <p:nvPr/>
          </p:nvSpPr>
          <p:spPr>
            <a:xfrm>
              <a:off x="2001633" y="368760"/>
              <a:ext cx="1066687" cy="827103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Check 1 </a:t>
              </a:r>
              <a:r>
                <a:rPr lang="en-US" sz="1400" dirty="0">
                  <a:solidFill>
                    <a:schemeClr val="tx1"/>
                  </a:solidFill>
                </a:rPr>
                <a:t>South  &gt; 50 %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2F4FD2CE-5447-A59B-5C86-9B8E9E6BDDED}"/>
                </a:ext>
              </a:extLst>
            </p:cNvPr>
            <p:cNvSpPr/>
            <p:nvPr/>
          </p:nvSpPr>
          <p:spPr>
            <a:xfrm>
              <a:off x="304448" y="1421805"/>
              <a:ext cx="803232" cy="418857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set flat to 1</a:t>
              </a: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82953404-E533-725E-E2C0-8D276AB63B81}"/>
                </a:ext>
              </a:extLst>
            </p:cNvPr>
            <p:cNvSpPr/>
            <p:nvPr/>
          </p:nvSpPr>
          <p:spPr>
            <a:xfrm>
              <a:off x="2133360" y="1421805"/>
              <a:ext cx="803232" cy="418857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set flat to -1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F017AB1-D03D-6604-745F-485A4C5F746E}"/>
                </a:ext>
              </a:extLst>
            </p:cNvPr>
            <p:cNvSpPr/>
            <p:nvPr/>
          </p:nvSpPr>
          <p:spPr>
            <a:xfrm>
              <a:off x="30240" y="189238"/>
              <a:ext cx="3159760" cy="182819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9" name="Right Arrow 58">
              <a:extLst>
                <a:ext uri="{FF2B5EF4-FFF2-40B4-BE49-F238E27FC236}">
                  <a16:creationId xmlns:a16="http://schemas.microsoft.com/office/drawing/2014/main" id="{06007AC7-8F42-0A85-6E54-5AD5898AAFDC}"/>
                </a:ext>
              </a:extLst>
            </p:cNvPr>
            <p:cNvSpPr/>
            <p:nvPr/>
          </p:nvSpPr>
          <p:spPr>
            <a:xfrm rot="5400000">
              <a:off x="624630" y="1228833"/>
              <a:ext cx="162866" cy="169399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ln>
                  <a:solidFill>
                    <a:srgbClr val="B3F6FA"/>
                  </a:solidFill>
                </a:ln>
              </a:endParaRPr>
            </a:p>
          </p:txBody>
        </p:sp>
        <p:sp>
          <p:nvSpPr>
            <p:cNvPr id="60" name="Right Arrow 59">
              <a:extLst>
                <a:ext uri="{FF2B5EF4-FFF2-40B4-BE49-F238E27FC236}">
                  <a16:creationId xmlns:a16="http://schemas.microsoft.com/office/drawing/2014/main" id="{4283C343-B8FA-D4A9-F9D3-80D2D3D5B965}"/>
                </a:ext>
              </a:extLst>
            </p:cNvPr>
            <p:cNvSpPr/>
            <p:nvPr/>
          </p:nvSpPr>
          <p:spPr>
            <a:xfrm rot="5400000">
              <a:off x="2453542" y="1228833"/>
              <a:ext cx="162866" cy="169399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ln>
                  <a:solidFill>
                    <a:srgbClr val="B3F6FA"/>
                  </a:solidFill>
                </a:ln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B26121D-B736-34DD-9F2F-33403EAAB4EF}"/>
              </a:ext>
            </a:extLst>
          </p:cNvPr>
          <p:cNvGrpSpPr/>
          <p:nvPr/>
        </p:nvGrpSpPr>
        <p:grpSpPr>
          <a:xfrm>
            <a:off x="574251" y="1991504"/>
            <a:ext cx="3159760" cy="1613691"/>
            <a:chOff x="40640" y="2118226"/>
            <a:chExt cx="3159760" cy="1613691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730250F1-9E0B-83D7-F251-7AF220469D63}"/>
                </a:ext>
              </a:extLst>
            </p:cNvPr>
            <p:cNvSpPr/>
            <p:nvPr/>
          </p:nvSpPr>
          <p:spPr>
            <a:xfrm>
              <a:off x="172720" y="2268664"/>
              <a:ext cx="1066688" cy="827102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Check 1 </a:t>
              </a:r>
              <a:r>
                <a:rPr lang="en-US" sz="1400" dirty="0">
                  <a:solidFill>
                    <a:schemeClr val="tx1"/>
                  </a:solidFill>
                </a:rPr>
                <a:t>North  &gt; 40 %</a:t>
              </a:r>
            </a:p>
          </p:txBody>
        </p:sp>
        <p:sp>
          <p:nvSpPr>
            <p:cNvPr id="32" name="Left-Right Arrow 31">
              <a:extLst>
                <a:ext uri="{FF2B5EF4-FFF2-40B4-BE49-F238E27FC236}">
                  <a16:creationId xmlns:a16="http://schemas.microsoft.com/office/drawing/2014/main" id="{7D09618F-ABE1-7EFC-A82C-D1BBC1127D57}"/>
                </a:ext>
              </a:extLst>
            </p:cNvPr>
            <p:cNvSpPr/>
            <p:nvPr/>
          </p:nvSpPr>
          <p:spPr>
            <a:xfrm>
              <a:off x="1315950" y="2500022"/>
              <a:ext cx="609141" cy="364385"/>
            </a:xfrm>
            <a:prstGeom prst="leftRightArrow">
              <a:avLst/>
            </a:prstGeom>
            <a:solidFill>
              <a:schemeClr val="bg2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&amp;</a:t>
              </a:r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A71C18A3-84C6-36D8-919C-3817186748F7}"/>
                </a:ext>
              </a:extLst>
            </p:cNvPr>
            <p:cNvSpPr/>
            <p:nvPr/>
          </p:nvSpPr>
          <p:spPr>
            <a:xfrm>
              <a:off x="2001633" y="2268664"/>
              <a:ext cx="1066687" cy="827103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Check 1 </a:t>
              </a:r>
              <a:r>
                <a:rPr lang="en-US" sz="1400" dirty="0">
                  <a:solidFill>
                    <a:schemeClr val="tx1"/>
                  </a:solidFill>
                </a:rPr>
                <a:t>South  &gt; 40 %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879E783-3835-377E-6964-3261CB18F894}"/>
                </a:ext>
              </a:extLst>
            </p:cNvPr>
            <p:cNvSpPr/>
            <p:nvPr/>
          </p:nvSpPr>
          <p:spPr>
            <a:xfrm>
              <a:off x="40640" y="2118226"/>
              <a:ext cx="3159760" cy="1613691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D9AF9223-803E-A7FB-8563-3F4F3162B954}"/>
                </a:ext>
              </a:extLst>
            </p:cNvPr>
            <p:cNvSpPr/>
            <p:nvPr/>
          </p:nvSpPr>
          <p:spPr>
            <a:xfrm>
              <a:off x="1218905" y="3163440"/>
              <a:ext cx="803232" cy="418857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set flat to 2</a:t>
              </a:r>
            </a:p>
          </p:txBody>
        </p:sp>
        <p:sp>
          <p:nvSpPr>
            <p:cNvPr id="67" name="Right Arrow 66">
              <a:extLst>
                <a:ext uri="{FF2B5EF4-FFF2-40B4-BE49-F238E27FC236}">
                  <a16:creationId xmlns:a16="http://schemas.microsoft.com/office/drawing/2014/main" id="{00191024-08AE-EAF9-208D-0A8D6F79A934}"/>
                </a:ext>
              </a:extLst>
            </p:cNvPr>
            <p:cNvSpPr/>
            <p:nvPr/>
          </p:nvSpPr>
          <p:spPr>
            <a:xfrm rot="5400000">
              <a:off x="1539087" y="2970468"/>
              <a:ext cx="162866" cy="169399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ln>
                  <a:solidFill>
                    <a:srgbClr val="B3F6FA"/>
                  </a:solidFill>
                </a:ln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C89622F-DFF2-EAE1-5671-271CDA9238AC}"/>
              </a:ext>
            </a:extLst>
          </p:cNvPr>
          <p:cNvGrpSpPr/>
          <p:nvPr/>
        </p:nvGrpSpPr>
        <p:grpSpPr>
          <a:xfrm>
            <a:off x="574251" y="3726922"/>
            <a:ext cx="3159760" cy="1828199"/>
            <a:chOff x="40640" y="4212899"/>
            <a:chExt cx="3159760" cy="1828199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B2850CE7-B6E0-93EF-3FB8-1042D5854512}"/>
                </a:ext>
              </a:extLst>
            </p:cNvPr>
            <p:cNvSpPr/>
            <p:nvPr/>
          </p:nvSpPr>
          <p:spPr>
            <a:xfrm>
              <a:off x="172719" y="4353425"/>
              <a:ext cx="1066688" cy="827102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Check 2 </a:t>
              </a:r>
              <a:r>
                <a:rPr lang="en-US" sz="1400" dirty="0">
                  <a:solidFill>
                    <a:schemeClr val="tx1"/>
                  </a:solidFill>
                </a:rPr>
                <a:t>North &gt; 80%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171987C5-2108-B8C1-E973-47771851F542}"/>
                </a:ext>
              </a:extLst>
            </p:cNvPr>
            <p:cNvSpPr/>
            <p:nvPr/>
          </p:nvSpPr>
          <p:spPr>
            <a:xfrm>
              <a:off x="2001633" y="4353426"/>
              <a:ext cx="1066688" cy="82710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Check 2 </a:t>
              </a:r>
              <a:r>
                <a:rPr lang="en-US" sz="1400" dirty="0">
                  <a:solidFill>
                    <a:schemeClr val="tx1"/>
                  </a:solidFill>
                </a:rPr>
                <a:t>South &gt; 80%</a:t>
              </a:r>
            </a:p>
          </p:txBody>
        </p:sp>
        <p:sp>
          <p:nvSpPr>
            <p:cNvPr id="10" name="Left-Right Arrow 9">
              <a:extLst>
                <a:ext uri="{FF2B5EF4-FFF2-40B4-BE49-F238E27FC236}">
                  <a16:creationId xmlns:a16="http://schemas.microsoft.com/office/drawing/2014/main" id="{0FC99949-5254-35A3-8C17-C3FEB6667BF3}"/>
                </a:ext>
              </a:extLst>
            </p:cNvPr>
            <p:cNvSpPr/>
            <p:nvPr/>
          </p:nvSpPr>
          <p:spPr>
            <a:xfrm>
              <a:off x="1311896" y="4604035"/>
              <a:ext cx="609141" cy="364385"/>
            </a:xfrm>
            <a:prstGeom prst="leftRightArrow">
              <a:avLst/>
            </a:prstGeom>
            <a:solidFill>
              <a:schemeClr val="bg2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or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4FD8E15-3F18-86EC-CF19-2ED55FC1BB4A}"/>
                </a:ext>
              </a:extLst>
            </p:cNvPr>
            <p:cNvSpPr/>
            <p:nvPr/>
          </p:nvSpPr>
          <p:spPr>
            <a:xfrm>
              <a:off x="40640" y="4212899"/>
              <a:ext cx="3159760" cy="182819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54CAA070-7BF4-ABB0-AADF-273D4E597EA8}"/>
                </a:ext>
              </a:extLst>
            </p:cNvPr>
            <p:cNvSpPr/>
            <p:nvPr/>
          </p:nvSpPr>
          <p:spPr>
            <a:xfrm>
              <a:off x="304447" y="5496237"/>
              <a:ext cx="803232" cy="418857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set flat to -1</a:t>
              </a:r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A8BB79D2-1179-3951-7C46-A50DA47FE56A}"/>
                </a:ext>
              </a:extLst>
            </p:cNvPr>
            <p:cNvSpPr/>
            <p:nvPr/>
          </p:nvSpPr>
          <p:spPr>
            <a:xfrm>
              <a:off x="2133361" y="5496237"/>
              <a:ext cx="803232" cy="418857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set flat to 1</a:t>
              </a:r>
            </a:p>
          </p:txBody>
        </p:sp>
        <p:sp>
          <p:nvSpPr>
            <p:cNvPr id="71" name="Right Arrow 70">
              <a:extLst>
                <a:ext uri="{FF2B5EF4-FFF2-40B4-BE49-F238E27FC236}">
                  <a16:creationId xmlns:a16="http://schemas.microsoft.com/office/drawing/2014/main" id="{AADB3597-4E71-D974-7ED9-9253A7A71C14}"/>
                </a:ext>
              </a:extLst>
            </p:cNvPr>
            <p:cNvSpPr/>
            <p:nvPr/>
          </p:nvSpPr>
          <p:spPr>
            <a:xfrm rot="5400000">
              <a:off x="624630" y="5303265"/>
              <a:ext cx="162866" cy="169399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ln>
                  <a:solidFill>
                    <a:srgbClr val="B3F6FA"/>
                  </a:solidFill>
                </a:ln>
              </a:endParaRPr>
            </a:p>
          </p:txBody>
        </p:sp>
        <p:sp>
          <p:nvSpPr>
            <p:cNvPr id="72" name="Right Arrow 71">
              <a:extLst>
                <a:ext uri="{FF2B5EF4-FFF2-40B4-BE49-F238E27FC236}">
                  <a16:creationId xmlns:a16="http://schemas.microsoft.com/office/drawing/2014/main" id="{10BEFDDA-6A00-EE7C-FE8F-CD82F6CEBEFE}"/>
                </a:ext>
              </a:extLst>
            </p:cNvPr>
            <p:cNvSpPr/>
            <p:nvPr/>
          </p:nvSpPr>
          <p:spPr>
            <a:xfrm rot="5400000">
              <a:off x="2453544" y="5303265"/>
              <a:ext cx="162866" cy="169399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ln>
                  <a:solidFill>
                    <a:srgbClr val="B3F6FA"/>
                  </a:solidFill>
                </a:ln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5C436DB-B3CC-8D8F-7A72-8561F1546CFC}"/>
              </a:ext>
            </a:extLst>
          </p:cNvPr>
          <p:cNvGrpSpPr/>
          <p:nvPr/>
        </p:nvGrpSpPr>
        <p:grpSpPr>
          <a:xfrm>
            <a:off x="574251" y="8149991"/>
            <a:ext cx="3159760" cy="1828199"/>
            <a:chOff x="72912" y="7961147"/>
            <a:chExt cx="3159760" cy="1828199"/>
          </a:xfrm>
        </p:grpSpPr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1DABBB51-F6E5-D649-4C3D-1D163714C987}"/>
                </a:ext>
              </a:extLst>
            </p:cNvPr>
            <p:cNvSpPr/>
            <p:nvPr/>
          </p:nvSpPr>
          <p:spPr>
            <a:xfrm>
              <a:off x="172720" y="8075703"/>
              <a:ext cx="1066688" cy="82710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Check 4 </a:t>
              </a:r>
              <a:r>
                <a:rPr lang="en-US" sz="1400" dirty="0">
                  <a:solidFill>
                    <a:schemeClr val="tx1"/>
                  </a:solidFill>
                </a:rPr>
                <a:t>North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edge</a:t>
              </a: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D1A00FB6-F967-017F-8AFB-256ADD14DAAB}"/>
                </a:ext>
              </a:extLst>
            </p:cNvPr>
            <p:cNvSpPr/>
            <p:nvPr/>
          </p:nvSpPr>
          <p:spPr>
            <a:xfrm>
              <a:off x="2001632" y="8072440"/>
              <a:ext cx="1066688" cy="830367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Check 4 </a:t>
              </a:r>
              <a:r>
                <a:rPr lang="en-US" sz="1400" dirty="0">
                  <a:solidFill>
                    <a:schemeClr val="tx1"/>
                  </a:solidFill>
                </a:rPr>
                <a:t>South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edge</a:t>
              </a:r>
            </a:p>
          </p:txBody>
        </p:sp>
        <p:sp>
          <p:nvSpPr>
            <p:cNvPr id="55" name="Left-Right Arrow 54">
              <a:extLst>
                <a:ext uri="{FF2B5EF4-FFF2-40B4-BE49-F238E27FC236}">
                  <a16:creationId xmlns:a16="http://schemas.microsoft.com/office/drawing/2014/main" id="{A0623587-FD8F-220C-8593-B4B937889EC8}"/>
                </a:ext>
              </a:extLst>
            </p:cNvPr>
            <p:cNvSpPr/>
            <p:nvPr/>
          </p:nvSpPr>
          <p:spPr>
            <a:xfrm>
              <a:off x="1315949" y="8267353"/>
              <a:ext cx="609141" cy="364385"/>
            </a:xfrm>
            <a:prstGeom prst="leftRightArrow">
              <a:avLst/>
            </a:prstGeom>
            <a:solidFill>
              <a:schemeClr val="bg2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or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5F9E34A-8AEF-8A1F-1F26-143FDAED0CDD}"/>
                </a:ext>
              </a:extLst>
            </p:cNvPr>
            <p:cNvSpPr/>
            <p:nvPr/>
          </p:nvSpPr>
          <p:spPr>
            <a:xfrm>
              <a:off x="72912" y="7961147"/>
              <a:ext cx="3159760" cy="182819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7CF73D89-94E6-0718-1D68-99B2F2307C8E}"/>
                </a:ext>
              </a:extLst>
            </p:cNvPr>
            <p:cNvSpPr/>
            <p:nvPr/>
          </p:nvSpPr>
          <p:spPr>
            <a:xfrm>
              <a:off x="304447" y="9209013"/>
              <a:ext cx="803232" cy="418857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set flat to 1</a:t>
              </a:r>
            </a:p>
          </p:txBody>
        </p:sp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5C2E0A12-636E-BFE2-2385-8E7DEB6B5629}"/>
                </a:ext>
              </a:extLst>
            </p:cNvPr>
            <p:cNvSpPr/>
            <p:nvPr/>
          </p:nvSpPr>
          <p:spPr>
            <a:xfrm>
              <a:off x="2133361" y="9209013"/>
              <a:ext cx="803232" cy="418857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set flat to -1</a:t>
              </a:r>
            </a:p>
          </p:txBody>
        </p:sp>
        <p:sp>
          <p:nvSpPr>
            <p:cNvPr id="80" name="Right Arrow 79">
              <a:extLst>
                <a:ext uri="{FF2B5EF4-FFF2-40B4-BE49-F238E27FC236}">
                  <a16:creationId xmlns:a16="http://schemas.microsoft.com/office/drawing/2014/main" id="{DD8F2C53-1E78-3F30-5DF7-CD141C79EA09}"/>
                </a:ext>
              </a:extLst>
            </p:cNvPr>
            <p:cNvSpPr/>
            <p:nvPr/>
          </p:nvSpPr>
          <p:spPr>
            <a:xfrm rot="5400000">
              <a:off x="624630" y="9016041"/>
              <a:ext cx="162866" cy="169399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ln>
                  <a:solidFill>
                    <a:srgbClr val="B3F6FA"/>
                  </a:solidFill>
                </a:ln>
              </a:endParaRPr>
            </a:p>
          </p:txBody>
        </p:sp>
        <p:sp>
          <p:nvSpPr>
            <p:cNvPr id="81" name="Right Arrow 80">
              <a:extLst>
                <a:ext uri="{FF2B5EF4-FFF2-40B4-BE49-F238E27FC236}">
                  <a16:creationId xmlns:a16="http://schemas.microsoft.com/office/drawing/2014/main" id="{345085FA-8970-57D7-2935-15FBCE263B16}"/>
                </a:ext>
              </a:extLst>
            </p:cNvPr>
            <p:cNvSpPr/>
            <p:nvPr/>
          </p:nvSpPr>
          <p:spPr>
            <a:xfrm rot="5400000">
              <a:off x="2453544" y="9016041"/>
              <a:ext cx="162866" cy="169399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ln>
                  <a:solidFill>
                    <a:srgbClr val="B3F6FA"/>
                  </a:solidFill>
                </a:ln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95B2E97-F221-D106-130C-140390F182AF}"/>
              </a:ext>
            </a:extLst>
          </p:cNvPr>
          <p:cNvGrpSpPr/>
          <p:nvPr/>
        </p:nvGrpSpPr>
        <p:grpSpPr>
          <a:xfrm>
            <a:off x="574251" y="5676848"/>
            <a:ext cx="3159760" cy="2356643"/>
            <a:chOff x="24894" y="5718680"/>
            <a:chExt cx="3159760" cy="2356643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DDD8CBCE-E1BC-62B7-68DE-1BF5B14BD8B7}"/>
                </a:ext>
              </a:extLst>
            </p:cNvPr>
            <p:cNvSpPr/>
            <p:nvPr/>
          </p:nvSpPr>
          <p:spPr>
            <a:xfrm>
              <a:off x="172720" y="5851099"/>
              <a:ext cx="1066688" cy="82710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Check 3 </a:t>
              </a:r>
              <a:r>
                <a:rPr lang="en-US" sz="1400" dirty="0">
                  <a:solidFill>
                    <a:schemeClr val="tx1"/>
                  </a:solidFill>
                </a:rPr>
                <a:t>North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undefined</a:t>
              </a:r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B32A5CC7-A68E-E51C-B7DD-AE9EF0FAC32F}"/>
                </a:ext>
              </a:extLst>
            </p:cNvPr>
            <p:cNvSpPr/>
            <p:nvPr/>
          </p:nvSpPr>
          <p:spPr>
            <a:xfrm>
              <a:off x="2005634" y="5861601"/>
              <a:ext cx="1066688" cy="830367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Check 3 </a:t>
              </a:r>
              <a:r>
                <a:rPr lang="en-US" sz="1400" dirty="0">
                  <a:solidFill>
                    <a:schemeClr val="tx1"/>
                  </a:solidFill>
                </a:rPr>
                <a:t>South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undefined</a:t>
              </a:r>
            </a:p>
          </p:txBody>
        </p:sp>
        <p:sp>
          <p:nvSpPr>
            <p:cNvPr id="52" name="Left-Right Arrow 51">
              <a:extLst>
                <a:ext uri="{FF2B5EF4-FFF2-40B4-BE49-F238E27FC236}">
                  <a16:creationId xmlns:a16="http://schemas.microsoft.com/office/drawing/2014/main" id="{0DE48B8A-4D3A-2D4B-66B8-E9CA21EEC8C2}"/>
                </a:ext>
              </a:extLst>
            </p:cNvPr>
            <p:cNvSpPr/>
            <p:nvPr/>
          </p:nvSpPr>
          <p:spPr>
            <a:xfrm>
              <a:off x="1315949" y="6082458"/>
              <a:ext cx="609141" cy="364385"/>
            </a:xfrm>
            <a:prstGeom prst="leftRightArrow">
              <a:avLst/>
            </a:prstGeom>
            <a:solidFill>
              <a:schemeClr val="bg2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or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4A61EFE-0A33-D097-3AA3-39AB3184DF66}"/>
                </a:ext>
              </a:extLst>
            </p:cNvPr>
            <p:cNvSpPr/>
            <p:nvPr/>
          </p:nvSpPr>
          <p:spPr>
            <a:xfrm>
              <a:off x="24894" y="5718680"/>
              <a:ext cx="3159760" cy="235664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612A0CC1-EA15-B81F-3113-6B2E8F64A00E}"/>
                </a:ext>
              </a:extLst>
            </p:cNvPr>
            <p:cNvSpPr/>
            <p:nvPr/>
          </p:nvSpPr>
          <p:spPr>
            <a:xfrm>
              <a:off x="292820" y="7569352"/>
              <a:ext cx="803232" cy="418857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set flat to 1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633E6F19-3717-9700-E7AA-719A234222A8}"/>
                </a:ext>
              </a:extLst>
            </p:cNvPr>
            <p:cNvSpPr/>
            <p:nvPr/>
          </p:nvSpPr>
          <p:spPr>
            <a:xfrm>
              <a:off x="2077369" y="7578053"/>
              <a:ext cx="803232" cy="418857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set flat to -1</a:t>
              </a:r>
            </a:p>
          </p:txBody>
        </p:sp>
        <p:sp>
          <p:nvSpPr>
            <p:cNvPr id="76" name="Right Arrow 75">
              <a:extLst>
                <a:ext uri="{FF2B5EF4-FFF2-40B4-BE49-F238E27FC236}">
                  <a16:creationId xmlns:a16="http://schemas.microsoft.com/office/drawing/2014/main" id="{AC09DC69-EF2A-9FCB-1664-CC5C7C52BC80}"/>
                </a:ext>
              </a:extLst>
            </p:cNvPr>
            <p:cNvSpPr/>
            <p:nvPr/>
          </p:nvSpPr>
          <p:spPr>
            <a:xfrm rot="5400000">
              <a:off x="1542799" y="6536624"/>
              <a:ext cx="162866" cy="169399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ln>
                  <a:solidFill>
                    <a:srgbClr val="B3F6FA"/>
                  </a:solidFill>
                </a:ln>
              </a:endParaRPr>
            </a:p>
          </p:txBody>
        </p:sp>
        <p:sp>
          <p:nvSpPr>
            <p:cNvPr id="77" name="Right Arrow 76">
              <a:extLst>
                <a:ext uri="{FF2B5EF4-FFF2-40B4-BE49-F238E27FC236}">
                  <a16:creationId xmlns:a16="http://schemas.microsoft.com/office/drawing/2014/main" id="{8E7B8BA4-54C3-4FB7-4D62-BB5331BC843A}"/>
                </a:ext>
              </a:extLst>
            </p:cNvPr>
            <p:cNvSpPr/>
            <p:nvPr/>
          </p:nvSpPr>
          <p:spPr>
            <a:xfrm rot="5400000">
              <a:off x="613003" y="7361341"/>
              <a:ext cx="162866" cy="169399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ln>
                  <a:solidFill>
                    <a:srgbClr val="B3F6FA"/>
                  </a:solidFill>
                </a:ln>
              </a:endParaRPr>
            </a:p>
          </p:txBody>
        </p:sp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FAEFD348-6AE1-4FBB-3639-F63CDB4BF811}"/>
                </a:ext>
              </a:extLst>
            </p:cNvPr>
            <p:cNvSpPr/>
            <p:nvPr/>
          </p:nvSpPr>
          <p:spPr>
            <a:xfrm>
              <a:off x="162069" y="6756942"/>
              <a:ext cx="1355984" cy="56737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Check1 North &gt; Check 1 South 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429C29C-B760-1BB0-6263-7C03A5368DDF}"/>
                </a:ext>
              </a:extLst>
            </p:cNvPr>
            <p:cNvSpPr/>
            <p:nvPr/>
          </p:nvSpPr>
          <p:spPr>
            <a:xfrm>
              <a:off x="162069" y="6718806"/>
              <a:ext cx="2917474" cy="1296241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6" name="Rounded Rectangle 85">
              <a:extLst>
                <a:ext uri="{FF2B5EF4-FFF2-40B4-BE49-F238E27FC236}">
                  <a16:creationId xmlns:a16="http://schemas.microsoft.com/office/drawing/2014/main" id="{63E3803A-E829-E7CB-4619-60A36BF1A644}"/>
                </a:ext>
              </a:extLst>
            </p:cNvPr>
            <p:cNvSpPr/>
            <p:nvPr/>
          </p:nvSpPr>
          <p:spPr>
            <a:xfrm>
              <a:off x="1701166" y="6764695"/>
              <a:ext cx="1355984" cy="605289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Check1 South &gt; Check 1 North </a:t>
              </a:r>
            </a:p>
          </p:txBody>
        </p:sp>
        <p:sp>
          <p:nvSpPr>
            <p:cNvPr id="87" name="Right Arrow 86">
              <a:extLst>
                <a:ext uri="{FF2B5EF4-FFF2-40B4-BE49-F238E27FC236}">
                  <a16:creationId xmlns:a16="http://schemas.microsoft.com/office/drawing/2014/main" id="{A38B5674-75F7-D388-6FE2-839FB856B809}"/>
                </a:ext>
              </a:extLst>
            </p:cNvPr>
            <p:cNvSpPr/>
            <p:nvPr/>
          </p:nvSpPr>
          <p:spPr>
            <a:xfrm rot="5400000">
              <a:off x="2382424" y="7417011"/>
              <a:ext cx="162866" cy="169399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ln>
                  <a:solidFill>
                    <a:srgbClr val="B3F6FA"/>
                  </a:solidFill>
                </a:ln>
              </a:endParaRP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BF46FE79-F991-2F65-C1C1-80C993716216}"/>
              </a:ext>
            </a:extLst>
          </p:cNvPr>
          <p:cNvSpPr txBox="1"/>
          <p:nvPr/>
        </p:nvSpPr>
        <p:spPr>
          <a:xfrm>
            <a:off x="-35423" y="9689068"/>
            <a:ext cx="1186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 2</a:t>
            </a:r>
          </a:p>
        </p:txBody>
      </p:sp>
      <p:sp>
        <p:nvSpPr>
          <p:cNvPr id="91" name="Right Bracket 90">
            <a:extLst>
              <a:ext uri="{FF2B5EF4-FFF2-40B4-BE49-F238E27FC236}">
                <a16:creationId xmlns:a16="http://schemas.microsoft.com/office/drawing/2014/main" id="{238C1682-9320-38E3-CCC6-70A8CD9622B4}"/>
              </a:ext>
            </a:extLst>
          </p:cNvPr>
          <p:cNvSpPr/>
          <p:nvPr/>
        </p:nvSpPr>
        <p:spPr>
          <a:xfrm>
            <a:off x="3903209" y="345988"/>
            <a:ext cx="241808" cy="9355315"/>
          </a:xfrm>
          <a:prstGeom prst="rightBracke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2" name="Right Arrow 91">
            <a:extLst>
              <a:ext uri="{FF2B5EF4-FFF2-40B4-BE49-F238E27FC236}">
                <a16:creationId xmlns:a16="http://schemas.microsoft.com/office/drawing/2014/main" id="{570406F8-F101-508E-5F4E-534EEE214D29}"/>
              </a:ext>
            </a:extLst>
          </p:cNvPr>
          <p:cNvSpPr/>
          <p:nvPr/>
        </p:nvSpPr>
        <p:spPr>
          <a:xfrm>
            <a:off x="4314216" y="482792"/>
            <a:ext cx="241808" cy="358727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n>
                <a:solidFill>
                  <a:srgbClr val="B3F6FA"/>
                </a:solidFill>
              </a:ln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686184D4-4825-EEB8-383E-0E7E8A8CDDD4}"/>
              </a:ext>
            </a:extLst>
          </p:cNvPr>
          <p:cNvSpPr/>
          <p:nvPr/>
        </p:nvSpPr>
        <p:spPr>
          <a:xfrm>
            <a:off x="4823198" y="178575"/>
            <a:ext cx="2374951" cy="894303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IF flat != 0 AND Check3 North and Check3 South are defined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D1FBD89A-6035-2F7E-E2F7-7423DC7F0D9C}"/>
              </a:ext>
            </a:extLst>
          </p:cNvPr>
          <p:cNvSpPr/>
          <p:nvPr/>
        </p:nvSpPr>
        <p:spPr>
          <a:xfrm>
            <a:off x="4661432" y="1334908"/>
            <a:ext cx="2698479" cy="59563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calculate a linear fit to latitude and density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2AB375A6-A17F-7C7E-D672-B8C54958B6FF}"/>
              </a:ext>
            </a:extLst>
          </p:cNvPr>
          <p:cNvSpPr/>
          <p:nvPr/>
        </p:nvSpPr>
        <p:spPr>
          <a:xfrm>
            <a:off x="4661432" y="2190309"/>
            <a:ext cx="2698479" cy="59563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Subtract fit from original tec to get to get detrended </a:t>
            </a:r>
            <a:r>
              <a:rPr lang="en-US" sz="1400" dirty="0" err="1">
                <a:solidFill>
                  <a:schemeClr val="tx1"/>
                </a:solidFill>
              </a:rPr>
              <a:t>denisty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48A316AA-05E1-92A7-847F-9F1414762ACA}"/>
              </a:ext>
            </a:extLst>
          </p:cNvPr>
          <p:cNvSpPr/>
          <p:nvPr/>
        </p:nvSpPr>
        <p:spPr>
          <a:xfrm>
            <a:off x="4661431" y="4091962"/>
            <a:ext cx="2698479" cy="60258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IF abs(slope)&lt; </a:t>
            </a:r>
            <a:r>
              <a:rPr lang="en-US" sz="1400" dirty="0" err="1">
                <a:solidFill>
                  <a:schemeClr val="tx1"/>
                </a:solidFill>
              </a:rPr>
              <a:t>zero_slope</a:t>
            </a:r>
            <a:r>
              <a:rPr lang="en-US" sz="1400" dirty="0">
                <a:solidFill>
                  <a:schemeClr val="tx1"/>
                </a:solidFill>
              </a:rPr>
              <a:t>, slope == 0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B41623CF-0153-B481-6D25-E4C8DD3694E9}"/>
              </a:ext>
            </a:extLst>
          </p:cNvPr>
          <p:cNvSpPr/>
          <p:nvPr/>
        </p:nvSpPr>
        <p:spPr>
          <a:xfrm>
            <a:off x="4506280" y="5183544"/>
            <a:ext cx="1589090" cy="963833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If south slope &gt;0 and north slope  &lt;0</a:t>
            </a: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90514F40-2091-6951-3410-B865CD57CD95}"/>
              </a:ext>
            </a:extLst>
          </p:cNvPr>
          <p:cNvSpPr/>
          <p:nvPr/>
        </p:nvSpPr>
        <p:spPr>
          <a:xfrm>
            <a:off x="4500238" y="6297715"/>
            <a:ext cx="1617470" cy="96383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If south slope = 0 and north slope  &lt;0</a:t>
            </a: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1E0000B7-57EB-2EC0-BC41-07E77E2C2A24}"/>
              </a:ext>
            </a:extLst>
          </p:cNvPr>
          <p:cNvSpPr/>
          <p:nvPr/>
        </p:nvSpPr>
        <p:spPr>
          <a:xfrm>
            <a:off x="4500238" y="7404208"/>
            <a:ext cx="1595132" cy="96383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If south slope &gt;  0 and north slope =0, then  NOT FLAT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BFDC9EED-6DD2-9379-FF1C-C2E4FEF6F024}"/>
              </a:ext>
            </a:extLst>
          </p:cNvPr>
          <p:cNvSpPr/>
          <p:nvPr/>
        </p:nvSpPr>
        <p:spPr>
          <a:xfrm rot="5400000">
            <a:off x="5929239" y="1113742"/>
            <a:ext cx="162866" cy="169399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n>
                <a:solidFill>
                  <a:srgbClr val="B3F6FA"/>
                </a:solidFill>
              </a:ln>
            </a:endParaRPr>
          </a:p>
        </p:txBody>
      </p:sp>
      <p:sp>
        <p:nvSpPr>
          <p:cNvPr id="109" name="Right Arrow 108">
            <a:extLst>
              <a:ext uri="{FF2B5EF4-FFF2-40B4-BE49-F238E27FC236}">
                <a16:creationId xmlns:a16="http://schemas.microsoft.com/office/drawing/2014/main" id="{7E2976AD-720B-A1B2-B371-2B153DDA8DB5}"/>
              </a:ext>
            </a:extLst>
          </p:cNvPr>
          <p:cNvSpPr/>
          <p:nvPr/>
        </p:nvSpPr>
        <p:spPr>
          <a:xfrm rot="5400000">
            <a:off x="5929237" y="1980160"/>
            <a:ext cx="162866" cy="169399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n>
                <a:solidFill>
                  <a:srgbClr val="B3F6FA"/>
                </a:solidFill>
              </a:ln>
            </a:endParaRP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6D486D1C-F3B4-8500-FEA7-AA76843A91A2}"/>
              </a:ext>
            </a:extLst>
          </p:cNvPr>
          <p:cNvSpPr/>
          <p:nvPr/>
        </p:nvSpPr>
        <p:spPr>
          <a:xfrm>
            <a:off x="4661431" y="3045710"/>
            <a:ext cx="2698479" cy="736934"/>
          </a:xfrm>
          <a:prstGeom prst="roundRect">
            <a:avLst/>
          </a:prstGeom>
          <a:solidFill>
            <a:srgbClr val="88E9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get_zlopes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between south point, peak, and north point of detrended density</a:t>
            </a:r>
          </a:p>
        </p:txBody>
      </p:sp>
      <p:sp>
        <p:nvSpPr>
          <p:cNvPr id="111" name="Right Arrow 110">
            <a:extLst>
              <a:ext uri="{FF2B5EF4-FFF2-40B4-BE49-F238E27FC236}">
                <a16:creationId xmlns:a16="http://schemas.microsoft.com/office/drawing/2014/main" id="{E5D4C350-A50D-F382-F1C8-D108AA371BCD}"/>
              </a:ext>
            </a:extLst>
          </p:cNvPr>
          <p:cNvSpPr/>
          <p:nvPr/>
        </p:nvSpPr>
        <p:spPr>
          <a:xfrm rot="5400000">
            <a:off x="5951574" y="2826691"/>
            <a:ext cx="162866" cy="169399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n>
                <a:solidFill>
                  <a:srgbClr val="B3F6FA"/>
                </a:solidFill>
              </a:ln>
            </a:endParaRPr>
          </a:p>
        </p:txBody>
      </p:sp>
      <p:sp>
        <p:nvSpPr>
          <p:cNvPr id="112" name="Right Arrow 111">
            <a:extLst>
              <a:ext uri="{FF2B5EF4-FFF2-40B4-BE49-F238E27FC236}">
                <a16:creationId xmlns:a16="http://schemas.microsoft.com/office/drawing/2014/main" id="{FA58B750-8F30-1DB6-8D52-2C779B89ADC3}"/>
              </a:ext>
            </a:extLst>
          </p:cNvPr>
          <p:cNvSpPr/>
          <p:nvPr/>
        </p:nvSpPr>
        <p:spPr>
          <a:xfrm rot="5400000">
            <a:off x="5929237" y="3861924"/>
            <a:ext cx="162866" cy="169399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n>
                <a:solidFill>
                  <a:srgbClr val="B3F6FA"/>
                </a:solidFill>
              </a:ln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31C0300-CE72-BF3D-E096-46323AD349C9}"/>
              </a:ext>
            </a:extLst>
          </p:cNvPr>
          <p:cNvSpPr/>
          <p:nvPr/>
        </p:nvSpPr>
        <p:spPr>
          <a:xfrm>
            <a:off x="4313429" y="5029199"/>
            <a:ext cx="1960049" cy="351291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4" name="Right Arrow 113">
            <a:extLst>
              <a:ext uri="{FF2B5EF4-FFF2-40B4-BE49-F238E27FC236}">
                <a16:creationId xmlns:a16="http://schemas.microsoft.com/office/drawing/2014/main" id="{B8C1ED2B-1CA7-5CC9-D898-9A7AAFDE7EF7}"/>
              </a:ext>
            </a:extLst>
          </p:cNvPr>
          <p:cNvSpPr/>
          <p:nvPr/>
        </p:nvSpPr>
        <p:spPr>
          <a:xfrm>
            <a:off x="6414339" y="6636371"/>
            <a:ext cx="151251" cy="261664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n>
                <a:solidFill>
                  <a:srgbClr val="B3F6FA"/>
                </a:solidFill>
              </a:ln>
            </a:endParaRP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ED24F652-6910-32BC-7407-D0A3F213E7DD}"/>
              </a:ext>
            </a:extLst>
          </p:cNvPr>
          <p:cNvSpPr/>
          <p:nvPr/>
        </p:nvSpPr>
        <p:spPr>
          <a:xfrm>
            <a:off x="6706451" y="6233193"/>
            <a:ext cx="953577" cy="963833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flat = 0</a:t>
            </a:r>
          </a:p>
        </p:txBody>
      </p:sp>
      <p:sp>
        <p:nvSpPr>
          <p:cNvPr id="116" name="Right Arrow 115">
            <a:extLst>
              <a:ext uri="{FF2B5EF4-FFF2-40B4-BE49-F238E27FC236}">
                <a16:creationId xmlns:a16="http://schemas.microsoft.com/office/drawing/2014/main" id="{5C5E182E-A8D2-9019-7A88-60EDAE827B27}"/>
              </a:ext>
            </a:extLst>
          </p:cNvPr>
          <p:cNvSpPr/>
          <p:nvPr/>
        </p:nvSpPr>
        <p:spPr>
          <a:xfrm rot="5400000">
            <a:off x="5120939" y="4743531"/>
            <a:ext cx="162866" cy="169399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n>
                <a:solidFill>
                  <a:srgbClr val="B3F6FA"/>
                </a:solidFill>
              </a:ln>
            </a:endParaRP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0C22DAD9-672F-15DF-BE7B-03E3C4CC6F25}"/>
              </a:ext>
            </a:extLst>
          </p:cNvPr>
          <p:cNvSpPr/>
          <p:nvPr/>
        </p:nvSpPr>
        <p:spPr>
          <a:xfrm>
            <a:off x="4693022" y="9064090"/>
            <a:ext cx="2849369" cy="35663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Return flat (1, -1, 0, 2)</a:t>
            </a:r>
          </a:p>
        </p:txBody>
      </p:sp>
      <p:sp>
        <p:nvSpPr>
          <p:cNvPr id="118" name="Right Arrow 117">
            <a:extLst>
              <a:ext uri="{FF2B5EF4-FFF2-40B4-BE49-F238E27FC236}">
                <a16:creationId xmlns:a16="http://schemas.microsoft.com/office/drawing/2014/main" id="{89F679E7-F4AC-BD8D-D236-00733DE667C1}"/>
              </a:ext>
            </a:extLst>
          </p:cNvPr>
          <p:cNvSpPr/>
          <p:nvPr/>
        </p:nvSpPr>
        <p:spPr>
          <a:xfrm rot="5400000">
            <a:off x="5969079" y="8692682"/>
            <a:ext cx="162866" cy="169399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n>
                <a:solidFill>
                  <a:srgbClr val="B3F6FA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549211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787906-E5DB-D530-21E8-BB9E1A0C5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C720F1E-C8D5-852E-7983-B341C8A5E4D3}"/>
              </a:ext>
            </a:extLst>
          </p:cNvPr>
          <p:cNvSpPr/>
          <p:nvPr/>
        </p:nvSpPr>
        <p:spPr>
          <a:xfrm>
            <a:off x="330976" y="125077"/>
            <a:ext cx="7164558" cy="55801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double_peak_rules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AB51FAA-3714-EE9E-8697-8412BE409455}"/>
              </a:ext>
            </a:extLst>
          </p:cNvPr>
          <p:cNvSpPr/>
          <p:nvPr/>
        </p:nvSpPr>
        <p:spPr>
          <a:xfrm>
            <a:off x="1416372" y="995475"/>
            <a:ext cx="4993767" cy="468337"/>
          </a:xfrm>
          <a:prstGeom prst="roundRect">
            <a:avLst/>
          </a:prstGeom>
          <a:solidFill>
            <a:srgbClr val="E0F2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 zero slope and 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sym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tec using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set_zero_slope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 and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set_dif_thresh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lat_span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EA1A17A-1430-C17B-FE57-B6E219F1D939}"/>
              </a:ext>
            </a:extLst>
          </p:cNvPr>
          <p:cNvSpPr/>
          <p:nvPr/>
        </p:nvSpPr>
        <p:spPr>
          <a:xfrm>
            <a:off x="2857131" y="2601750"/>
            <a:ext cx="2112248" cy="657871"/>
          </a:xfrm>
          <a:prstGeom prst="roundRect">
            <a:avLst/>
          </a:prstGeom>
          <a:solidFill>
            <a:srgbClr val="E0F2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peaks are not on same side of equator and &gt; 1 ° apart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57716A3-40F2-A3F3-B76A-9EDA17CBDF76}"/>
              </a:ext>
            </a:extLst>
          </p:cNvPr>
          <p:cNvSpPr/>
          <p:nvPr/>
        </p:nvSpPr>
        <p:spPr>
          <a:xfrm>
            <a:off x="470714" y="5257829"/>
            <a:ext cx="6885082" cy="517095"/>
          </a:xfrm>
          <a:prstGeom prst="roundRect">
            <a:avLst/>
          </a:prstGeom>
          <a:solidFill>
            <a:srgbClr val="E0F2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Define test for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max_peak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max_test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and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min_peak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min_test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based on the peak location and span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E5A74D3-23AD-AADD-919A-82AA5449A2F1}"/>
              </a:ext>
            </a:extLst>
          </p:cNvPr>
          <p:cNvSpPr/>
          <p:nvPr/>
        </p:nvSpPr>
        <p:spPr>
          <a:xfrm>
            <a:off x="102760" y="2642007"/>
            <a:ext cx="2112248" cy="468337"/>
          </a:xfrm>
          <a:prstGeom prst="roundRect">
            <a:avLst/>
          </a:prstGeom>
          <a:solidFill>
            <a:srgbClr val="E0F2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the latitudes are &lt; 1° apart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147EB24-FB87-21F6-2290-CB5899958F47}"/>
              </a:ext>
            </a:extLst>
          </p:cNvPr>
          <p:cNvSpPr/>
          <p:nvPr/>
        </p:nvSpPr>
        <p:spPr>
          <a:xfrm>
            <a:off x="448390" y="6067563"/>
            <a:ext cx="6929731" cy="527215"/>
          </a:xfrm>
          <a:prstGeom prst="roundRect">
            <a:avLst/>
          </a:prstGeom>
          <a:solidFill>
            <a:srgbClr val="E0F2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sign of north point and sign of south point are on the same of magnetic equator, then tests are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True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1F7F024-B1AB-8946-E442-3ACC9BD8952C}"/>
              </a:ext>
            </a:extLst>
          </p:cNvPr>
          <p:cNvSpPr/>
          <p:nvPr/>
        </p:nvSpPr>
        <p:spPr>
          <a:xfrm>
            <a:off x="5558140" y="2636461"/>
            <a:ext cx="2112248" cy="468337"/>
          </a:xfrm>
          <a:prstGeom prst="roundRect">
            <a:avLst/>
          </a:prstGeom>
          <a:solidFill>
            <a:srgbClr val="E0F2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peaks are on same side of magnetic equator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4544740E-46CF-FC36-555B-BC7B8EA8EA8E}"/>
              </a:ext>
            </a:extLst>
          </p:cNvPr>
          <p:cNvSpPr/>
          <p:nvPr/>
        </p:nvSpPr>
        <p:spPr>
          <a:xfrm rot="5400000">
            <a:off x="3831205" y="757074"/>
            <a:ext cx="164101" cy="16939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89B8467E-2457-7C05-BB74-66051F1977F2}"/>
              </a:ext>
            </a:extLst>
          </p:cNvPr>
          <p:cNvSpPr/>
          <p:nvPr/>
        </p:nvSpPr>
        <p:spPr>
          <a:xfrm rot="5400000">
            <a:off x="863872" y="2339194"/>
            <a:ext cx="164101" cy="16939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A0CB816D-EF0F-8652-F858-8C6052D8DF30}"/>
              </a:ext>
            </a:extLst>
          </p:cNvPr>
          <p:cNvSpPr/>
          <p:nvPr/>
        </p:nvSpPr>
        <p:spPr>
          <a:xfrm rot="5400000">
            <a:off x="3831204" y="2329154"/>
            <a:ext cx="164101" cy="16939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80E24E77-60EC-9927-AE58-C82D5FEB2082}"/>
              </a:ext>
            </a:extLst>
          </p:cNvPr>
          <p:cNvSpPr/>
          <p:nvPr/>
        </p:nvSpPr>
        <p:spPr>
          <a:xfrm rot="5400000">
            <a:off x="6607835" y="2396052"/>
            <a:ext cx="164101" cy="16939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333EDA8C-2BDE-59C1-0DFE-AE8A95CA97ED}"/>
              </a:ext>
            </a:extLst>
          </p:cNvPr>
          <p:cNvSpPr/>
          <p:nvPr/>
        </p:nvSpPr>
        <p:spPr>
          <a:xfrm rot="5400000">
            <a:off x="1000937" y="3173962"/>
            <a:ext cx="164101" cy="16939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3BF66022-8AFB-A19F-52E1-A07AB7EF2ADA}"/>
              </a:ext>
            </a:extLst>
          </p:cNvPr>
          <p:cNvSpPr/>
          <p:nvPr/>
        </p:nvSpPr>
        <p:spPr>
          <a:xfrm rot="5400000">
            <a:off x="6595062" y="3136380"/>
            <a:ext cx="164101" cy="16939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E254F5A-5C4F-C96C-0F12-3246B48BE92F}"/>
              </a:ext>
            </a:extLst>
          </p:cNvPr>
          <p:cNvSpPr/>
          <p:nvPr/>
        </p:nvSpPr>
        <p:spPr>
          <a:xfrm>
            <a:off x="2511661" y="3642170"/>
            <a:ext cx="2803189" cy="468337"/>
          </a:xfrm>
          <a:prstGeom prst="roundRect">
            <a:avLst/>
          </a:prstGeom>
          <a:solidFill>
            <a:srgbClr val="E0F2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Find min tec between peaks limited to +/- 3 °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MLat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(trough)</a:t>
            </a: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6031A098-B39F-C786-125C-96AB5DE00E05}"/>
              </a:ext>
            </a:extLst>
          </p:cNvPr>
          <p:cNvSpPr/>
          <p:nvPr/>
        </p:nvSpPr>
        <p:spPr>
          <a:xfrm rot="5400000">
            <a:off x="3831204" y="3393481"/>
            <a:ext cx="164101" cy="16939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CB3B2DC1-2590-C6BD-BAE9-D6C0F874AEEA}"/>
              </a:ext>
            </a:extLst>
          </p:cNvPr>
          <p:cNvSpPr/>
          <p:nvPr/>
        </p:nvSpPr>
        <p:spPr>
          <a:xfrm rot="5400000">
            <a:off x="3831204" y="4173113"/>
            <a:ext cx="164101" cy="16939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CDF3EB32-9309-E21A-94FF-FDF0E8169053}"/>
              </a:ext>
            </a:extLst>
          </p:cNvPr>
          <p:cNvSpPr/>
          <p:nvPr/>
        </p:nvSpPr>
        <p:spPr>
          <a:xfrm rot="5400000">
            <a:off x="3831205" y="4986855"/>
            <a:ext cx="164101" cy="16939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F44BD5F8-9264-DE44-FA53-B80C040415C1}"/>
              </a:ext>
            </a:extLst>
          </p:cNvPr>
          <p:cNvSpPr/>
          <p:nvPr/>
        </p:nvSpPr>
        <p:spPr>
          <a:xfrm rot="5400000">
            <a:off x="3831205" y="1528062"/>
            <a:ext cx="164101" cy="16939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EA753ED-313F-873E-8266-700DA5D73ADF}"/>
              </a:ext>
            </a:extLst>
          </p:cNvPr>
          <p:cNvSpPr/>
          <p:nvPr/>
        </p:nvSpPr>
        <p:spPr>
          <a:xfrm>
            <a:off x="375426" y="1802407"/>
            <a:ext cx="7075658" cy="468337"/>
          </a:xfrm>
          <a:prstGeom prst="roundRect">
            <a:avLst/>
          </a:prstGeom>
          <a:solidFill>
            <a:srgbClr val="E0F2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Separate peaks by density into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max_peak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min_peak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FB2A7D8-C360-44D2-E6E9-A18E8473490C}"/>
              </a:ext>
            </a:extLst>
          </p:cNvPr>
          <p:cNvSpPr/>
          <p:nvPr/>
        </p:nvSpPr>
        <p:spPr>
          <a:xfrm>
            <a:off x="120365" y="3480700"/>
            <a:ext cx="2094644" cy="52721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single_peak_rules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max_peak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4D5D3AA-E973-685B-B28E-12FF2ABE1D23}"/>
              </a:ext>
            </a:extLst>
          </p:cNvPr>
          <p:cNvSpPr/>
          <p:nvPr/>
        </p:nvSpPr>
        <p:spPr>
          <a:xfrm>
            <a:off x="5557391" y="3400214"/>
            <a:ext cx="2094644" cy="52721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single_peak_rules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(peak closest to equator)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E40B295-E69B-61AB-EC01-7FF01EA1C3F0}"/>
              </a:ext>
            </a:extLst>
          </p:cNvPr>
          <p:cNvSpPr/>
          <p:nvPr/>
        </p:nvSpPr>
        <p:spPr>
          <a:xfrm>
            <a:off x="1041274" y="4402342"/>
            <a:ext cx="5743963" cy="517095"/>
          </a:xfrm>
          <a:prstGeom prst="roundRect">
            <a:avLst/>
          </a:prstGeom>
          <a:solidFill>
            <a:srgbClr val="BFC7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peak_span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(where 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min_density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trough density) of both peaks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8042F4AB-B021-602C-3786-158D0B256207}"/>
              </a:ext>
            </a:extLst>
          </p:cNvPr>
          <p:cNvSpPr/>
          <p:nvPr/>
        </p:nvSpPr>
        <p:spPr>
          <a:xfrm rot="5400000">
            <a:off x="3831205" y="5838344"/>
            <a:ext cx="164101" cy="16939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49E8DCF-23A9-3548-662D-2431ED5E488A}"/>
              </a:ext>
            </a:extLst>
          </p:cNvPr>
          <p:cNvGrpSpPr/>
          <p:nvPr/>
        </p:nvGrpSpPr>
        <p:grpSpPr>
          <a:xfrm>
            <a:off x="283986" y="6896351"/>
            <a:ext cx="7258539" cy="2471453"/>
            <a:chOff x="273331" y="7105324"/>
            <a:chExt cx="7258539" cy="2237061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2509CEFE-BA93-8D19-A64C-BA4FAAD20E61}"/>
                </a:ext>
              </a:extLst>
            </p:cNvPr>
            <p:cNvSpPr/>
            <p:nvPr/>
          </p:nvSpPr>
          <p:spPr>
            <a:xfrm>
              <a:off x="3265785" y="7196214"/>
              <a:ext cx="1236659" cy="1949416"/>
            </a:xfrm>
            <a:prstGeom prst="roundRect">
              <a:avLst/>
            </a:prstGeom>
            <a:solidFill>
              <a:srgbClr val="E0F2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If either peak is between 0.5 ° and -0.5 °, then test is 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False</a:t>
              </a: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8924E07D-D915-EBCF-2441-7BB8D3856F52}"/>
                </a:ext>
              </a:extLst>
            </p:cNvPr>
            <p:cNvSpPr/>
            <p:nvPr/>
          </p:nvSpPr>
          <p:spPr>
            <a:xfrm>
              <a:off x="1845228" y="7196214"/>
              <a:ext cx="1236659" cy="1933446"/>
            </a:xfrm>
            <a:prstGeom prst="roundRect">
              <a:avLst/>
            </a:prstGeom>
            <a:solidFill>
              <a:srgbClr val="E0F2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if the difference between the north point and south point of one peak is &lt; 1 °, opposite test is 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False</a:t>
              </a:r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7EA0327B-C919-8033-870B-4F4BCFCB2085}"/>
                </a:ext>
              </a:extLst>
            </p:cNvPr>
            <p:cNvSpPr/>
            <p:nvPr/>
          </p:nvSpPr>
          <p:spPr>
            <a:xfrm>
              <a:off x="6101253" y="7215147"/>
              <a:ext cx="1236659" cy="1930483"/>
            </a:xfrm>
            <a:prstGeom prst="roundRect">
              <a:avLst/>
            </a:prstGeom>
            <a:solidFill>
              <a:srgbClr val="E0F2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if all peaks are undefined, both tests are 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False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0FDC3615-16B0-54C0-B7C6-CD194F0EF9B6}"/>
                </a:ext>
              </a:extLst>
            </p:cNvPr>
            <p:cNvSpPr/>
            <p:nvPr/>
          </p:nvSpPr>
          <p:spPr>
            <a:xfrm>
              <a:off x="4686342" y="7215147"/>
              <a:ext cx="1236659" cy="1930483"/>
            </a:xfrm>
            <a:prstGeom prst="roundRect">
              <a:avLst/>
            </a:prstGeom>
            <a:solidFill>
              <a:srgbClr val="E0F2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if 1 peak has undefined span (north or south), opposite test 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False</a:t>
              </a: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1DCBD46C-F65E-BE4A-D378-720C8469683B}"/>
                </a:ext>
              </a:extLst>
            </p:cNvPr>
            <p:cNvSpPr/>
            <p:nvPr/>
          </p:nvSpPr>
          <p:spPr>
            <a:xfrm>
              <a:off x="424671" y="7215147"/>
              <a:ext cx="1236659" cy="1930483"/>
            </a:xfrm>
            <a:prstGeom prst="roundRect">
              <a:avLst/>
            </a:prstGeom>
            <a:solidFill>
              <a:srgbClr val="E0F2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if the north point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xor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the south point are less than +/-0.5°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maglat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then test 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True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B3CB14-176E-0A86-A300-CE6580DE2535}"/>
                </a:ext>
              </a:extLst>
            </p:cNvPr>
            <p:cNvSpPr/>
            <p:nvPr/>
          </p:nvSpPr>
          <p:spPr>
            <a:xfrm>
              <a:off x="273331" y="7105324"/>
              <a:ext cx="7258539" cy="2237061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6" name="Right Arrow 25">
            <a:extLst>
              <a:ext uri="{FF2B5EF4-FFF2-40B4-BE49-F238E27FC236}">
                <a16:creationId xmlns:a16="http://schemas.microsoft.com/office/drawing/2014/main" id="{959B62C9-597C-A8EA-72C1-FC0B753568BF}"/>
              </a:ext>
            </a:extLst>
          </p:cNvPr>
          <p:cNvSpPr/>
          <p:nvPr/>
        </p:nvSpPr>
        <p:spPr>
          <a:xfrm rot="5400000">
            <a:off x="3831205" y="6660865"/>
            <a:ext cx="164101" cy="16939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60A84FCA-C1B8-A6D8-7BF5-1CAF3534E6DB}"/>
              </a:ext>
            </a:extLst>
          </p:cNvPr>
          <p:cNvSpPr/>
          <p:nvPr/>
        </p:nvSpPr>
        <p:spPr>
          <a:xfrm rot="5400000">
            <a:off x="3667553" y="9631116"/>
            <a:ext cx="491401" cy="16939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641A5A-FA9A-C250-B640-A8995A2BD95C}"/>
              </a:ext>
            </a:extLst>
          </p:cNvPr>
          <p:cNvSpPr txBox="1"/>
          <p:nvPr/>
        </p:nvSpPr>
        <p:spPr>
          <a:xfrm>
            <a:off x="-35423" y="9689068"/>
            <a:ext cx="1186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DPR 1</a:t>
            </a:r>
          </a:p>
        </p:txBody>
      </p:sp>
    </p:spTree>
    <p:extLst>
      <p:ext uri="{BB962C8B-B14F-4D97-AF65-F5344CB8AC3E}">
        <p14:creationId xmlns:p14="http://schemas.microsoft.com/office/powerpoint/2010/main" val="2164084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789AE01-7D44-AF2D-4414-9E249083AB10}"/>
              </a:ext>
            </a:extLst>
          </p:cNvPr>
          <p:cNvSpPr/>
          <p:nvPr/>
        </p:nvSpPr>
        <p:spPr>
          <a:xfrm>
            <a:off x="2133092" y="459953"/>
            <a:ext cx="3506216" cy="761690"/>
          </a:xfrm>
          <a:prstGeom prst="roundRect">
            <a:avLst/>
          </a:prstGeom>
          <a:solidFill>
            <a:srgbClr val="E0F2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max_test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min_test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are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True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CFB81F9-5289-762D-CC49-CB344872BBDE}"/>
              </a:ext>
            </a:extLst>
          </p:cNvPr>
          <p:cNvSpPr/>
          <p:nvPr/>
        </p:nvSpPr>
        <p:spPr>
          <a:xfrm>
            <a:off x="259082" y="459953"/>
            <a:ext cx="1605630" cy="798829"/>
          </a:xfrm>
          <a:prstGeom prst="roundRect">
            <a:avLst/>
          </a:prstGeom>
          <a:solidFill>
            <a:srgbClr val="E0F2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max_test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True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min_test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FC2CA5A-EB02-C3E6-8A5D-CBCE6C65CE1D}"/>
              </a:ext>
            </a:extLst>
          </p:cNvPr>
          <p:cNvSpPr/>
          <p:nvPr/>
        </p:nvSpPr>
        <p:spPr>
          <a:xfrm>
            <a:off x="6176900" y="459952"/>
            <a:ext cx="1377442" cy="761689"/>
          </a:xfrm>
          <a:prstGeom prst="roundRect">
            <a:avLst/>
          </a:prstGeom>
          <a:solidFill>
            <a:srgbClr val="E0F2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max_test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A524DA95-0F85-6160-DA99-3BB11ECBC746}"/>
              </a:ext>
            </a:extLst>
          </p:cNvPr>
          <p:cNvSpPr/>
          <p:nvPr/>
        </p:nvSpPr>
        <p:spPr>
          <a:xfrm rot="5400000">
            <a:off x="895147" y="1351680"/>
            <a:ext cx="164101" cy="16939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59C13CEA-A577-5491-B601-65C08219E1AC}"/>
              </a:ext>
            </a:extLst>
          </p:cNvPr>
          <p:cNvSpPr/>
          <p:nvPr/>
        </p:nvSpPr>
        <p:spPr>
          <a:xfrm rot="5400000">
            <a:off x="6797851" y="1351679"/>
            <a:ext cx="164101" cy="16939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72946AA4-DBB4-DBBE-2EA5-6002B00C3308}"/>
              </a:ext>
            </a:extLst>
          </p:cNvPr>
          <p:cNvSpPr/>
          <p:nvPr/>
        </p:nvSpPr>
        <p:spPr>
          <a:xfrm rot="5400000">
            <a:off x="3804149" y="1269628"/>
            <a:ext cx="164101" cy="16939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879F224-743E-4C7E-5564-6685001676D6}"/>
              </a:ext>
            </a:extLst>
          </p:cNvPr>
          <p:cNvSpPr/>
          <p:nvPr/>
        </p:nvSpPr>
        <p:spPr>
          <a:xfrm>
            <a:off x="2196889" y="1518429"/>
            <a:ext cx="3506216" cy="467701"/>
          </a:xfrm>
          <a:prstGeom prst="roundRect">
            <a:avLst/>
          </a:prstGeom>
          <a:solidFill>
            <a:srgbClr val="E0F2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Eia State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4593F60-889D-4698-C39F-8DF50F0803C7}"/>
              </a:ext>
            </a:extLst>
          </p:cNvPr>
          <p:cNvSpPr/>
          <p:nvPr/>
        </p:nvSpPr>
        <p:spPr>
          <a:xfrm>
            <a:off x="1316410" y="3046806"/>
            <a:ext cx="2044075" cy="634458"/>
          </a:xfrm>
          <a:prstGeom prst="roundRect">
            <a:avLst/>
          </a:prstGeom>
          <a:solidFill>
            <a:srgbClr val="E0F2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slopes &gt; zero slope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FEB5322-BE64-1AB7-8D4D-6160C15C7DFA}"/>
              </a:ext>
            </a:extLst>
          </p:cNvPr>
          <p:cNvSpPr/>
          <p:nvPr/>
        </p:nvSpPr>
        <p:spPr>
          <a:xfrm>
            <a:off x="1257920" y="4026506"/>
            <a:ext cx="2106187" cy="634458"/>
          </a:xfrm>
          <a:prstGeom prst="roundRect">
            <a:avLst/>
          </a:prstGeom>
          <a:solidFill>
            <a:srgbClr val="DAF3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Classic EIA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C9DD71E-11B2-D611-1759-0A0620F24CD5}"/>
              </a:ext>
            </a:extLst>
          </p:cNvPr>
          <p:cNvSpPr/>
          <p:nvPr/>
        </p:nvSpPr>
        <p:spPr>
          <a:xfrm>
            <a:off x="4022171" y="3011849"/>
            <a:ext cx="1882647" cy="634458"/>
          </a:xfrm>
          <a:prstGeom prst="roundRect">
            <a:avLst/>
          </a:prstGeom>
          <a:solidFill>
            <a:srgbClr val="E0F2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either slope &lt; zero slope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8B5596D-2F51-0D83-51C5-96584AD3D93C}"/>
              </a:ext>
            </a:extLst>
          </p:cNvPr>
          <p:cNvSpPr/>
          <p:nvPr/>
        </p:nvSpPr>
        <p:spPr>
          <a:xfrm>
            <a:off x="502104" y="5006206"/>
            <a:ext cx="1724211" cy="1043754"/>
          </a:xfrm>
          <a:prstGeom prst="roundRect">
            <a:avLst/>
          </a:prstGeom>
          <a:solidFill>
            <a:srgbClr val="E0F2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difference between peaks &lt;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sym_tec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eia_symmetric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5089504-C51F-8F17-44AF-5B1362144C15}"/>
              </a:ext>
            </a:extLst>
          </p:cNvPr>
          <p:cNvSpPr/>
          <p:nvPr/>
        </p:nvSpPr>
        <p:spPr>
          <a:xfrm>
            <a:off x="2376173" y="5029199"/>
            <a:ext cx="1724211" cy="1043755"/>
          </a:xfrm>
          <a:prstGeom prst="roundRect">
            <a:avLst/>
          </a:prstGeom>
          <a:solidFill>
            <a:srgbClr val="E0F2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difference between peaks &gt;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sym_tec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direction of max peak sign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8DFE3B90-1F1D-AADE-D923-C2072E59DCF5}"/>
              </a:ext>
            </a:extLst>
          </p:cNvPr>
          <p:cNvSpPr/>
          <p:nvPr/>
        </p:nvSpPr>
        <p:spPr>
          <a:xfrm rot="5400000">
            <a:off x="2228964" y="2792710"/>
            <a:ext cx="164101" cy="16939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7A524E79-A06F-A93C-88E7-40F1A1EDE9D6}"/>
              </a:ext>
            </a:extLst>
          </p:cNvPr>
          <p:cNvSpPr/>
          <p:nvPr/>
        </p:nvSpPr>
        <p:spPr>
          <a:xfrm rot="5400000">
            <a:off x="2239378" y="3782024"/>
            <a:ext cx="164101" cy="16939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CE2B8074-E4D7-EB72-EBF8-0E3B1BD32B36}"/>
              </a:ext>
            </a:extLst>
          </p:cNvPr>
          <p:cNvSpPr/>
          <p:nvPr/>
        </p:nvSpPr>
        <p:spPr>
          <a:xfrm rot="5400000">
            <a:off x="2844642" y="4785886"/>
            <a:ext cx="164101" cy="16939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CE3A8A02-0D0E-9982-0132-31E2EF11F579}"/>
              </a:ext>
            </a:extLst>
          </p:cNvPr>
          <p:cNvSpPr/>
          <p:nvPr/>
        </p:nvSpPr>
        <p:spPr>
          <a:xfrm rot="5400000">
            <a:off x="1319059" y="4737477"/>
            <a:ext cx="164101" cy="16939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F9B77375-1732-56B3-51F4-E6B8D26E25C9}"/>
              </a:ext>
            </a:extLst>
          </p:cNvPr>
          <p:cNvSpPr/>
          <p:nvPr/>
        </p:nvSpPr>
        <p:spPr>
          <a:xfrm rot="5400000">
            <a:off x="4849131" y="2781624"/>
            <a:ext cx="164101" cy="16939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912F8787-1FAA-575E-D408-40D0F90D2EB9}"/>
              </a:ext>
            </a:extLst>
          </p:cNvPr>
          <p:cNvSpPr/>
          <p:nvPr/>
        </p:nvSpPr>
        <p:spPr>
          <a:xfrm rot="5400000">
            <a:off x="4849130" y="3769899"/>
            <a:ext cx="164101" cy="16939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35FD7E5-C90E-E49D-D3B6-1682D1F99A0A}"/>
              </a:ext>
            </a:extLst>
          </p:cNvPr>
          <p:cNvSpPr/>
          <p:nvPr/>
        </p:nvSpPr>
        <p:spPr>
          <a:xfrm>
            <a:off x="350194" y="1656134"/>
            <a:ext cx="1254005" cy="79882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single_peak_rules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min_peak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48AA9E8-FBEF-1C31-1215-AAACBA25C5A4}"/>
              </a:ext>
            </a:extLst>
          </p:cNvPr>
          <p:cNvSpPr/>
          <p:nvPr/>
        </p:nvSpPr>
        <p:spPr>
          <a:xfrm>
            <a:off x="6323317" y="1651116"/>
            <a:ext cx="1254005" cy="79882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single_peak_rules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max_peak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185D4A2-B55A-FDBC-2075-B1C689015C03}"/>
              </a:ext>
            </a:extLst>
          </p:cNvPr>
          <p:cNvSpPr/>
          <p:nvPr/>
        </p:nvSpPr>
        <p:spPr>
          <a:xfrm>
            <a:off x="2192218" y="2247362"/>
            <a:ext cx="3506216" cy="467701"/>
          </a:xfrm>
          <a:prstGeom prst="roundRect">
            <a:avLst/>
          </a:prstGeom>
          <a:solidFill>
            <a:srgbClr val="E0F2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Calculate slopes between peaks and trough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75D51944-55E8-C957-9ECB-6E0978B820C9}"/>
              </a:ext>
            </a:extLst>
          </p:cNvPr>
          <p:cNvSpPr/>
          <p:nvPr/>
        </p:nvSpPr>
        <p:spPr>
          <a:xfrm rot="5400000">
            <a:off x="3855421" y="2025566"/>
            <a:ext cx="164101" cy="16939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F46AAE5-FDCA-83B1-E515-2C7BB7ABF4DA}"/>
              </a:ext>
            </a:extLst>
          </p:cNvPr>
          <p:cNvSpPr/>
          <p:nvPr/>
        </p:nvSpPr>
        <p:spPr>
          <a:xfrm>
            <a:off x="3798631" y="4026506"/>
            <a:ext cx="2106187" cy="634458"/>
          </a:xfrm>
          <a:prstGeom prst="roundRect">
            <a:avLst/>
          </a:prstGeom>
          <a:solidFill>
            <a:srgbClr val="DAF3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EIA Saddle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05846E6-0462-8E7E-C277-4DBE9BD03AE8}"/>
              </a:ext>
            </a:extLst>
          </p:cNvPr>
          <p:cNvSpPr/>
          <p:nvPr/>
        </p:nvSpPr>
        <p:spPr>
          <a:xfrm>
            <a:off x="4529093" y="5041163"/>
            <a:ext cx="1474358" cy="770399"/>
          </a:xfrm>
          <a:prstGeom prst="roundRect">
            <a:avLst/>
          </a:prstGeom>
          <a:solidFill>
            <a:srgbClr val="FFFE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saddle_N_S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AD58C4CC-C78E-15AB-70FC-56E992BA716B}"/>
              </a:ext>
            </a:extLst>
          </p:cNvPr>
          <p:cNvSpPr/>
          <p:nvPr/>
        </p:nvSpPr>
        <p:spPr>
          <a:xfrm rot="5400000">
            <a:off x="5018529" y="4738820"/>
            <a:ext cx="164101" cy="16939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44C10B-8C9D-1C86-481F-2A92A7B22AB4}"/>
              </a:ext>
            </a:extLst>
          </p:cNvPr>
          <p:cNvSpPr txBox="1"/>
          <p:nvPr/>
        </p:nvSpPr>
        <p:spPr>
          <a:xfrm>
            <a:off x="-35423" y="9689068"/>
            <a:ext cx="1186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DPR 2</a:t>
            </a:r>
          </a:p>
        </p:txBody>
      </p:sp>
    </p:spTree>
    <p:extLst>
      <p:ext uri="{BB962C8B-B14F-4D97-AF65-F5344CB8AC3E}">
        <p14:creationId xmlns:p14="http://schemas.microsoft.com/office/powerpoint/2010/main" val="2116364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B92754-6381-5CAE-8E72-25FADA11A3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A6A2D5A-B9BB-B9BF-1830-75828AF67BB6}"/>
              </a:ext>
            </a:extLst>
          </p:cNvPr>
          <p:cNvSpPr/>
          <p:nvPr/>
        </p:nvSpPr>
        <p:spPr>
          <a:xfrm>
            <a:off x="424541" y="163947"/>
            <a:ext cx="7164558" cy="558019"/>
          </a:xfrm>
          <a:prstGeom prst="roundRect">
            <a:avLst/>
          </a:prstGeom>
          <a:solidFill>
            <a:srgbClr val="FFFEAB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saddle_N_S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2A81CE9-F592-C5BC-1CB7-7DD7D1131AA2}"/>
              </a:ext>
            </a:extLst>
          </p:cNvPr>
          <p:cNvSpPr/>
          <p:nvPr/>
        </p:nvSpPr>
        <p:spPr>
          <a:xfrm>
            <a:off x="2735823" y="1028858"/>
            <a:ext cx="1808183" cy="468337"/>
          </a:xfrm>
          <a:prstGeom prst="roundRect">
            <a:avLst/>
          </a:prstGeom>
          <a:solidFill>
            <a:srgbClr val="FDFFC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sym_tec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89168EC-AC9D-1AF9-4131-2561429DE815}"/>
              </a:ext>
            </a:extLst>
          </p:cNvPr>
          <p:cNvSpPr/>
          <p:nvPr/>
        </p:nvSpPr>
        <p:spPr>
          <a:xfrm>
            <a:off x="4790528" y="1028858"/>
            <a:ext cx="2587215" cy="468337"/>
          </a:xfrm>
          <a:prstGeom prst="roundRect">
            <a:avLst/>
          </a:prstGeom>
          <a:solidFill>
            <a:srgbClr val="FDFFC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Find density at peaks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8366254-4F50-15D3-0B37-CAD00F4AFA1E}"/>
              </a:ext>
            </a:extLst>
          </p:cNvPr>
          <p:cNvSpPr/>
          <p:nvPr/>
        </p:nvSpPr>
        <p:spPr>
          <a:xfrm>
            <a:off x="1505499" y="1800599"/>
            <a:ext cx="4422603" cy="468337"/>
          </a:xfrm>
          <a:prstGeom prst="roundRect">
            <a:avLst/>
          </a:prstGeom>
          <a:solidFill>
            <a:srgbClr val="FDFFC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Compare density values (peak2-peak1)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F21BE69-D9FF-DE29-6621-E949DCFDABBE}"/>
              </a:ext>
            </a:extLst>
          </p:cNvPr>
          <p:cNvSpPr/>
          <p:nvPr/>
        </p:nvSpPr>
        <p:spPr>
          <a:xfrm>
            <a:off x="276921" y="2571798"/>
            <a:ext cx="3439879" cy="468337"/>
          </a:xfrm>
          <a:prstGeom prst="roundRect">
            <a:avLst/>
          </a:prstGeom>
          <a:solidFill>
            <a:srgbClr val="FDFFC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abs(peak2-peak1)  &lt; symmetric threshold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006FCFD-B9CE-622A-ADBE-5EC2625A4D5B}"/>
              </a:ext>
            </a:extLst>
          </p:cNvPr>
          <p:cNvSpPr/>
          <p:nvPr/>
        </p:nvSpPr>
        <p:spPr>
          <a:xfrm>
            <a:off x="4085782" y="3386181"/>
            <a:ext cx="3250299" cy="618278"/>
          </a:xfrm>
          <a:prstGeom prst="roundRect">
            <a:avLst/>
          </a:prstGeom>
          <a:solidFill>
            <a:srgbClr val="FDFFC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 saddle latitude depending on which peak is higher 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D6AB541-F2DE-17B5-16D3-3A73F0AEF40C}"/>
              </a:ext>
            </a:extLst>
          </p:cNvPr>
          <p:cNvSpPr/>
          <p:nvPr/>
        </p:nvSpPr>
        <p:spPr>
          <a:xfrm>
            <a:off x="3610553" y="4328973"/>
            <a:ext cx="1964360" cy="468337"/>
          </a:xfrm>
          <a:prstGeom prst="roundRect">
            <a:avLst/>
          </a:prstGeom>
          <a:solidFill>
            <a:srgbClr val="FDFFC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saddle_latitude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&lt; 0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82CF98C-4E83-67ED-AE70-0DF7CC012CF4}"/>
              </a:ext>
            </a:extLst>
          </p:cNvPr>
          <p:cNvSpPr/>
          <p:nvPr/>
        </p:nvSpPr>
        <p:spPr>
          <a:xfrm>
            <a:off x="3685070" y="5137503"/>
            <a:ext cx="1910575" cy="468337"/>
          </a:xfrm>
          <a:prstGeom prst="roundRect">
            <a:avLst/>
          </a:prstGeom>
          <a:solidFill>
            <a:srgbClr val="FFFF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saddle_peak_south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CF73A82-A896-92FA-A7A4-327A396BDFD0}"/>
              </a:ext>
            </a:extLst>
          </p:cNvPr>
          <p:cNvSpPr/>
          <p:nvPr/>
        </p:nvSpPr>
        <p:spPr>
          <a:xfrm>
            <a:off x="482932" y="1029400"/>
            <a:ext cx="1993568" cy="468337"/>
          </a:xfrm>
          <a:prstGeom prst="roundRect">
            <a:avLst/>
          </a:prstGeom>
          <a:solidFill>
            <a:srgbClr val="FDFFC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eia_NS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‘_peak’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8CB3FDFB-330E-D5E2-1A66-BB0A55412C74}"/>
              </a:ext>
            </a:extLst>
          </p:cNvPr>
          <p:cNvSpPr/>
          <p:nvPr/>
        </p:nvSpPr>
        <p:spPr>
          <a:xfrm rot="5400000">
            <a:off x="3634751" y="813753"/>
            <a:ext cx="164101" cy="169399"/>
          </a:xfrm>
          <a:prstGeom prst="rightArrow">
            <a:avLst/>
          </a:prstGeom>
          <a:solidFill>
            <a:srgbClr val="FCF28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2E5D0E3-EC7C-D60A-45D0-F870A05F0F3A}"/>
              </a:ext>
            </a:extLst>
          </p:cNvPr>
          <p:cNvSpPr/>
          <p:nvPr/>
        </p:nvSpPr>
        <p:spPr>
          <a:xfrm>
            <a:off x="818542" y="3386578"/>
            <a:ext cx="2187233" cy="468337"/>
          </a:xfrm>
          <a:prstGeom prst="roundRect">
            <a:avLst/>
          </a:prstGeom>
          <a:solidFill>
            <a:srgbClr val="FFFF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saddle_peak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48747B3E-A050-AEE6-BAC7-26FB09E5E988}"/>
              </a:ext>
            </a:extLst>
          </p:cNvPr>
          <p:cNvSpPr/>
          <p:nvPr/>
        </p:nvSpPr>
        <p:spPr>
          <a:xfrm>
            <a:off x="3990994" y="2566655"/>
            <a:ext cx="3439879" cy="468337"/>
          </a:xfrm>
          <a:prstGeom prst="roundRect">
            <a:avLst/>
          </a:prstGeom>
          <a:solidFill>
            <a:srgbClr val="FDFFC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abs(peak2-peak1) &gt; symmetric threshold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6552F5D-810B-15E5-6678-D79DCD507DA2}"/>
              </a:ext>
            </a:extLst>
          </p:cNvPr>
          <p:cNvSpPr/>
          <p:nvPr/>
        </p:nvSpPr>
        <p:spPr>
          <a:xfrm>
            <a:off x="5762507" y="4306059"/>
            <a:ext cx="1860037" cy="468337"/>
          </a:xfrm>
          <a:prstGeom prst="roundRect">
            <a:avLst/>
          </a:prstGeom>
          <a:solidFill>
            <a:srgbClr val="FDFFC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saddle_latitude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&gt; 0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64A1313-6F41-6294-C88A-D10BA33D10C0}"/>
              </a:ext>
            </a:extLst>
          </p:cNvPr>
          <p:cNvSpPr/>
          <p:nvPr/>
        </p:nvSpPr>
        <p:spPr>
          <a:xfrm>
            <a:off x="5829153" y="5099361"/>
            <a:ext cx="1726744" cy="468337"/>
          </a:xfrm>
          <a:prstGeom prst="roundRect">
            <a:avLst/>
          </a:prstGeom>
          <a:solidFill>
            <a:srgbClr val="FFFF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saddle_peak_north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D2FEB33C-BB92-89DC-941F-6A9405348A8D}"/>
              </a:ext>
            </a:extLst>
          </p:cNvPr>
          <p:cNvSpPr/>
          <p:nvPr/>
        </p:nvSpPr>
        <p:spPr>
          <a:xfrm rot="5400000">
            <a:off x="5917385" y="813753"/>
            <a:ext cx="164101" cy="169399"/>
          </a:xfrm>
          <a:prstGeom prst="rightArrow">
            <a:avLst/>
          </a:prstGeom>
          <a:solidFill>
            <a:srgbClr val="FCF28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86706D40-326E-4929-C937-E79D8456367C}"/>
              </a:ext>
            </a:extLst>
          </p:cNvPr>
          <p:cNvSpPr/>
          <p:nvPr/>
        </p:nvSpPr>
        <p:spPr>
          <a:xfrm rot="5400000">
            <a:off x="1312966" y="790712"/>
            <a:ext cx="164101" cy="169399"/>
          </a:xfrm>
          <a:prstGeom prst="rightArrow">
            <a:avLst/>
          </a:prstGeom>
          <a:solidFill>
            <a:srgbClr val="FCF28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B27E4348-D0B5-10D5-0688-0B719A2E524D}"/>
              </a:ext>
            </a:extLst>
          </p:cNvPr>
          <p:cNvSpPr/>
          <p:nvPr/>
        </p:nvSpPr>
        <p:spPr>
          <a:xfrm rot="5400000">
            <a:off x="1914809" y="2352886"/>
            <a:ext cx="164101" cy="169399"/>
          </a:xfrm>
          <a:prstGeom prst="rightArrow">
            <a:avLst/>
          </a:prstGeom>
          <a:solidFill>
            <a:srgbClr val="FCF28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C2B990FC-607D-C0F7-0720-34D08D3A4121}"/>
              </a:ext>
            </a:extLst>
          </p:cNvPr>
          <p:cNvSpPr/>
          <p:nvPr/>
        </p:nvSpPr>
        <p:spPr>
          <a:xfrm rot="5400000">
            <a:off x="1830109" y="3128657"/>
            <a:ext cx="164101" cy="169399"/>
          </a:xfrm>
          <a:prstGeom prst="rightArrow">
            <a:avLst/>
          </a:prstGeom>
          <a:solidFill>
            <a:srgbClr val="FCF28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53FC270F-CCCA-DF16-68DF-4297740FBEAB}"/>
              </a:ext>
            </a:extLst>
          </p:cNvPr>
          <p:cNvSpPr/>
          <p:nvPr/>
        </p:nvSpPr>
        <p:spPr>
          <a:xfrm rot="5400000">
            <a:off x="5300546" y="2352885"/>
            <a:ext cx="164101" cy="169399"/>
          </a:xfrm>
          <a:prstGeom prst="rightArrow">
            <a:avLst/>
          </a:prstGeom>
          <a:solidFill>
            <a:srgbClr val="FCF28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E988F281-31F6-17BD-0C94-D6E9C5DEB665}"/>
              </a:ext>
            </a:extLst>
          </p:cNvPr>
          <p:cNvSpPr/>
          <p:nvPr/>
        </p:nvSpPr>
        <p:spPr>
          <a:xfrm rot="5400000">
            <a:off x="5628882" y="3134784"/>
            <a:ext cx="164101" cy="169399"/>
          </a:xfrm>
          <a:prstGeom prst="rightArrow">
            <a:avLst/>
          </a:prstGeom>
          <a:solidFill>
            <a:srgbClr val="FCF28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7EF8461B-E034-607E-CE3F-500AACD2600A}"/>
              </a:ext>
            </a:extLst>
          </p:cNvPr>
          <p:cNvSpPr/>
          <p:nvPr/>
        </p:nvSpPr>
        <p:spPr>
          <a:xfrm rot="5400000">
            <a:off x="6525776" y="4077389"/>
            <a:ext cx="164101" cy="169399"/>
          </a:xfrm>
          <a:prstGeom prst="rightArrow">
            <a:avLst/>
          </a:prstGeom>
          <a:solidFill>
            <a:srgbClr val="FCF28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1DF39375-822D-7010-A8ED-7E21476DA227}"/>
              </a:ext>
            </a:extLst>
          </p:cNvPr>
          <p:cNvSpPr/>
          <p:nvPr/>
        </p:nvSpPr>
        <p:spPr>
          <a:xfrm rot="5400000">
            <a:off x="4510682" y="4890630"/>
            <a:ext cx="164101" cy="169399"/>
          </a:xfrm>
          <a:prstGeom prst="rightArrow">
            <a:avLst/>
          </a:prstGeom>
          <a:solidFill>
            <a:srgbClr val="FCF28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407813E8-353C-551E-FAA3-F9678B9A05D9}"/>
              </a:ext>
            </a:extLst>
          </p:cNvPr>
          <p:cNvSpPr/>
          <p:nvPr/>
        </p:nvSpPr>
        <p:spPr>
          <a:xfrm rot="5400000">
            <a:off x="4510682" y="4070003"/>
            <a:ext cx="164101" cy="169399"/>
          </a:xfrm>
          <a:prstGeom prst="rightArrow">
            <a:avLst/>
          </a:prstGeom>
          <a:solidFill>
            <a:srgbClr val="FCF28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95739228-693C-2F51-814B-8050E3FA0609}"/>
              </a:ext>
            </a:extLst>
          </p:cNvPr>
          <p:cNvSpPr/>
          <p:nvPr/>
        </p:nvSpPr>
        <p:spPr>
          <a:xfrm rot="5400000">
            <a:off x="6596390" y="4852179"/>
            <a:ext cx="164101" cy="169399"/>
          </a:xfrm>
          <a:prstGeom prst="rightArrow">
            <a:avLst/>
          </a:prstGeom>
          <a:solidFill>
            <a:srgbClr val="FCF28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C701558F-1047-4AAE-E78E-5299CE825C67}"/>
              </a:ext>
            </a:extLst>
          </p:cNvPr>
          <p:cNvSpPr/>
          <p:nvPr/>
        </p:nvSpPr>
        <p:spPr>
          <a:xfrm rot="5400000">
            <a:off x="2024733" y="1581687"/>
            <a:ext cx="164101" cy="169399"/>
          </a:xfrm>
          <a:prstGeom prst="rightArrow">
            <a:avLst/>
          </a:prstGeom>
          <a:solidFill>
            <a:srgbClr val="FCF28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6D2817B9-A938-DA67-75BB-5ECBF1DAB8E9}"/>
              </a:ext>
            </a:extLst>
          </p:cNvPr>
          <p:cNvSpPr/>
          <p:nvPr/>
        </p:nvSpPr>
        <p:spPr>
          <a:xfrm rot="5400000">
            <a:off x="3581500" y="1564864"/>
            <a:ext cx="164101" cy="169399"/>
          </a:xfrm>
          <a:prstGeom prst="rightArrow">
            <a:avLst/>
          </a:prstGeom>
          <a:solidFill>
            <a:srgbClr val="FCF28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3CFE77B4-5370-74E1-B614-F5DE0C936DF4}"/>
              </a:ext>
            </a:extLst>
          </p:cNvPr>
          <p:cNvSpPr/>
          <p:nvPr/>
        </p:nvSpPr>
        <p:spPr>
          <a:xfrm rot="5400000">
            <a:off x="5385245" y="1558489"/>
            <a:ext cx="164101" cy="169399"/>
          </a:xfrm>
          <a:prstGeom prst="rightArrow">
            <a:avLst/>
          </a:prstGeom>
          <a:solidFill>
            <a:srgbClr val="FCF28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95EF347F-876B-E684-A8DC-2E877C0BE119}"/>
              </a:ext>
            </a:extLst>
          </p:cNvPr>
          <p:cNvSpPr/>
          <p:nvPr/>
        </p:nvSpPr>
        <p:spPr>
          <a:xfrm>
            <a:off x="644757" y="6064786"/>
            <a:ext cx="6709355" cy="558019"/>
          </a:xfrm>
          <a:prstGeom prst="roundRect">
            <a:avLst/>
          </a:prstGeom>
          <a:solidFill>
            <a:srgbClr val="FFBDB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ghost_NS_rules</a:t>
            </a:r>
            <a:endParaRPr lang="en-US" sz="187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A771F892-D3DA-8046-C38D-E8DB4831513F}"/>
              </a:ext>
            </a:extLst>
          </p:cNvPr>
          <p:cNvSpPr/>
          <p:nvPr/>
        </p:nvSpPr>
        <p:spPr>
          <a:xfrm>
            <a:off x="1494483" y="7723383"/>
            <a:ext cx="5009903" cy="468337"/>
          </a:xfrm>
          <a:prstGeom prst="roundRect">
            <a:avLst/>
          </a:prstGeom>
          <a:solidFill>
            <a:srgbClr val="FADC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Compare North and South density values 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9F97BA8-2DA5-FC75-65F9-33B659F9F1AD}"/>
              </a:ext>
            </a:extLst>
          </p:cNvPr>
          <p:cNvGrpSpPr/>
          <p:nvPr/>
        </p:nvGrpSpPr>
        <p:grpSpPr>
          <a:xfrm>
            <a:off x="644757" y="8519132"/>
            <a:ext cx="6709355" cy="468337"/>
            <a:chOff x="759124" y="2521995"/>
            <a:chExt cx="6709355" cy="468337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77671E05-812A-BD83-4B59-270473EBA43F}"/>
                </a:ext>
              </a:extLst>
            </p:cNvPr>
            <p:cNvSpPr/>
            <p:nvPr/>
          </p:nvSpPr>
          <p:spPr>
            <a:xfrm>
              <a:off x="759124" y="2521995"/>
              <a:ext cx="1726744" cy="468337"/>
            </a:xfrm>
            <a:prstGeom prst="roundRect">
              <a:avLst/>
            </a:prstGeom>
            <a:solidFill>
              <a:srgbClr val="FADC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6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If north-south = 0</a:t>
              </a:r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1F8C20C3-E4C5-B7C8-48A8-DDD861BCA8B3}"/>
                </a:ext>
              </a:extLst>
            </p:cNvPr>
            <p:cNvSpPr/>
            <p:nvPr/>
          </p:nvSpPr>
          <p:spPr>
            <a:xfrm>
              <a:off x="2947617" y="2521995"/>
              <a:ext cx="2010347" cy="468337"/>
            </a:xfrm>
            <a:prstGeom prst="roundRect">
              <a:avLst/>
            </a:prstGeom>
            <a:solidFill>
              <a:srgbClr val="FADC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6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If north-south &gt; 0</a:t>
              </a: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1C38BB81-C348-A284-4A16-90A60829A96F}"/>
                </a:ext>
              </a:extLst>
            </p:cNvPr>
            <p:cNvSpPr/>
            <p:nvPr/>
          </p:nvSpPr>
          <p:spPr>
            <a:xfrm>
              <a:off x="5281246" y="2521995"/>
              <a:ext cx="2187233" cy="468337"/>
            </a:xfrm>
            <a:prstGeom prst="roundRect">
              <a:avLst/>
            </a:prstGeom>
            <a:solidFill>
              <a:srgbClr val="FADC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6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If north-south &lt; 0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C0E1384-1C0E-A910-544A-974676DA3D6A}"/>
              </a:ext>
            </a:extLst>
          </p:cNvPr>
          <p:cNvGrpSpPr/>
          <p:nvPr/>
        </p:nvGrpSpPr>
        <p:grpSpPr>
          <a:xfrm>
            <a:off x="759879" y="9314882"/>
            <a:ext cx="6479110" cy="468337"/>
            <a:chOff x="759124" y="3317745"/>
            <a:chExt cx="6479110" cy="468337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F0EF2EFF-3584-6190-3105-57571B3F69E8}"/>
                </a:ext>
              </a:extLst>
            </p:cNvPr>
            <p:cNvSpPr/>
            <p:nvPr/>
          </p:nvSpPr>
          <p:spPr>
            <a:xfrm>
              <a:off x="759124" y="3317745"/>
              <a:ext cx="1726744" cy="468337"/>
            </a:xfrm>
            <a:prstGeom prst="roundRect">
              <a:avLst/>
            </a:prstGeom>
            <a:solidFill>
              <a:srgbClr val="FFBDB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6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symmetric</a:t>
              </a: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DED8E092-A46F-BF42-BB76-13A416E2062B}"/>
                </a:ext>
              </a:extLst>
            </p:cNvPr>
            <p:cNvSpPr/>
            <p:nvPr/>
          </p:nvSpPr>
          <p:spPr>
            <a:xfrm>
              <a:off x="3117250" y="3317745"/>
              <a:ext cx="1726744" cy="468337"/>
            </a:xfrm>
            <a:prstGeom prst="roundRect">
              <a:avLst/>
            </a:prstGeom>
            <a:solidFill>
              <a:srgbClr val="FFBDB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6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North</a:t>
              </a:r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01AA63EB-485C-E5D1-1F7D-0DF43C458F0D}"/>
                </a:ext>
              </a:extLst>
            </p:cNvPr>
            <p:cNvSpPr/>
            <p:nvPr/>
          </p:nvSpPr>
          <p:spPr>
            <a:xfrm>
              <a:off x="5511490" y="3317745"/>
              <a:ext cx="1726744" cy="468337"/>
            </a:xfrm>
            <a:prstGeom prst="roundRect">
              <a:avLst/>
            </a:prstGeom>
            <a:solidFill>
              <a:srgbClr val="FADC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6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South</a:t>
              </a:r>
            </a:p>
          </p:txBody>
        </p:sp>
      </p:grpSp>
      <p:sp>
        <p:nvSpPr>
          <p:cNvPr id="50" name="Right Arrow 49">
            <a:extLst>
              <a:ext uri="{FF2B5EF4-FFF2-40B4-BE49-F238E27FC236}">
                <a16:creationId xmlns:a16="http://schemas.microsoft.com/office/drawing/2014/main" id="{0B2438E6-D9AD-361D-A2A6-79E437370A28}"/>
              </a:ext>
            </a:extLst>
          </p:cNvPr>
          <p:cNvSpPr/>
          <p:nvPr/>
        </p:nvSpPr>
        <p:spPr>
          <a:xfrm rot="5400000">
            <a:off x="5224146" y="7448235"/>
            <a:ext cx="164101" cy="169399"/>
          </a:xfrm>
          <a:prstGeom prst="rightArrow">
            <a:avLst/>
          </a:prstGeom>
          <a:solidFill>
            <a:srgbClr val="FFBDB6"/>
          </a:solidFill>
          <a:ln>
            <a:solidFill>
              <a:srgbClr val="FF87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7" b="1" dirty="0"/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7389B341-0FEE-A911-A98F-BE875F7F0DFD}"/>
              </a:ext>
            </a:extLst>
          </p:cNvPr>
          <p:cNvSpPr/>
          <p:nvPr/>
        </p:nvSpPr>
        <p:spPr>
          <a:xfrm rot="5400000">
            <a:off x="6194879" y="8264871"/>
            <a:ext cx="164101" cy="169399"/>
          </a:xfrm>
          <a:prstGeom prst="rightArrow">
            <a:avLst/>
          </a:prstGeom>
          <a:solidFill>
            <a:srgbClr val="FFBDB6"/>
          </a:solidFill>
          <a:ln>
            <a:solidFill>
              <a:srgbClr val="FF87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7" b="1" dirty="0"/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873A7C88-3373-1628-3958-D90169F7E664}"/>
              </a:ext>
            </a:extLst>
          </p:cNvPr>
          <p:cNvSpPr/>
          <p:nvPr/>
        </p:nvSpPr>
        <p:spPr>
          <a:xfrm rot="5400000">
            <a:off x="3917383" y="8248746"/>
            <a:ext cx="164101" cy="169399"/>
          </a:xfrm>
          <a:prstGeom prst="rightArrow">
            <a:avLst/>
          </a:prstGeom>
          <a:solidFill>
            <a:srgbClr val="FFBDB6"/>
          </a:solidFill>
          <a:ln>
            <a:solidFill>
              <a:srgbClr val="FF87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7" b="1" dirty="0"/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DC2A9F98-3951-6EE8-C3DF-6735EA6B98F8}"/>
              </a:ext>
            </a:extLst>
          </p:cNvPr>
          <p:cNvSpPr/>
          <p:nvPr/>
        </p:nvSpPr>
        <p:spPr>
          <a:xfrm rot="5400000">
            <a:off x="1734551" y="8248746"/>
            <a:ext cx="164101" cy="169399"/>
          </a:xfrm>
          <a:prstGeom prst="rightArrow">
            <a:avLst/>
          </a:prstGeom>
          <a:solidFill>
            <a:srgbClr val="FFBDB6"/>
          </a:solidFill>
          <a:ln>
            <a:solidFill>
              <a:srgbClr val="FF87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7" b="1" dirty="0"/>
          </a:p>
        </p:txBody>
      </p:sp>
      <p:sp>
        <p:nvSpPr>
          <p:cNvPr id="54" name="Right Arrow 53">
            <a:extLst>
              <a:ext uri="{FF2B5EF4-FFF2-40B4-BE49-F238E27FC236}">
                <a16:creationId xmlns:a16="http://schemas.microsoft.com/office/drawing/2014/main" id="{6A231763-3E06-526C-6C71-4F761FF4BB89}"/>
              </a:ext>
            </a:extLst>
          </p:cNvPr>
          <p:cNvSpPr/>
          <p:nvPr/>
        </p:nvSpPr>
        <p:spPr>
          <a:xfrm rot="5400000">
            <a:off x="1426078" y="9065035"/>
            <a:ext cx="164101" cy="169399"/>
          </a:xfrm>
          <a:prstGeom prst="rightArrow">
            <a:avLst/>
          </a:prstGeom>
          <a:solidFill>
            <a:srgbClr val="FFBDB6"/>
          </a:solidFill>
          <a:ln>
            <a:solidFill>
              <a:srgbClr val="FF87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7" b="1" dirty="0"/>
          </a:p>
        </p:txBody>
      </p:sp>
      <p:sp>
        <p:nvSpPr>
          <p:cNvPr id="55" name="Right Arrow 54">
            <a:extLst>
              <a:ext uri="{FF2B5EF4-FFF2-40B4-BE49-F238E27FC236}">
                <a16:creationId xmlns:a16="http://schemas.microsoft.com/office/drawing/2014/main" id="{9D03A28B-5F93-8B08-F61C-63A6DE20786B}"/>
              </a:ext>
            </a:extLst>
          </p:cNvPr>
          <p:cNvSpPr/>
          <p:nvPr/>
        </p:nvSpPr>
        <p:spPr>
          <a:xfrm rot="5400000">
            <a:off x="3917383" y="9065035"/>
            <a:ext cx="164101" cy="169399"/>
          </a:xfrm>
          <a:prstGeom prst="rightArrow">
            <a:avLst/>
          </a:prstGeom>
          <a:solidFill>
            <a:srgbClr val="FFBDB6"/>
          </a:solidFill>
          <a:ln>
            <a:solidFill>
              <a:srgbClr val="FF87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7" b="1" dirty="0"/>
          </a:p>
        </p:txBody>
      </p:sp>
      <p:sp>
        <p:nvSpPr>
          <p:cNvPr id="56" name="Right Arrow 55">
            <a:extLst>
              <a:ext uri="{FF2B5EF4-FFF2-40B4-BE49-F238E27FC236}">
                <a16:creationId xmlns:a16="http://schemas.microsoft.com/office/drawing/2014/main" id="{7F5C6A96-CDD1-C180-119B-4501BED85A38}"/>
              </a:ext>
            </a:extLst>
          </p:cNvPr>
          <p:cNvSpPr/>
          <p:nvPr/>
        </p:nvSpPr>
        <p:spPr>
          <a:xfrm rot="5400000">
            <a:off x="6343007" y="9072331"/>
            <a:ext cx="164101" cy="169399"/>
          </a:xfrm>
          <a:prstGeom prst="rightArrow">
            <a:avLst/>
          </a:prstGeom>
          <a:solidFill>
            <a:srgbClr val="FFBDB6"/>
          </a:solidFill>
          <a:ln>
            <a:solidFill>
              <a:srgbClr val="FF87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7" b="1" dirty="0"/>
          </a:p>
        </p:txBody>
      </p:sp>
      <p:sp>
        <p:nvSpPr>
          <p:cNvPr id="57" name="Right Arrow 56">
            <a:extLst>
              <a:ext uri="{FF2B5EF4-FFF2-40B4-BE49-F238E27FC236}">
                <a16:creationId xmlns:a16="http://schemas.microsoft.com/office/drawing/2014/main" id="{18CF2CE8-1E43-BC7D-7DC0-0A349534215F}"/>
              </a:ext>
            </a:extLst>
          </p:cNvPr>
          <p:cNvSpPr/>
          <p:nvPr/>
        </p:nvSpPr>
        <p:spPr>
          <a:xfrm rot="5400000">
            <a:off x="2687356" y="7430228"/>
            <a:ext cx="164101" cy="169399"/>
          </a:xfrm>
          <a:prstGeom prst="rightArrow">
            <a:avLst/>
          </a:prstGeom>
          <a:solidFill>
            <a:srgbClr val="FFBDB6"/>
          </a:solidFill>
          <a:ln>
            <a:solidFill>
              <a:srgbClr val="FF87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7" b="1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E2A0DB0-CB6B-8C54-2FB8-970E87B4AA14}"/>
              </a:ext>
            </a:extLst>
          </p:cNvPr>
          <p:cNvGrpSpPr/>
          <p:nvPr/>
        </p:nvGrpSpPr>
        <p:grpSpPr>
          <a:xfrm>
            <a:off x="1584505" y="6874149"/>
            <a:ext cx="4829859" cy="468337"/>
            <a:chOff x="1449659" y="877012"/>
            <a:chExt cx="4829859" cy="468337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99E612F1-A5F3-B540-7CD5-7B4451634508}"/>
                </a:ext>
              </a:extLst>
            </p:cNvPr>
            <p:cNvSpPr/>
            <p:nvPr/>
          </p:nvSpPr>
          <p:spPr>
            <a:xfrm>
              <a:off x="1449659" y="877012"/>
              <a:ext cx="2187776" cy="468337"/>
            </a:xfrm>
            <a:prstGeom prst="roundRect">
              <a:avLst/>
            </a:prstGeom>
            <a:solidFill>
              <a:srgbClr val="FADD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set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sym_tec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D6E87354-B28B-30E8-A081-833EF0E7A1D6}"/>
                </a:ext>
              </a:extLst>
            </p:cNvPr>
            <p:cNvSpPr/>
            <p:nvPr/>
          </p:nvSpPr>
          <p:spPr>
            <a:xfrm>
              <a:off x="4063184" y="877012"/>
              <a:ext cx="2216334" cy="468337"/>
            </a:xfrm>
            <a:prstGeom prst="roundRect">
              <a:avLst/>
            </a:prstGeom>
            <a:solidFill>
              <a:srgbClr val="FADD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Find density at peaks</a:t>
              </a:r>
            </a:p>
          </p:txBody>
        </p:sp>
      </p:grpSp>
      <p:sp>
        <p:nvSpPr>
          <p:cNvPr id="61" name="Right Arrow 60">
            <a:extLst>
              <a:ext uri="{FF2B5EF4-FFF2-40B4-BE49-F238E27FC236}">
                <a16:creationId xmlns:a16="http://schemas.microsoft.com/office/drawing/2014/main" id="{A68E864E-99E4-9028-2613-C5889CDDF29A}"/>
              </a:ext>
            </a:extLst>
          </p:cNvPr>
          <p:cNvSpPr/>
          <p:nvPr/>
        </p:nvSpPr>
        <p:spPr>
          <a:xfrm rot="5400000">
            <a:off x="2696470" y="6663777"/>
            <a:ext cx="164101" cy="169399"/>
          </a:xfrm>
          <a:prstGeom prst="rightArrow">
            <a:avLst/>
          </a:prstGeom>
          <a:solidFill>
            <a:srgbClr val="FFBDB6"/>
          </a:solidFill>
          <a:ln>
            <a:solidFill>
              <a:srgbClr val="FF87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7" b="1" dirty="0"/>
          </a:p>
        </p:txBody>
      </p:sp>
      <p:sp>
        <p:nvSpPr>
          <p:cNvPr id="62" name="Right Arrow 61">
            <a:extLst>
              <a:ext uri="{FF2B5EF4-FFF2-40B4-BE49-F238E27FC236}">
                <a16:creationId xmlns:a16="http://schemas.microsoft.com/office/drawing/2014/main" id="{E29B7642-3B35-D984-D459-0C8A9CCEE180}"/>
              </a:ext>
            </a:extLst>
          </p:cNvPr>
          <p:cNvSpPr/>
          <p:nvPr/>
        </p:nvSpPr>
        <p:spPr>
          <a:xfrm rot="5400000">
            <a:off x="5224146" y="6663777"/>
            <a:ext cx="164101" cy="169399"/>
          </a:xfrm>
          <a:prstGeom prst="rightArrow">
            <a:avLst/>
          </a:prstGeom>
          <a:solidFill>
            <a:srgbClr val="FFBDB6"/>
          </a:solidFill>
          <a:ln>
            <a:solidFill>
              <a:srgbClr val="FF87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7" b="1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A89A493-2169-E1E5-4C56-7D521EFAD6EF}"/>
              </a:ext>
            </a:extLst>
          </p:cNvPr>
          <p:cNvSpPr/>
          <p:nvPr/>
        </p:nvSpPr>
        <p:spPr>
          <a:xfrm>
            <a:off x="91650" y="78110"/>
            <a:ext cx="7589100" cy="5672877"/>
          </a:xfrm>
          <a:prstGeom prst="rect">
            <a:avLst/>
          </a:prstGeom>
          <a:noFill/>
          <a:ln>
            <a:solidFill>
              <a:srgbClr val="FCF285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3C504EA-C8F9-57B1-F210-8366CFF001B6}"/>
              </a:ext>
            </a:extLst>
          </p:cNvPr>
          <p:cNvSpPr/>
          <p:nvPr/>
        </p:nvSpPr>
        <p:spPr>
          <a:xfrm>
            <a:off x="190688" y="5892663"/>
            <a:ext cx="7431856" cy="4086273"/>
          </a:xfrm>
          <a:prstGeom prst="rect">
            <a:avLst/>
          </a:prstGeom>
          <a:noFill/>
          <a:ln>
            <a:solidFill>
              <a:srgbClr val="FFBDB6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134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EC3D555-083C-FD0C-B8CC-A49C4BCD628D}"/>
              </a:ext>
            </a:extLst>
          </p:cNvPr>
          <p:cNvSpPr/>
          <p:nvPr/>
        </p:nvSpPr>
        <p:spPr>
          <a:xfrm>
            <a:off x="1248346" y="82595"/>
            <a:ext cx="5351184" cy="279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eia_complete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51498C7-1992-9258-E81B-CEE658047CF6}"/>
              </a:ext>
            </a:extLst>
          </p:cNvPr>
          <p:cNvSpPr/>
          <p:nvPr/>
        </p:nvSpPr>
        <p:spPr>
          <a:xfrm>
            <a:off x="2090954" y="1472562"/>
            <a:ext cx="3665968" cy="29156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evaluate_eia_gradient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4DA0A6E-75F7-A945-BB7B-38B5CCC4FC46}"/>
              </a:ext>
            </a:extLst>
          </p:cNvPr>
          <p:cNvSpPr/>
          <p:nvPr/>
        </p:nvSpPr>
        <p:spPr>
          <a:xfrm>
            <a:off x="2338317" y="1995040"/>
            <a:ext cx="3171243" cy="257133"/>
          </a:xfrm>
          <a:prstGeom prst="roundRect">
            <a:avLst/>
          </a:prstGeom>
          <a:solidFill>
            <a:srgbClr val="D8B9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process_zlats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BEE8BA46-07FC-3356-EA12-D038000F1682}"/>
              </a:ext>
            </a:extLst>
          </p:cNvPr>
          <p:cNvSpPr/>
          <p:nvPr/>
        </p:nvSpPr>
        <p:spPr>
          <a:xfrm rot="5400000">
            <a:off x="3855256" y="421699"/>
            <a:ext cx="137365" cy="197991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1" b="1" dirty="0">
              <a:ln>
                <a:solidFill>
                  <a:srgbClr val="B3F6FA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E2B5363-4B61-7C67-7DD0-8D11366DECF5}"/>
              </a:ext>
            </a:extLst>
          </p:cNvPr>
          <p:cNvSpPr/>
          <p:nvPr/>
        </p:nvSpPr>
        <p:spPr>
          <a:xfrm>
            <a:off x="1381218" y="770047"/>
            <a:ext cx="5085441" cy="156941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FAF0D4E1-EA60-7031-B89B-B3DB3E1120A3}"/>
              </a:ext>
            </a:extLst>
          </p:cNvPr>
          <p:cNvSpPr/>
          <p:nvPr/>
        </p:nvSpPr>
        <p:spPr>
          <a:xfrm rot="5400000">
            <a:off x="3865854" y="1303903"/>
            <a:ext cx="116168" cy="137657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1" b="1" dirty="0">
              <a:ln>
                <a:solidFill>
                  <a:srgbClr val="B3F6FA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898FE4BB-1C23-4E7B-15FA-2805D974C530}"/>
              </a:ext>
            </a:extLst>
          </p:cNvPr>
          <p:cNvSpPr/>
          <p:nvPr/>
        </p:nvSpPr>
        <p:spPr>
          <a:xfrm rot="5400000">
            <a:off x="3865854" y="1816040"/>
            <a:ext cx="116168" cy="137657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1" b="1" dirty="0">
              <a:ln>
                <a:solidFill>
                  <a:srgbClr val="B3F6FA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70CC2C3-5B24-F984-7E5C-463261F416B8}"/>
              </a:ext>
            </a:extLst>
          </p:cNvPr>
          <p:cNvGrpSpPr/>
          <p:nvPr/>
        </p:nvGrpSpPr>
        <p:grpSpPr>
          <a:xfrm>
            <a:off x="1751332" y="901677"/>
            <a:ext cx="4345213" cy="339783"/>
            <a:chOff x="12200690" y="2721222"/>
            <a:chExt cx="8419741" cy="640563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0F08578E-A994-7801-6A30-413465AC1948}"/>
                </a:ext>
              </a:extLst>
            </p:cNvPr>
            <p:cNvSpPr/>
            <p:nvPr/>
          </p:nvSpPr>
          <p:spPr>
            <a:xfrm>
              <a:off x="12200690" y="2751789"/>
              <a:ext cx="3686247" cy="609996"/>
            </a:xfrm>
            <a:prstGeom prst="roundRect">
              <a:avLst/>
            </a:prstGeom>
            <a:solidFill>
              <a:srgbClr val="E9BD7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simple_barrel_roll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9CF6BE7D-438D-D239-A1F6-2428FF2D0B49}"/>
                </a:ext>
              </a:extLst>
            </p:cNvPr>
            <p:cNvSpPr/>
            <p:nvPr/>
          </p:nvSpPr>
          <p:spPr>
            <a:xfrm>
              <a:off x="16934184" y="2721222"/>
              <a:ext cx="3686247" cy="61970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rolling_nanmeasure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Right Arrow 36">
              <a:extLst>
                <a:ext uri="{FF2B5EF4-FFF2-40B4-BE49-F238E27FC236}">
                  <a16:creationId xmlns:a16="http://schemas.microsoft.com/office/drawing/2014/main" id="{093BF8DD-A3DB-31EE-DA66-7AE3C31C9486}"/>
                </a:ext>
              </a:extLst>
            </p:cNvPr>
            <p:cNvSpPr/>
            <p:nvPr/>
          </p:nvSpPr>
          <p:spPr>
            <a:xfrm>
              <a:off x="16158510" y="2726495"/>
              <a:ext cx="591670" cy="25712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1" b="1" dirty="0">
                <a:ln>
                  <a:solidFill>
                    <a:srgbClr val="B3F6FA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Right Arrow 37">
              <a:extLst>
                <a:ext uri="{FF2B5EF4-FFF2-40B4-BE49-F238E27FC236}">
                  <a16:creationId xmlns:a16="http://schemas.microsoft.com/office/drawing/2014/main" id="{AB3D8992-7D7A-9447-863E-E8DD5A930A8F}"/>
                </a:ext>
              </a:extLst>
            </p:cNvPr>
            <p:cNvSpPr/>
            <p:nvPr/>
          </p:nvSpPr>
          <p:spPr>
            <a:xfrm rot="10800000">
              <a:off x="16158511" y="3083806"/>
              <a:ext cx="591669" cy="25712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1" b="1" dirty="0">
                <a:ln>
                  <a:solidFill>
                    <a:srgbClr val="B3F6FA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429EBF53-D3A1-801F-06A6-68AE108EB7BB}"/>
              </a:ext>
            </a:extLst>
          </p:cNvPr>
          <p:cNvSpPr/>
          <p:nvPr/>
        </p:nvSpPr>
        <p:spPr>
          <a:xfrm>
            <a:off x="1907405" y="2581288"/>
            <a:ext cx="4033067" cy="288571"/>
          </a:xfrm>
          <a:prstGeom prst="roundRect">
            <a:avLst/>
          </a:prstGeom>
          <a:solidFill>
            <a:srgbClr val="B3F6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eia_slope_state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803210FF-FF92-B214-ABDA-DB4CDFEB26EA}"/>
              </a:ext>
            </a:extLst>
          </p:cNvPr>
          <p:cNvSpPr/>
          <p:nvPr/>
        </p:nvSpPr>
        <p:spPr>
          <a:xfrm>
            <a:off x="2665861" y="3326050"/>
            <a:ext cx="2516155" cy="265584"/>
          </a:xfrm>
          <a:prstGeom prst="roundRect">
            <a:avLst/>
          </a:prstGeom>
          <a:solidFill>
            <a:srgbClr val="88E9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get_zlopes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9CD2FC2-90D5-304D-A4B5-2B6D45D6EC14}"/>
              </a:ext>
            </a:extLst>
          </p:cNvPr>
          <p:cNvSpPr/>
          <p:nvPr/>
        </p:nvSpPr>
        <p:spPr>
          <a:xfrm>
            <a:off x="712203" y="3273370"/>
            <a:ext cx="6423471" cy="205169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6BC5D46-DD5A-A013-FDAD-EB32A7803969}"/>
              </a:ext>
            </a:extLst>
          </p:cNvPr>
          <p:cNvGrpSpPr/>
          <p:nvPr/>
        </p:nvGrpSpPr>
        <p:grpSpPr>
          <a:xfrm>
            <a:off x="1612919" y="3832446"/>
            <a:ext cx="4622038" cy="518459"/>
            <a:chOff x="11537495" y="11639363"/>
            <a:chExt cx="11265809" cy="1085982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CCAB05D9-9C54-7740-1869-DD7D3D231BDE}"/>
                </a:ext>
              </a:extLst>
            </p:cNvPr>
            <p:cNvSpPr/>
            <p:nvPr/>
          </p:nvSpPr>
          <p:spPr>
            <a:xfrm>
              <a:off x="12086373" y="11893157"/>
              <a:ext cx="4647751" cy="597744"/>
            </a:xfrm>
            <a:prstGeom prst="roundRect">
              <a:avLst/>
            </a:prstGeom>
            <a:solidFill>
              <a:srgbClr val="CBBBE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find_maxima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E5A9250E-1C35-8AA0-6611-327FEA6B40CA}"/>
                </a:ext>
              </a:extLst>
            </p:cNvPr>
            <p:cNvSpPr/>
            <p:nvPr/>
          </p:nvSpPr>
          <p:spPr>
            <a:xfrm>
              <a:off x="17283001" y="11877510"/>
              <a:ext cx="5092786" cy="597746"/>
            </a:xfrm>
            <a:prstGeom prst="roundRect">
              <a:avLst/>
            </a:prstGeom>
            <a:solidFill>
              <a:srgbClr val="DABBE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find_second_maxima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DDDCE6A-4B67-8F80-CC03-33AB5E210C9C}"/>
                </a:ext>
              </a:extLst>
            </p:cNvPr>
            <p:cNvSpPr/>
            <p:nvPr/>
          </p:nvSpPr>
          <p:spPr>
            <a:xfrm>
              <a:off x="11537495" y="11639363"/>
              <a:ext cx="11265809" cy="108598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26D2D8F-4404-2744-B9F6-4B7320F1CB4C}"/>
              </a:ext>
            </a:extLst>
          </p:cNvPr>
          <p:cNvGrpSpPr/>
          <p:nvPr/>
        </p:nvGrpSpPr>
        <p:grpSpPr>
          <a:xfrm>
            <a:off x="1118195" y="4609955"/>
            <a:ext cx="5611487" cy="610659"/>
            <a:chOff x="11996928" y="13524473"/>
            <a:chExt cx="11784841" cy="1244364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A422A604-0796-7351-363A-57C2744515E1}"/>
                </a:ext>
              </a:extLst>
            </p:cNvPr>
            <p:cNvSpPr/>
            <p:nvPr/>
          </p:nvSpPr>
          <p:spPr>
            <a:xfrm>
              <a:off x="17000046" y="13864850"/>
              <a:ext cx="3824393" cy="563609"/>
            </a:xfrm>
            <a:prstGeom prst="roundRect">
              <a:avLst/>
            </a:prstGeom>
            <a:solidFill>
              <a:srgbClr val="A6ECA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toomanymax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9A81DA9A-4A66-490C-714E-621EE7F51606}"/>
                </a:ext>
              </a:extLst>
            </p:cNvPr>
            <p:cNvSpPr/>
            <p:nvPr/>
          </p:nvSpPr>
          <p:spPr>
            <a:xfrm>
              <a:off x="12315574" y="13864850"/>
              <a:ext cx="3824394" cy="563609"/>
            </a:xfrm>
            <a:prstGeom prst="roundRect">
              <a:avLst/>
            </a:prstGeom>
            <a:solidFill>
              <a:srgbClr val="FF40FF">
                <a:alpha val="45098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zero_max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7A5D7A6-99D2-AEA3-0C4F-FC410635228C}"/>
                </a:ext>
              </a:extLst>
            </p:cNvPr>
            <p:cNvSpPr/>
            <p:nvPr/>
          </p:nvSpPr>
          <p:spPr>
            <a:xfrm>
              <a:off x="11996928" y="13524473"/>
              <a:ext cx="9161930" cy="1244364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54EE3A8F-FF6B-CA04-CE2A-D9EFDE63255D}"/>
                </a:ext>
              </a:extLst>
            </p:cNvPr>
            <p:cNvSpPr/>
            <p:nvPr/>
          </p:nvSpPr>
          <p:spPr>
            <a:xfrm>
              <a:off x="21439740" y="13864851"/>
              <a:ext cx="2342029" cy="680128"/>
            </a:xfrm>
            <a:prstGeom prst="roundRect">
              <a:avLst/>
            </a:prstGeom>
            <a:solidFill>
              <a:srgbClr val="D1E86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third_peak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3792D5AB-5DCB-7000-D987-D4D05A8C4B2D}"/>
              </a:ext>
            </a:extLst>
          </p:cNvPr>
          <p:cNvSpPr/>
          <p:nvPr/>
        </p:nvSpPr>
        <p:spPr>
          <a:xfrm>
            <a:off x="1890472" y="8013589"/>
            <a:ext cx="1737635" cy="337044"/>
          </a:xfrm>
          <a:prstGeom prst="roundRect">
            <a:avLst/>
          </a:prstGeom>
          <a:solidFill>
            <a:srgbClr val="ECA4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ghost_check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837C4A-0E01-A2BD-D390-C9E7C026726B}"/>
              </a:ext>
            </a:extLst>
          </p:cNvPr>
          <p:cNvSpPr/>
          <p:nvPr/>
        </p:nvSpPr>
        <p:spPr>
          <a:xfrm>
            <a:off x="443929" y="3111688"/>
            <a:ext cx="6960018" cy="60001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DDFD61-19A2-BF2A-55C3-A22053EA59B2}"/>
              </a:ext>
            </a:extLst>
          </p:cNvPr>
          <p:cNvSpPr/>
          <p:nvPr/>
        </p:nvSpPr>
        <p:spPr>
          <a:xfrm>
            <a:off x="270283" y="656483"/>
            <a:ext cx="7307310" cy="86043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A7C2FFF-1196-536A-95A9-D587538F1061}"/>
              </a:ext>
            </a:extLst>
          </p:cNvPr>
          <p:cNvGrpSpPr/>
          <p:nvPr/>
        </p:nvGrpSpPr>
        <p:grpSpPr>
          <a:xfrm>
            <a:off x="676865" y="5555565"/>
            <a:ext cx="6494147" cy="2083678"/>
            <a:chOff x="9641043" y="15737957"/>
            <a:chExt cx="15062199" cy="720291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0D877F7-D11B-2C86-27CB-31213D188320}"/>
                </a:ext>
              </a:extLst>
            </p:cNvPr>
            <p:cNvSpPr/>
            <p:nvPr/>
          </p:nvSpPr>
          <p:spPr>
            <a:xfrm>
              <a:off x="10458465" y="18057352"/>
              <a:ext cx="5935611" cy="461837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666D876C-B400-234E-C143-D791FBFFD8A6}"/>
                </a:ext>
              </a:extLst>
            </p:cNvPr>
            <p:cNvSpPr/>
            <p:nvPr/>
          </p:nvSpPr>
          <p:spPr>
            <a:xfrm>
              <a:off x="10359007" y="16126732"/>
              <a:ext cx="6134530" cy="130947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single_peak_rules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1831A6B8-7D74-7FD6-3E06-92371B2B81A1}"/>
                </a:ext>
              </a:extLst>
            </p:cNvPr>
            <p:cNvSpPr/>
            <p:nvPr/>
          </p:nvSpPr>
          <p:spPr>
            <a:xfrm>
              <a:off x="18243885" y="16111028"/>
              <a:ext cx="6038260" cy="130947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double_peak_rules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A8A2E101-7EDD-47B8-D907-854AC2725408}"/>
                </a:ext>
              </a:extLst>
            </p:cNvPr>
            <p:cNvSpPr/>
            <p:nvPr/>
          </p:nvSpPr>
          <p:spPr>
            <a:xfrm>
              <a:off x="11667526" y="19584419"/>
              <a:ext cx="3517489" cy="93660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flat_rules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CE2EFFF4-D0A9-ABAF-9053-9D325402E0AD}"/>
                </a:ext>
              </a:extLst>
            </p:cNvPr>
            <p:cNvSpPr/>
            <p:nvPr/>
          </p:nvSpPr>
          <p:spPr>
            <a:xfrm>
              <a:off x="11667526" y="18233993"/>
              <a:ext cx="3517491" cy="720741"/>
            </a:xfrm>
            <a:prstGeom prst="roundRect">
              <a:avLst/>
            </a:prstGeom>
            <a:solidFill>
              <a:srgbClr val="BFC7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peak_span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F8F2FE6D-4231-3A59-97ED-D421731E1DBF}"/>
                </a:ext>
              </a:extLst>
            </p:cNvPr>
            <p:cNvSpPr/>
            <p:nvPr/>
          </p:nvSpPr>
          <p:spPr>
            <a:xfrm>
              <a:off x="19464895" y="18539396"/>
              <a:ext cx="3893555" cy="1019446"/>
            </a:xfrm>
            <a:prstGeom prst="roundRect">
              <a:avLst/>
            </a:prstGeom>
            <a:solidFill>
              <a:srgbClr val="BFC7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peak_span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2F796289-BF9C-83F2-B0F3-8EF55B5E7298}"/>
                </a:ext>
              </a:extLst>
            </p:cNvPr>
            <p:cNvSpPr/>
            <p:nvPr/>
          </p:nvSpPr>
          <p:spPr>
            <a:xfrm>
              <a:off x="12064773" y="21467442"/>
              <a:ext cx="2722996" cy="780759"/>
            </a:xfrm>
            <a:prstGeom prst="roundRect">
              <a:avLst/>
            </a:prstGeom>
            <a:solidFill>
              <a:srgbClr val="BFC7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peak_span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BEA19DD5-06D5-40AC-3A91-ECDE3A4A9287}"/>
                </a:ext>
              </a:extLst>
            </p:cNvPr>
            <p:cNvSpPr/>
            <p:nvPr/>
          </p:nvSpPr>
          <p:spPr>
            <a:xfrm>
              <a:off x="19570034" y="20438293"/>
              <a:ext cx="3511120" cy="1019442"/>
            </a:xfrm>
            <a:prstGeom prst="roundRect">
              <a:avLst/>
            </a:prstGeom>
            <a:solidFill>
              <a:srgbClr val="FFFEA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saddle_N_S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0B5DD0C-92B8-089F-DA38-37A9DBBFCD55}"/>
                </a:ext>
              </a:extLst>
            </p:cNvPr>
            <p:cNvSpPr/>
            <p:nvPr/>
          </p:nvSpPr>
          <p:spPr>
            <a:xfrm>
              <a:off x="18621716" y="18282616"/>
              <a:ext cx="5380265" cy="410396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3BF5DD5-F42E-1CE3-20FA-9EEBA5FD27A6}"/>
                </a:ext>
              </a:extLst>
            </p:cNvPr>
            <p:cNvSpPr/>
            <p:nvPr/>
          </p:nvSpPr>
          <p:spPr>
            <a:xfrm>
              <a:off x="11046773" y="21162564"/>
              <a:ext cx="4758995" cy="12633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8" name="Right Arrow 77">
              <a:extLst>
                <a:ext uri="{FF2B5EF4-FFF2-40B4-BE49-F238E27FC236}">
                  <a16:creationId xmlns:a16="http://schemas.microsoft.com/office/drawing/2014/main" id="{DAAC38F2-3CBE-7106-BB13-B57E081EA738}"/>
                </a:ext>
              </a:extLst>
            </p:cNvPr>
            <p:cNvSpPr/>
            <p:nvPr/>
          </p:nvSpPr>
          <p:spPr>
            <a:xfrm rot="5400000">
              <a:off x="21100747" y="17693862"/>
              <a:ext cx="427184" cy="303717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ln>
                  <a:solidFill>
                    <a:srgbClr val="B3F6FA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9" name="Right Arrow 78">
              <a:extLst>
                <a:ext uri="{FF2B5EF4-FFF2-40B4-BE49-F238E27FC236}">
                  <a16:creationId xmlns:a16="http://schemas.microsoft.com/office/drawing/2014/main" id="{3CFCCA36-B18E-3F2F-A5CB-50CCE0C6E5A1}"/>
                </a:ext>
              </a:extLst>
            </p:cNvPr>
            <p:cNvSpPr/>
            <p:nvPr/>
          </p:nvSpPr>
          <p:spPr>
            <a:xfrm rot="5400000">
              <a:off x="13212680" y="17568500"/>
              <a:ext cx="427184" cy="303717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ln>
                  <a:solidFill>
                    <a:srgbClr val="B3F6FA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3" name="Right Arrow 82">
              <a:extLst>
                <a:ext uri="{FF2B5EF4-FFF2-40B4-BE49-F238E27FC236}">
                  <a16:creationId xmlns:a16="http://schemas.microsoft.com/office/drawing/2014/main" id="{165917D2-079F-9516-8BA4-C9B317ED4686}"/>
                </a:ext>
              </a:extLst>
            </p:cNvPr>
            <p:cNvSpPr/>
            <p:nvPr/>
          </p:nvSpPr>
          <p:spPr>
            <a:xfrm rot="5400000">
              <a:off x="21100747" y="19909013"/>
              <a:ext cx="427184" cy="303717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ln>
                  <a:solidFill>
                    <a:srgbClr val="B3F6FA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" name="Right Arrow 1">
              <a:extLst>
                <a:ext uri="{FF2B5EF4-FFF2-40B4-BE49-F238E27FC236}">
                  <a16:creationId xmlns:a16="http://schemas.microsoft.com/office/drawing/2014/main" id="{A9567419-486E-EAF9-4FDE-DE32BA2F7D98}"/>
                </a:ext>
              </a:extLst>
            </p:cNvPr>
            <p:cNvSpPr/>
            <p:nvPr/>
          </p:nvSpPr>
          <p:spPr>
            <a:xfrm rot="5400000">
              <a:off x="13212680" y="20666788"/>
              <a:ext cx="427184" cy="303717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ln>
                  <a:solidFill>
                    <a:srgbClr val="B3F6FA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" name="Right Arrow 2">
              <a:extLst>
                <a:ext uri="{FF2B5EF4-FFF2-40B4-BE49-F238E27FC236}">
                  <a16:creationId xmlns:a16="http://schemas.microsoft.com/office/drawing/2014/main" id="{C9DF8D05-59D7-236D-004D-1A6D59EE8FF5}"/>
                </a:ext>
              </a:extLst>
            </p:cNvPr>
            <p:cNvSpPr/>
            <p:nvPr/>
          </p:nvSpPr>
          <p:spPr>
            <a:xfrm rot="5400000">
              <a:off x="13212680" y="19117718"/>
              <a:ext cx="427184" cy="303717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ln>
                  <a:solidFill>
                    <a:srgbClr val="B3F6FA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6B039C0-DB64-D77D-61D1-255D5BAA25C2}"/>
                </a:ext>
              </a:extLst>
            </p:cNvPr>
            <p:cNvSpPr/>
            <p:nvPr/>
          </p:nvSpPr>
          <p:spPr>
            <a:xfrm>
              <a:off x="9641043" y="15737957"/>
              <a:ext cx="15062199" cy="720291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9CAA096-F818-CD7C-7299-92AB2B734E81}"/>
              </a:ext>
            </a:extLst>
          </p:cNvPr>
          <p:cNvGrpSpPr/>
          <p:nvPr/>
        </p:nvGrpSpPr>
        <p:grpSpPr>
          <a:xfrm>
            <a:off x="270281" y="9368934"/>
            <a:ext cx="7307310" cy="436497"/>
            <a:chOff x="270281" y="9545911"/>
            <a:chExt cx="7307310" cy="43649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7F4928C-F2D2-696A-02AB-CEA2F070005D}"/>
                </a:ext>
              </a:extLst>
            </p:cNvPr>
            <p:cNvSpPr/>
            <p:nvPr/>
          </p:nvSpPr>
          <p:spPr>
            <a:xfrm>
              <a:off x="270281" y="9545911"/>
              <a:ext cx="7307310" cy="436497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3FED21D-F2B4-DEB6-7C70-1EB162692774}"/>
                </a:ext>
              </a:extLst>
            </p:cNvPr>
            <p:cNvSpPr txBox="1"/>
            <p:nvPr/>
          </p:nvSpPr>
          <p:spPr>
            <a:xfrm>
              <a:off x="350830" y="9615428"/>
              <a:ext cx="597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KEY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D023AD0-693F-66F4-F2D9-4FFEEEAB0AEC}"/>
                </a:ext>
              </a:extLst>
            </p:cNvPr>
            <p:cNvCxnSpPr>
              <a:cxnSpLocks/>
            </p:cNvCxnSpPr>
            <p:nvPr/>
          </p:nvCxnSpPr>
          <p:spPr>
            <a:xfrm>
              <a:off x="1140611" y="9545912"/>
              <a:ext cx="0" cy="436496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4CA15198-8666-778A-8CB7-8FB2920D2305}"/>
                </a:ext>
              </a:extLst>
            </p:cNvPr>
            <p:cNvSpPr/>
            <p:nvPr/>
          </p:nvSpPr>
          <p:spPr>
            <a:xfrm>
              <a:off x="3106592" y="9644924"/>
              <a:ext cx="1325380" cy="25843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Code Name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CC77C6D-C7DD-F940-52E8-AFEC56616F87}"/>
                </a:ext>
              </a:extLst>
            </p:cNvPr>
            <p:cNvSpPr/>
            <p:nvPr/>
          </p:nvSpPr>
          <p:spPr>
            <a:xfrm>
              <a:off x="1609828" y="9630176"/>
              <a:ext cx="953926" cy="258439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Related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BF93E67-B52C-A0E9-FBC4-AEED301637B6}"/>
                </a:ext>
              </a:extLst>
            </p:cNvPr>
            <p:cNvSpPr/>
            <p:nvPr/>
          </p:nvSpPr>
          <p:spPr>
            <a:xfrm>
              <a:off x="4860984" y="9619577"/>
              <a:ext cx="2182564" cy="25843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Grouped in same code</a:t>
              </a:r>
            </a:p>
          </p:txBody>
        </p:sp>
      </p:grpSp>
      <p:sp>
        <p:nvSpPr>
          <p:cNvPr id="36" name="Right Arrow 35">
            <a:extLst>
              <a:ext uri="{FF2B5EF4-FFF2-40B4-BE49-F238E27FC236}">
                <a16:creationId xmlns:a16="http://schemas.microsoft.com/office/drawing/2014/main" id="{346F0CB2-28C5-1DA9-58AF-9920FBA4FB50}"/>
              </a:ext>
            </a:extLst>
          </p:cNvPr>
          <p:cNvSpPr/>
          <p:nvPr/>
        </p:nvSpPr>
        <p:spPr>
          <a:xfrm rot="5400000">
            <a:off x="3865854" y="2402295"/>
            <a:ext cx="116168" cy="137657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1" b="1" dirty="0">
              <a:ln>
                <a:solidFill>
                  <a:srgbClr val="B3F6FA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9AC49BB1-79BD-FA99-5F18-1B8DF70E1B92}"/>
              </a:ext>
            </a:extLst>
          </p:cNvPr>
          <p:cNvSpPr/>
          <p:nvPr/>
        </p:nvSpPr>
        <p:spPr>
          <a:xfrm rot="5400000">
            <a:off x="3865854" y="2925002"/>
            <a:ext cx="116168" cy="137657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1" b="1" dirty="0">
              <a:ln>
                <a:solidFill>
                  <a:srgbClr val="B3F6FA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Right Arrow 72">
            <a:extLst>
              <a:ext uri="{FF2B5EF4-FFF2-40B4-BE49-F238E27FC236}">
                <a16:creationId xmlns:a16="http://schemas.microsoft.com/office/drawing/2014/main" id="{E5781807-46DC-110E-8322-7282F27E0D4A}"/>
              </a:ext>
            </a:extLst>
          </p:cNvPr>
          <p:cNvSpPr/>
          <p:nvPr/>
        </p:nvSpPr>
        <p:spPr>
          <a:xfrm rot="5400000">
            <a:off x="3865854" y="3606292"/>
            <a:ext cx="116168" cy="137657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1" b="1" dirty="0">
              <a:ln>
                <a:solidFill>
                  <a:srgbClr val="B3F6FA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Right Arrow 79">
            <a:extLst>
              <a:ext uri="{FF2B5EF4-FFF2-40B4-BE49-F238E27FC236}">
                <a16:creationId xmlns:a16="http://schemas.microsoft.com/office/drawing/2014/main" id="{CB58F55F-914E-6445-221E-FCC1CBA8DC1A}"/>
              </a:ext>
            </a:extLst>
          </p:cNvPr>
          <p:cNvSpPr/>
          <p:nvPr/>
        </p:nvSpPr>
        <p:spPr>
          <a:xfrm rot="5400000">
            <a:off x="3865854" y="4407889"/>
            <a:ext cx="116168" cy="137657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1" b="1" dirty="0">
              <a:ln>
                <a:solidFill>
                  <a:srgbClr val="B3F6FA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Right Arrow 80">
            <a:extLst>
              <a:ext uri="{FF2B5EF4-FFF2-40B4-BE49-F238E27FC236}">
                <a16:creationId xmlns:a16="http://schemas.microsoft.com/office/drawing/2014/main" id="{94D43B3B-7CBB-54F0-1A68-9875F497C770}"/>
              </a:ext>
            </a:extLst>
          </p:cNvPr>
          <p:cNvSpPr/>
          <p:nvPr/>
        </p:nvSpPr>
        <p:spPr>
          <a:xfrm>
            <a:off x="3849794" y="8108644"/>
            <a:ext cx="148289" cy="198932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1" b="1" dirty="0">
              <a:ln>
                <a:solidFill>
                  <a:srgbClr val="B3F6FA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" name="Bent Arrow 85">
            <a:extLst>
              <a:ext uri="{FF2B5EF4-FFF2-40B4-BE49-F238E27FC236}">
                <a16:creationId xmlns:a16="http://schemas.microsoft.com/office/drawing/2014/main" id="{D24F1A3D-FA79-C063-F412-893FA6409EF3}"/>
              </a:ext>
            </a:extLst>
          </p:cNvPr>
          <p:cNvSpPr/>
          <p:nvPr/>
        </p:nvSpPr>
        <p:spPr>
          <a:xfrm rot="10800000" flipH="1">
            <a:off x="1399715" y="7775372"/>
            <a:ext cx="332967" cy="494429"/>
          </a:xfrm>
          <a:prstGeom prst="ben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Right Arrow 86">
            <a:extLst>
              <a:ext uri="{FF2B5EF4-FFF2-40B4-BE49-F238E27FC236}">
                <a16:creationId xmlns:a16="http://schemas.microsoft.com/office/drawing/2014/main" id="{87A7AFB1-A574-5AC4-6531-6495166E8762}"/>
              </a:ext>
            </a:extLst>
          </p:cNvPr>
          <p:cNvSpPr/>
          <p:nvPr/>
        </p:nvSpPr>
        <p:spPr>
          <a:xfrm rot="5400000">
            <a:off x="3865854" y="5396122"/>
            <a:ext cx="116168" cy="137657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1" b="1" dirty="0">
              <a:ln>
                <a:solidFill>
                  <a:srgbClr val="B3F6FA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EDEA8C2-3A17-6C0B-DF20-FF0D820941CC}"/>
              </a:ext>
            </a:extLst>
          </p:cNvPr>
          <p:cNvGrpSpPr/>
          <p:nvPr/>
        </p:nvGrpSpPr>
        <p:grpSpPr>
          <a:xfrm>
            <a:off x="4334865" y="7728293"/>
            <a:ext cx="1767865" cy="1261169"/>
            <a:chOff x="4667924" y="7748338"/>
            <a:chExt cx="1767865" cy="1261169"/>
          </a:xfrm>
        </p:grpSpPr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983BA407-EDFD-3535-E32A-90C69356F24E}"/>
                </a:ext>
              </a:extLst>
            </p:cNvPr>
            <p:cNvSpPr/>
            <p:nvPr/>
          </p:nvSpPr>
          <p:spPr>
            <a:xfrm>
              <a:off x="4916806" y="8270367"/>
              <a:ext cx="1270101" cy="227134"/>
            </a:xfrm>
            <a:prstGeom prst="roundRect">
              <a:avLst/>
            </a:prstGeom>
            <a:solidFill>
              <a:srgbClr val="BFC7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peak_span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62F70E68-40F6-6E69-961B-B215A81E5D97}"/>
                </a:ext>
              </a:extLst>
            </p:cNvPr>
            <p:cNvSpPr/>
            <p:nvPr/>
          </p:nvSpPr>
          <p:spPr>
            <a:xfrm>
              <a:off x="5004877" y="7835205"/>
              <a:ext cx="1093958" cy="216820"/>
            </a:xfrm>
            <a:prstGeom prst="roundRect">
              <a:avLst/>
            </a:prstGeom>
            <a:solidFill>
              <a:srgbClr val="D1E86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third_peak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1DD8F922-5771-7766-FD75-793E8E952618}"/>
                </a:ext>
              </a:extLst>
            </p:cNvPr>
            <p:cNvSpPr/>
            <p:nvPr/>
          </p:nvSpPr>
          <p:spPr>
            <a:xfrm>
              <a:off x="4764993" y="8683646"/>
              <a:ext cx="1573727" cy="251355"/>
            </a:xfrm>
            <a:prstGeom prst="roundRect">
              <a:avLst/>
            </a:prstGeom>
            <a:solidFill>
              <a:srgbClr val="FFBDB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ghost_NS_rules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A0C41A8-A589-24B4-0EB2-2DE29757B8F1}"/>
                </a:ext>
              </a:extLst>
            </p:cNvPr>
            <p:cNvSpPr/>
            <p:nvPr/>
          </p:nvSpPr>
          <p:spPr>
            <a:xfrm>
              <a:off x="4667924" y="7748338"/>
              <a:ext cx="1767865" cy="126116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8" name="Right Arrow 87">
              <a:extLst>
                <a:ext uri="{FF2B5EF4-FFF2-40B4-BE49-F238E27FC236}">
                  <a16:creationId xmlns:a16="http://schemas.microsoft.com/office/drawing/2014/main" id="{964620C7-2FE4-1719-AB4D-34253D59BFB8}"/>
                </a:ext>
              </a:extLst>
            </p:cNvPr>
            <p:cNvSpPr/>
            <p:nvPr/>
          </p:nvSpPr>
          <p:spPr>
            <a:xfrm rot="5400000">
              <a:off x="5493772" y="8101054"/>
              <a:ext cx="116168" cy="137657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1" b="1" dirty="0">
                <a:ln>
                  <a:solidFill>
                    <a:srgbClr val="B3F6FA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9" name="Right Arrow 88">
              <a:extLst>
                <a:ext uri="{FF2B5EF4-FFF2-40B4-BE49-F238E27FC236}">
                  <a16:creationId xmlns:a16="http://schemas.microsoft.com/office/drawing/2014/main" id="{9751F69B-24EC-711D-6D79-0CE77F8A160C}"/>
                </a:ext>
              </a:extLst>
            </p:cNvPr>
            <p:cNvSpPr/>
            <p:nvPr/>
          </p:nvSpPr>
          <p:spPr>
            <a:xfrm rot="5400000">
              <a:off x="5493772" y="8536398"/>
              <a:ext cx="116168" cy="137657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1" b="1" dirty="0">
                <a:ln>
                  <a:solidFill>
                    <a:srgbClr val="B3F6FA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" name="Right Arrow 4">
            <a:extLst>
              <a:ext uri="{FF2B5EF4-FFF2-40B4-BE49-F238E27FC236}">
                <a16:creationId xmlns:a16="http://schemas.microsoft.com/office/drawing/2014/main" id="{822841AA-45CA-747D-D189-45630E3EC260}"/>
              </a:ext>
            </a:extLst>
          </p:cNvPr>
          <p:cNvSpPr/>
          <p:nvPr/>
        </p:nvSpPr>
        <p:spPr>
          <a:xfrm rot="10800000">
            <a:off x="3903906" y="5759278"/>
            <a:ext cx="148289" cy="198932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1" b="1" dirty="0">
              <a:ln>
                <a:solidFill>
                  <a:srgbClr val="B3F6FA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897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791D53-D313-A364-A5D5-C78C0C337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0B19AF9-AEB4-98D4-0A91-7FE86C20BC3B}"/>
              </a:ext>
            </a:extLst>
          </p:cNvPr>
          <p:cNvSpPr/>
          <p:nvPr/>
        </p:nvSpPr>
        <p:spPr>
          <a:xfrm>
            <a:off x="332176" y="133526"/>
            <a:ext cx="7164558" cy="558019"/>
          </a:xfrm>
          <a:prstGeom prst="roundRect">
            <a:avLst/>
          </a:prstGeom>
          <a:solidFill>
            <a:srgbClr val="BFC7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Peak Span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E5745F38-2795-60B2-93A4-51AFDD60DF2D}"/>
              </a:ext>
            </a:extLst>
          </p:cNvPr>
          <p:cNvSpPr/>
          <p:nvPr/>
        </p:nvSpPr>
        <p:spPr>
          <a:xfrm rot="5400000">
            <a:off x="3832405" y="761166"/>
            <a:ext cx="164101" cy="169399"/>
          </a:xfrm>
          <a:prstGeom prst="rightArrow">
            <a:avLst/>
          </a:prstGeom>
          <a:solidFill>
            <a:srgbClr val="BFC7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7" b="1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8B680BB-0BAB-442C-3C0C-F37F2A6EB7C9}"/>
              </a:ext>
            </a:extLst>
          </p:cNvPr>
          <p:cNvGrpSpPr/>
          <p:nvPr/>
        </p:nvGrpSpPr>
        <p:grpSpPr>
          <a:xfrm>
            <a:off x="503323" y="1001919"/>
            <a:ext cx="6822265" cy="705601"/>
            <a:chOff x="535965" y="1001919"/>
            <a:chExt cx="6822265" cy="705601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36D632C6-99AC-6181-4D5D-C075CFE47F28}"/>
                </a:ext>
              </a:extLst>
            </p:cNvPr>
            <p:cNvSpPr/>
            <p:nvPr/>
          </p:nvSpPr>
          <p:spPr>
            <a:xfrm>
              <a:off x="3654157" y="1086956"/>
              <a:ext cx="3582278" cy="468337"/>
            </a:xfrm>
            <a:prstGeom prst="roundRect">
              <a:avLst/>
            </a:prstGeom>
            <a:solidFill>
              <a:srgbClr val="CFDFF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6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Find tec on north and south of the peak </a:t>
              </a: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DEC98E86-8842-B151-909D-874C42DE8F56}"/>
                </a:ext>
              </a:extLst>
            </p:cNvPr>
            <p:cNvSpPr/>
            <p:nvPr/>
          </p:nvSpPr>
          <p:spPr>
            <a:xfrm>
              <a:off x="730596" y="1086957"/>
              <a:ext cx="2496884" cy="468337"/>
            </a:xfrm>
            <a:prstGeom prst="roundRect">
              <a:avLst/>
            </a:prstGeom>
            <a:solidFill>
              <a:srgbClr val="CFDFF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6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Find tec at peak lats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592E9FE-CF6C-18AD-31EF-511C679D7020}"/>
                </a:ext>
              </a:extLst>
            </p:cNvPr>
            <p:cNvSpPr/>
            <p:nvPr/>
          </p:nvSpPr>
          <p:spPr>
            <a:xfrm>
              <a:off x="535965" y="1001919"/>
              <a:ext cx="6822265" cy="705601"/>
            </a:xfrm>
            <a:prstGeom prst="rect">
              <a:avLst/>
            </a:prstGeom>
            <a:noFill/>
            <a:ln>
              <a:solidFill>
                <a:srgbClr val="BFC7FF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86CCB9F-CBA0-14AF-6C00-370C15828F98}"/>
              </a:ext>
            </a:extLst>
          </p:cNvPr>
          <p:cNvGrpSpPr/>
          <p:nvPr/>
        </p:nvGrpSpPr>
        <p:grpSpPr>
          <a:xfrm>
            <a:off x="568202" y="1799124"/>
            <a:ext cx="6692507" cy="1749143"/>
            <a:chOff x="543928" y="1799124"/>
            <a:chExt cx="6692507" cy="1749143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BDFC09B-D102-32F8-DF5C-6715F306324D}"/>
                </a:ext>
              </a:extLst>
            </p:cNvPr>
            <p:cNvGrpSpPr/>
            <p:nvPr/>
          </p:nvGrpSpPr>
          <p:grpSpPr>
            <a:xfrm>
              <a:off x="543928" y="1799124"/>
              <a:ext cx="2745774" cy="1749143"/>
              <a:chOff x="543928" y="1799124"/>
              <a:chExt cx="2745774" cy="1749143"/>
            </a:xfrm>
          </p:grpSpPr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5DFA6768-94DE-2D4E-2402-9AF6487E0973}"/>
                  </a:ext>
                </a:extLst>
              </p:cNvPr>
              <p:cNvSpPr/>
              <p:nvPr/>
            </p:nvSpPr>
            <p:spPr>
              <a:xfrm>
                <a:off x="543928" y="2049356"/>
                <a:ext cx="2745774" cy="468337"/>
              </a:xfrm>
              <a:prstGeom prst="roundRect">
                <a:avLst/>
              </a:prstGeom>
              <a:solidFill>
                <a:srgbClr val="CFDFF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6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If a trough tec is defined</a:t>
                </a:r>
              </a:p>
            </p:txBody>
          </p:sp>
          <p:sp>
            <p:nvSpPr>
              <p:cNvPr id="14" name="Right Arrow 13">
                <a:extLst>
                  <a:ext uri="{FF2B5EF4-FFF2-40B4-BE49-F238E27FC236}">
                    <a16:creationId xmlns:a16="http://schemas.microsoft.com/office/drawing/2014/main" id="{18111E84-250A-7911-AEAF-75FDB7E697B8}"/>
                  </a:ext>
                </a:extLst>
              </p:cNvPr>
              <p:cNvSpPr/>
              <p:nvPr/>
            </p:nvSpPr>
            <p:spPr>
              <a:xfrm rot="5400000">
                <a:off x="1834765" y="1796475"/>
                <a:ext cx="164101" cy="169399"/>
              </a:xfrm>
              <a:prstGeom prst="rightArrow">
                <a:avLst/>
              </a:prstGeom>
              <a:solidFill>
                <a:srgbClr val="BFC7FF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77" b="1" dirty="0"/>
              </a:p>
            </p:txBody>
          </p:sp>
          <p:sp>
            <p:nvSpPr>
              <p:cNvPr id="23" name="Right Arrow 22">
                <a:extLst>
                  <a:ext uri="{FF2B5EF4-FFF2-40B4-BE49-F238E27FC236}">
                    <a16:creationId xmlns:a16="http://schemas.microsoft.com/office/drawing/2014/main" id="{3D8264FD-CAE4-72A5-3731-54AD29957900}"/>
                  </a:ext>
                </a:extLst>
              </p:cNvPr>
              <p:cNvSpPr/>
              <p:nvPr/>
            </p:nvSpPr>
            <p:spPr>
              <a:xfrm rot="5400000">
                <a:off x="1834765" y="2627243"/>
                <a:ext cx="164101" cy="169399"/>
              </a:xfrm>
              <a:prstGeom prst="rightArrow">
                <a:avLst/>
              </a:prstGeom>
              <a:solidFill>
                <a:srgbClr val="BFC7FF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77" b="1" dirty="0"/>
              </a:p>
            </p:txBody>
          </p: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862249D7-D624-CF34-938F-195E88987F2B}"/>
                  </a:ext>
                </a:extLst>
              </p:cNvPr>
              <p:cNvSpPr/>
              <p:nvPr/>
            </p:nvSpPr>
            <p:spPr>
              <a:xfrm>
                <a:off x="543928" y="2856819"/>
                <a:ext cx="2745774" cy="468337"/>
              </a:xfrm>
              <a:prstGeom prst="roundRect">
                <a:avLst/>
              </a:prstGeom>
              <a:solidFill>
                <a:srgbClr val="CFDFF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6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Set </a:t>
                </a:r>
                <a:r>
                  <a:rPr lang="en-US" sz="136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t_base</a:t>
                </a:r>
                <a:r>
                  <a:rPr lang="en-US" sz="136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to fraction of (peak-trough) + trough</a:t>
                </a:r>
              </a:p>
            </p:txBody>
          </p:sp>
          <p:sp>
            <p:nvSpPr>
              <p:cNvPr id="12" name="Right Arrow 11">
                <a:extLst>
                  <a:ext uri="{FF2B5EF4-FFF2-40B4-BE49-F238E27FC236}">
                    <a16:creationId xmlns:a16="http://schemas.microsoft.com/office/drawing/2014/main" id="{E42F404D-0D65-C56F-6ECE-119A7CC7AFA0}"/>
                  </a:ext>
                </a:extLst>
              </p:cNvPr>
              <p:cNvSpPr/>
              <p:nvPr/>
            </p:nvSpPr>
            <p:spPr>
              <a:xfrm rot="5400000">
                <a:off x="1834765" y="3381517"/>
                <a:ext cx="164101" cy="169399"/>
              </a:xfrm>
              <a:prstGeom prst="rightArrow">
                <a:avLst/>
              </a:prstGeom>
              <a:solidFill>
                <a:srgbClr val="BFC7FF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77" b="1" dirty="0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633EA18-F7ED-44C9-357B-DCDF452717F2}"/>
                </a:ext>
              </a:extLst>
            </p:cNvPr>
            <p:cNvGrpSpPr/>
            <p:nvPr/>
          </p:nvGrpSpPr>
          <p:grpSpPr>
            <a:xfrm>
              <a:off x="4112932" y="1801762"/>
              <a:ext cx="3123503" cy="1746505"/>
              <a:chOff x="4112932" y="1801762"/>
              <a:chExt cx="3123503" cy="1746505"/>
            </a:xfrm>
          </p:grpSpPr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53ABAE9E-0A9B-E8C9-27CD-75EBB0023E96}"/>
                  </a:ext>
                </a:extLst>
              </p:cNvPr>
              <p:cNvSpPr/>
              <p:nvPr/>
            </p:nvSpPr>
            <p:spPr>
              <a:xfrm>
                <a:off x="4262199" y="2049356"/>
                <a:ext cx="2824969" cy="468337"/>
              </a:xfrm>
              <a:prstGeom prst="roundRect">
                <a:avLst/>
              </a:prstGeom>
              <a:solidFill>
                <a:srgbClr val="CFDFF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6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If a trough tec is not defined</a:t>
                </a:r>
              </a:p>
            </p:txBody>
          </p:sp>
          <p:sp>
            <p:nvSpPr>
              <p:cNvPr id="13" name="Right Arrow 12">
                <a:extLst>
                  <a:ext uri="{FF2B5EF4-FFF2-40B4-BE49-F238E27FC236}">
                    <a16:creationId xmlns:a16="http://schemas.microsoft.com/office/drawing/2014/main" id="{D6AD9422-8119-F019-DB18-7062C3EC3FD8}"/>
                  </a:ext>
                </a:extLst>
              </p:cNvPr>
              <p:cNvSpPr/>
              <p:nvPr/>
            </p:nvSpPr>
            <p:spPr>
              <a:xfrm rot="5400000">
                <a:off x="5592633" y="2605033"/>
                <a:ext cx="164101" cy="169399"/>
              </a:xfrm>
              <a:prstGeom prst="rightArrow">
                <a:avLst/>
              </a:prstGeom>
              <a:solidFill>
                <a:srgbClr val="BFC7FF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77" b="1" dirty="0"/>
              </a:p>
            </p:txBody>
          </p:sp>
          <p:sp>
            <p:nvSpPr>
              <p:cNvPr id="20" name="Right Arrow 19">
                <a:extLst>
                  <a:ext uri="{FF2B5EF4-FFF2-40B4-BE49-F238E27FC236}">
                    <a16:creationId xmlns:a16="http://schemas.microsoft.com/office/drawing/2014/main" id="{CFB0BFC0-A623-71C2-427B-8285A9AC2AD5}"/>
                  </a:ext>
                </a:extLst>
              </p:cNvPr>
              <p:cNvSpPr/>
              <p:nvPr/>
            </p:nvSpPr>
            <p:spPr>
              <a:xfrm rot="5400000">
                <a:off x="5592633" y="1799113"/>
                <a:ext cx="164101" cy="169399"/>
              </a:xfrm>
              <a:prstGeom prst="rightArrow">
                <a:avLst/>
              </a:prstGeom>
              <a:solidFill>
                <a:srgbClr val="BFC7FF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77" b="1" dirty="0"/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3EF9DAE6-ECBA-FDEA-117F-2AF96E86891A}"/>
                  </a:ext>
                </a:extLst>
              </p:cNvPr>
              <p:cNvSpPr/>
              <p:nvPr/>
            </p:nvSpPr>
            <p:spPr>
              <a:xfrm>
                <a:off x="4112932" y="2856818"/>
                <a:ext cx="3123503" cy="468337"/>
              </a:xfrm>
              <a:prstGeom prst="roundRect">
                <a:avLst/>
              </a:prstGeom>
              <a:solidFill>
                <a:srgbClr val="CFDFF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6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Set </a:t>
                </a:r>
                <a:r>
                  <a:rPr lang="en-US" sz="136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t_base</a:t>
                </a:r>
                <a:r>
                  <a:rPr lang="en-US" sz="136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to fraction of peak tec</a:t>
                </a:r>
              </a:p>
            </p:txBody>
          </p:sp>
          <p:sp>
            <p:nvSpPr>
              <p:cNvPr id="15" name="Right Arrow 14">
                <a:extLst>
                  <a:ext uri="{FF2B5EF4-FFF2-40B4-BE49-F238E27FC236}">
                    <a16:creationId xmlns:a16="http://schemas.microsoft.com/office/drawing/2014/main" id="{657B1F19-346C-B547-0FCF-E626DDC9134D}"/>
                  </a:ext>
                </a:extLst>
              </p:cNvPr>
              <p:cNvSpPr/>
              <p:nvPr/>
            </p:nvSpPr>
            <p:spPr>
              <a:xfrm rot="5400000">
                <a:off x="5592633" y="3381517"/>
                <a:ext cx="164101" cy="169399"/>
              </a:xfrm>
              <a:prstGeom prst="rightArrow">
                <a:avLst/>
              </a:prstGeom>
              <a:solidFill>
                <a:srgbClr val="BFC7FF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77" b="1" dirty="0"/>
              </a:p>
            </p:txBody>
          </p:sp>
        </p:grpSp>
      </p:grpSp>
      <p:sp>
        <p:nvSpPr>
          <p:cNvPr id="32" name="Right Arrow 31">
            <a:extLst>
              <a:ext uri="{FF2B5EF4-FFF2-40B4-BE49-F238E27FC236}">
                <a16:creationId xmlns:a16="http://schemas.microsoft.com/office/drawing/2014/main" id="{E13050E6-9B2D-B188-308E-71C9AED63EFC}"/>
              </a:ext>
            </a:extLst>
          </p:cNvPr>
          <p:cNvSpPr/>
          <p:nvPr/>
        </p:nvSpPr>
        <p:spPr>
          <a:xfrm rot="5400000">
            <a:off x="3832405" y="6813644"/>
            <a:ext cx="164101" cy="169399"/>
          </a:xfrm>
          <a:prstGeom prst="rightArrow">
            <a:avLst/>
          </a:prstGeom>
          <a:solidFill>
            <a:srgbClr val="BFC7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7" b="1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123F205-75D8-BF23-1027-3E5B1B28D674}"/>
              </a:ext>
            </a:extLst>
          </p:cNvPr>
          <p:cNvGrpSpPr/>
          <p:nvPr/>
        </p:nvGrpSpPr>
        <p:grpSpPr>
          <a:xfrm>
            <a:off x="356852" y="3657080"/>
            <a:ext cx="7115207" cy="3068965"/>
            <a:chOff x="181252" y="3664280"/>
            <a:chExt cx="7115207" cy="3068965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CDC2F8C6-9313-6934-2192-AC4F09FE8D8E}"/>
                </a:ext>
              </a:extLst>
            </p:cNvPr>
            <p:cNvSpPr/>
            <p:nvPr/>
          </p:nvSpPr>
          <p:spPr>
            <a:xfrm>
              <a:off x="1757438" y="4525292"/>
              <a:ext cx="4379317" cy="468337"/>
            </a:xfrm>
            <a:prstGeom prst="roundRect">
              <a:avLst/>
            </a:prstGeom>
            <a:solidFill>
              <a:srgbClr val="CFDFF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6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Start from peak and search north (south) until a value drops below </a:t>
              </a:r>
              <a:r>
                <a:rPr lang="en-US" sz="136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t_base</a:t>
              </a:r>
              <a:endParaRPr lang="en-US" sz="136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AD6C90D1-A22E-4B0C-F920-0BE4DFEC3ECF}"/>
                </a:ext>
              </a:extLst>
            </p:cNvPr>
            <p:cNvSpPr/>
            <p:nvPr/>
          </p:nvSpPr>
          <p:spPr>
            <a:xfrm>
              <a:off x="1035678" y="3728887"/>
              <a:ext cx="5628817" cy="468337"/>
            </a:xfrm>
            <a:prstGeom prst="roundRect">
              <a:avLst/>
            </a:prstGeom>
            <a:solidFill>
              <a:srgbClr val="CFDFF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6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Check for north (south) tec below </a:t>
              </a:r>
              <a:r>
                <a:rPr lang="en-US" sz="136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t_base</a:t>
              </a:r>
              <a:r>
                <a:rPr lang="en-US" sz="136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</a:p>
          </p:txBody>
        </p:sp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322A41E6-0E2D-E462-86A4-8393A30AED51}"/>
                </a:ext>
              </a:extLst>
            </p:cNvPr>
            <p:cNvSpPr/>
            <p:nvPr/>
          </p:nvSpPr>
          <p:spPr>
            <a:xfrm rot="5400000">
              <a:off x="3804149" y="4268294"/>
              <a:ext cx="164101" cy="169399"/>
            </a:xfrm>
            <a:prstGeom prst="rightArrow">
              <a:avLst/>
            </a:prstGeom>
            <a:solidFill>
              <a:srgbClr val="BFC7FF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77" b="1" dirty="0"/>
            </a:p>
          </p:txBody>
        </p:sp>
        <p:sp>
          <p:nvSpPr>
            <p:cNvPr id="30" name="Right Arrow 29">
              <a:extLst>
                <a:ext uri="{FF2B5EF4-FFF2-40B4-BE49-F238E27FC236}">
                  <a16:creationId xmlns:a16="http://schemas.microsoft.com/office/drawing/2014/main" id="{0D494D52-F0ED-C033-B3B5-7852826811D8}"/>
                </a:ext>
              </a:extLst>
            </p:cNvPr>
            <p:cNvSpPr/>
            <p:nvPr/>
          </p:nvSpPr>
          <p:spPr>
            <a:xfrm rot="5400000">
              <a:off x="3804149" y="5081228"/>
              <a:ext cx="164101" cy="169399"/>
            </a:xfrm>
            <a:prstGeom prst="rightArrow">
              <a:avLst/>
            </a:prstGeom>
            <a:solidFill>
              <a:srgbClr val="BFC7FF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77" b="1" dirty="0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132988EA-4783-84AA-EC72-46BF9E3E9EF7}"/>
                </a:ext>
              </a:extLst>
            </p:cNvPr>
            <p:cNvSpPr/>
            <p:nvPr/>
          </p:nvSpPr>
          <p:spPr>
            <a:xfrm>
              <a:off x="1096573" y="5338226"/>
              <a:ext cx="5701046" cy="468337"/>
            </a:xfrm>
            <a:prstGeom prst="roundRect">
              <a:avLst/>
            </a:prstGeom>
            <a:solidFill>
              <a:srgbClr val="CFDFF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6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Keep track of indices just before tec dropped below </a:t>
              </a:r>
              <a:r>
                <a:rPr lang="en-US" sz="136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t_base</a:t>
              </a:r>
              <a:r>
                <a:rPr lang="en-US" sz="136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if none found append -99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F0752305-42CB-E76F-B7B8-C0AD55000E92}"/>
                </a:ext>
              </a:extLst>
            </p:cNvPr>
            <p:cNvSpPr/>
            <p:nvPr/>
          </p:nvSpPr>
          <p:spPr>
            <a:xfrm>
              <a:off x="1122412" y="6154811"/>
              <a:ext cx="5794146" cy="468337"/>
            </a:xfrm>
            <a:prstGeom prst="roundRect">
              <a:avLst/>
            </a:prstGeom>
            <a:solidFill>
              <a:srgbClr val="CFDFF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6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Loop back until </a:t>
              </a:r>
              <a:r>
                <a:rPr lang="en-US" sz="136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t_base</a:t>
              </a:r>
              <a:r>
                <a:rPr lang="en-US" sz="136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= </a:t>
              </a:r>
              <a:r>
                <a:rPr lang="en-US" sz="136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trough_tec</a:t>
              </a:r>
              <a:r>
                <a:rPr lang="en-US" sz="136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or 1/32 of peak tec </a:t>
              </a:r>
            </a:p>
          </p:txBody>
        </p:sp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1CE681D6-AD5E-E549-EF88-B6351045398A}"/>
                </a:ext>
              </a:extLst>
            </p:cNvPr>
            <p:cNvSpPr/>
            <p:nvPr/>
          </p:nvSpPr>
          <p:spPr>
            <a:xfrm rot="5400000">
              <a:off x="3804149" y="5932894"/>
              <a:ext cx="164101" cy="169399"/>
            </a:xfrm>
            <a:prstGeom prst="rightArrow">
              <a:avLst/>
            </a:prstGeom>
            <a:solidFill>
              <a:srgbClr val="BFC7FF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77" b="1" dirty="0"/>
            </a:p>
          </p:txBody>
        </p:sp>
        <p:sp>
          <p:nvSpPr>
            <p:cNvPr id="31" name="Curved Left Arrow 30">
              <a:extLst>
                <a:ext uri="{FF2B5EF4-FFF2-40B4-BE49-F238E27FC236}">
                  <a16:creationId xmlns:a16="http://schemas.microsoft.com/office/drawing/2014/main" id="{8599221B-0516-FF16-9D87-7FE3AF697ADD}"/>
                </a:ext>
              </a:extLst>
            </p:cNvPr>
            <p:cNvSpPr/>
            <p:nvPr/>
          </p:nvSpPr>
          <p:spPr>
            <a:xfrm rot="10800000">
              <a:off x="311636" y="3765990"/>
              <a:ext cx="613317" cy="2701523"/>
            </a:xfrm>
            <a:prstGeom prst="curvedLeftArrow">
              <a:avLst/>
            </a:prstGeom>
            <a:solidFill>
              <a:srgbClr val="BFC7FF"/>
            </a:solidFill>
            <a:ln>
              <a:solidFill>
                <a:srgbClr val="BFC7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219FF91-9A56-CE84-F099-E90B5DEABAEE}"/>
                </a:ext>
              </a:extLst>
            </p:cNvPr>
            <p:cNvSpPr/>
            <p:nvPr/>
          </p:nvSpPr>
          <p:spPr>
            <a:xfrm>
              <a:off x="181252" y="3664280"/>
              <a:ext cx="7115207" cy="3068965"/>
            </a:xfrm>
            <a:prstGeom prst="rect">
              <a:avLst/>
            </a:prstGeom>
            <a:noFill/>
            <a:ln>
              <a:solidFill>
                <a:srgbClr val="BFC7FF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76D7DB7-191E-9387-9CCB-79ABB7BD122F}"/>
              </a:ext>
            </a:extLst>
          </p:cNvPr>
          <p:cNvGrpSpPr/>
          <p:nvPr/>
        </p:nvGrpSpPr>
        <p:grpSpPr>
          <a:xfrm>
            <a:off x="575801" y="7032310"/>
            <a:ext cx="6677308" cy="2775577"/>
            <a:chOff x="847683" y="7032310"/>
            <a:chExt cx="6677308" cy="2775577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B2033D94-5F4E-B166-736A-A77F1BB4E60A}"/>
                </a:ext>
              </a:extLst>
            </p:cNvPr>
            <p:cNvSpPr/>
            <p:nvPr/>
          </p:nvSpPr>
          <p:spPr>
            <a:xfrm>
              <a:off x="1215859" y="7032310"/>
              <a:ext cx="5794146" cy="468337"/>
            </a:xfrm>
            <a:prstGeom prst="roundRect">
              <a:avLst/>
            </a:prstGeom>
            <a:solidFill>
              <a:srgbClr val="CFDFF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6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Remove -99 from both north and south indices</a:t>
              </a: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493D9C4A-7548-A486-7AA8-137DDBB5C39D}"/>
                </a:ext>
              </a:extLst>
            </p:cNvPr>
            <p:cNvSpPr/>
            <p:nvPr/>
          </p:nvSpPr>
          <p:spPr>
            <a:xfrm>
              <a:off x="847683" y="7806912"/>
              <a:ext cx="2806473" cy="468337"/>
            </a:xfrm>
            <a:prstGeom prst="roundRect">
              <a:avLst/>
            </a:prstGeom>
            <a:solidFill>
              <a:srgbClr val="CFDFF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6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If there are non -99 points</a:t>
              </a:r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F5C3F098-3D8A-F294-6BA2-8FE4C55F0062}"/>
                </a:ext>
              </a:extLst>
            </p:cNvPr>
            <p:cNvSpPr/>
            <p:nvPr/>
          </p:nvSpPr>
          <p:spPr>
            <a:xfrm>
              <a:off x="4392567" y="7803591"/>
              <a:ext cx="2824969" cy="468337"/>
            </a:xfrm>
            <a:prstGeom prst="roundRect">
              <a:avLst/>
            </a:prstGeom>
            <a:solidFill>
              <a:srgbClr val="CFDFF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6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If no points are left</a:t>
              </a: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071DF8CE-4B91-C22C-5649-5B5012F99AC3}"/>
                </a:ext>
              </a:extLst>
            </p:cNvPr>
            <p:cNvSpPr/>
            <p:nvPr/>
          </p:nvSpPr>
          <p:spPr>
            <a:xfrm>
              <a:off x="908382" y="8592629"/>
              <a:ext cx="2745774" cy="895954"/>
            </a:xfrm>
            <a:prstGeom prst="roundRect">
              <a:avLst/>
            </a:prstGeom>
            <a:solidFill>
              <a:srgbClr val="CFDFF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6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Report north and south points of </a:t>
              </a:r>
              <a:r>
                <a:rPr lang="en-US" sz="136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len</a:t>
              </a:r>
              <a:r>
                <a:rPr lang="en-US" sz="136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(points)*div (halfway point if div = 0.5)</a:t>
              </a: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3DB89183-2EB6-C157-588F-700FB1803618}"/>
                </a:ext>
              </a:extLst>
            </p:cNvPr>
            <p:cNvSpPr/>
            <p:nvPr/>
          </p:nvSpPr>
          <p:spPr>
            <a:xfrm>
              <a:off x="4145541" y="9339550"/>
              <a:ext cx="3319021" cy="468337"/>
            </a:xfrm>
            <a:prstGeom prst="roundRect">
              <a:avLst/>
            </a:prstGeom>
            <a:solidFill>
              <a:srgbClr val="CFDFF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6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Report defined north and south points using div, else report -99 </a:t>
              </a:r>
            </a:p>
          </p:txBody>
        </p:sp>
        <p:sp>
          <p:nvSpPr>
            <p:cNvPr id="49" name="Right Arrow 48">
              <a:extLst>
                <a:ext uri="{FF2B5EF4-FFF2-40B4-BE49-F238E27FC236}">
                  <a16:creationId xmlns:a16="http://schemas.microsoft.com/office/drawing/2014/main" id="{7752202D-D148-5D89-FAA0-78C30EAD947B}"/>
                </a:ext>
              </a:extLst>
            </p:cNvPr>
            <p:cNvSpPr/>
            <p:nvPr/>
          </p:nvSpPr>
          <p:spPr>
            <a:xfrm rot="5400000">
              <a:off x="5723001" y="9094827"/>
              <a:ext cx="164101" cy="169399"/>
            </a:xfrm>
            <a:prstGeom prst="rightArrow">
              <a:avLst/>
            </a:prstGeom>
            <a:solidFill>
              <a:srgbClr val="BFC7FF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77" b="1" dirty="0"/>
            </a:p>
          </p:txBody>
        </p:sp>
        <p:sp>
          <p:nvSpPr>
            <p:cNvPr id="50" name="Right Arrow 49">
              <a:extLst>
                <a:ext uri="{FF2B5EF4-FFF2-40B4-BE49-F238E27FC236}">
                  <a16:creationId xmlns:a16="http://schemas.microsoft.com/office/drawing/2014/main" id="{98072F47-1141-CBFF-44F3-0E9640358E71}"/>
                </a:ext>
              </a:extLst>
            </p:cNvPr>
            <p:cNvSpPr/>
            <p:nvPr/>
          </p:nvSpPr>
          <p:spPr>
            <a:xfrm rot="5400000">
              <a:off x="2032573" y="8385034"/>
              <a:ext cx="164101" cy="169399"/>
            </a:xfrm>
            <a:prstGeom prst="rightArrow">
              <a:avLst/>
            </a:prstGeom>
            <a:solidFill>
              <a:srgbClr val="BFC7FF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77" b="1" dirty="0"/>
            </a:p>
          </p:txBody>
        </p:sp>
        <p:sp>
          <p:nvSpPr>
            <p:cNvPr id="51" name="Right Arrow 50">
              <a:extLst>
                <a:ext uri="{FF2B5EF4-FFF2-40B4-BE49-F238E27FC236}">
                  <a16:creationId xmlns:a16="http://schemas.microsoft.com/office/drawing/2014/main" id="{D861676B-1011-9AEF-87BF-D1459AA4628D}"/>
                </a:ext>
              </a:extLst>
            </p:cNvPr>
            <p:cNvSpPr/>
            <p:nvPr/>
          </p:nvSpPr>
          <p:spPr>
            <a:xfrm rot="5400000">
              <a:off x="5723001" y="8357776"/>
              <a:ext cx="164101" cy="169399"/>
            </a:xfrm>
            <a:prstGeom prst="rightArrow">
              <a:avLst/>
            </a:prstGeom>
            <a:solidFill>
              <a:srgbClr val="BFC7FF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77" b="1" dirty="0"/>
            </a:p>
          </p:txBody>
        </p:sp>
        <p:sp>
          <p:nvSpPr>
            <p:cNvPr id="52" name="Right Arrow 51">
              <a:extLst>
                <a:ext uri="{FF2B5EF4-FFF2-40B4-BE49-F238E27FC236}">
                  <a16:creationId xmlns:a16="http://schemas.microsoft.com/office/drawing/2014/main" id="{A66BAEB8-A219-FBA2-F463-88B1267D8E29}"/>
                </a:ext>
              </a:extLst>
            </p:cNvPr>
            <p:cNvSpPr/>
            <p:nvPr/>
          </p:nvSpPr>
          <p:spPr>
            <a:xfrm rot="5400000">
              <a:off x="2031197" y="7579572"/>
              <a:ext cx="164101" cy="169399"/>
            </a:xfrm>
            <a:prstGeom prst="rightArrow">
              <a:avLst/>
            </a:prstGeom>
            <a:solidFill>
              <a:srgbClr val="BFC7FF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77" b="1" dirty="0"/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E7EED9A6-B277-7C4F-2A5C-B40DC1D0C3A6}"/>
                </a:ext>
              </a:extLst>
            </p:cNvPr>
            <p:cNvSpPr/>
            <p:nvPr/>
          </p:nvSpPr>
          <p:spPr>
            <a:xfrm>
              <a:off x="4085112" y="8602499"/>
              <a:ext cx="3439879" cy="468337"/>
            </a:xfrm>
            <a:prstGeom prst="roundRect">
              <a:avLst/>
            </a:prstGeom>
            <a:solidFill>
              <a:srgbClr val="CFDFF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6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Only remove north -99 from north and south -99 from south instead of both</a:t>
              </a:r>
            </a:p>
          </p:txBody>
        </p:sp>
        <p:sp>
          <p:nvSpPr>
            <p:cNvPr id="54" name="Right Arrow 53">
              <a:extLst>
                <a:ext uri="{FF2B5EF4-FFF2-40B4-BE49-F238E27FC236}">
                  <a16:creationId xmlns:a16="http://schemas.microsoft.com/office/drawing/2014/main" id="{A9068C10-DBA7-8A93-6D53-E14FF9756CF0}"/>
                </a:ext>
              </a:extLst>
            </p:cNvPr>
            <p:cNvSpPr/>
            <p:nvPr/>
          </p:nvSpPr>
          <p:spPr>
            <a:xfrm rot="5400000">
              <a:off x="5723001" y="7544579"/>
              <a:ext cx="164101" cy="169399"/>
            </a:xfrm>
            <a:prstGeom prst="rightArrow">
              <a:avLst/>
            </a:prstGeom>
            <a:solidFill>
              <a:srgbClr val="BFC7FF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77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22154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126C90-0F0A-9B43-E7A0-8FF6C19D6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01BAF1C-9B70-A572-6E37-A681238481C5}"/>
              </a:ext>
            </a:extLst>
          </p:cNvPr>
          <p:cNvSpPr/>
          <p:nvPr/>
        </p:nvSpPr>
        <p:spPr>
          <a:xfrm>
            <a:off x="303921" y="191329"/>
            <a:ext cx="7164558" cy="558019"/>
          </a:xfrm>
          <a:prstGeom prst="roundRect">
            <a:avLst/>
          </a:prstGeom>
          <a:solidFill>
            <a:srgbClr val="D1E8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third_peak</a:t>
            </a:r>
            <a:endParaRPr lang="en-US" sz="187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45FAB5E-6AD4-0A9D-BC48-1E81717C8D44}"/>
              </a:ext>
            </a:extLst>
          </p:cNvPr>
          <p:cNvSpPr/>
          <p:nvPr/>
        </p:nvSpPr>
        <p:spPr>
          <a:xfrm>
            <a:off x="204273" y="2418973"/>
            <a:ext cx="2667158" cy="624335"/>
          </a:xfrm>
          <a:prstGeom prst="roundRect">
            <a:avLst/>
          </a:prstGeom>
          <a:solidFill>
            <a:srgbClr val="E2EB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</a:t>
            </a:r>
            <a:r>
              <a:rPr lang="en-US" sz="136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ghost_check</a:t>
            </a:r>
            <a:r>
              <a:rPr lang="en-US" sz="13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1 AND there are 2 maxima (one arm ghost?)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D04B701D-FA03-496D-6E38-C409F3ACEEE5}"/>
              </a:ext>
            </a:extLst>
          </p:cNvPr>
          <p:cNvSpPr/>
          <p:nvPr/>
        </p:nvSpPr>
        <p:spPr>
          <a:xfrm rot="5400000">
            <a:off x="1467448" y="2178263"/>
            <a:ext cx="164101" cy="169399"/>
          </a:xfrm>
          <a:prstGeom prst="rightArrow">
            <a:avLst/>
          </a:prstGeom>
          <a:solidFill>
            <a:srgbClr val="D1E862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7" b="1" dirty="0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962840A3-1240-61CC-B512-822B3D074471}"/>
              </a:ext>
            </a:extLst>
          </p:cNvPr>
          <p:cNvSpPr/>
          <p:nvPr/>
        </p:nvSpPr>
        <p:spPr>
          <a:xfrm rot="5400000">
            <a:off x="5481413" y="2169385"/>
            <a:ext cx="164101" cy="169399"/>
          </a:xfrm>
          <a:prstGeom prst="rightArrow">
            <a:avLst/>
          </a:prstGeom>
          <a:solidFill>
            <a:srgbClr val="D1E862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7" b="1" dirty="0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45DE03F1-8749-32B0-5C23-1084609DF517}"/>
              </a:ext>
            </a:extLst>
          </p:cNvPr>
          <p:cNvSpPr/>
          <p:nvPr/>
        </p:nvSpPr>
        <p:spPr>
          <a:xfrm rot="5400000">
            <a:off x="3804150" y="815983"/>
            <a:ext cx="164101" cy="169399"/>
          </a:xfrm>
          <a:prstGeom prst="rightArrow">
            <a:avLst/>
          </a:prstGeom>
          <a:solidFill>
            <a:srgbClr val="D1E862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7" b="1" dirty="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43D4A160-5DCE-361E-F8E7-39CBB34CCF17}"/>
              </a:ext>
            </a:extLst>
          </p:cNvPr>
          <p:cNvSpPr/>
          <p:nvPr/>
        </p:nvSpPr>
        <p:spPr>
          <a:xfrm rot="5400000">
            <a:off x="3804150" y="1460061"/>
            <a:ext cx="164101" cy="169399"/>
          </a:xfrm>
          <a:prstGeom prst="rightArrow">
            <a:avLst/>
          </a:prstGeom>
          <a:solidFill>
            <a:srgbClr val="D1E862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7" b="1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91E078B-230F-1416-3B23-29A1F53BDD87}"/>
              </a:ext>
            </a:extLst>
          </p:cNvPr>
          <p:cNvSpPr/>
          <p:nvPr/>
        </p:nvSpPr>
        <p:spPr>
          <a:xfrm>
            <a:off x="204273" y="3303344"/>
            <a:ext cx="2730305" cy="563617"/>
          </a:xfrm>
          <a:prstGeom prst="roundRect">
            <a:avLst/>
          </a:prstGeom>
          <a:solidFill>
            <a:srgbClr val="E2EB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Get maxima closest and farthest from equator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83026CF-F3BE-1933-6A71-61DB60392F61}"/>
              </a:ext>
            </a:extLst>
          </p:cNvPr>
          <p:cNvSpPr/>
          <p:nvPr/>
        </p:nvSpPr>
        <p:spPr>
          <a:xfrm>
            <a:off x="270666" y="4172491"/>
            <a:ext cx="2600765" cy="563617"/>
          </a:xfrm>
          <a:prstGeom prst="roundRect">
            <a:avLst/>
          </a:prstGeom>
          <a:solidFill>
            <a:srgbClr val="E2EB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Check hemisphere of the value farthest from the equator 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75AE9F53-DEA4-8D76-2A29-411909DAE85C}"/>
              </a:ext>
            </a:extLst>
          </p:cNvPr>
          <p:cNvSpPr/>
          <p:nvPr/>
        </p:nvSpPr>
        <p:spPr>
          <a:xfrm rot="5400000">
            <a:off x="1402675" y="3090009"/>
            <a:ext cx="164101" cy="169399"/>
          </a:xfrm>
          <a:prstGeom prst="rightArrow">
            <a:avLst/>
          </a:prstGeom>
          <a:solidFill>
            <a:srgbClr val="D1E862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7" b="1" dirty="0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E78A0973-4CAB-FDD5-F5AB-5C51DA5355C1}"/>
              </a:ext>
            </a:extLst>
          </p:cNvPr>
          <p:cNvSpPr/>
          <p:nvPr/>
        </p:nvSpPr>
        <p:spPr>
          <a:xfrm rot="5400000">
            <a:off x="1467448" y="3929938"/>
            <a:ext cx="164101" cy="169399"/>
          </a:xfrm>
          <a:prstGeom prst="rightArrow">
            <a:avLst/>
          </a:prstGeom>
          <a:solidFill>
            <a:srgbClr val="D1E862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7" b="1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4802871-6CA3-8390-2540-288EA8229B05}"/>
              </a:ext>
            </a:extLst>
          </p:cNvPr>
          <p:cNvSpPr/>
          <p:nvPr/>
        </p:nvSpPr>
        <p:spPr>
          <a:xfrm>
            <a:off x="95660" y="5102272"/>
            <a:ext cx="1330277" cy="563617"/>
          </a:xfrm>
          <a:prstGeom prst="roundRect">
            <a:avLst/>
          </a:prstGeom>
          <a:solidFill>
            <a:srgbClr val="E2EB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North hemisphere 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275FDF4-1172-D05A-6315-36D06070B9F5}"/>
              </a:ext>
            </a:extLst>
          </p:cNvPr>
          <p:cNvSpPr/>
          <p:nvPr/>
        </p:nvSpPr>
        <p:spPr>
          <a:xfrm>
            <a:off x="1813559" y="5100387"/>
            <a:ext cx="1199802" cy="563617"/>
          </a:xfrm>
          <a:prstGeom prst="roundRect">
            <a:avLst/>
          </a:prstGeom>
          <a:solidFill>
            <a:srgbClr val="E2EB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South hemisphere 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D0F71E44-D95D-010A-3C52-34D8DE0A16C9}"/>
              </a:ext>
            </a:extLst>
          </p:cNvPr>
          <p:cNvSpPr/>
          <p:nvPr/>
        </p:nvSpPr>
        <p:spPr>
          <a:xfrm rot="5400000">
            <a:off x="597842" y="4855917"/>
            <a:ext cx="164101" cy="169399"/>
          </a:xfrm>
          <a:prstGeom prst="rightArrow">
            <a:avLst/>
          </a:prstGeom>
          <a:solidFill>
            <a:srgbClr val="D1E862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7" b="1" dirty="0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A69FCC59-56B1-95C4-39DB-61575226F981}"/>
              </a:ext>
            </a:extLst>
          </p:cNvPr>
          <p:cNvSpPr/>
          <p:nvPr/>
        </p:nvSpPr>
        <p:spPr>
          <a:xfrm rot="5400000">
            <a:off x="2237405" y="4819978"/>
            <a:ext cx="164101" cy="169399"/>
          </a:xfrm>
          <a:prstGeom prst="rightArrow">
            <a:avLst/>
          </a:prstGeom>
          <a:solidFill>
            <a:srgbClr val="D1E862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7" b="1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82151E5F-3AA0-1363-E7CE-2EF84FA0A4EF}"/>
              </a:ext>
            </a:extLst>
          </p:cNvPr>
          <p:cNvSpPr/>
          <p:nvPr/>
        </p:nvSpPr>
        <p:spPr>
          <a:xfrm>
            <a:off x="46349" y="5948962"/>
            <a:ext cx="1698968" cy="840998"/>
          </a:xfrm>
          <a:prstGeom prst="roundRect">
            <a:avLst/>
          </a:prstGeom>
          <a:solidFill>
            <a:srgbClr val="E2EB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Look for third peak between closest point to equator and -15 </a:t>
            </a:r>
            <a:r>
              <a:rPr lang="en-US" sz="136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mlat</a:t>
            </a:r>
            <a:endParaRPr lang="en-US" sz="136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0E3D3782-47B6-B4D0-8DE1-486EB70B0BDE}"/>
              </a:ext>
            </a:extLst>
          </p:cNvPr>
          <p:cNvSpPr/>
          <p:nvPr/>
        </p:nvSpPr>
        <p:spPr>
          <a:xfrm>
            <a:off x="1930132" y="5919493"/>
            <a:ext cx="1698968" cy="840998"/>
          </a:xfrm>
          <a:prstGeom prst="roundRect">
            <a:avLst/>
          </a:prstGeom>
          <a:solidFill>
            <a:srgbClr val="E2EB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Look for third peak between closest point to equator and +15 </a:t>
            </a:r>
            <a:r>
              <a:rPr lang="en-US" sz="136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mlat</a:t>
            </a:r>
            <a:endParaRPr lang="en-US" sz="136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D56851F2-023F-BBD4-33BD-CB852B77FDE6}"/>
              </a:ext>
            </a:extLst>
          </p:cNvPr>
          <p:cNvSpPr/>
          <p:nvPr/>
        </p:nvSpPr>
        <p:spPr>
          <a:xfrm>
            <a:off x="204273" y="7102234"/>
            <a:ext cx="3387969" cy="563617"/>
          </a:xfrm>
          <a:prstGeom prst="roundRect">
            <a:avLst/>
          </a:prstGeom>
          <a:solidFill>
            <a:srgbClr val="E2EB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there are z Locs in the range, choose point farthest from equator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F4707FE9-75E1-FA67-AD58-797BB81833D7}"/>
              </a:ext>
            </a:extLst>
          </p:cNvPr>
          <p:cNvSpPr/>
          <p:nvPr/>
        </p:nvSpPr>
        <p:spPr>
          <a:xfrm>
            <a:off x="3113318" y="3268689"/>
            <a:ext cx="1498119" cy="563617"/>
          </a:xfrm>
          <a:prstGeom prst="roundRect">
            <a:avLst/>
          </a:prstGeom>
          <a:solidFill>
            <a:srgbClr val="E2EB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</a:t>
            </a:r>
            <a:r>
              <a:rPr lang="en-US" sz="136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ghost_check</a:t>
            </a:r>
            <a:r>
              <a:rPr lang="en-US" sz="13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1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B7BF585C-13AA-FA80-8DA4-B21FB19C186F}"/>
              </a:ext>
            </a:extLst>
          </p:cNvPr>
          <p:cNvSpPr/>
          <p:nvPr/>
        </p:nvSpPr>
        <p:spPr>
          <a:xfrm>
            <a:off x="114047" y="7956602"/>
            <a:ext cx="3387969" cy="563617"/>
          </a:xfrm>
          <a:prstGeom prst="roundRect">
            <a:avLst/>
          </a:prstGeom>
          <a:solidFill>
            <a:srgbClr val="E2EB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 a minimum between equator peak and new peak</a:t>
            </a: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829F8D9F-1821-7F98-E4AE-EA775A4CA64A}"/>
              </a:ext>
            </a:extLst>
          </p:cNvPr>
          <p:cNvSpPr/>
          <p:nvPr/>
        </p:nvSpPr>
        <p:spPr>
          <a:xfrm rot="5400000">
            <a:off x="613461" y="5728101"/>
            <a:ext cx="164101" cy="169399"/>
          </a:xfrm>
          <a:prstGeom prst="rightArrow">
            <a:avLst/>
          </a:prstGeom>
          <a:solidFill>
            <a:srgbClr val="D1E862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7" b="1" dirty="0"/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2594A18D-F005-959E-E453-F4A6B742B91D}"/>
              </a:ext>
            </a:extLst>
          </p:cNvPr>
          <p:cNvSpPr/>
          <p:nvPr/>
        </p:nvSpPr>
        <p:spPr>
          <a:xfrm rot="5400000">
            <a:off x="2421538" y="5722630"/>
            <a:ext cx="164101" cy="169399"/>
          </a:xfrm>
          <a:prstGeom prst="rightArrow">
            <a:avLst/>
          </a:prstGeom>
          <a:solidFill>
            <a:srgbClr val="D1E862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7" b="1" dirty="0"/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B52ACF31-1783-615B-34CB-AA9392D443B6}"/>
              </a:ext>
            </a:extLst>
          </p:cNvPr>
          <p:cNvSpPr/>
          <p:nvPr/>
        </p:nvSpPr>
        <p:spPr>
          <a:xfrm rot="5400000">
            <a:off x="729083" y="6872159"/>
            <a:ext cx="164101" cy="169399"/>
          </a:xfrm>
          <a:prstGeom prst="rightArrow">
            <a:avLst/>
          </a:prstGeom>
          <a:solidFill>
            <a:srgbClr val="D1E862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7" b="1" dirty="0"/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C633F94A-2610-E5FB-A8BF-7FCF9DB47104}"/>
              </a:ext>
            </a:extLst>
          </p:cNvPr>
          <p:cNvSpPr/>
          <p:nvPr/>
        </p:nvSpPr>
        <p:spPr>
          <a:xfrm rot="5400000">
            <a:off x="2704681" y="6831175"/>
            <a:ext cx="164101" cy="169399"/>
          </a:xfrm>
          <a:prstGeom prst="rightArrow">
            <a:avLst/>
          </a:prstGeom>
          <a:solidFill>
            <a:srgbClr val="D1E862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7" b="1" dirty="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A479840A-6119-6036-5CB3-76783EE710A0}"/>
              </a:ext>
            </a:extLst>
          </p:cNvPr>
          <p:cNvSpPr/>
          <p:nvPr/>
        </p:nvSpPr>
        <p:spPr>
          <a:xfrm>
            <a:off x="3273552" y="2413453"/>
            <a:ext cx="4091855" cy="563617"/>
          </a:xfrm>
          <a:prstGeom prst="roundRect">
            <a:avLst/>
          </a:prstGeom>
          <a:solidFill>
            <a:srgbClr val="E2EB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ELSE</a:t>
            </a:r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0736F3DE-44C7-61F6-F7AB-0C318C74754B}"/>
              </a:ext>
            </a:extLst>
          </p:cNvPr>
          <p:cNvSpPr/>
          <p:nvPr/>
        </p:nvSpPr>
        <p:spPr>
          <a:xfrm rot="5400000">
            <a:off x="1718299" y="7726527"/>
            <a:ext cx="164101" cy="169399"/>
          </a:xfrm>
          <a:prstGeom prst="rightArrow">
            <a:avLst/>
          </a:prstGeom>
          <a:solidFill>
            <a:srgbClr val="D1E862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7" b="1" dirty="0"/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2DD9F3E9-E732-07A5-C75A-808B14A894B4}"/>
              </a:ext>
            </a:extLst>
          </p:cNvPr>
          <p:cNvSpPr/>
          <p:nvPr/>
        </p:nvSpPr>
        <p:spPr>
          <a:xfrm rot="5400000">
            <a:off x="2798141" y="5246506"/>
            <a:ext cx="2917509" cy="169399"/>
          </a:xfrm>
          <a:prstGeom prst="rightArrow">
            <a:avLst/>
          </a:prstGeom>
          <a:solidFill>
            <a:srgbClr val="D1E862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7" b="1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2C24F12-28C4-CFFB-8197-CF01FC431A00}"/>
              </a:ext>
            </a:extLst>
          </p:cNvPr>
          <p:cNvSpPr/>
          <p:nvPr/>
        </p:nvSpPr>
        <p:spPr>
          <a:xfrm>
            <a:off x="1930132" y="1020614"/>
            <a:ext cx="3912137" cy="382377"/>
          </a:xfrm>
          <a:prstGeom prst="roundRect">
            <a:avLst/>
          </a:prstGeom>
          <a:solidFill>
            <a:srgbClr val="88E9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get_zlopes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77D02A63-0F5E-C018-D3CE-77431A6F212A}"/>
              </a:ext>
            </a:extLst>
          </p:cNvPr>
          <p:cNvSpPr/>
          <p:nvPr/>
        </p:nvSpPr>
        <p:spPr>
          <a:xfrm>
            <a:off x="679893" y="1681518"/>
            <a:ext cx="6412615" cy="413199"/>
          </a:xfrm>
          <a:prstGeom prst="roundRect">
            <a:avLst/>
          </a:prstGeom>
          <a:solidFill>
            <a:srgbClr val="CBBB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find_maxima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C5693AB2-F581-8196-DD5B-778C235549EB}"/>
              </a:ext>
            </a:extLst>
          </p:cNvPr>
          <p:cNvSpPr/>
          <p:nvPr/>
        </p:nvSpPr>
        <p:spPr>
          <a:xfrm rot="5400000">
            <a:off x="3634751" y="3043310"/>
            <a:ext cx="164101" cy="169399"/>
          </a:xfrm>
          <a:prstGeom prst="rightArrow">
            <a:avLst/>
          </a:prstGeom>
          <a:solidFill>
            <a:srgbClr val="D1E862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7" b="1" dirty="0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1FB2DFC0-2A7C-20C3-26AF-B6ABDA8FDF51}"/>
              </a:ext>
            </a:extLst>
          </p:cNvPr>
          <p:cNvSpPr/>
          <p:nvPr/>
        </p:nvSpPr>
        <p:spPr>
          <a:xfrm rot="16200000">
            <a:off x="4315734" y="7891090"/>
            <a:ext cx="361091" cy="169399"/>
          </a:xfrm>
          <a:prstGeom prst="rightArrow">
            <a:avLst/>
          </a:prstGeom>
          <a:solidFill>
            <a:srgbClr val="D1E862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7" b="1" dirty="0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240016F8-C3BB-CAF9-87EB-0E3660895DE8}"/>
              </a:ext>
            </a:extLst>
          </p:cNvPr>
          <p:cNvSpPr/>
          <p:nvPr/>
        </p:nvSpPr>
        <p:spPr>
          <a:xfrm>
            <a:off x="103153" y="8780255"/>
            <a:ext cx="3434912" cy="708525"/>
          </a:xfrm>
          <a:prstGeom prst="roundRect">
            <a:avLst/>
          </a:prstGeom>
          <a:solidFill>
            <a:srgbClr val="88E9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get_zlopes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new peak</a:t>
            </a:r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754D7030-90DA-E9AF-BE52-5039B34561D4}"/>
              </a:ext>
            </a:extLst>
          </p:cNvPr>
          <p:cNvSpPr/>
          <p:nvPr/>
        </p:nvSpPr>
        <p:spPr>
          <a:xfrm rot="21315810">
            <a:off x="3621541" y="8978099"/>
            <a:ext cx="164101" cy="169399"/>
          </a:xfrm>
          <a:prstGeom prst="rightArrow">
            <a:avLst/>
          </a:prstGeom>
          <a:solidFill>
            <a:srgbClr val="D1E862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7" b="1" dirty="0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053C6E3A-23A3-BAD2-BD30-375F6FA9A8BD}"/>
              </a:ext>
            </a:extLst>
          </p:cNvPr>
          <p:cNvSpPr/>
          <p:nvPr/>
        </p:nvSpPr>
        <p:spPr>
          <a:xfrm>
            <a:off x="3988547" y="6833824"/>
            <a:ext cx="1490217" cy="895352"/>
          </a:xfrm>
          <a:prstGeom prst="roundRect">
            <a:avLst/>
          </a:prstGeom>
          <a:solidFill>
            <a:srgbClr val="E2EB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there are  is more than 1 max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2716A8E1-510F-7330-765F-7C3BADABE2EC}"/>
              </a:ext>
            </a:extLst>
          </p:cNvPr>
          <p:cNvSpPr/>
          <p:nvPr/>
        </p:nvSpPr>
        <p:spPr>
          <a:xfrm>
            <a:off x="5952304" y="6942624"/>
            <a:ext cx="1413103" cy="712357"/>
          </a:xfrm>
          <a:prstGeom prst="roundRect">
            <a:avLst/>
          </a:prstGeom>
          <a:solidFill>
            <a:srgbClr val="D1E8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Return latitudes of maxima</a:t>
            </a:r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BF8E0E82-11C2-A761-82C5-DF17331EAEB2}"/>
              </a:ext>
            </a:extLst>
          </p:cNvPr>
          <p:cNvSpPr/>
          <p:nvPr/>
        </p:nvSpPr>
        <p:spPr>
          <a:xfrm>
            <a:off x="5614687" y="7196800"/>
            <a:ext cx="164101" cy="169399"/>
          </a:xfrm>
          <a:prstGeom prst="rightArrow">
            <a:avLst/>
          </a:prstGeom>
          <a:solidFill>
            <a:srgbClr val="D1E862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7" b="1" dirty="0"/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10146CC5-98FC-F606-C1E9-970C68B716CE}"/>
              </a:ext>
            </a:extLst>
          </p:cNvPr>
          <p:cNvSpPr/>
          <p:nvPr/>
        </p:nvSpPr>
        <p:spPr>
          <a:xfrm rot="5400000">
            <a:off x="1714604" y="8557715"/>
            <a:ext cx="164101" cy="169399"/>
          </a:xfrm>
          <a:prstGeom prst="rightArrow">
            <a:avLst/>
          </a:prstGeom>
          <a:solidFill>
            <a:srgbClr val="D1E862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7" b="1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92FC022-32AC-A476-7201-66ED0F278ACB}"/>
              </a:ext>
            </a:extLst>
          </p:cNvPr>
          <p:cNvGrpSpPr/>
          <p:nvPr/>
        </p:nvGrpSpPr>
        <p:grpSpPr>
          <a:xfrm>
            <a:off x="3862378" y="8222348"/>
            <a:ext cx="1752309" cy="1680900"/>
            <a:chOff x="3780034" y="7811226"/>
            <a:chExt cx="1752309" cy="1680900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B653497B-DD40-4E7F-A5EA-A24B4AA65AAC}"/>
                </a:ext>
              </a:extLst>
            </p:cNvPr>
            <p:cNvSpPr/>
            <p:nvPr/>
          </p:nvSpPr>
          <p:spPr>
            <a:xfrm>
              <a:off x="3906203" y="8761124"/>
              <a:ext cx="1493430" cy="611476"/>
            </a:xfrm>
            <a:prstGeom prst="roundRect">
              <a:avLst/>
            </a:prstGeom>
            <a:solidFill>
              <a:srgbClr val="E2EB9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6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If it is a peak, add it in to make 3 peaks</a:t>
              </a: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BE029B52-5A92-143E-DDA9-144AD2C45C72}"/>
                </a:ext>
              </a:extLst>
            </p:cNvPr>
            <p:cNvSpPr/>
            <p:nvPr/>
          </p:nvSpPr>
          <p:spPr>
            <a:xfrm>
              <a:off x="3906202" y="7990409"/>
              <a:ext cx="1473174" cy="495100"/>
            </a:xfrm>
            <a:prstGeom prst="roundRect">
              <a:avLst/>
            </a:prstGeom>
            <a:solidFill>
              <a:srgbClr val="E2EB9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6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If it is not peak,  keep 2 peaks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CDAAB17-F0C1-ACA5-ADEB-7FF48231A1F5}"/>
                </a:ext>
              </a:extLst>
            </p:cNvPr>
            <p:cNvSpPr/>
            <p:nvPr/>
          </p:nvSpPr>
          <p:spPr>
            <a:xfrm>
              <a:off x="3780034" y="7811226"/>
              <a:ext cx="1752309" cy="1680900"/>
            </a:xfrm>
            <a:prstGeom prst="rect">
              <a:avLst/>
            </a:prstGeom>
            <a:noFill/>
            <a:ln>
              <a:solidFill>
                <a:srgbClr val="D1E962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65974A9-9C78-3C5D-64F6-FC1914195263}"/>
              </a:ext>
            </a:extLst>
          </p:cNvPr>
          <p:cNvGrpSpPr/>
          <p:nvPr/>
        </p:nvGrpSpPr>
        <p:grpSpPr>
          <a:xfrm>
            <a:off x="4725133" y="3306445"/>
            <a:ext cx="2967992" cy="2841026"/>
            <a:chOff x="4877560" y="3146714"/>
            <a:chExt cx="2967992" cy="2841026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3BCA0C80-757B-43F1-0D9E-B64FDC4AC441}"/>
                </a:ext>
              </a:extLst>
            </p:cNvPr>
            <p:cNvSpPr/>
            <p:nvPr/>
          </p:nvSpPr>
          <p:spPr>
            <a:xfrm>
              <a:off x="5149216" y="3259536"/>
              <a:ext cx="2216191" cy="563617"/>
            </a:xfrm>
            <a:prstGeom prst="roundRect">
              <a:avLst/>
            </a:prstGeom>
            <a:solidFill>
              <a:srgbClr val="E2EB9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6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If </a:t>
              </a:r>
              <a:r>
                <a:rPr lang="en-US" sz="136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ghost_check</a:t>
              </a:r>
              <a:r>
                <a:rPr lang="en-US" sz="136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!= 1 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CB9B8B47-5FC4-1002-E137-2B5442028599}"/>
                </a:ext>
              </a:extLst>
            </p:cNvPr>
            <p:cNvSpPr/>
            <p:nvPr/>
          </p:nvSpPr>
          <p:spPr>
            <a:xfrm>
              <a:off x="4987015" y="4152381"/>
              <a:ext cx="1413103" cy="563617"/>
            </a:xfrm>
            <a:prstGeom prst="roundRect">
              <a:avLst/>
            </a:prstGeom>
            <a:solidFill>
              <a:srgbClr val="E2EB9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6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If there are 3 maxima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A612C235-9AA2-4880-8528-735CC1E5F591}"/>
                </a:ext>
              </a:extLst>
            </p:cNvPr>
            <p:cNvSpPr/>
            <p:nvPr/>
          </p:nvSpPr>
          <p:spPr>
            <a:xfrm>
              <a:off x="6601540" y="4140247"/>
              <a:ext cx="1071675" cy="587884"/>
            </a:xfrm>
            <a:prstGeom prst="roundRect">
              <a:avLst/>
            </a:prstGeom>
            <a:solidFill>
              <a:srgbClr val="E2EB9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6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If there are not 3 maxima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1457073B-CAC7-3EC1-1383-A275DD1F8718}"/>
                </a:ext>
              </a:extLst>
            </p:cNvPr>
            <p:cNvSpPr/>
            <p:nvPr/>
          </p:nvSpPr>
          <p:spPr>
            <a:xfrm>
              <a:off x="5015167" y="5033658"/>
              <a:ext cx="1413103" cy="701347"/>
            </a:xfrm>
            <a:prstGeom prst="roundRect">
              <a:avLst/>
            </a:prstGeom>
            <a:solidFill>
              <a:srgbClr val="D1E86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6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Return latitudes of maxima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814664B4-4227-3E21-78E0-9E8BC1A2431F}"/>
                </a:ext>
              </a:extLst>
            </p:cNvPr>
            <p:cNvSpPr/>
            <p:nvPr/>
          </p:nvSpPr>
          <p:spPr>
            <a:xfrm>
              <a:off x="6677524" y="5034302"/>
              <a:ext cx="1071675" cy="680267"/>
            </a:xfrm>
            <a:prstGeom prst="roundRect">
              <a:avLst/>
            </a:prstGeom>
            <a:solidFill>
              <a:srgbClr val="D1E86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6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Return empty array</a:t>
              </a:r>
            </a:p>
          </p:txBody>
        </p:sp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4AF08253-30A8-E6D0-D007-8345C95104FC}"/>
                </a:ext>
              </a:extLst>
            </p:cNvPr>
            <p:cNvSpPr/>
            <p:nvPr/>
          </p:nvSpPr>
          <p:spPr>
            <a:xfrm rot="5400000">
              <a:off x="5375131" y="3902988"/>
              <a:ext cx="164101" cy="169399"/>
            </a:xfrm>
            <a:prstGeom prst="rightArrow">
              <a:avLst/>
            </a:prstGeom>
            <a:solidFill>
              <a:srgbClr val="D1E862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77" b="1" dirty="0"/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F961E2BC-0704-1E13-7A65-EED1A8A6C191}"/>
                </a:ext>
              </a:extLst>
            </p:cNvPr>
            <p:cNvSpPr/>
            <p:nvPr/>
          </p:nvSpPr>
          <p:spPr>
            <a:xfrm rot="5400000">
              <a:off x="7005803" y="3892613"/>
              <a:ext cx="164101" cy="169399"/>
            </a:xfrm>
            <a:prstGeom prst="rightArrow">
              <a:avLst/>
            </a:prstGeom>
            <a:solidFill>
              <a:srgbClr val="D1E862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77" b="1" dirty="0"/>
            </a:p>
          </p:txBody>
        </p:sp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B4C1B5FD-BEC4-268D-F8A9-5E214B177D17}"/>
                </a:ext>
              </a:extLst>
            </p:cNvPr>
            <p:cNvSpPr/>
            <p:nvPr/>
          </p:nvSpPr>
          <p:spPr>
            <a:xfrm rot="5400000">
              <a:off x="7140026" y="4806366"/>
              <a:ext cx="164101" cy="169399"/>
            </a:xfrm>
            <a:prstGeom prst="rightArrow">
              <a:avLst/>
            </a:prstGeom>
            <a:solidFill>
              <a:srgbClr val="D1E862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77" b="1" dirty="0"/>
            </a:p>
          </p:txBody>
        </p:sp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46899F04-4927-DA4C-6FD3-3128718C2E77}"/>
                </a:ext>
              </a:extLst>
            </p:cNvPr>
            <p:cNvSpPr/>
            <p:nvPr/>
          </p:nvSpPr>
          <p:spPr>
            <a:xfrm rot="5400000">
              <a:off x="5459830" y="4788803"/>
              <a:ext cx="164101" cy="169399"/>
            </a:xfrm>
            <a:prstGeom prst="rightArrow">
              <a:avLst/>
            </a:prstGeom>
            <a:solidFill>
              <a:srgbClr val="D1E862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77" b="1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FE8A8C3-C846-4472-A71B-E43F28E49D7E}"/>
                </a:ext>
              </a:extLst>
            </p:cNvPr>
            <p:cNvSpPr/>
            <p:nvPr/>
          </p:nvSpPr>
          <p:spPr>
            <a:xfrm>
              <a:off x="4877560" y="3146714"/>
              <a:ext cx="2967992" cy="2841026"/>
            </a:xfrm>
            <a:prstGeom prst="rect">
              <a:avLst/>
            </a:prstGeom>
            <a:noFill/>
            <a:ln>
              <a:solidFill>
                <a:srgbClr val="D1E962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ight Arrow 56">
            <a:extLst>
              <a:ext uri="{FF2B5EF4-FFF2-40B4-BE49-F238E27FC236}">
                <a16:creationId xmlns:a16="http://schemas.microsoft.com/office/drawing/2014/main" id="{5A07F16F-8CF8-9AF9-59F9-7CAA623213E6}"/>
              </a:ext>
            </a:extLst>
          </p:cNvPr>
          <p:cNvSpPr/>
          <p:nvPr/>
        </p:nvSpPr>
        <p:spPr>
          <a:xfrm rot="5400000">
            <a:off x="6187845" y="3038479"/>
            <a:ext cx="164101" cy="169399"/>
          </a:xfrm>
          <a:prstGeom prst="rightArrow">
            <a:avLst/>
          </a:prstGeom>
          <a:solidFill>
            <a:srgbClr val="D1E862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7" b="1" dirty="0"/>
          </a:p>
        </p:txBody>
      </p:sp>
    </p:spTree>
    <p:extLst>
      <p:ext uri="{BB962C8B-B14F-4D97-AF65-F5344CB8AC3E}">
        <p14:creationId xmlns:p14="http://schemas.microsoft.com/office/powerpoint/2010/main" val="1328530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D20970-F964-671A-0E42-8DDB9790E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926B2E5-5F12-F71C-4024-AB8055C13BC5}"/>
              </a:ext>
            </a:extLst>
          </p:cNvPr>
          <p:cNvSpPr/>
          <p:nvPr/>
        </p:nvSpPr>
        <p:spPr>
          <a:xfrm>
            <a:off x="361582" y="154103"/>
            <a:ext cx="7164558" cy="558019"/>
          </a:xfrm>
          <a:prstGeom prst="roundRect">
            <a:avLst/>
          </a:prstGeom>
          <a:solidFill>
            <a:srgbClr val="ECA4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ghost_check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93C452C-B555-974C-E065-D02B2FDC4437}"/>
              </a:ext>
            </a:extLst>
          </p:cNvPr>
          <p:cNvSpPr/>
          <p:nvPr/>
        </p:nvSpPr>
        <p:spPr>
          <a:xfrm>
            <a:off x="226743" y="3558010"/>
            <a:ext cx="3013016" cy="468337"/>
          </a:xfrm>
          <a:prstGeom prst="roundRect">
            <a:avLst/>
          </a:prstGeom>
          <a:solidFill>
            <a:srgbClr val="F5D5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 peaks  are +/- 15  and not on same side of equator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3D71597-063C-D1B0-A2AE-D53A963460F8}"/>
              </a:ext>
            </a:extLst>
          </p:cNvPr>
          <p:cNvSpPr/>
          <p:nvPr/>
        </p:nvSpPr>
        <p:spPr>
          <a:xfrm>
            <a:off x="196909" y="2801627"/>
            <a:ext cx="3013016" cy="468337"/>
          </a:xfrm>
          <a:prstGeom prst="roundRect">
            <a:avLst/>
          </a:prstGeom>
          <a:solidFill>
            <a:srgbClr val="F5D5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3 peaks are returned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CB340E6-40F6-9384-350F-EB559E1380FB}"/>
              </a:ext>
            </a:extLst>
          </p:cNvPr>
          <p:cNvSpPr/>
          <p:nvPr/>
        </p:nvSpPr>
        <p:spPr>
          <a:xfrm>
            <a:off x="109188" y="5839286"/>
            <a:ext cx="3226257" cy="468337"/>
          </a:xfrm>
          <a:prstGeom prst="roundRect">
            <a:avLst/>
          </a:prstGeom>
          <a:solidFill>
            <a:srgbClr val="F5D5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Find troughs between each peak and equator peak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B8BC6D8-F6E1-13CC-68F9-476BFE97AFEB}"/>
              </a:ext>
            </a:extLst>
          </p:cNvPr>
          <p:cNvSpPr/>
          <p:nvPr/>
        </p:nvSpPr>
        <p:spPr>
          <a:xfrm>
            <a:off x="243996" y="5065710"/>
            <a:ext cx="3012305" cy="468337"/>
          </a:xfrm>
          <a:prstGeom prst="roundRect">
            <a:avLst/>
          </a:prstGeom>
          <a:solidFill>
            <a:srgbClr val="F5D5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 den difference between each peak and trough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1AA0B78-AFA1-34FC-B659-D211A7051BE7}"/>
              </a:ext>
            </a:extLst>
          </p:cNvPr>
          <p:cNvSpPr/>
          <p:nvPr/>
        </p:nvSpPr>
        <p:spPr>
          <a:xfrm>
            <a:off x="27312" y="7367438"/>
            <a:ext cx="3308133" cy="468337"/>
          </a:xfrm>
          <a:prstGeom prst="roundRect">
            <a:avLst/>
          </a:prstGeom>
          <a:solidFill>
            <a:srgbClr val="F5D5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north edge is &gt; -1° and south edge is &lt; 1 °  of equator span, proceed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E4D3C3C-18E9-7156-6F23-16A4A802CB7E}"/>
              </a:ext>
            </a:extLst>
          </p:cNvPr>
          <p:cNvSpPr/>
          <p:nvPr/>
        </p:nvSpPr>
        <p:spPr>
          <a:xfrm>
            <a:off x="90641" y="8133402"/>
            <a:ext cx="2401551" cy="684002"/>
          </a:xfrm>
          <a:prstGeom prst="roundRect">
            <a:avLst/>
          </a:prstGeom>
          <a:solidFill>
            <a:srgbClr val="F5D5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the trough tec is symmetric not symmetric to north or south peak 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AC4269A-A3CD-36B0-D741-48F7430DF36D}"/>
              </a:ext>
            </a:extLst>
          </p:cNvPr>
          <p:cNvSpPr/>
          <p:nvPr/>
        </p:nvSpPr>
        <p:spPr>
          <a:xfrm>
            <a:off x="284701" y="1013311"/>
            <a:ext cx="3050744" cy="678188"/>
          </a:xfrm>
          <a:prstGeom prst="roundRect">
            <a:avLst/>
          </a:prstGeom>
          <a:solidFill>
            <a:srgbClr val="F5D5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 symmetric threshold (half of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set_dif_thresh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), set spooky to False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1DB6619-A903-0F4E-26B6-75C79F49D8C4}"/>
              </a:ext>
            </a:extLst>
          </p:cNvPr>
          <p:cNvSpPr/>
          <p:nvPr/>
        </p:nvSpPr>
        <p:spPr>
          <a:xfrm>
            <a:off x="3592834" y="1013311"/>
            <a:ext cx="4074110" cy="678188"/>
          </a:xfrm>
          <a:prstGeom prst="roundRect">
            <a:avLst/>
          </a:prstGeom>
          <a:solidFill>
            <a:srgbClr val="F5D5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Limit latitudes between +/- 15 degrees and  add end lats of +/-15 degrees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4154981-2074-6CC6-88E9-4C61A6E02958}"/>
              </a:ext>
            </a:extLst>
          </p:cNvPr>
          <p:cNvSpPr/>
          <p:nvPr/>
        </p:nvSpPr>
        <p:spPr>
          <a:xfrm>
            <a:off x="4344951" y="2763190"/>
            <a:ext cx="2908671" cy="468337"/>
          </a:xfrm>
          <a:prstGeom prst="roundRect">
            <a:avLst/>
          </a:prstGeom>
          <a:solidFill>
            <a:srgbClr val="F5D5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there are 2 peaks, check for 1 armed ghost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976FD0D-40E8-9747-4B83-A7B2AB46B911}"/>
              </a:ext>
            </a:extLst>
          </p:cNvPr>
          <p:cNvSpPr/>
          <p:nvPr/>
        </p:nvSpPr>
        <p:spPr>
          <a:xfrm>
            <a:off x="284701" y="4311860"/>
            <a:ext cx="2907985" cy="468337"/>
          </a:xfrm>
          <a:prstGeom prst="roundRect">
            <a:avLst/>
          </a:prstGeom>
          <a:solidFill>
            <a:srgbClr val="F5D5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find which peak is north, south, and equator peak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2C774D4-0D5A-69DC-38C5-44A71AB40FB1}"/>
              </a:ext>
            </a:extLst>
          </p:cNvPr>
          <p:cNvSpPr/>
          <p:nvPr/>
        </p:nvSpPr>
        <p:spPr>
          <a:xfrm>
            <a:off x="2694801" y="8185034"/>
            <a:ext cx="1445038" cy="1809512"/>
          </a:xfrm>
          <a:prstGeom prst="roundRect">
            <a:avLst/>
          </a:prstGeom>
          <a:solidFill>
            <a:srgbClr val="F5D5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one is symmetric, then remove it and proceed to as potential 1 arm ghost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3A8BBF8-5AB3-46F4-4BD2-2EDD900D3DE7}"/>
              </a:ext>
            </a:extLst>
          </p:cNvPr>
          <p:cNvSpPr/>
          <p:nvPr/>
        </p:nvSpPr>
        <p:spPr>
          <a:xfrm>
            <a:off x="4347916" y="3580595"/>
            <a:ext cx="2907985" cy="468337"/>
          </a:xfrm>
          <a:prstGeom prst="roundRect">
            <a:avLst/>
          </a:prstGeom>
          <a:solidFill>
            <a:srgbClr val="F5D5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 peaks between +/-15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3B89302-9D86-A1ED-FD5D-8BB8BA69973D}"/>
              </a:ext>
            </a:extLst>
          </p:cNvPr>
          <p:cNvSpPr/>
          <p:nvPr/>
        </p:nvSpPr>
        <p:spPr>
          <a:xfrm>
            <a:off x="4365940" y="4311859"/>
            <a:ext cx="2907985" cy="468337"/>
          </a:xfrm>
          <a:prstGeom prst="roundRect">
            <a:avLst/>
          </a:prstGeom>
          <a:solidFill>
            <a:srgbClr val="F5D5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Calculate span of each peak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2D11A4C1-E0B8-6C07-36B5-E29795F9F804}"/>
              </a:ext>
            </a:extLst>
          </p:cNvPr>
          <p:cNvSpPr/>
          <p:nvPr/>
        </p:nvSpPr>
        <p:spPr>
          <a:xfrm>
            <a:off x="4345637" y="5112609"/>
            <a:ext cx="2907985" cy="468337"/>
          </a:xfrm>
          <a:prstGeom prst="roundRect">
            <a:avLst/>
          </a:prstGeom>
          <a:solidFill>
            <a:srgbClr val="F5D5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only 1 peak spans over 0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D2A09C18-0172-BB69-6770-ECB2E63280A9}"/>
              </a:ext>
            </a:extLst>
          </p:cNvPr>
          <p:cNvSpPr/>
          <p:nvPr/>
        </p:nvSpPr>
        <p:spPr>
          <a:xfrm>
            <a:off x="4545396" y="5963013"/>
            <a:ext cx="2708226" cy="698266"/>
          </a:xfrm>
          <a:prstGeom prst="roundRect">
            <a:avLst/>
          </a:prstGeom>
          <a:solidFill>
            <a:srgbClr val="EDA4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 armed GHOST, arm determines North or South, set spooky to True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2874E542-B68C-2EBC-FAEA-2294D4DE23FC}"/>
              </a:ext>
            </a:extLst>
          </p:cNvPr>
          <p:cNvSpPr/>
          <p:nvPr/>
        </p:nvSpPr>
        <p:spPr>
          <a:xfrm rot="5400000">
            <a:off x="1615616" y="779182"/>
            <a:ext cx="164101" cy="169399"/>
          </a:xfrm>
          <a:prstGeom prst="rightArrow">
            <a:avLst/>
          </a:prstGeom>
          <a:solidFill>
            <a:srgbClr val="F5D5D5"/>
          </a:solidFill>
          <a:ln>
            <a:solidFill>
              <a:srgbClr val="EDA4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0B0BE299-8D39-E5B0-8098-36D66A63A676}"/>
              </a:ext>
            </a:extLst>
          </p:cNvPr>
          <p:cNvSpPr/>
          <p:nvPr/>
        </p:nvSpPr>
        <p:spPr>
          <a:xfrm rot="5400000">
            <a:off x="5547838" y="780756"/>
            <a:ext cx="164101" cy="169399"/>
          </a:xfrm>
          <a:prstGeom prst="rightArrow">
            <a:avLst/>
          </a:prstGeom>
          <a:solidFill>
            <a:srgbClr val="F5D5D5"/>
          </a:solidFill>
          <a:ln>
            <a:solidFill>
              <a:srgbClr val="EDA4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BD9D9409-8D32-B123-CB3C-CFE28F384769}"/>
              </a:ext>
            </a:extLst>
          </p:cNvPr>
          <p:cNvSpPr/>
          <p:nvPr/>
        </p:nvSpPr>
        <p:spPr>
          <a:xfrm rot="5400000">
            <a:off x="1643323" y="1748608"/>
            <a:ext cx="164101" cy="169399"/>
          </a:xfrm>
          <a:prstGeom prst="rightArrow">
            <a:avLst/>
          </a:prstGeom>
          <a:solidFill>
            <a:srgbClr val="F5D5D5"/>
          </a:solidFill>
          <a:ln>
            <a:solidFill>
              <a:srgbClr val="EDA4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0E4748E7-F934-3097-8317-C71C4576E3AC}"/>
              </a:ext>
            </a:extLst>
          </p:cNvPr>
          <p:cNvSpPr/>
          <p:nvPr/>
        </p:nvSpPr>
        <p:spPr>
          <a:xfrm rot="5400000">
            <a:off x="5550592" y="1770041"/>
            <a:ext cx="164101" cy="169399"/>
          </a:xfrm>
          <a:prstGeom prst="rightArrow">
            <a:avLst/>
          </a:prstGeom>
          <a:solidFill>
            <a:srgbClr val="F5D5D5"/>
          </a:solidFill>
          <a:ln>
            <a:solidFill>
              <a:srgbClr val="EDA4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8E5A972C-08A4-83C9-9607-44E5B3B0FE4A}"/>
              </a:ext>
            </a:extLst>
          </p:cNvPr>
          <p:cNvSpPr/>
          <p:nvPr/>
        </p:nvSpPr>
        <p:spPr>
          <a:xfrm>
            <a:off x="226742" y="2017982"/>
            <a:ext cx="7434237" cy="468337"/>
          </a:xfrm>
          <a:prstGeom prst="roundRect">
            <a:avLst/>
          </a:prstGeom>
          <a:solidFill>
            <a:srgbClr val="D1E8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third_peak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ghost_check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=1)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A48306C4-FBBE-9D05-6536-934C58301A33}"/>
              </a:ext>
            </a:extLst>
          </p:cNvPr>
          <p:cNvSpPr/>
          <p:nvPr/>
        </p:nvSpPr>
        <p:spPr>
          <a:xfrm rot="5400000">
            <a:off x="1528354" y="2572770"/>
            <a:ext cx="164101" cy="169399"/>
          </a:xfrm>
          <a:prstGeom prst="rightArrow">
            <a:avLst/>
          </a:prstGeom>
          <a:solidFill>
            <a:srgbClr val="F5D5D5"/>
          </a:solidFill>
          <a:ln>
            <a:solidFill>
              <a:srgbClr val="EDA4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FCDBF52A-AC2E-0C84-136E-0CE9615B0DA2}"/>
              </a:ext>
            </a:extLst>
          </p:cNvPr>
          <p:cNvSpPr/>
          <p:nvPr/>
        </p:nvSpPr>
        <p:spPr>
          <a:xfrm rot="5400000">
            <a:off x="1763002" y="3326815"/>
            <a:ext cx="164101" cy="169399"/>
          </a:xfrm>
          <a:prstGeom prst="rightArrow">
            <a:avLst/>
          </a:prstGeom>
          <a:solidFill>
            <a:srgbClr val="F5D5D5"/>
          </a:solidFill>
          <a:ln>
            <a:solidFill>
              <a:srgbClr val="EDA4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E738BCD1-28F9-4D92-2379-0DA26D8718AA}"/>
              </a:ext>
            </a:extLst>
          </p:cNvPr>
          <p:cNvSpPr/>
          <p:nvPr/>
        </p:nvSpPr>
        <p:spPr>
          <a:xfrm rot="5400000">
            <a:off x="1732871" y="4091734"/>
            <a:ext cx="164101" cy="169399"/>
          </a:xfrm>
          <a:prstGeom prst="rightArrow">
            <a:avLst/>
          </a:prstGeom>
          <a:solidFill>
            <a:srgbClr val="F5D5D5"/>
          </a:solidFill>
          <a:ln>
            <a:solidFill>
              <a:srgbClr val="EDA4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C126B95-0BB0-F65E-17A4-C51F1A71C6CB}"/>
              </a:ext>
            </a:extLst>
          </p:cNvPr>
          <p:cNvSpPr/>
          <p:nvPr/>
        </p:nvSpPr>
        <p:spPr>
          <a:xfrm>
            <a:off x="109187" y="6608124"/>
            <a:ext cx="3308133" cy="517095"/>
          </a:xfrm>
          <a:prstGeom prst="roundRect">
            <a:avLst/>
          </a:prstGeom>
          <a:solidFill>
            <a:srgbClr val="BFC7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peak_span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(trough on each side) of equator-most peak</a:t>
            </a: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6FD4ADBB-9202-B5E4-F588-F81530845692}"/>
              </a:ext>
            </a:extLst>
          </p:cNvPr>
          <p:cNvSpPr/>
          <p:nvPr/>
        </p:nvSpPr>
        <p:spPr>
          <a:xfrm rot="5400000">
            <a:off x="1752798" y="4850387"/>
            <a:ext cx="164101" cy="169399"/>
          </a:xfrm>
          <a:prstGeom prst="rightArrow">
            <a:avLst/>
          </a:prstGeom>
          <a:solidFill>
            <a:srgbClr val="F5D5D5"/>
          </a:solidFill>
          <a:ln>
            <a:solidFill>
              <a:srgbClr val="EDA4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029F4E1A-C697-8CCC-7A10-6BDD7C586DC8}"/>
              </a:ext>
            </a:extLst>
          </p:cNvPr>
          <p:cNvSpPr/>
          <p:nvPr/>
        </p:nvSpPr>
        <p:spPr>
          <a:xfrm rot="5400000">
            <a:off x="1823919" y="5619305"/>
            <a:ext cx="164101" cy="169399"/>
          </a:xfrm>
          <a:prstGeom prst="rightArrow">
            <a:avLst/>
          </a:prstGeom>
          <a:solidFill>
            <a:srgbClr val="F5D5D5"/>
          </a:solidFill>
          <a:ln>
            <a:solidFill>
              <a:srgbClr val="EDA4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F77E0BD8-F73E-40FC-A4A7-4C1D9E0F7980}"/>
              </a:ext>
            </a:extLst>
          </p:cNvPr>
          <p:cNvSpPr/>
          <p:nvPr/>
        </p:nvSpPr>
        <p:spPr>
          <a:xfrm rot="5400000">
            <a:off x="1763002" y="6376866"/>
            <a:ext cx="164101" cy="169399"/>
          </a:xfrm>
          <a:prstGeom prst="rightArrow">
            <a:avLst/>
          </a:prstGeom>
          <a:solidFill>
            <a:srgbClr val="F5D5D5"/>
          </a:solidFill>
          <a:ln>
            <a:solidFill>
              <a:srgbClr val="EDA4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3D466537-7ED0-74F4-05D2-7338AECE116D}"/>
              </a:ext>
            </a:extLst>
          </p:cNvPr>
          <p:cNvSpPr/>
          <p:nvPr/>
        </p:nvSpPr>
        <p:spPr>
          <a:xfrm rot="5400000">
            <a:off x="1052103" y="8892941"/>
            <a:ext cx="164101" cy="169399"/>
          </a:xfrm>
          <a:prstGeom prst="rightArrow">
            <a:avLst/>
          </a:prstGeom>
          <a:solidFill>
            <a:srgbClr val="F5D5D5"/>
          </a:solidFill>
          <a:ln>
            <a:solidFill>
              <a:srgbClr val="EDA4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3DB43CBE-2949-A143-D18B-3B48BBED1690}"/>
              </a:ext>
            </a:extLst>
          </p:cNvPr>
          <p:cNvSpPr/>
          <p:nvPr/>
        </p:nvSpPr>
        <p:spPr>
          <a:xfrm>
            <a:off x="101844" y="9137877"/>
            <a:ext cx="2379143" cy="631593"/>
          </a:xfrm>
          <a:prstGeom prst="roundRect">
            <a:avLst/>
          </a:prstGeom>
          <a:solidFill>
            <a:srgbClr val="FFBDB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GHOST! set spooky to True and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ghost_NS_rules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direction</a:t>
            </a:r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0C2FD3D2-6635-2D59-90B9-F55A03DEB6D0}"/>
              </a:ext>
            </a:extLst>
          </p:cNvPr>
          <p:cNvSpPr/>
          <p:nvPr/>
        </p:nvSpPr>
        <p:spPr>
          <a:xfrm rot="5400000">
            <a:off x="1779206" y="7177768"/>
            <a:ext cx="164101" cy="169399"/>
          </a:xfrm>
          <a:prstGeom prst="rightArrow">
            <a:avLst/>
          </a:prstGeom>
          <a:solidFill>
            <a:srgbClr val="F5D5D5"/>
          </a:solidFill>
          <a:ln>
            <a:solidFill>
              <a:srgbClr val="EDA4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9C016E13-C340-8383-ED86-5BF27C7D5347}"/>
              </a:ext>
            </a:extLst>
          </p:cNvPr>
          <p:cNvSpPr/>
          <p:nvPr/>
        </p:nvSpPr>
        <p:spPr>
          <a:xfrm rot="5400000">
            <a:off x="967404" y="7904682"/>
            <a:ext cx="164101" cy="169399"/>
          </a:xfrm>
          <a:prstGeom prst="rightArrow">
            <a:avLst/>
          </a:prstGeom>
          <a:solidFill>
            <a:srgbClr val="F5D5D5"/>
          </a:solidFill>
          <a:ln>
            <a:solidFill>
              <a:srgbClr val="EDA4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9B1DA9B1-3127-6FD4-C1D4-1838320C93C3}"/>
              </a:ext>
            </a:extLst>
          </p:cNvPr>
          <p:cNvSpPr/>
          <p:nvPr/>
        </p:nvSpPr>
        <p:spPr>
          <a:xfrm rot="5400000">
            <a:off x="3110635" y="7957632"/>
            <a:ext cx="164101" cy="169399"/>
          </a:xfrm>
          <a:prstGeom prst="rightArrow">
            <a:avLst/>
          </a:prstGeom>
          <a:solidFill>
            <a:srgbClr val="F5D5D5"/>
          </a:solidFill>
          <a:ln>
            <a:solidFill>
              <a:srgbClr val="EDA4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Right Arrow 44">
            <a:extLst>
              <a:ext uri="{FF2B5EF4-FFF2-40B4-BE49-F238E27FC236}">
                <a16:creationId xmlns:a16="http://schemas.microsoft.com/office/drawing/2014/main" id="{EA4ACCC6-08A0-4BA8-A22E-E140C021251F}"/>
              </a:ext>
            </a:extLst>
          </p:cNvPr>
          <p:cNvSpPr/>
          <p:nvPr/>
        </p:nvSpPr>
        <p:spPr>
          <a:xfrm rot="5400000">
            <a:off x="5717237" y="2545741"/>
            <a:ext cx="164101" cy="169399"/>
          </a:xfrm>
          <a:prstGeom prst="rightArrow">
            <a:avLst/>
          </a:prstGeom>
          <a:solidFill>
            <a:srgbClr val="F5D5D5"/>
          </a:solidFill>
          <a:ln>
            <a:solidFill>
              <a:srgbClr val="EDA4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Bent-Up Arrow 45">
            <a:extLst>
              <a:ext uri="{FF2B5EF4-FFF2-40B4-BE49-F238E27FC236}">
                <a16:creationId xmlns:a16="http://schemas.microsoft.com/office/drawing/2014/main" id="{185C7651-AF20-33EA-98FB-015AABA50814}"/>
              </a:ext>
            </a:extLst>
          </p:cNvPr>
          <p:cNvSpPr/>
          <p:nvPr/>
        </p:nvSpPr>
        <p:spPr>
          <a:xfrm rot="5400000" flipH="1">
            <a:off x="1290243" y="5351050"/>
            <a:ext cx="5179740" cy="366923"/>
          </a:xfrm>
          <a:prstGeom prst="bentUpArrow">
            <a:avLst/>
          </a:prstGeom>
          <a:solidFill>
            <a:srgbClr val="F6D5D6"/>
          </a:solidFill>
          <a:ln>
            <a:solidFill>
              <a:srgbClr val="EDA4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AC6161B5-F9AB-5EAA-9130-07C4BD467E6F}"/>
              </a:ext>
            </a:extLst>
          </p:cNvPr>
          <p:cNvSpPr/>
          <p:nvPr/>
        </p:nvSpPr>
        <p:spPr>
          <a:xfrm rot="5400000">
            <a:off x="5705195" y="3346963"/>
            <a:ext cx="164101" cy="169399"/>
          </a:xfrm>
          <a:prstGeom prst="rightArrow">
            <a:avLst/>
          </a:prstGeom>
          <a:solidFill>
            <a:srgbClr val="F5D5D5"/>
          </a:solidFill>
          <a:ln>
            <a:solidFill>
              <a:srgbClr val="EDA4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497DAC36-3233-0178-94CE-476E75C040CF}"/>
              </a:ext>
            </a:extLst>
          </p:cNvPr>
          <p:cNvSpPr/>
          <p:nvPr/>
        </p:nvSpPr>
        <p:spPr>
          <a:xfrm rot="5400000">
            <a:off x="5688991" y="4821179"/>
            <a:ext cx="164101" cy="169399"/>
          </a:xfrm>
          <a:prstGeom prst="rightArrow">
            <a:avLst/>
          </a:prstGeom>
          <a:solidFill>
            <a:srgbClr val="F5D5D5"/>
          </a:solidFill>
          <a:ln>
            <a:solidFill>
              <a:srgbClr val="EDA4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E4D54A2C-43EC-6A32-E9F3-438B2205EA80}"/>
              </a:ext>
            </a:extLst>
          </p:cNvPr>
          <p:cNvSpPr/>
          <p:nvPr/>
        </p:nvSpPr>
        <p:spPr>
          <a:xfrm rot="5400000">
            <a:off x="5773690" y="5672536"/>
            <a:ext cx="164101" cy="169399"/>
          </a:xfrm>
          <a:prstGeom prst="rightArrow">
            <a:avLst/>
          </a:prstGeom>
          <a:solidFill>
            <a:srgbClr val="F5D5D5"/>
          </a:solidFill>
          <a:ln>
            <a:solidFill>
              <a:srgbClr val="EDA4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979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D2A4CA-438F-3A2D-A5E9-5D62CC301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E32E965-FB6B-7077-E428-2F22EABA7A9D}"/>
              </a:ext>
            </a:extLst>
          </p:cNvPr>
          <p:cNvSpPr/>
          <p:nvPr/>
        </p:nvSpPr>
        <p:spPr>
          <a:xfrm>
            <a:off x="1248346" y="89936"/>
            <a:ext cx="5351184" cy="3359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eia_complete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5B82703-06E6-ACCB-E25A-F01589B490B3}"/>
              </a:ext>
            </a:extLst>
          </p:cNvPr>
          <p:cNvGrpSpPr/>
          <p:nvPr/>
        </p:nvGrpSpPr>
        <p:grpSpPr>
          <a:xfrm>
            <a:off x="747506" y="796282"/>
            <a:ext cx="6277388" cy="469366"/>
            <a:chOff x="322142" y="787490"/>
            <a:chExt cx="6277388" cy="469366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FA185AB4-2783-E9D7-A95B-7FE6A6EF1139}"/>
                </a:ext>
              </a:extLst>
            </p:cNvPr>
            <p:cNvSpPr/>
            <p:nvPr/>
          </p:nvSpPr>
          <p:spPr>
            <a:xfrm>
              <a:off x="322142" y="787490"/>
              <a:ext cx="1852408" cy="46936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Calculate latitude span </a:t>
              </a:r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8260221E-80A8-F42C-76DE-79A4E1CBC982}"/>
                </a:ext>
              </a:extLst>
            </p:cNvPr>
            <p:cNvSpPr/>
            <p:nvPr/>
          </p:nvSpPr>
          <p:spPr>
            <a:xfrm>
              <a:off x="2558120" y="787490"/>
              <a:ext cx="1852407" cy="46936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set moving window latitude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F896AC6A-B324-773F-83F7-FCB1B9ACE888}"/>
                </a:ext>
              </a:extLst>
            </p:cNvPr>
            <p:cNvSpPr/>
            <p:nvPr/>
          </p:nvSpPr>
          <p:spPr>
            <a:xfrm>
              <a:off x="4747122" y="787490"/>
              <a:ext cx="1852408" cy="46936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arrange density from south to north 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59F0EB4A-9F73-D26C-34A8-22B7A93F1124}"/>
              </a:ext>
            </a:extLst>
          </p:cNvPr>
          <p:cNvSpPr/>
          <p:nvPr/>
        </p:nvSpPr>
        <p:spPr>
          <a:xfrm>
            <a:off x="644820" y="690916"/>
            <a:ext cx="6558236" cy="67189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4E8B7CE-37BE-6E7F-BE6C-1E7F01CEE9F4}"/>
              </a:ext>
            </a:extLst>
          </p:cNvPr>
          <p:cNvSpPr/>
          <p:nvPr/>
        </p:nvSpPr>
        <p:spPr>
          <a:xfrm>
            <a:off x="2268415" y="1627829"/>
            <a:ext cx="3534508" cy="279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interpolate based on user input  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F5CF216-CFFA-AAF9-236B-BA86CFD478E3}"/>
              </a:ext>
            </a:extLst>
          </p:cNvPr>
          <p:cNvSpPr/>
          <p:nvPr/>
        </p:nvSpPr>
        <p:spPr>
          <a:xfrm>
            <a:off x="5322396" y="2398144"/>
            <a:ext cx="1702498" cy="279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no filter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254B5AC-3F8C-E13E-B476-231F86A87F3C}"/>
              </a:ext>
            </a:extLst>
          </p:cNvPr>
          <p:cNvGrpSpPr/>
          <p:nvPr/>
        </p:nvGrpSpPr>
        <p:grpSpPr>
          <a:xfrm>
            <a:off x="379851" y="3909775"/>
            <a:ext cx="4965701" cy="729761"/>
            <a:chOff x="123252" y="3710583"/>
            <a:chExt cx="4965701" cy="729761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A29889B7-4162-323E-6D9C-9A39B5CF5511}"/>
                </a:ext>
              </a:extLst>
            </p:cNvPr>
            <p:cNvSpPr/>
            <p:nvPr/>
          </p:nvSpPr>
          <p:spPr>
            <a:xfrm>
              <a:off x="123252" y="3710583"/>
              <a:ext cx="1562260" cy="7295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if filter includes moving measure second 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BFA13A6B-533E-9A46-DF09-15947580B71C}"/>
                </a:ext>
              </a:extLst>
            </p:cNvPr>
            <p:cNvSpPr/>
            <p:nvPr/>
          </p:nvSpPr>
          <p:spPr>
            <a:xfrm>
              <a:off x="1857867" y="3710583"/>
              <a:ext cx="1562260" cy="7295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if filter includes barrel second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A013D244-F0DD-6E72-570A-F238A203345F}"/>
                </a:ext>
              </a:extLst>
            </p:cNvPr>
            <p:cNvSpPr/>
            <p:nvPr/>
          </p:nvSpPr>
          <p:spPr>
            <a:xfrm>
              <a:off x="3592482" y="3710812"/>
              <a:ext cx="1496471" cy="7295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if no other filter</a:t>
              </a:r>
            </a:p>
          </p:txBody>
        </p:sp>
      </p:grp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84F3515-50A1-4693-F7A0-C5D94CC8B7C1}"/>
              </a:ext>
            </a:extLst>
          </p:cNvPr>
          <p:cNvSpPr/>
          <p:nvPr/>
        </p:nvSpPr>
        <p:spPr>
          <a:xfrm>
            <a:off x="2101123" y="4916477"/>
            <a:ext cx="1902378" cy="323569"/>
          </a:xfrm>
          <a:prstGeom prst="roundRect">
            <a:avLst/>
          </a:prstGeom>
          <a:solidFill>
            <a:srgbClr val="E9BD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simple_barrel_roll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DD475D2-1E2A-484C-A066-61541E29848A}"/>
              </a:ext>
            </a:extLst>
          </p:cNvPr>
          <p:cNvSpPr/>
          <p:nvPr/>
        </p:nvSpPr>
        <p:spPr>
          <a:xfrm>
            <a:off x="231463" y="4911326"/>
            <a:ext cx="1752359" cy="3287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rolling_nanmeasure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2BA2794D-FDA1-D291-A3D5-FEC3B16506B3}"/>
              </a:ext>
            </a:extLst>
          </p:cNvPr>
          <p:cNvSpPr/>
          <p:nvPr/>
        </p:nvSpPr>
        <p:spPr>
          <a:xfrm rot="5400000">
            <a:off x="3876588" y="485574"/>
            <a:ext cx="116168" cy="137657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1" b="1" dirty="0">
              <a:ln>
                <a:solidFill>
                  <a:srgbClr val="B3F6FA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478D7930-8D85-9C2D-D9C2-675EA187E21C}"/>
              </a:ext>
            </a:extLst>
          </p:cNvPr>
          <p:cNvSpPr/>
          <p:nvPr/>
        </p:nvSpPr>
        <p:spPr>
          <a:xfrm rot="5400000">
            <a:off x="3934682" y="1420612"/>
            <a:ext cx="116168" cy="137657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1" b="1" dirty="0">
              <a:ln>
                <a:solidFill>
                  <a:srgbClr val="B3F6FA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A535B53-C466-078D-8DAF-A58726F83972}"/>
              </a:ext>
            </a:extLst>
          </p:cNvPr>
          <p:cNvGrpSpPr/>
          <p:nvPr/>
        </p:nvGrpSpPr>
        <p:grpSpPr>
          <a:xfrm>
            <a:off x="187672" y="2246096"/>
            <a:ext cx="4824483" cy="1328961"/>
            <a:chOff x="197892" y="2012115"/>
            <a:chExt cx="4824483" cy="132896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DCD4283-B1EA-8023-35B4-BBBBB0437FEF}"/>
                </a:ext>
              </a:extLst>
            </p:cNvPr>
            <p:cNvGrpSpPr/>
            <p:nvPr/>
          </p:nvGrpSpPr>
          <p:grpSpPr>
            <a:xfrm>
              <a:off x="197892" y="2012115"/>
              <a:ext cx="4824483" cy="1328961"/>
              <a:chOff x="197892" y="2012115"/>
              <a:chExt cx="4824483" cy="1328961"/>
            </a:xfrm>
          </p:grpSpPr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3180EE94-DB3A-D06A-0605-AD4EA480B878}"/>
                  </a:ext>
                </a:extLst>
              </p:cNvPr>
              <p:cNvSpPr/>
              <p:nvPr/>
            </p:nvSpPr>
            <p:spPr>
              <a:xfrm>
                <a:off x="390071" y="2172650"/>
                <a:ext cx="2136653" cy="40430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if filter includes barrel first</a:t>
                </a: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C8F178AE-A5A0-88E2-7189-464752FBC354}"/>
                  </a:ext>
                </a:extLst>
              </p:cNvPr>
              <p:cNvSpPr/>
              <p:nvPr/>
            </p:nvSpPr>
            <p:spPr>
              <a:xfrm>
                <a:off x="2699238" y="2164643"/>
                <a:ext cx="2136653" cy="40430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if filter includes moving measure first</a:t>
                </a:r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24B7352F-D41E-EB1E-7FB0-024ACB8998E6}"/>
                  </a:ext>
                </a:extLst>
              </p:cNvPr>
              <p:cNvSpPr/>
              <p:nvPr/>
            </p:nvSpPr>
            <p:spPr>
              <a:xfrm>
                <a:off x="500633" y="2846906"/>
                <a:ext cx="1902378" cy="323569"/>
              </a:xfrm>
              <a:prstGeom prst="roundRect">
                <a:avLst/>
              </a:prstGeom>
              <a:solidFill>
                <a:srgbClr val="E9BD7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simple_barrel_roll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727FC821-A25B-60CE-F7A9-F3A75ACE748F}"/>
                  </a:ext>
                </a:extLst>
              </p:cNvPr>
              <p:cNvSpPr/>
              <p:nvPr/>
            </p:nvSpPr>
            <p:spPr>
              <a:xfrm>
                <a:off x="2816375" y="2841359"/>
                <a:ext cx="1902378" cy="32872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rolling_nanmeasure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0091538-DDD1-D6E1-F3CD-D5C6D22688DB}"/>
                  </a:ext>
                </a:extLst>
              </p:cNvPr>
              <p:cNvSpPr/>
              <p:nvPr/>
            </p:nvSpPr>
            <p:spPr>
              <a:xfrm>
                <a:off x="197892" y="2012115"/>
                <a:ext cx="4824483" cy="1328961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6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E6EB481A-D3CF-CF8C-6171-64FDD8E5E3BE}"/>
                </a:ext>
              </a:extLst>
            </p:cNvPr>
            <p:cNvSpPr/>
            <p:nvPr/>
          </p:nvSpPr>
          <p:spPr>
            <a:xfrm rot="5400000">
              <a:off x="1400312" y="2662500"/>
              <a:ext cx="116168" cy="137657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1" b="1" dirty="0">
                <a:ln>
                  <a:solidFill>
                    <a:srgbClr val="B3F6FA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0F962CD9-A865-3AF2-0A6E-0EC52FD0C012}"/>
                </a:ext>
              </a:extLst>
            </p:cNvPr>
            <p:cNvSpPr/>
            <p:nvPr/>
          </p:nvSpPr>
          <p:spPr>
            <a:xfrm rot="5400000">
              <a:off x="3709479" y="2622946"/>
              <a:ext cx="116168" cy="137657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1" b="1" dirty="0">
                <a:ln>
                  <a:solidFill>
                    <a:srgbClr val="B3F6FA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7" name="Right Arrow 26">
            <a:extLst>
              <a:ext uri="{FF2B5EF4-FFF2-40B4-BE49-F238E27FC236}">
                <a16:creationId xmlns:a16="http://schemas.microsoft.com/office/drawing/2014/main" id="{73CC52A7-1056-1A02-BDF7-BFFDA8E0D99B}"/>
              </a:ext>
            </a:extLst>
          </p:cNvPr>
          <p:cNvSpPr/>
          <p:nvPr/>
        </p:nvSpPr>
        <p:spPr>
          <a:xfrm rot="5400000">
            <a:off x="3561601" y="2008034"/>
            <a:ext cx="116168" cy="137657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1" b="1" dirty="0">
              <a:ln>
                <a:solidFill>
                  <a:srgbClr val="B3F6FA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A4C131BC-D6BB-0107-9A7F-F35AF989BD84}"/>
              </a:ext>
            </a:extLst>
          </p:cNvPr>
          <p:cNvSpPr/>
          <p:nvPr/>
        </p:nvSpPr>
        <p:spPr>
          <a:xfrm rot="5400000">
            <a:off x="5449339" y="2077972"/>
            <a:ext cx="317734" cy="137657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1" b="1" dirty="0">
              <a:ln>
                <a:solidFill>
                  <a:srgbClr val="B3F6FA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980C6701-3FB0-0437-69C6-CC0E08E82478}"/>
              </a:ext>
            </a:extLst>
          </p:cNvPr>
          <p:cNvSpPr/>
          <p:nvPr/>
        </p:nvSpPr>
        <p:spPr>
          <a:xfrm rot="5400000">
            <a:off x="1022290" y="3709183"/>
            <a:ext cx="116168" cy="137657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1" b="1" dirty="0">
              <a:ln>
                <a:solidFill>
                  <a:srgbClr val="B3F6FA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C6925F55-84F5-F342-A015-95CCDAF93973}"/>
              </a:ext>
            </a:extLst>
          </p:cNvPr>
          <p:cNvSpPr/>
          <p:nvPr/>
        </p:nvSpPr>
        <p:spPr>
          <a:xfrm rot="5400000">
            <a:off x="2808098" y="3688407"/>
            <a:ext cx="116168" cy="137657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1" b="1" dirty="0">
              <a:ln>
                <a:solidFill>
                  <a:srgbClr val="B3F6FA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B9E538D5-03B6-E0F3-C0C1-075075E3F3DF}"/>
              </a:ext>
            </a:extLst>
          </p:cNvPr>
          <p:cNvSpPr/>
          <p:nvPr/>
        </p:nvSpPr>
        <p:spPr>
          <a:xfrm rot="5400000">
            <a:off x="4593906" y="3696902"/>
            <a:ext cx="116168" cy="137657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1" b="1" dirty="0">
              <a:ln>
                <a:solidFill>
                  <a:srgbClr val="B3F6FA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28E029E7-A396-3499-67AF-EA2946773C04}"/>
              </a:ext>
            </a:extLst>
          </p:cNvPr>
          <p:cNvSpPr/>
          <p:nvPr/>
        </p:nvSpPr>
        <p:spPr>
          <a:xfrm rot="5400000">
            <a:off x="1022289" y="4707282"/>
            <a:ext cx="116168" cy="137657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1" b="1" dirty="0">
              <a:ln>
                <a:solidFill>
                  <a:srgbClr val="B3F6FA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6D4CA3E3-0601-5E85-E703-B426C83E74A9}"/>
              </a:ext>
            </a:extLst>
          </p:cNvPr>
          <p:cNvSpPr/>
          <p:nvPr/>
        </p:nvSpPr>
        <p:spPr>
          <a:xfrm rot="5400000">
            <a:off x="2906072" y="4723300"/>
            <a:ext cx="116168" cy="137657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1" b="1" dirty="0">
              <a:ln>
                <a:solidFill>
                  <a:srgbClr val="B3F6FA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96EB25A4-0435-7052-54CE-9C4831064B37}"/>
              </a:ext>
            </a:extLst>
          </p:cNvPr>
          <p:cNvSpPr/>
          <p:nvPr/>
        </p:nvSpPr>
        <p:spPr>
          <a:xfrm rot="5400000">
            <a:off x="4336508" y="5047598"/>
            <a:ext cx="696544" cy="137657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1" b="1" dirty="0">
              <a:ln>
                <a:solidFill>
                  <a:srgbClr val="B3F6FA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BF996068-E738-9F39-4C8E-50FCA172D40E}"/>
              </a:ext>
            </a:extLst>
          </p:cNvPr>
          <p:cNvSpPr/>
          <p:nvPr/>
        </p:nvSpPr>
        <p:spPr>
          <a:xfrm rot="5400000">
            <a:off x="1022288" y="5329456"/>
            <a:ext cx="116168" cy="137657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1" b="1" dirty="0">
              <a:ln>
                <a:solidFill>
                  <a:srgbClr val="B3F6FA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C63CAF60-2FBA-3272-3749-E4B4CF6B3EC6}"/>
              </a:ext>
            </a:extLst>
          </p:cNvPr>
          <p:cNvSpPr/>
          <p:nvPr/>
        </p:nvSpPr>
        <p:spPr>
          <a:xfrm rot="5400000">
            <a:off x="2925399" y="5337784"/>
            <a:ext cx="116168" cy="137657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1" b="1" dirty="0">
              <a:ln>
                <a:solidFill>
                  <a:srgbClr val="B3F6FA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77131965-59B0-71AE-9E1E-BB6C61B2F397}"/>
              </a:ext>
            </a:extLst>
          </p:cNvPr>
          <p:cNvSpPr/>
          <p:nvPr/>
        </p:nvSpPr>
        <p:spPr>
          <a:xfrm rot="5400000">
            <a:off x="4918893" y="4072289"/>
            <a:ext cx="2647161" cy="137657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1" b="1" dirty="0">
              <a:ln>
                <a:solidFill>
                  <a:srgbClr val="B3F6FA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8F82A1DE-B459-8948-08D6-5CC647E5B9C3}"/>
              </a:ext>
            </a:extLst>
          </p:cNvPr>
          <p:cNvSpPr/>
          <p:nvPr/>
        </p:nvSpPr>
        <p:spPr>
          <a:xfrm>
            <a:off x="803644" y="5569321"/>
            <a:ext cx="5746162" cy="279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calculate gradient of density (after filtering)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6481280C-DCE5-9047-2454-6B57D53844CF}"/>
              </a:ext>
            </a:extLst>
          </p:cNvPr>
          <p:cNvSpPr/>
          <p:nvPr/>
        </p:nvSpPr>
        <p:spPr>
          <a:xfrm>
            <a:off x="2032859" y="6149654"/>
            <a:ext cx="3665968" cy="29156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evaluate_eia_gradient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280C7ADD-9B76-1846-7334-B2B91624F5B3}"/>
              </a:ext>
            </a:extLst>
          </p:cNvPr>
          <p:cNvSpPr/>
          <p:nvPr/>
        </p:nvSpPr>
        <p:spPr>
          <a:xfrm>
            <a:off x="2324065" y="6727772"/>
            <a:ext cx="3171243" cy="257133"/>
          </a:xfrm>
          <a:prstGeom prst="roundRect">
            <a:avLst/>
          </a:prstGeom>
          <a:solidFill>
            <a:srgbClr val="D8B9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process_zlats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C7F55A2C-52F0-25B2-9917-ADD292F69AE9}"/>
              </a:ext>
            </a:extLst>
          </p:cNvPr>
          <p:cNvSpPr/>
          <p:nvPr/>
        </p:nvSpPr>
        <p:spPr>
          <a:xfrm rot="5400000">
            <a:off x="3859825" y="5936882"/>
            <a:ext cx="116168" cy="137657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1" b="1" dirty="0">
              <a:ln>
                <a:solidFill>
                  <a:srgbClr val="B3F6FA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D775E94B-50F7-E584-2D7E-818B3B842950}"/>
              </a:ext>
            </a:extLst>
          </p:cNvPr>
          <p:cNvSpPr/>
          <p:nvPr/>
        </p:nvSpPr>
        <p:spPr>
          <a:xfrm rot="5400000">
            <a:off x="3859825" y="6514999"/>
            <a:ext cx="116168" cy="137657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1" b="1" dirty="0">
              <a:ln>
                <a:solidFill>
                  <a:srgbClr val="B3F6FA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26DFBC73-D85C-518E-3F62-82EFE713AC94}"/>
              </a:ext>
            </a:extLst>
          </p:cNvPr>
          <p:cNvSpPr/>
          <p:nvPr/>
        </p:nvSpPr>
        <p:spPr>
          <a:xfrm>
            <a:off x="2032859" y="7234310"/>
            <a:ext cx="2028736" cy="4254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density is Ne, turn on ghosts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AA308AFC-C71F-C582-C519-5BDBE9F788B3}"/>
              </a:ext>
            </a:extLst>
          </p:cNvPr>
          <p:cNvSpPr/>
          <p:nvPr/>
        </p:nvSpPr>
        <p:spPr>
          <a:xfrm>
            <a:off x="2958573" y="7973749"/>
            <a:ext cx="2154191" cy="378857"/>
          </a:xfrm>
          <a:prstGeom prst="roundRect">
            <a:avLst/>
          </a:prstGeom>
          <a:solidFill>
            <a:srgbClr val="B3F6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eia_slope_state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Right Arrow 44">
            <a:extLst>
              <a:ext uri="{FF2B5EF4-FFF2-40B4-BE49-F238E27FC236}">
                <a16:creationId xmlns:a16="http://schemas.microsoft.com/office/drawing/2014/main" id="{F7F51B81-ADB9-EAEA-07AF-2977F7045F46}"/>
              </a:ext>
            </a:extLst>
          </p:cNvPr>
          <p:cNvSpPr/>
          <p:nvPr/>
        </p:nvSpPr>
        <p:spPr>
          <a:xfrm rot="5400000">
            <a:off x="4166060" y="7367136"/>
            <a:ext cx="696544" cy="137657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1" b="1" dirty="0">
              <a:ln>
                <a:solidFill>
                  <a:srgbClr val="B3F6FA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Right Arrow 45">
            <a:extLst>
              <a:ext uri="{FF2B5EF4-FFF2-40B4-BE49-F238E27FC236}">
                <a16:creationId xmlns:a16="http://schemas.microsoft.com/office/drawing/2014/main" id="{EC62A25F-6968-9B77-D54D-113AE269672A}"/>
              </a:ext>
            </a:extLst>
          </p:cNvPr>
          <p:cNvSpPr/>
          <p:nvPr/>
        </p:nvSpPr>
        <p:spPr>
          <a:xfrm rot="5400000">
            <a:off x="3423943" y="7767252"/>
            <a:ext cx="116168" cy="137657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1" b="1" dirty="0">
              <a:ln>
                <a:solidFill>
                  <a:srgbClr val="B3F6FA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69EE08B7-721C-5CD0-7D3E-A9A83988D433}"/>
              </a:ext>
            </a:extLst>
          </p:cNvPr>
          <p:cNvSpPr/>
          <p:nvPr/>
        </p:nvSpPr>
        <p:spPr>
          <a:xfrm rot="5400000">
            <a:off x="2994227" y="7035784"/>
            <a:ext cx="116168" cy="137657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1" b="1" dirty="0">
              <a:ln>
                <a:solidFill>
                  <a:srgbClr val="B3F6FA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F8691C2C-70E1-5A52-792E-82EAF092B3B3}"/>
              </a:ext>
            </a:extLst>
          </p:cNvPr>
          <p:cNvSpPr/>
          <p:nvPr/>
        </p:nvSpPr>
        <p:spPr>
          <a:xfrm rot="5400000">
            <a:off x="3932694" y="8425583"/>
            <a:ext cx="116168" cy="137657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1" b="1" dirty="0">
              <a:ln>
                <a:solidFill>
                  <a:srgbClr val="B3F6FA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2852C9E2-BBA9-D34A-A5B5-9F2941558B26}"/>
              </a:ext>
            </a:extLst>
          </p:cNvPr>
          <p:cNvSpPr/>
          <p:nvPr/>
        </p:nvSpPr>
        <p:spPr>
          <a:xfrm>
            <a:off x="1248346" y="8683576"/>
            <a:ext cx="5351184" cy="57854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 filtered density, filtered Ne,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eia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state, zero latitudes, peaks, and third peaks </a:t>
            </a:r>
          </a:p>
        </p:txBody>
      </p:sp>
    </p:spTree>
    <p:extLst>
      <p:ext uri="{BB962C8B-B14F-4D97-AF65-F5344CB8AC3E}">
        <p14:creationId xmlns:p14="http://schemas.microsoft.com/office/powerpoint/2010/main" val="1337306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0811F7-C038-1DBB-BFCB-D415278F9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360D94A-843A-6C64-9C1B-AE0F1851D7B2}"/>
              </a:ext>
            </a:extLst>
          </p:cNvPr>
          <p:cNvSpPr/>
          <p:nvPr/>
        </p:nvSpPr>
        <p:spPr>
          <a:xfrm>
            <a:off x="388620" y="169827"/>
            <a:ext cx="7164558" cy="558019"/>
          </a:xfrm>
          <a:prstGeom prst="roundRect">
            <a:avLst/>
          </a:prstGeom>
          <a:solidFill>
            <a:srgbClr val="E9BD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Simple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barrel</a:t>
            </a:r>
            <a:r>
              <a:rPr lang="en-US" sz="187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roll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31AD1E7-0958-7BB5-A0EC-2A8B38C4AD9B}"/>
              </a:ext>
            </a:extLst>
          </p:cNvPr>
          <p:cNvSpPr/>
          <p:nvPr/>
        </p:nvSpPr>
        <p:spPr>
          <a:xfrm>
            <a:off x="963455" y="2624307"/>
            <a:ext cx="2245149" cy="438471"/>
          </a:xfrm>
          <a:prstGeom prst="roundRect">
            <a:avLst/>
          </a:prstGeom>
          <a:solidFill>
            <a:srgbClr val="EED3B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 the barrel radius from input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43A2D27-5A62-0173-9409-77C1118D4DD9}"/>
              </a:ext>
            </a:extLst>
          </p:cNvPr>
          <p:cNvSpPr/>
          <p:nvPr/>
        </p:nvSpPr>
        <p:spPr>
          <a:xfrm>
            <a:off x="1073826" y="1056427"/>
            <a:ext cx="5794146" cy="468337"/>
          </a:xfrm>
          <a:prstGeom prst="roundRect">
            <a:avLst/>
          </a:prstGeom>
          <a:solidFill>
            <a:srgbClr val="EED3B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6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 first points as starting x and y contact points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E373F0A3-627C-D8DB-A005-81F0F188A14B}"/>
              </a:ext>
            </a:extLst>
          </p:cNvPr>
          <p:cNvSpPr/>
          <p:nvPr/>
        </p:nvSpPr>
        <p:spPr>
          <a:xfrm rot="5400000">
            <a:off x="2003980" y="2368767"/>
            <a:ext cx="164101" cy="169399"/>
          </a:xfrm>
          <a:prstGeom prst="rightArrow">
            <a:avLst/>
          </a:prstGeom>
          <a:solidFill>
            <a:srgbClr val="E9BD7C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A499B9FC-4F03-B57F-3EC3-4178B6073024}"/>
              </a:ext>
            </a:extLst>
          </p:cNvPr>
          <p:cNvSpPr/>
          <p:nvPr/>
        </p:nvSpPr>
        <p:spPr>
          <a:xfrm rot="5400000">
            <a:off x="5211409" y="3155355"/>
            <a:ext cx="164101" cy="169399"/>
          </a:xfrm>
          <a:prstGeom prst="rightArrow">
            <a:avLst/>
          </a:prstGeom>
          <a:solidFill>
            <a:srgbClr val="E9BD7C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E513B124-EF53-5806-1D03-3FA8D881B74A}"/>
              </a:ext>
            </a:extLst>
          </p:cNvPr>
          <p:cNvSpPr/>
          <p:nvPr/>
        </p:nvSpPr>
        <p:spPr>
          <a:xfrm rot="5400000">
            <a:off x="3888849" y="1589787"/>
            <a:ext cx="164101" cy="169399"/>
          </a:xfrm>
          <a:prstGeom prst="rightArrow">
            <a:avLst/>
          </a:prstGeom>
          <a:solidFill>
            <a:srgbClr val="E9BD7C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94583CD-F35A-2377-58C6-2032D2DB50F0}"/>
              </a:ext>
            </a:extLst>
          </p:cNvPr>
          <p:cNvSpPr/>
          <p:nvPr/>
        </p:nvSpPr>
        <p:spPr>
          <a:xfrm>
            <a:off x="1073826" y="1814288"/>
            <a:ext cx="5794147" cy="468337"/>
          </a:xfrm>
          <a:prstGeom prst="roundRect">
            <a:avLst/>
          </a:prstGeom>
          <a:solidFill>
            <a:srgbClr val="EED3B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While the index is less than the last point in the array, look for contact points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4017F637-2A48-1586-1050-79D9A303B8E6}"/>
              </a:ext>
            </a:extLst>
          </p:cNvPr>
          <p:cNvSpPr/>
          <p:nvPr/>
        </p:nvSpPr>
        <p:spPr>
          <a:xfrm rot="5400000">
            <a:off x="2003978" y="3171967"/>
            <a:ext cx="164101" cy="169399"/>
          </a:xfrm>
          <a:prstGeom prst="rightArrow">
            <a:avLst/>
          </a:prstGeom>
          <a:solidFill>
            <a:srgbClr val="E9BD7C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B21ACDA-8A0C-63B7-0E4F-F0474C8F0E5D}"/>
              </a:ext>
            </a:extLst>
          </p:cNvPr>
          <p:cNvSpPr/>
          <p:nvPr/>
        </p:nvSpPr>
        <p:spPr>
          <a:xfrm>
            <a:off x="1327068" y="3421225"/>
            <a:ext cx="5287662" cy="468337"/>
          </a:xfrm>
          <a:prstGeom prst="roundRect">
            <a:avLst/>
          </a:prstGeom>
          <a:solidFill>
            <a:srgbClr val="EED3B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Calculate the angular distance between current contact and region of interest points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E8B5C26-B3DB-2490-0337-C0236CD64A9D}"/>
              </a:ext>
            </a:extLst>
          </p:cNvPr>
          <p:cNvSpPr/>
          <p:nvPr/>
        </p:nvSpPr>
        <p:spPr>
          <a:xfrm>
            <a:off x="3434680" y="2624308"/>
            <a:ext cx="3640195" cy="438471"/>
          </a:xfrm>
          <a:prstGeom prst="roundRect">
            <a:avLst/>
          </a:prstGeom>
          <a:solidFill>
            <a:srgbClr val="EED3B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Establish a region of interest within barrel radius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88CBFA65-7739-5FCC-A105-5D2463503EC9}"/>
              </a:ext>
            </a:extLst>
          </p:cNvPr>
          <p:cNvSpPr/>
          <p:nvPr/>
        </p:nvSpPr>
        <p:spPr>
          <a:xfrm rot="5400000">
            <a:off x="5159897" y="2378130"/>
            <a:ext cx="164101" cy="169399"/>
          </a:xfrm>
          <a:prstGeom prst="rightArrow">
            <a:avLst/>
          </a:prstGeom>
          <a:solidFill>
            <a:srgbClr val="E9BD7C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1D6EF12-8732-8E8F-D948-121BD8321AC0}"/>
              </a:ext>
            </a:extLst>
          </p:cNvPr>
          <p:cNvSpPr/>
          <p:nvPr/>
        </p:nvSpPr>
        <p:spPr>
          <a:xfrm>
            <a:off x="1327068" y="4179086"/>
            <a:ext cx="5287662" cy="468337"/>
          </a:xfrm>
          <a:prstGeom prst="roundRect">
            <a:avLst/>
          </a:prstGeom>
          <a:solidFill>
            <a:srgbClr val="EED3B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Choose smallest angular distance as next contact point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5BFFF99-487D-11B8-F41B-7317BE0D31A3}"/>
              </a:ext>
            </a:extLst>
          </p:cNvPr>
          <p:cNvSpPr/>
          <p:nvPr/>
        </p:nvSpPr>
        <p:spPr>
          <a:xfrm>
            <a:off x="1327068" y="5010862"/>
            <a:ext cx="5287662" cy="468337"/>
          </a:xfrm>
          <a:prstGeom prst="roundRect">
            <a:avLst/>
          </a:prstGeom>
          <a:solidFill>
            <a:srgbClr val="EED3B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Linearly interpolate contacts to be the same length as original array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510D0CF-BB47-ABBF-AD73-DD6666B46C57}"/>
              </a:ext>
            </a:extLst>
          </p:cNvPr>
          <p:cNvSpPr/>
          <p:nvPr/>
        </p:nvSpPr>
        <p:spPr>
          <a:xfrm>
            <a:off x="1236049" y="5844828"/>
            <a:ext cx="2198631" cy="468337"/>
          </a:xfrm>
          <a:prstGeom prst="roundRect">
            <a:avLst/>
          </a:prstGeom>
          <a:solidFill>
            <a:srgbClr val="EED3B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envelope  = 1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DBB53E1-4217-E76E-8AE4-D3C677775EAB}"/>
              </a:ext>
            </a:extLst>
          </p:cNvPr>
          <p:cNvSpPr/>
          <p:nvPr/>
        </p:nvSpPr>
        <p:spPr>
          <a:xfrm>
            <a:off x="4227331" y="5844828"/>
            <a:ext cx="2198631" cy="468337"/>
          </a:xfrm>
          <a:prstGeom prst="roundRect">
            <a:avLst/>
          </a:prstGeom>
          <a:solidFill>
            <a:srgbClr val="EED3B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envelope  != 1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53102DD-6F27-E67F-30B1-0933D3AD78E9}"/>
              </a:ext>
            </a:extLst>
          </p:cNvPr>
          <p:cNvSpPr/>
          <p:nvPr/>
        </p:nvSpPr>
        <p:spPr>
          <a:xfrm>
            <a:off x="1246343" y="6577109"/>
            <a:ext cx="2198631" cy="737221"/>
          </a:xfrm>
          <a:prstGeom prst="roundRect">
            <a:avLst/>
          </a:prstGeom>
          <a:solidFill>
            <a:srgbClr val="EED3B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Include points between +0.02*max y and – 0.06* min y, rescale array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B37722C-1974-5AC2-4F5C-F17A6EC5804B}"/>
              </a:ext>
            </a:extLst>
          </p:cNvPr>
          <p:cNvSpPr/>
          <p:nvPr/>
        </p:nvSpPr>
        <p:spPr>
          <a:xfrm>
            <a:off x="4194340" y="6564090"/>
            <a:ext cx="2198631" cy="737220"/>
          </a:xfrm>
          <a:prstGeom prst="roundRect">
            <a:avLst/>
          </a:prstGeom>
          <a:solidFill>
            <a:srgbClr val="EED3B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 not use an envelope, return array that is rescaled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B79EBC89-768D-7E92-7239-A2F6C8A260FC}"/>
              </a:ext>
            </a:extLst>
          </p:cNvPr>
          <p:cNvSpPr/>
          <p:nvPr/>
        </p:nvSpPr>
        <p:spPr>
          <a:xfrm rot="5400000">
            <a:off x="3888849" y="816015"/>
            <a:ext cx="164101" cy="169399"/>
          </a:xfrm>
          <a:prstGeom prst="rightArrow">
            <a:avLst/>
          </a:prstGeom>
          <a:solidFill>
            <a:srgbClr val="E9BD7C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7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075CBB15-F352-057E-858A-1DF1F2D285CC}"/>
              </a:ext>
            </a:extLst>
          </p:cNvPr>
          <p:cNvSpPr/>
          <p:nvPr/>
        </p:nvSpPr>
        <p:spPr>
          <a:xfrm rot="5400000">
            <a:off x="3888848" y="3948435"/>
            <a:ext cx="164101" cy="169399"/>
          </a:xfrm>
          <a:prstGeom prst="rightArrow">
            <a:avLst/>
          </a:prstGeom>
          <a:solidFill>
            <a:srgbClr val="E9BD7C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FC734261-20B6-91C2-B9EA-CFD27556BE1B}"/>
              </a:ext>
            </a:extLst>
          </p:cNvPr>
          <p:cNvSpPr/>
          <p:nvPr/>
        </p:nvSpPr>
        <p:spPr>
          <a:xfrm rot="5400000">
            <a:off x="3888849" y="4770197"/>
            <a:ext cx="164101" cy="169399"/>
          </a:xfrm>
          <a:prstGeom prst="rightArrow">
            <a:avLst/>
          </a:prstGeom>
          <a:solidFill>
            <a:srgbClr val="E9BD7C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0A80091-9E2C-A5A8-10ED-E1BAB851199C}"/>
              </a:ext>
            </a:extLst>
          </p:cNvPr>
          <p:cNvSpPr/>
          <p:nvPr/>
        </p:nvSpPr>
        <p:spPr>
          <a:xfrm>
            <a:off x="1548828" y="7686984"/>
            <a:ext cx="4844143" cy="737220"/>
          </a:xfrm>
          <a:prstGeom prst="roundRect">
            <a:avLst/>
          </a:prstGeom>
          <a:solidFill>
            <a:srgbClr val="E9BD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Output barrel-rolled data</a:t>
            </a: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D6601869-FAA9-6FE1-E058-2A977146478F}"/>
              </a:ext>
            </a:extLst>
          </p:cNvPr>
          <p:cNvSpPr/>
          <p:nvPr/>
        </p:nvSpPr>
        <p:spPr>
          <a:xfrm rot="5400000">
            <a:off x="2174933" y="5575670"/>
            <a:ext cx="164101" cy="169399"/>
          </a:xfrm>
          <a:prstGeom prst="rightArrow">
            <a:avLst/>
          </a:prstGeom>
          <a:solidFill>
            <a:srgbClr val="E9BD7C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B6132CCA-9488-B12F-3496-1E69D214DC3F}"/>
              </a:ext>
            </a:extLst>
          </p:cNvPr>
          <p:cNvSpPr/>
          <p:nvPr/>
        </p:nvSpPr>
        <p:spPr>
          <a:xfrm rot="5400000">
            <a:off x="2190386" y="6360437"/>
            <a:ext cx="164101" cy="169399"/>
          </a:xfrm>
          <a:prstGeom prst="rightArrow">
            <a:avLst/>
          </a:prstGeom>
          <a:solidFill>
            <a:srgbClr val="E9BD7C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5D066EDE-C5C8-6CB3-0D32-3A868C46D3F9}"/>
              </a:ext>
            </a:extLst>
          </p:cNvPr>
          <p:cNvSpPr/>
          <p:nvPr/>
        </p:nvSpPr>
        <p:spPr>
          <a:xfrm rot="5400000">
            <a:off x="5088027" y="5575669"/>
            <a:ext cx="164101" cy="169399"/>
          </a:xfrm>
          <a:prstGeom prst="rightArrow">
            <a:avLst/>
          </a:prstGeom>
          <a:solidFill>
            <a:srgbClr val="E9BD7C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577880D0-D3C2-D913-2BB1-EA6D0711234D}"/>
              </a:ext>
            </a:extLst>
          </p:cNvPr>
          <p:cNvSpPr/>
          <p:nvPr/>
        </p:nvSpPr>
        <p:spPr>
          <a:xfrm rot="5400000">
            <a:off x="5176258" y="6330874"/>
            <a:ext cx="164101" cy="169399"/>
          </a:xfrm>
          <a:prstGeom prst="rightArrow">
            <a:avLst/>
          </a:prstGeom>
          <a:solidFill>
            <a:srgbClr val="E9BD7C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DFFB6875-12DD-924F-F84D-FF1611780A11}"/>
              </a:ext>
            </a:extLst>
          </p:cNvPr>
          <p:cNvSpPr/>
          <p:nvPr/>
        </p:nvSpPr>
        <p:spPr>
          <a:xfrm rot="5400000">
            <a:off x="5211604" y="7429232"/>
            <a:ext cx="164101" cy="169399"/>
          </a:xfrm>
          <a:prstGeom prst="rightArrow">
            <a:avLst/>
          </a:prstGeom>
          <a:solidFill>
            <a:srgbClr val="E9BD7C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7458C546-170E-2812-CA10-E7C99CD24A0C}"/>
              </a:ext>
            </a:extLst>
          </p:cNvPr>
          <p:cNvSpPr/>
          <p:nvPr/>
        </p:nvSpPr>
        <p:spPr>
          <a:xfrm rot="5400000">
            <a:off x="2348307" y="7429232"/>
            <a:ext cx="164101" cy="169399"/>
          </a:xfrm>
          <a:prstGeom prst="rightArrow">
            <a:avLst/>
          </a:prstGeom>
          <a:solidFill>
            <a:srgbClr val="E9BD7C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015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F8CCE4-7AE7-FC83-7AF9-F61959609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4C8CDCD-9B72-31D8-1CBA-2AFCCAAC5594}"/>
              </a:ext>
            </a:extLst>
          </p:cNvPr>
          <p:cNvSpPr/>
          <p:nvPr/>
        </p:nvSpPr>
        <p:spPr>
          <a:xfrm>
            <a:off x="303921" y="333600"/>
            <a:ext cx="7164558" cy="55801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Evaluate EIA Gradient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AEC9F60-C54A-DA12-7880-1FE120780C80}"/>
              </a:ext>
            </a:extLst>
          </p:cNvPr>
          <p:cNvSpPr/>
          <p:nvPr/>
        </p:nvSpPr>
        <p:spPr>
          <a:xfrm>
            <a:off x="2271933" y="1462014"/>
            <a:ext cx="3228535" cy="468337"/>
          </a:xfrm>
          <a:prstGeom prst="roundRect">
            <a:avLst/>
          </a:prstGeom>
          <a:solidFill>
            <a:srgbClr val="F0E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signs of gradient values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A6A6B05-24C7-9BE1-39C9-97A6F569732A}"/>
              </a:ext>
            </a:extLst>
          </p:cNvPr>
          <p:cNvSpPr/>
          <p:nvPr/>
        </p:nvSpPr>
        <p:spPr>
          <a:xfrm>
            <a:off x="2271933" y="3581425"/>
            <a:ext cx="3228535" cy="468337"/>
          </a:xfrm>
          <a:prstGeom prst="roundRect">
            <a:avLst/>
          </a:prstGeom>
          <a:solidFill>
            <a:srgbClr val="F0E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a linear fit to estimate latitudes where gradient is 0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90CDF1E-EC4A-DD18-2E40-A43D839B1AF8}"/>
              </a:ext>
            </a:extLst>
          </p:cNvPr>
          <p:cNvSpPr/>
          <p:nvPr/>
        </p:nvSpPr>
        <p:spPr>
          <a:xfrm>
            <a:off x="2271933" y="2513531"/>
            <a:ext cx="3228535" cy="468337"/>
          </a:xfrm>
          <a:prstGeom prst="roundRect">
            <a:avLst/>
          </a:prstGeom>
          <a:solidFill>
            <a:srgbClr val="F0E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Find location of sign changes 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D5589510-7E98-B62F-5755-17D8D1E28A88}"/>
              </a:ext>
            </a:extLst>
          </p:cNvPr>
          <p:cNvSpPr/>
          <p:nvPr/>
        </p:nvSpPr>
        <p:spPr>
          <a:xfrm rot="5400000">
            <a:off x="3713144" y="2162184"/>
            <a:ext cx="346112" cy="169399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93C84CB-7B2C-3443-DAC0-9BE54132ED7F}"/>
              </a:ext>
            </a:extLst>
          </p:cNvPr>
          <p:cNvSpPr/>
          <p:nvPr/>
        </p:nvSpPr>
        <p:spPr>
          <a:xfrm>
            <a:off x="2271933" y="5668029"/>
            <a:ext cx="3228535" cy="46833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Output array of zero lats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F6D22177-2596-3D1F-F4B1-415B651AA6F4}"/>
              </a:ext>
            </a:extLst>
          </p:cNvPr>
          <p:cNvSpPr/>
          <p:nvPr/>
        </p:nvSpPr>
        <p:spPr>
          <a:xfrm rot="5400000">
            <a:off x="3713144" y="3203111"/>
            <a:ext cx="346112" cy="169399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DD428385-9186-9AFF-DD1C-F0A91037F9C2}"/>
              </a:ext>
            </a:extLst>
          </p:cNvPr>
          <p:cNvSpPr/>
          <p:nvPr/>
        </p:nvSpPr>
        <p:spPr>
          <a:xfrm rot="5400000">
            <a:off x="3713144" y="4296746"/>
            <a:ext cx="346112" cy="169399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55E5BD9F-3641-9D9F-C78E-FD578011ADD2}"/>
              </a:ext>
            </a:extLst>
          </p:cNvPr>
          <p:cNvSpPr/>
          <p:nvPr/>
        </p:nvSpPr>
        <p:spPr>
          <a:xfrm rot="5400000">
            <a:off x="3713144" y="5365188"/>
            <a:ext cx="346112" cy="169399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AD2269C-04C6-DE72-8AB1-48821F494F1D}"/>
              </a:ext>
            </a:extLst>
          </p:cNvPr>
          <p:cNvSpPr/>
          <p:nvPr/>
        </p:nvSpPr>
        <p:spPr>
          <a:xfrm>
            <a:off x="2271933" y="4696645"/>
            <a:ext cx="3228535" cy="468337"/>
          </a:xfrm>
          <a:prstGeom prst="roundRect">
            <a:avLst/>
          </a:prstGeom>
          <a:solidFill>
            <a:srgbClr val="F0E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Exclude values 5 degrees from edges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5EC3EF58-BA3A-A1F6-F444-5CD80A986EEF}"/>
              </a:ext>
            </a:extLst>
          </p:cNvPr>
          <p:cNvSpPr/>
          <p:nvPr/>
        </p:nvSpPr>
        <p:spPr>
          <a:xfrm rot="5400000">
            <a:off x="3713144" y="1092117"/>
            <a:ext cx="346112" cy="169399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946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1247D9E-7F4D-3CFE-EBA1-268D3C6274B6}"/>
              </a:ext>
            </a:extLst>
          </p:cNvPr>
          <p:cNvSpPr/>
          <p:nvPr/>
        </p:nvSpPr>
        <p:spPr>
          <a:xfrm>
            <a:off x="249905" y="333600"/>
            <a:ext cx="7164558" cy="558019"/>
          </a:xfrm>
          <a:prstGeom prst="roundRect">
            <a:avLst/>
          </a:prstGeom>
          <a:solidFill>
            <a:srgbClr val="D8B9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process_zlats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63E89AB-1065-723F-9E59-B3CF147265E3}"/>
              </a:ext>
            </a:extLst>
          </p:cNvPr>
          <p:cNvSpPr/>
          <p:nvPr/>
        </p:nvSpPr>
        <p:spPr>
          <a:xfrm>
            <a:off x="465815" y="1266723"/>
            <a:ext cx="6732739" cy="468337"/>
          </a:xfrm>
          <a:prstGeom prst="roundRect">
            <a:avLst/>
          </a:prstGeom>
          <a:solidFill>
            <a:srgbClr val="FFE1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indices of zero lats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057FFA15-5758-09C5-FB03-1A2C82F1E3AF}"/>
              </a:ext>
            </a:extLst>
          </p:cNvPr>
          <p:cNvSpPr/>
          <p:nvPr/>
        </p:nvSpPr>
        <p:spPr>
          <a:xfrm>
            <a:off x="757211" y="3997840"/>
            <a:ext cx="6149947" cy="468337"/>
          </a:xfrm>
          <a:prstGeom prst="roundRect">
            <a:avLst/>
          </a:prstGeom>
          <a:solidFill>
            <a:srgbClr val="FFE1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combine points between +/- 2.5 degrees using maximum density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AAAC61D-E330-0F88-4DA6-F6B3E62C59C4}"/>
              </a:ext>
            </a:extLst>
          </p:cNvPr>
          <p:cNvSpPr/>
          <p:nvPr/>
        </p:nvSpPr>
        <p:spPr>
          <a:xfrm>
            <a:off x="648105" y="2970972"/>
            <a:ext cx="6368159" cy="606891"/>
          </a:xfrm>
          <a:prstGeom prst="roundRect">
            <a:avLst/>
          </a:prstGeom>
          <a:solidFill>
            <a:srgbClr val="FFE1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choose zero lats associated with maximum density in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lat_base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window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561F36DD-122A-2481-1B98-4192EC58757B}"/>
              </a:ext>
            </a:extLst>
          </p:cNvPr>
          <p:cNvSpPr/>
          <p:nvPr/>
        </p:nvSpPr>
        <p:spPr>
          <a:xfrm rot="5400000">
            <a:off x="3745340" y="1005906"/>
            <a:ext cx="173689" cy="169399"/>
          </a:xfrm>
          <a:prstGeom prst="rightArrow">
            <a:avLst/>
          </a:prstGeom>
          <a:solidFill>
            <a:srgbClr val="D8B9A1"/>
          </a:solidFill>
          <a:ln>
            <a:solidFill>
              <a:srgbClr val="AE93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82492EE-6911-3BAB-FA3A-9F1A3ADD2D32}"/>
              </a:ext>
            </a:extLst>
          </p:cNvPr>
          <p:cNvSpPr/>
          <p:nvPr/>
        </p:nvSpPr>
        <p:spPr>
          <a:xfrm>
            <a:off x="2217917" y="4909956"/>
            <a:ext cx="3228535" cy="468337"/>
          </a:xfrm>
          <a:prstGeom prst="roundRect">
            <a:avLst/>
          </a:prstGeom>
          <a:solidFill>
            <a:srgbClr val="FFE1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make sure zero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a unique array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3433532-DA36-53DE-13D4-10D0110DF1C6}"/>
              </a:ext>
            </a:extLst>
          </p:cNvPr>
          <p:cNvSpPr/>
          <p:nvPr/>
        </p:nvSpPr>
        <p:spPr>
          <a:xfrm>
            <a:off x="2217917" y="5711903"/>
            <a:ext cx="3228535" cy="931805"/>
          </a:xfrm>
          <a:prstGeom prst="roundRect">
            <a:avLst/>
          </a:prstGeom>
          <a:solidFill>
            <a:srgbClr val="FFE1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Apply quality control to the sign changes by checking for adjacent indices (&lt; 0.5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latitutde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)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405A139-F915-701F-A21C-5C8D6E212848}"/>
              </a:ext>
            </a:extLst>
          </p:cNvPr>
          <p:cNvGrpSpPr/>
          <p:nvPr/>
        </p:nvGrpSpPr>
        <p:grpSpPr>
          <a:xfrm>
            <a:off x="341448" y="1824333"/>
            <a:ext cx="6981473" cy="1070980"/>
            <a:chOff x="195889" y="1824333"/>
            <a:chExt cx="6981473" cy="107098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244F47E5-114A-E064-DBBC-BBCE0437BE53}"/>
                </a:ext>
              </a:extLst>
            </p:cNvPr>
            <p:cNvSpPr/>
            <p:nvPr/>
          </p:nvSpPr>
          <p:spPr>
            <a:xfrm>
              <a:off x="3948827" y="2100327"/>
              <a:ext cx="3228535" cy="468337"/>
            </a:xfrm>
            <a:prstGeom prst="roundRect">
              <a:avLst/>
            </a:prstGeom>
            <a:solidFill>
              <a:srgbClr val="FFE1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round zero latitudes by input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lat_base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(generally 3°)  (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fxn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myround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45355F75-8D24-CB31-F3D7-FAEF406FE8A0}"/>
                </a:ext>
              </a:extLst>
            </p:cNvPr>
            <p:cNvSpPr/>
            <p:nvPr/>
          </p:nvSpPr>
          <p:spPr>
            <a:xfrm>
              <a:off x="195889" y="2095328"/>
              <a:ext cx="3228535" cy="467301"/>
            </a:xfrm>
            <a:prstGeom prst="roundRect">
              <a:avLst/>
            </a:prstGeom>
            <a:solidFill>
              <a:srgbClr val="FFE1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Find the corresponding density values</a:t>
              </a:r>
            </a:p>
          </p:txBody>
        </p:sp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6C5F89A8-334B-12C6-36FF-9073DAA5B83C}"/>
                </a:ext>
              </a:extLst>
            </p:cNvPr>
            <p:cNvSpPr/>
            <p:nvPr/>
          </p:nvSpPr>
          <p:spPr>
            <a:xfrm rot="5400000">
              <a:off x="1723312" y="1826478"/>
              <a:ext cx="173689" cy="169399"/>
            </a:xfrm>
            <a:prstGeom prst="rightArrow">
              <a:avLst/>
            </a:prstGeom>
            <a:solidFill>
              <a:srgbClr val="D8B9A1"/>
            </a:solidFill>
            <a:ln>
              <a:solidFill>
                <a:srgbClr val="AE937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E15DCEE9-3BA3-DE70-E33F-8614DF493561}"/>
                </a:ext>
              </a:extLst>
            </p:cNvPr>
            <p:cNvSpPr/>
            <p:nvPr/>
          </p:nvSpPr>
          <p:spPr>
            <a:xfrm rot="5400000">
              <a:off x="5476250" y="1826478"/>
              <a:ext cx="173689" cy="169399"/>
            </a:xfrm>
            <a:prstGeom prst="rightArrow">
              <a:avLst/>
            </a:prstGeom>
            <a:solidFill>
              <a:srgbClr val="D8B9A1"/>
            </a:solidFill>
            <a:ln>
              <a:solidFill>
                <a:srgbClr val="AE937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FD06AD44-03D9-DC35-9102-2187D084EBDC}"/>
                </a:ext>
              </a:extLst>
            </p:cNvPr>
            <p:cNvSpPr/>
            <p:nvPr/>
          </p:nvSpPr>
          <p:spPr>
            <a:xfrm rot="5400000">
              <a:off x="5476250" y="2723769"/>
              <a:ext cx="173689" cy="169399"/>
            </a:xfrm>
            <a:prstGeom prst="rightArrow">
              <a:avLst/>
            </a:prstGeom>
            <a:solidFill>
              <a:srgbClr val="D8B9A1"/>
            </a:solidFill>
            <a:ln>
              <a:solidFill>
                <a:srgbClr val="AE937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5A778865-9F69-2C00-1A41-F7C540829E92}"/>
                </a:ext>
              </a:extLst>
            </p:cNvPr>
            <p:cNvSpPr/>
            <p:nvPr/>
          </p:nvSpPr>
          <p:spPr>
            <a:xfrm rot="5400000">
              <a:off x="1723312" y="2710539"/>
              <a:ext cx="173689" cy="169399"/>
            </a:xfrm>
            <a:prstGeom prst="rightArrow">
              <a:avLst/>
            </a:prstGeom>
            <a:solidFill>
              <a:srgbClr val="D8B9A1"/>
            </a:solidFill>
            <a:ln>
              <a:solidFill>
                <a:srgbClr val="AE937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2" name="Right Arrow 21">
            <a:extLst>
              <a:ext uri="{FF2B5EF4-FFF2-40B4-BE49-F238E27FC236}">
                <a16:creationId xmlns:a16="http://schemas.microsoft.com/office/drawing/2014/main" id="{C25AE4A1-47BA-0716-5944-911016A9C6E9}"/>
              </a:ext>
            </a:extLst>
          </p:cNvPr>
          <p:cNvSpPr/>
          <p:nvPr/>
        </p:nvSpPr>
        <p:spPr>
          <a:xfrm rot="5400000">
            <a:off x="3745339" y="3717839"/>
            <a:ext cx="173689" cy="169399"/>
          </a:xfrm>
          <a:prstGeom prst="rightArrow">
            <a:avLst/>
          </a:prstGeom>
          <a:solidFill>
            <a:srgbClr val="D8B9A1"/>
          </a:solidFill>
          <a:ln>
            <a:solidFill>
              <a:srgbClr val="AE93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A6EE9FAE-E10A-1C58-D608-69980A906253}"/>
              </a:ext>
            </a:extLst>
          </p:cNvPr>
          <p:cNvSpPr/>
          <p:nvPr/>
        </p:nvSpPr>
        <p:spPr>
          <a:xfrm rot="5400000">
            <a:off x="3745340" y="4628594"/>
            <a:ext cx="173689" cy="169399"/>
          </a:xfrm>
          <a:prstGeom prst="rightArrow">
            <a:avLst/>
          </a:prstGeom>
          <a:solidFill>
            <a:srgbClr val="D8B9A1"/>
          </a:solidFill>
          <a:ln>
            <a:solidFill>
              <a:srgbClr val="AE93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4960338-00F2-59FF-1B1F-505B7A63E134}"/>
              </a:ext>
            </a:extLst>
          </p:cNvPr>
          <p:cNvSpPr/>
          <p:nvPr/>
        </p:nvSpPr>
        <p:spPr>
          <a:xfrm>
            <a:off x="2217917" y="7053361"/>
            <a:ext cx="3228535" cy="566969"/>
          </a:xfrm>
          <a:prstGeom prst="roundRect">
            <a:avLst/>
          </a:prstGeom>
          <a:solidFill>
            <a:srgbClr val="FFE1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Choose larger density between adjacent points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D3CD8A7-F0AF-0C50-74FD-18EF7D75ADAF}"/>
              </a:ext>
            </a:extLst>
          </p:cNvPr>
          <p:cNvSpPr/>
          <p:nvPr/>
        </p:nvSpPr>
        <p:spPr>
          <a:xfrm>
            <a:off x="2217917" y="8158537"/>
            <a:ext cx="3228535" cy="566969"/>
          </a:xfrm>
          <a:prstGeom prst="roundRect">
            <a:avLst/>
          </a:prstGeom>
          <a:solidFill>
            <a:srgbClr val="D8B9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 unique zero latitude array</a:t>
            </a: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ED76157E-D94B-6920-5175-1CC7B4523B5D}"/>
              </a:ext>
            </a:extLst>
          </p:cNvPr>
          <p:cNvSpPr/>
          <p:nvPr/>
        </p:nvSpPr>
        <p:spPr>
          <a:xfrm rot="5400000">
            <a:off x="3745340" y="5490256"/>
            <a:ext cx="173689" cy="169399"/>
          </a:xfrm>
          <a:prstGeom prst="rightArrow">
            <a:avLst/>
          </a:prstGeom>
          <a:solidFill>
            <a:srgbClr val="D8B9A1"/>
          </a:solidFill>
          <a:ln>
            <a:solidFill>
              <a:srgbClr val="AE93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9FB26772-498B-117E-21FA-485D21819D93}"/>
              </a:ext>
            </a:extLst>
          </p:cNvPr>
          <p:cNvSpPr/>
          <p:nvPr/>
        </p:nvSpPr>
        <p:spPr>
          <a:xfrm rot="5400000">
            <a:off x="3745340" y="6763835"/>
            <a:ext cx="173689" cy="169399"/>
          </a:xfrm>
          <a:prstGeom prst="rightArrow">
            <a:avLst/>
          </a:prstGeom>
          <a:solidFill>
            <a:srgbClr val="D8B9A1"/>
          </a:solidFill>
          <a:ln>
            <a:solidFill>
              <a:srgbClr val="AE93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0435CAF7-BE65-4DFF-F51A-EC49AE44FDEB}"/>
              </a:ext>
            </a:extLst>
          </p:cNvPr>
          <p:cNvSpPr/>
          <p:nvPr/>
        </p:nvSpPr>
        <p:spPr>
          <a:xfrm rot="5400000">
            <a:off x="3745340" y="7804734"/>
            <a:ext cx="173689" cy="169399"/>
          </a:xfrm>
          <a:prstGeom prst="rightArrow">
            <a:avLst/>
          </a:prstGeom>
          <a:solidFill>
            <a:srgbClr val="D8B9A1"/>
          </a:solidFill>
          <a:ln>
            <a:solidFill>
              <a:srgbClr val="AE93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089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73D0A9-7920-8DB8-B00A-03882ED27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981DDF4-F08C-1DAF-12D0-37E688933669}"/>
              </a:ext>
            </a:extLst>
          </p:cNvPr>
          <p:cNvSpPr/>
          <p:nvPr/>
        </p:nvSpPr>
        <p:spPr>
          <a:xfrm>
            <a:off x="288117" y="142819"/>
            <a:ext cx="7164558" cy="558019"/>
          </a:xfrm>
          <a:prstGeom prst="roundRect">
            <a:avLst/>
          </a:prstGeom>
          <a:solidFill>
            <a:srgbClr val="B3F6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eia_slope_state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A52A5F7D-8B79-2D21-665C-CE9C7152962E}"/>
              </a:ext>
            </a:extLst>
          </p:cNvPr>
          <p:cNvSpPr/>
          <p:nvPr/>
        </p:nvSpPr>
        <p:spPr>
          <a:xfrm rot="5400000">
            <a:off x="3799799" y="727944"/>
            <a:ext cx="141194" cy="169399"/>
          </a:xfrm>
          <a:prstGeom prst="rightArrow">
            <a:avLst/>
          </a:prstGeom>
          <a:solidFill>
            <a:srgbClr val="B3F6FA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4CCACBE-7288-82F9-9AFE-8C89C1C318E1}"/>
              </a:ext>
            </a:extLst>
          </p:cNvPr>
          <p:cNvGrpSpPr/>
          <p:nvPr/>
        </p:nvGrpSpPr>
        <p:grpSpPr>
          <a:xfrm>
            <a:off x="106017" y="924448"/>
            <a:ext cx="7528759" cy="2375343"/>
            <a:chOff x="106017" y="924448"/>
            <a:chExt cx="7528759" cy="2375343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4D31F4EC-BCDB-849B-957C-A40C75C9C76C}"/>
                </a:ext>
              </a:extLst>
            </p:cNvPr>
            <p:cNvSpPr/>
            <p:nvPr/>
          </p:nvSpPr>
          <p:spPr>
            <a:xfrm>
              <a:off x="303921" y="995933"/>
              <a:ext cx="2989809" cy="723675"/>
            </a:xfrm>
            <a:prstGeom prst="roundRect">
              <a:avLst/>
            </a:prstGeom>
            <a:solidFill>
              <a:srgbClr val="CFEF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Make sure we are working from negative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lat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to positive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lat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if not, re-arrange data</a:t>
              </a:r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BA9D1896-1BCF-A501-73DB-EC630FDC7B9C}"/>
                </a:ext>
              </a:extLst>
            </p:cNvPr>
            <p:cNvSpPr/>
            <p:nvPr/>
          </p:nvSpPr>
          <p:spPr>
            <a:xfrm>
              <a:off x="303921" y="1953776"/>
              <a:ext cx="2989809" cy="468337"/>
            </a:xfrm>
            <a:prstGeom prst="roundRect">
              <a:avLst/>
            </a:prstGeom>
            <a:solidFill>
              <a:srgbClr val="CFEF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Calculate latitude span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4A660ED5-29B3-A96E-CEAA-B3457760226E}"/>
                </a:ext>
              </a:extLst>
            </p:cNvPr>
            <p:cNvSpPr/>
            <p:nvPr/>
          </p:nvSpPr>
          <p:spPr>
            <a:xfrm>
              <a:off x="303921" y="2614657"/>
              <a:ext cx="2989809" cy="468337"/>
            </a:xfrm>
            <a:prstGeom prst="roundRect">
              <a:avLst/>
            </a:prstGeom>
            <a:solidFill>
              <a:srgbClr val="CFEF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Scale tec </a:t>
              </a:r>
            </a:p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tec = [tec / max(tec)] x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lat_span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03B86B5A-162C-18F0-8A62-61E793A6243F}"/>
                </a:ext>
              </a:extLst>
            </p:cNvPr>
            <p:cNvSpPr/>
            <p:nvPr/>
          </p:nvSpPr>
          <p:spPr>
            <a:xfrm>
              <a:off x="3560810" y="1008705"/>
              <a:ext cx="1687032" cy="468337"/>
            </a:xfrm>
            <a:prstGeom prst="roundRect">
              <a:avLst/>
            </a:prstGeom>
            <a:solidFill>
              <a:srgbClr val="CFEF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set 0 slope (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fxn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set_zero_slope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 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8F86BC52-AA3D-6542-0874-A92D3008CF66}"/>
                </a:ext>
              </a:extLst>
            </p:cNvPr>
            <p:cNvSpPr/>
            <p:nvPr/>
          </p:nvSpPr>
          <p:spPr>
            <a:xfrm>
              <a:off x="5710280" y="995933"/>
              <a:ext cx="1758200" cy="468337"/>
            </a:xfrm>
            <a:prstGeom prst="roundRect">
              <a:avLst/>
            </a:prstGeom>
            <a:solidFill>
              <a:srgbClr val="CFEF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Set initial state as ‘unknown’</a:t>
              </a:r>
            </a:p>
          </p:txBody>
        </p:sp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14DADE00-0180-3E18-FA20-90F2592B04BA}"/>
                </a:ext>
              </a:extLst>
            </p:cNvPr>
            <p:cNvSpPr/>
            <p:nvPr/>
          </p:nvSpPr>
          <p:spPr>
            <a:xfrm rot="5400000">
              <a:off x="1728228" y="1768748"/>
              <a:ext cx="141194" cy="169399"/>
            </a:xfrm>
            <a:prstGeom prst="rightArrow">
              <a:avLst/>
            </a:prstGeom>
            <a:solidFill>
              <a:srgbClr val="B3F6FA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1476AB29-FCC4-0EF7-C6A4-A2B6332874E6}"/>
                </a:ext>
              </a:extLst>
            </p:cNvPr>
            <p:cNvSpPr/>
            <p:nvPr/>
          </p:nvSpPr>
          <p:spPr>
            <a:xfrm rot="5400000">
              <a:off x="1728228" y="2447873"/>
              <a:ext cx="141194" cy="169399"/>
            </a:xfrm>
            <a:prstGeom prst="rightArrow">
              <a:avLst/>
            </a:prstGeom>
            <a:solidFill>
              <a:srgbClr val="B3F6FA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156C8F3-8B3A-ACB5-3102-7D7B874D4F41}"/>
                </a:ext>
              </a:extLst>
            </p:cNvPr>
            <p:cNvSpPr/>
            <p:nvPr/>
          </p:nvSpPr>
          <p:spPr>
            <a:xfrm>
              <a:off x="106017" y="924448"/>
              <a:ext cx="7528759" cy="2375343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" name="Right Arrow 15">
            <a:extLst>
              <a:ext uri="{FF2B5EF4-FFF2-40B4-BE49-F238E27FC236}">
                <a16:creationId xmlns:a16="http://schemas.microsoft.com/office/drawing/2014/main" id="{56C13977-9D61-6C96-CB90-12D8BD548C16}"/>
              </a:ext>
            </a:extLst>
          </p:cNvPr>
          <p:cNvSpPr/>
          <p:nvPr/>
        </p:nvSpPr>
        <p:spPr>
          <a:xfrm rot="5400000">
            <a:off x="3799798" y="3396396"/>
            <a:ext cx="141194" cy="169399"/>
          </a:xfrm>
          <a:prstGeom prst="rightArrow">
            <a:avLst/>
          </a:prstGeom>
          <a:solidFill>
            <a:srgbClr val="B3F6FA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5BFAD4B-0022-0300-0E28-D4C267D069E5}"/>
              </a:ext>
            </a:extLst>
          </p:cNvPr>
          <p:cNvSpPr/>
          <p:nvPr/>
        </p:nvSpPr>
        <p:spPr>
          <a:xfrm>
            <a:off x="303922" y="3625561"/>
            <a:ext cx="7148754" cy="468337"/>
          </a:xfrm>
          <a:prstGeom prst="roundRect">
            <a:avLst/>
          </a:prstGeom>
          <a:solidFill>
            <a:srgbClr val="CFEF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 length of zero latitude (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z_lat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array 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317EF90-C598-D17D-3E1F-72FF6B104F3D}"/>
              </a:ext>
            </a:extLst>
          </p:cNvPr>
          <p:cNvGrpSpPr/>
          <p:nvPr/>
        </p:nvGrpSpPr>
        <p:grpSpPr>
          <a:xfrm>
            <a:off x="106017" y="4357111"/>
            <a:ext cx="2914022" cy="3918439"/>
            <a:chOff x="1" y="4186185"/>
            <a:chExt cx="2914022" cy="3918439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85CF31A2-50BA-C12C-C8CA-DD067125C6FB}"/>
                </a:ext>
              </a:extLst>
            </p:cNvPr>
            <p:cNvSpPr/>
            <p:nvPr/>
          </p:nvSpPr>
          <p:spPr>
            <a:xfrm>
              <a:off x="384147" y="4280379"/>
              <a:ext cx="2145730" cy="468337"/>
            </a:xfrm>
            <a:prstGeom prst="roundRect">
              <a:avLst/>
            </a:prstGeom>
            <a:solidFill>
              <a:srgbClr val="CFEF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if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len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z_lat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 == 0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51C76EE5-DD8A-C981-662A-75D4FBF58129}"/>
                </a:ext>
              </a:extLst>
            </p:cNvPr>
            <p:cNvSpPr/>
            <p:nvPr/>
          </p:nvSpPr>
          <p:spPr>
            <a:xfrm>
              <a:off x="400888" y="5759072"/>
              <a:ext cx="2112248" cy="468337"/>
            </a:xfrm>
            <a:prstGeom prst="roundRect">
              <a:avLst/>
            </a:prstGeom>
            <a:solidFill>
              <a:srgbClr val="CFEF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Fit a line to Ne/TEC</a:t>
              </a: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A9D160F9-0111-131C-4D61-65A29D425043}"/>
                </a:ext>
              </a:extLst>
            </p:cNvPr>
            <p:cNvSpPr/>
            <p:nvPr/>
          </p:nvSpPr>
          <p:spPr>
            <a:xfrm>
              <a:off x="157492" y="6537227"/>
              <a:ext cx="753031" cy="468337"/>
            </a:xfrm>
            <a:prstGeom prst="roundRect">
              <a:avLst/>
            </a:prstGeom>
            <a:solidFill>
              <a:srgbClr val="CFEF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Slope &gt; 0.1 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6FE77A19-DCB0-49ED-B911-844DED5BC1CA}"/>
                </a:ext>
              </a:extLst>
            </p:cNvPr>
            <p:cNvSpPr/>
            <p:nvPr/>
          </p:nvSpPr>
          <p:spPr>
            <a:xfrm>
              <a:off x="1937060" y="6537226"/>
              <a:ext cx="753031" cy="468337"/>
            </a:xfrm>
            <a:prstGeom prst="roundRect">
              <a:avLst/>
            </a:prstGeom>
            <a:solidFill>
              <a:srgbClr val="CFEF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Slope &lt; -0.1 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13886A6C-4857-25D4-C94E-746508953F2F}"/>
                </a:ext>
              </a:extLst>
            </p:cNvPr>
            <p:cNvSpPr/>
            <p:nvPr/>
          </p:nvSpPr>
          <p:spPr>
            <a:xfrm>
              <a:off x="400888" y="5017848"/>
              <a:ext cx="2112248" cy="468337"/>
            </a:xfrm>
            <a:prstGeom prst="roundRect">
              <a:avLst/>
            </a:prstGeom>
            <a:solidFill>
              <a:srgbClr val="CFEF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EIA Type = Flat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CE24B611-9540-6058-CD98-44EBE504C63E}"/>
                </a:ext>
              </a:extLst>
            </p:cNvPr>
            <p:cNvSpPr/>
            <p:nvPr/>
          </p:nvSpPr>
          <p:spPr>
            <a:xfrm>
              <a:off x="170195" y="7281373"/>
              <a:ext cx="727624" cy="468337"/>
            </a:xfrm>
            <a:prstGeom prst="roundRect">
              <a:avLst/>
            </a:prstGeom>
            <a:solidFill>
              <a:srgbClr val="B4F6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Flat North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6E8086C0-8A4A-70F7-DC06-161D0EF5E867}"/>
                </a:ext>
              </a:extLst>
            </p:cNvPr>
            <p:cNvSpPr/>
            <p:nvPr/>
          </p:nvSpPr>
          <p:spPr>
            <a:xfrm>
              <a:off x="1949763" y="7297789"/>
              <a:ext cx="727624" cy="468337"/>
            </a:xfrm>
            <a:prstGeom prst="roundRect">
              <a:avLst/>
            </a:prstGeom>
            <a:solidFill>
              <a:srgbClr val="B4F6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Flat South</a:t>
              </a:r>
            </a:p>
          </p:txBody>
        </p:sp>
        <p:sp>
          <p:nvSpPr>
            <p:cNvPr id="32" name="Right Arrow 31">
              <a:extLst>
                <a:ext uri="{FF2B5EF4-FFF2-40B4-BE49-F238E27FC236}">
                  <a16:creationId xmlns:a16="http://schemas.microsoft.com/office/drawing/2014/main" id="{6127883B-C4B4-1564-8C66-B9EA7D4D4974}"/>
                </a:ext>
              </a:extLst>
            </p:cNvPr>
            <p:cNvSpPr/>
            <p:nvPr/>
          </p:nvSpPr>
          <p:spPr>
            <a:xfrm rot="5400000">
              <a:off x="1386415" y="4804258"/>
              <a:ext cx="141194" cy="169399"/>
            </a:xfrm>
            <a:prstGeom prst="rightArrow">
              <a:avLst/>
            </a:prstGeom>
            <a:solidFill>
              <a:srgbClr val="B3F6FA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Right Arrow 32">
              <a:extLst>
                <a:ext uri="{FF2B5EF4-FFF2-40B4-BE49-F238E27FC236}">
                  <a16:creationId xmlns:a16="http://schemas.microsoft.com/office/drawing/2014/main" id="{5806A83C-A61D-EC8C-2222-2607EA497E8D}"/>
                </a:ext>
              </a:extLst>
            </p:cNvPr>
            <p:cNvSpPr/>
            <p:nvPr/>
          </p:nvSpPr>
          <p:spPr>
            <a:xfrm rot="5400000">
              <a:off x="1386415" y="5530376"/>
              <a:ext cx="141194" cy="169399"/>
            </a:xfrm>
            <a:prstGeom prst="rightArrow">
              <a:avLst/>
            </a:prstGeom>
            <a:solidFill>
              <a:srgbClr val="B3F6FA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Right Arrow 33">
              <a:extLst>
                <a:ext uri="{FF2B5EF4-FFF2-40B4-BE49-F238E27FC236}">
                  <a16:creationId xmlns:a16="http://schemas.microsoft.com/office/drawing/2014/main" id="{E4846048-50EE-B3F6-0739-7C1D54E861E9}"/>
                </a:ext>
              </a:extLst>
            </p:cNvPr>
            <p:cNvSpPr/>
            <p:nvPr/>
          </p:nvSpPr>
          <p:spPr>
            <a:xfrm rot="5400000">
              <a:off x="463410" y="6316818"/>
              <a:ext cx="141194" cy="169399"/>
            </a:xfrm>
            <a:prstGeom prst="rightArrow">
              <a:avLst/>
            </a:prstGeom>
            <a:solidFill>
              <a:srgbClr val="B3F6FA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Right Arrow 34">
              <a:extLst>
                <a:ext uri="{FF2B5EF4-FFF2-40B4-BE49-F238E27FC236}">
                  <a16:creationId xmlns:a16="http://schemas.microsoft.com/office/drawing/2014/main" id="{E8F29FB9-BD21-B488-DF34-1A22D6D45F36}"/>
                </a:ext>
              </a:extLst>
            </p:cNvPr>
            <p:cNvSpPr/>
            <p:nvPr/>
          </p:nvSpPr>
          <p:spPr>
            <a:xfrm rot="5400000">
              <a:off x="2242978" y="6290327"/>
              <a:ext cx="141194" cy="169399"/>
            </a:xfrm>
            <a:prstGeom prst="rightArrow">
              <a:avLst/>
            </a:prstGeom>
            <a:solidFill>
              <a:srgbClr val="B3F6FA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A59FBD3F-A2F2-DF61-BEA7-7510793CD3BF}"/>
                </a:ext>
              </a:extLst>
            </p:cNvPr>
            <p:cNvSpPr/>
            <p:nvPr/>
          </p:nvSpPr>
          <p:spPr>
            <a:xfrm>
              <a:off x="1080497" y="6537227"/>
              <a:ext cx="753031" cy="739675"/>
            </a:xfrm>
            <a:prstGeom prst="roundRect">
              <a:avLst/>
            </a:prstGeom>
            <a:solidFill>
              <a:srgbClr val="CFEF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-0.1 &lt; Slope &lt; 0.1 </a:t>
              </a:r>
            </a:p>
          </p:txBody>
        </p:sp>
        <p:sp>
          <p:nvSpPr>
            <p:cNvPr id="37" name="Right Arrow 36">
              <a:extLst>
                <a:ext uri="{FF2B5EF4-FFF2-40B4-BE49-F238E27FC236}">
                  <a16:creationId xmlns:a16="http://schemas.microsoft.com/office/drawing/2014/main" id="{0567F031-82A3-7929-2650-647FA8CD5073}"/>
                </a:ext>
              </a:extLst>
            </p:cNvPr>
            <p:cNvSpPr/>
            <p:nvPr/>
          </p:nvSpPr>
          <p:spPr>
            <a:xfrm rot="5400000">
              <a:off x="1386415" y="6298982"/>
              <a:ext cx="141194" cy="169399"/>
            </a:xfrm>
            <a:prstGeom prst="rightArrow">
              <a:avLst/>
            </a:prstGeom>
            <a:solidFill>
              <a:srgbClr val="B3F6FA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Right Arrow 37">
              <a:extLst>
                <a:ext uri="{FF2B5EF4-FFF2-40B4-BE49-F238E27FC236}">
                  <a16:creationId xmlns:a16="http://schemas.microsoft.com/office/drawing/2014/main" id="{BEDDD8D2-CEE3-3B21-3487-85939AD1BA0D}"/>
                </a:ext>
              </a:extLst>
            </p:cNvPr>
            <p:cNvSpPr/>
            <p:nvPr/>
          </p:nvSpPr>
          <p:spPr>
            <a:xfrm rot="5400000">
              <a:off x="2242978" y="7056574"/>
              <a:ext cx="141194" cy="169399"/>
            </a:xfrm>
            <a:prstGeom prst="rightArrow">
              <a:avLst/>
            </a:prstGeom>
            <a:solidFill>
              <a:srgbClr val="B3F6FA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8C9BE36E-D34D-3154-F680-87386540374D}"/>
                </a:ext>
              </a:extLst>
            </p:cNvPr>
            <p:cNvSpPr/>
            <p:nvPr/>
          </p:nvSpPr>
          <p:spPr>
            <a:xfrm>
              <a:off x="1093200" y="7512777"/>
              <a:ext cx="727624" cy="468337"/>
            </a:xfrm>
            <a:prstGeom prst="roundRect">
              <a:avLst/>
            </a:prstGeom>
            <a:solidFill>
              <a:srgbClr val="B4F6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Flat</a:t>
              </a:r>
            </a:p>
          </p:txBody>
        </p:sp>
        <p:sp>
          <p:nvSpPr>
            <p:cNvPr id="40" name="Right Arrow 39">
              <a:extLst>
                <a:ext uri="{FF2B5EF4-FFF2-40B4-BE49-F238E27FC236}">
                  <a16:creationId xmlns:a16="http://schemas.microsoft.com/office/drawing/2014/main" id="{75B6241B-8996-5BC4-521C-FFBF521BD900}"/>
                </a:ext>
              </a:extLst>
            </p:cNvPr>
            <p:cNvSpPr/>
            <p:nvPr/>
          </p:nvSpPr>
          <p:spPr>
            <a:xfrm rot="5400000">
              <a:off x="1386415" y="7303604"/>
              <a:ext cx="141194" cy="169399"/>
            </a:xfrm>
            <a:prstGeom prst="rightArrow">
              <a:avLst/>
            </a:prstGeom>
            <a:solidFill>
              <a:srgbClr val="B3F6FA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1" name="Right Arrow 40">
              <a:extLst>
                <a:ext uri="{FF2B5EF4-FFF2-40B4-BE49-F238E27FC236}">
                  <a16:creationId xmlns:a16="http://schemas.microsoft.com/office/drawing/2014/main" id="{D2F227D0-27DD-0C45-0CB0-75ADE53EC938}"/>
                </a:ext>
              </a:extLst>
            </p:cNvPr>
            <p:cNvSpPr/>
            <p:nvPr/>
          </p:nvSpPr>
          <p:spPr>
            <a:xfrm rot="5400000">
              <a:off x="463410" y="7056574"/>
              <a:ext cx="141194" cy="169399"/>
            </a:xfrm>
            <a:prstGeom prst="rightArrow">
              <a:avLst/>
            </a:prstGeom>
            <a:solidFill>
              <a:srgbClr val="B3F6FA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888C1C4-C96D-6EC9-9991-D9FABF433449}"/>
                </a:ext>
              </a:extLst>
            </p:cNvPr>
            <p:cNvSpPr/>
            <p:nvPr/>
          </p:nvSpPr>
          <p:spPr>
            <a:xfrm>
              <a:off x="1" y="4186185"/>
              <a:ext cx="2914022" cy="3918439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3" name="Right Arrow 52">
            <a:extLst>
              <a:ext uri="{FF2B5EF4-FFF2-40B4-BE49-F238E27FC236}">
                <a16:creationId xmlns:a16="http://schemas.microsoft.com/office/drawing/2014/main" id="{D5A1D7E6-D46F-06AE-A9AD-AB42B910F317}"/>
              </a:ext>
            </a:extLst>
          </p:cNvPr>
          <p:cNvSpPr/>
          <p:nvPr/>
        </p:nvSpPr>
        <p:spPr>
          <a:xfrm rot="5400000">
            <a:off x="1407731" y="4133672"/>
            <a:ext cx="141194" cy="169399"/>
          </a:xfrm>
          <a:prstGeom prst="rightArrow">
            <a:avLst/>
          </a:prstGeom>
          <a:solidFill>
            <a:srgbClr val="B3F6FA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Right Arrow 54">
            <a:extLst>
              <a:ext uri="{FF2B5EF4-FFF2-40B4-BE49-F238E27FC236}">
                <a16:creationId xmlns:a16="http://schemas.microsoft.com/office/drawing/2014/main" id="{46A78727-42DB-3C80-6DF1-5FD024CFD0F2}"/>
              </a:ext>
            </a:extLst>
          </p:cNvPr>
          <p:cNvSpPr/>
          <p:nvPr/>
        </p:nvSpPr>
        <p:spPr>
          <a:xfrm rot="5400000">
            <a:off x="4249029" y="4117342"/>
            <a:ext cx="141194" cy="169399"/>
          </a:xfrm>
          <a:prstGeom prst="rightArrow">
            <a:avLst/>
          </a:prstGeom>
          <a:solidFill>
            <a:srgbClr val="B3F6FA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7728EB9-0930-076F-857C-A03A1755F4BC}"/>
              </a:ext>
            </a:extLst>
          </p:cNvPr>
          <p:cNvGrpSpPr/>
          <p:nvPr/>
        </p:nvGrpSpPr>
        <p:grpSpPr>
          <a:xfrm>
            <a:off x="3293731" y="4345799"/>
            <a:ext cx="2051790" cy="1369606"/>
            <a:chOff x="3293731" y="4345799"/>
            <a:chExt cx="2051790" cy="1369606"/>
          </a:xfrm>
        </p:grpSpPr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79B5F0BE-57B5-8CB4-4846-B0C57FEE8C88}"/>
                </a:ext>
              </a:extLst>
            </p:cNvPr>
            <p:cNvSpPr/>
            <p:nvPr/>
          </p:nvSpPr>
          <p:spPr>
            <a:xfrm>
              <a:off x="3431673" y="4429716"/>
              <a:ext cx="1775907" cy="468337"/>
            </a:xfrm>
            <a:prstGeom prst="roundRect">
              <a:avLst/>
            </a:prstGeom>
            <a:solidFill>
              <a:srgbClr val="CFEF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if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len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z_lat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 == 1</a:t>
              </a: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5518763D-C171-15DB-E2C3-10282DE75F86}"/>
                </a:ext>
              </a:extLst>
            </p:cNvPr>
            <p:cNvSpPr/>
            <p:nvPr/>
          </p:nvSpPr>
          <p:spPr>
            <a:xfrm>
              <a:off x="3431673" y="5160625"/>
              <a:ext cx="1775907" cy="378808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single_peak_rules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8" name="Right Arrow 57">
              <a:extLst>
                <a:ext uri="{FF2B5EF4-FFF2-40B4-BE49-F238E27FC236}">
                  <a16:creationId xmlns:a16="http://schemas.microsoft.com/office/drawing/2014/main" id="{1B67D810-481C-C9BC-61E2-AC30CD946DAF}"/>
                </a:ext>
              </a:extLst>
            </p:cNvPr>
            <p:cNvSpPr/>
            <p:nvPr/>
          </p:nvSpPr>
          <p:spPr>
            <a:xfrm rot="5400000">
              <a:off x="4249029" y="4930089"/>
              <a:ext cx="141194" cy="169399"/>
            </a:xfrm>
            <a:prstGeom prst="rightArrow">
              <a:avLst/>
            </a:prstGeom>
            <a:solidFill>
              <a:srgbClr val="B3F6FA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C4B1754-F2AE-EDE0-BCCB-8B9826D760A1}"/>
                </a:ext>
              </a:extLst>
            </p:cNvPr>
            <p:cNvSpPr/>
            <p:nvPr/>
          </p:nvSpPr>
          <p:spPr>
            <a:xfrm>
              <a:off x="3293731" y="4345799"/>
              <a:ext cx="2051790" cy="1369606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71A949BB-E511-D9AD-D3BF-BECE28D2693A}"/>
              </a:ext>
            </a:extLst>
          </p:cNvPr>
          <p:cNvSpPr/>
          <p:nvPr/>
        </p:nvSpPr>
        <p:spPr>
          <a:xfrm>
            <a:off x="5483463" y="4347796"/>
            <a:ext cx="994947" cy="632175"/>
          </a:xfrm>
          <a:prstGeom prst="roundRect">
            <a:avLst/>
          </a:prstGeom>
          <a:solidFill>
            <a:srgbClr val="CFEF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z_lat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== 2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3FAFE239-4BD2-3E34-64A4-ABCA079ED357}"/>
              </a:ext>
            </a:extLst>
          </p:cNvPr>
          <p:cNvSpPr/>
          <p:nvPr/>
        </p:nvSpPr>
        <p:spPr>
          <a:xfrm>
            <a:off x="6616352" y="4347796"/>
            <a:ext cx="994947" cy="632175"/>
          </a:xfrm>
          <a:prstGeom prst="roundRect">
            <a:avLst/>
          </a:prstGeom>
          <a:solidFill>
            <a:srgbClr val="CFEF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z_lat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&gt; 2</a:t>
            </a:r>
          </a:p>
        </p:txBody>
      </p:sp>
      <p:sp>
        <p:nvSpPr>
          <p:cNvPr id="65" name="Right Arrow 64">
            <a:extLst>
              <a:ext uri="{FF2B5EF4-FFF2-40B4-BE49-F238E27FC236}">
                <a16:creationId xmlns:a16="http://schemas.microsoft.com/office/drawing/2014/main" id="{4AFFE9C2-4F93-9264-2BF6-ABE04389869D}"/>
              </a:ext>
            </a:extLst>
          </p:cNvPr>
          <p:cNvSpPr/>
          <p:nvPr/>
        </p:nvSpPr>
        <p:spPr>
          <a:xfrm rot="5400000">
            <a:off x="3607407" y="7374215"/>
            <a:ext cx="4830196" cy="252539"/>
          </a:xfrm>
          <a:prstGeom prst="rightArrow">
            <a:avLst/>
          </a:prstGeom>
          <a:solidFill>
            <a:srgbClr val="B3F6FA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6" name="Right Arrow 65">
            <a:extLst>
              <a:ext uri="{FF2B5EF4-FFF2-40B4-BE49-F238E27FC236}">
                <a16:creationId xmlns:a16="http://schemas.microsoft.com/office/drawing/2014/main" id="{CA785AE3-86DA-2C6D-E4B9-98406422BC95}"/>
              </a:ext>
            </a:extLst>
          </p:cNvPr>
          <p:cNvSpPr/>
          <p:nvPr/>
        </p:nvSpPr>
        <p:spPr>
          <a:xfrm rot="5400000">
            <a:off x="4724128" y="7374215"/>
            <a:ext cx="4830196" cy="252539"/>
          </a:xfrm>
          <a:prstGeom prst="rightArrow">
            <a:avLst/>
          </a:prstGeom>
          <a:solidFill>
            <a:srgbClr val="B3F6FA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F66E4A4-F24D-650C-A372-AFDEC2504822}"/>
              </a:ext>
            </a:extLst>
          </p:cNvPr>
          <p:cNvSpPr txBox="1"/>
          <p:nvPr/>
        </p:nvSpPr>
        <p:spPr>
          <a:xfrm>
            <a:off x="12703" y="9689068"/>
            <a:ext cx="1186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ESS 1</a:t>
            </a:r>
          </a:p>
        </p:txBody>
      </p:sp>
    </p:spTree>
    <p:extLst>
      <p:ext uri="{BB962C8B-B14F-4D97-AF65-F5344CB8AC3E}">
        <p14:creationId xmlns:p14="http://schemas.microsoft.com/office/powerpoint/2010/main" val="2923074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BD70A-B3FE-2A84-D230-D03A530B8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>
            <a:extLst>
              <a:ext uri="{FF2B5EF4-FFF2-40B4-BE49-F238E27FC236}">
                <a16:creationId xmlns:a16="http://schemas.microsoft.com/office/drawing/2014/main" id="{B744E67C-98E8-993F-F93B-848DCCD59157}"/>
              </a:ext>
            </a:extLst>
          </p:cNvPr>
          <p:cNvGrpSpPr/>
          <p:nvPr/>
        </p:nvGrpSpPr>
        <p:grpSpPr>
          <a:xfrm>
            <a:off x="109794" y="68373"/>
            <a:ext cx="3679886" cy="6078427"/>
            <a:chOff x="109794" y="68373"/>
            <a:chExt cx="3679886" cy="6078427"/>
          </a:xfrm>
        </p:grpSpPr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16D8807C-75CE-49E3-53C0-1A3353F01AD3}"/>
                </a:ext>
              </a:extLst>
            </p:cNvPr>
            <p:cNvSpPr/>
            <p:nvPr/>
          </p:nvSpPr>
          <p:spPr>
            <a:xfrm rot="5400000">
              <a:off x="1879140" y="54270"/>
              <a:ext cx="141194" cy="169399"/>
            </a:xfrm>
            <a:prstGeom prst="rightArrow">
              <a:avLst/>
            </a:prstGeom>
            <a:solidFill>
              <a:srgbClr val="B3F6FA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5BE3359D-8686-7D87-E2AF-4BA5299F0464}"/>
                </a:ext>
              </a:extLst>
            </p:cNvPr>
            <p:cNvSpPr/>
            <p:nvPr/>
          </p:nvSpPr>
          <p:spPr>
            <a:xfrm>
              <a:off x="849059" y="1174284"/>
              <a:ext cx="2201357" cy="695060"/>
            </a:xfrm>
            <a:prstGeom prst="roundRect">
              <a:avLst/>
            </a:prstGeom>
            <a:solidFill>
              <a:srgbClr val="CFEF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z_lat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points at edges (median between edge and latitude at edges -5)</a:t>
              </a:r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537055B2-4EEC-3314-6AC0-267C7A4A67EE}"/>
                </a:ext>
              </a:extLst>
            </p:cNvPr>
            <p:cNvSpPr/>
            <p:nvPr/>
          </p:nvSpPr>
          <p:spPr>
            <a:xfrm>
              <a:off x="805136" y="396038"/>
              <a:ext cx="2289203" cy="468337"/>
            </a:xfrm>
            <a:prstGeom prst="roundRect">
              <a:avLst/>
            </a:prstGeom>
            <a:solidFill>
              <a:srgbClr val="CFEF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if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len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z_lat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 == 2</a:t>
              </a:r>
            </a:p>
          </p:txBody>
        </p:sp>
        <p:sp>
          <p:nvSpPr>
            <p:cNvPr id="27" name="Right Arrow 26">
              <a:extLst>
                <a:ext uri="{FF2B5EF4-FFF2-40B4-BE49-F238E27FC236}">
                  <a16:creationId xmlns:a16="http://schemas.microsoft.com/office/drawing/2014/main" id="{BDE1FD0B-A675-C9B7-BE0F-7D2146FBAF6A}"/>
                </a:ext>
              </a:extLst>
            </p:cNvPr>
            <p:cNvSpPr/>
            <p:nvPr/>
          </p:nvSpPr>
          <p:spPr>
            <a:xfrm rot="5400000">
              <a:off x="1879140" y="917734"/>
              <a:ext cx="141194" cy="169399"/>
            </a:xfrm>
            <a:prstGeom prst="rightArrow">
              <a:avLst/>
            </a:prstGeom>
            <a:solidFill>
              <a:srgbClr val="B3F6FA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1284C174-830A-82BD-2F65-2442ED8DFC76}"/>
                </a:ext>
              </a:extLst>
            </p:cNvPr>
            <p:cNvSpPr/>
            <p:nvPr/>
          </p:nvSpPr>
          <p:spPr>
            <a:xfrm>
              <a:off x="700057" y="2207214"/>
              <a:ext cx="2499360" cy="382377"/>
            </a:xfrm>
            <a:prstGeom prst="roundRect">
              <a:avLst/>
            </a:prstGeom>
            <a:solidFill>
              <a:srgbClr val="88E9D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get_zlopes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Right Arrow 43">
              <a:extLst>
                <a:ext uri="{FF2B5EF4-FFF2-40B4-BE49-F238E27FC236}">
                  <a16:creationId xmlns:a16="http://schemas.microsoft.com/office/drawing/2014/main" id="{4AA5ED85-B488-553B-1E5A-47242510A03D}"/>
                </a:ext>
              </a:extLst>
            </p:cNvPr>
            <p:cNvSpPr/>
            <p:nvPr/>
          </p:nvSpPr>
          <p:spPr>
            <a:xfrm rot="5400000">
              <a:off x="1879140" y="1980896"/>
              <a:ext cx="141194" cy="169399"/>
            </a:xfrm>
            <a:prstGeom prst="rightArrow">
              <a:avLst/>
            </a:prstGeom>
            <a:solidFill>
              <a:srgbClr val="B3F6FA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D5B24741-CE20-AD17-0340-79C3FD74047E}"/>
                </a:ext>
              </a:extLst>
            </p:cNvPr>
            <p:cNvSpPr/>
            <p:nvPr/>
          </p:nvSpPr>
          <p:spPr>
            <a:xfrm>
              <a:off x="202582" y="3831744"/>
              <a:ext cx="994947" cy="632175"/>
            </a:xfrm>
            <a:prstGeom prst="roundRect">
              <a:avLst/>
            </a:prstGeom>
            <a:solidFill>
              <a:srgbClr val="CFEF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if both slopes &gt; 0</a:t>
              </a:r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86F69672-9891-43B5-2D95-8E7913D4A3DB}"/>
                </a:ext>
              </a:extLst>
            </p:cNvPr>
            <p:cNvSpPr/>
            <p:nvPr/>
          </p:nvSpPr>
          <p:spPr>
            <a:xfrm>
              <a:off x="1314642" y="3831745"/>
              <a:ext cx="994947" cy="632175"/>
            </a:xfrm>
            <a:prstGeom prst="roundRect">
              <a:avLst/>
            </a:prstGeom>
            <a:solidFill>
              <a:srgbClr val="CFEF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if both slopes &lt; 0</a:t>
              </a:r>
            </a:p>
          </p:txBody>
        </p: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4D3310C5-D5B5-9F4B-A1E1-106587CAB931}"/>
                </a:ext>
              </a:extLst>
            </p:cNvPr>
            <p:cNvSpPr/>
            <p:nvPr/>
          </p:nvSpPr>
          <p:spPr>
            <a:xfrm>
              <a:off x="2631075" y="3831743"/>
              <a:ext cx="811441" cy="632175"/>
            </a:xfrm>
            <a:prstGeom prst="roundRect">
              <a:avLst/>
            </a:prstGeom>
            <a:solidFill>
              <a:srgbClr val="CFEF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else</a:t>
              </a:r>
            </a:p>
          </p:txBody>
        </p: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2F81858F-EEE4-8A06-39CF-910590A233FF}"/>
                </a:ext>
              </a:extLst>
            </p:cNvPr>
            <p:cNvSpPr/>
            <p:nvPr/>
          </p:nvSpPr>
          <p:spPr>
            <a:xfrm>
              <a:off x="202583" y="4680799"/>
              <a:ext cx="994947" cy="632175"/>
            </a:xfrm>
            <a:prstGeom prst="roundRect">
              <a:avLst/>
            </a:prstGeom>
            <a:solidFill>
              <a:srgbClr val="CFEF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choose first peak</a:t>
              </a:r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CFA56984-F68F-A54D-63CB-E7E966855E23}"/>
                </a:ext>
              </a:extLst>
            </p:cNvPr>
            <p:cNvSpPr/>
            <p:nvPr/>
          </p:nvSpPr>
          <p:spPr>
            <a:xfrm>
              <a:off x="1314642" y="4685999"/>
              <a:ext cx="994947" cy="632175"/>
            </a:xfrm>
            <a:prstGeom prst="roundRect">
              <a:avLst/>
            </a:prstGeom>
            <a:solidFill>
              <a:srgbClr val="CFEF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choose second peak</a:t>
              </a:r>
            </a:p>
          </p:txBody>
        </p:sp>
        <p:sp>
          <p:nvSpPr>
            <p:cNvPr id="75" name="Right Arrow 74">
              <a:extLst>
                <a:ext uri="{FF2B5EF4-FFF2-40B4-BE49-F238E27FC236}">
                  <a16:creationId xmlns:a16="http://schemas.microsoft.com/office/drawing/2014/main" id="{9FB53ABD-64DC-6B87-7F2A-48FCFB94593A}"/>
                </a:ext>
              </a:extLst>
            </p:cNvPr>
            <p:cNvSpPr/>
            <p:nvPr/>
          </p:nvSpPr>
          <p:spPr>
            <a:xfrm rot="5400000">
              <a:off x="618188" y="4490785"/>
              <a:ext cx="141194" cy="169399"/>
            </a:xfrm>
            <a:prstGeom prst="rightArrow">
              <a:avLst/>
            </a:prstGeom>
            <a:solidFill>
              <a:srgbClr val="B3F6FA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6" name="Right Arrow 75">
              <a:extLst>
                <a:ext uri="{FF2B5EF4-FFF2-40B4-BE49-F238E27FC236}">
                  <a16:creationId xmlns:a16="http://schemas.microsoft.com/office/drawing/2014/main" id="{2A5BADA1-3CD2-6EC7-85FE-F9DF73082BEC}"/>
                </a:ext>
              </a:extLst>
            </p:cNvPr>
            <p:cNvSpPr/>
            <p:nvPr/>
          </p:nvSpPr>
          <p:spPr>
            <a:xfrm rot="5400000">
              <a:off x="1749324" y="4491096"/>
              <a:ext cx="141194" cy="169399"/>
            </a:xfrm>
            <a:prstGeom prst="rightArrow">
              <a:avLst/>
            </a:prstGeom>
            <a:solidFill>
              <a:srgbClr val="B3F6FA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7" name="Right Arrow 76">
              <a:extLst>
                <a:ext uri="{FF2B5EF4-FFF2-40B4-BE49-F238E27FC236}">
                  <a16:creationId xmlns:a16="http://schemas.microsoft.com/office/drawing/2014/main" id="{A27605DE-15FC-6296-EEFB-F693753EF712}"/>
                </a:ext>
              </a:extLst>
            </p:cNvPr>
            <p:cNvSpPr/>
            <p:nvPr/>
          </p:nvSpPr>
          <p:spPr>
            <a:xfrm rot="5400000">
              <a:off x="650877" y="3567906"/>
              <a:ext cx="141194" cy="169399"/>
            </a:xfrm>
            <a:prstGeom prst="rightArrow">
              <a:avLst/>
            </a:prstGeom>
            <a:solidFill>
              <a:srgbClr val="B3F6FA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8" name="Right Arrow 77">
              <a:extLst>
                <a:ext uri="{FF2B5EF4-FFF2-40B4-BE49-F238E27FC236}">
                  <a16:creationId xmlns:a16="http://schemas.microsoft.com/office/drawing/2014/main" id="{A95A7C30-4792-5749-6894-1CCDAD0418DB}"/>
                </a:ext>
              </a:extLst>
            </p:cNvPr>
            <p:cNvSpPr/>
            <p:nvPr/>
          </p:nvSpPr>
          <p:spPr>
            <a:xfrm rot="5400000">
              <a:off x="2926781" y="3554020"/>
              <a:ext cx="141194" cy="169399"/>
            </a:xfrm>
            <a:prstGeom prst="rightArrow">
              <a:avLst/>
            </a:prstGeom>
            <a:solidFill>
              <a:srgbClr val="B3F6FA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9" name="Right Arrow 78">
              <a:extLst>
                <a:ext uri="{FF2B5EF4-FFF2-40B4-BE49-F238E27FC236}">
                  <a16:creationId xmlns:a16="http://schemas.microsoft.com/office/drawing/2014/main" id="{6068C904-8413-4D7C-0566-2203C3F2836F}"/>
                </a:ext>
              </a:extLst>
            </p:cNvPr>
            <p:cNvSpPr/>
            <p:nvPr/>
          </p:nvSpPr>
          <p:spPr>
            <a:xfrm rot="5400000">
              <a:off x="1718917" y="3589157"/>
              <a:ext cx="141194" cy="169399"/>
            </a:xfrm>
            <a:prstGeom prst="rightArrow">
              <a:avLst/>
            </a:prstGeom>
            <a:solidFill>
              <a:srgbClr val="B3F6FA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8B8F36DA-EF4B-34A5-F711-383FD2813D27}"/>
                </a:ext>
              </a:extLst>
            </p:cNvPr>
            <p:cNvSpPr/>
            <p:nvPr/>
          </p:nvSpPr>
          <p:spPr>
            <a:xfrm>
              <a:off x="2426701" y="4733278"/>
              <a:ext cx="1286028" cy="52721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double_peak_rules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2" name="Right Arrow 81">
              <a:extLst>
                <a:ext uri="{FF2B5EF4-FFF2-40B4-BE49-F238E27FC236}">
                  <a16:creationId xmlns:a16="http://schemas.microsoft.com/office/drawing/2014/main" id="{CAEEB1AB-9BDA-D3FD-8B0C-AA7ADC29BCB6}"/>
                </a:ext>
              </a:extLst>
            </p:cNvPr>
            <p:cNvSpPr/>
            <p:nvPr/>
          </p:nvSpPr>
          <p:spPr>
            <a:xfrm rot="5400000">
              <a:off x="3020463" y="4493773"/>
              <a:ext cx="141194" cy="169399"/>
            </a:xfrm>
            <a:prstGeom prst="rightArrow">
              <a:avLst/>
            </a:prstGeom>
            <a:solidFill>
              <a:srgbClr val="B3F6FA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971742B3-8686-36EF-F128-780864BCACAF}"/>
                </a:ext>
              </a:extLst>
            </p:cNvPr>
            <p:cNvSpPr/>
            <p:nvPr/>
          </p:nvSpPr>
          <p:spPr>
            <a:xfrm>
              <a:off x="260346" y="5618081"/>
              <a:ext cx="1987381" cy="378808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single_peak_rules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4" name="Right Arrow 83">
              <a:extLst>
                <a:ext uri="{FF2B5EF4-FFF2-40B4-BE49-F238E27FC236}">
                  <a16:creationId xmlns:a16="http://schemas.microsoft.com/office/drawing/2014/main" id="{A207227D-99D3-D6C1-FFEC-57C86A971AAE}"/>
                </a:ext>
              </a:extLst>
            </p:cNvPr>
            <p:cNvSpPr/>
            <p:nvPr/>
          </p:nvSpPr>
          <p:spPr>
            <a:xfrm rot="5400000">
              <a:off x="1718916" y="5383428"/>
              <a:ext cx="141194" cy="169399"/>
            </a:xfrm>
            <a:prstGeom prst="rightArrow">
              <a:avLst/>
            </a:prstGeom>
            <a:solidFill>
              <a:srgbClr val="B3F6FA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5" name="Right Arrow 84">
              <a:extLst>
                <a:ext uri="{FF2B5EF4-FFF2-40B4-BE49-F238E27FC236}">
                  <a16:creationId xmlns:a16="http://schemas.microsoft.com/office/drawing/2014/main" id="{17EDCE56-FCA8-1F06-7F71-8815F483494B}"/>
                </a:ext>
              </a:extLst>
            </p:cNvPr>
            <p:cNvSpPr/>
            <p:nvPr/>
          </p:nvSpPr>
          <p:spPr>
            <a:xfrm rot="5400000">
              <a:off x="618188" y="5395635"/>
              <a:ext cx="141194" cy="169399"/>
            </a:xfrm>
            <a:prstGeom prst="rightArrow">
              <a:avLst/>
            </a:prstGeom>
            <a:solidFill>
              <a:srgbClr val="B3F6FA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4CD86FA-4640-8F2A-6D8D-5B6091FA02FD}"/>
                </a:ext>
              </a:extLst>
            </p:cNvPr>
            <p:cNvSpPr/>
            <p:nvPr/>
          </p:nvSpPr>
          <p:spPr>
            <a:xfrm>
              <a:off x="109794" y="290847"/>
              <a:ext cx="3679886" cy="5855953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F4A18148-B1E6-7E84-0CCE-D169733C8060}"/>
                </a:ext>
              </a:extLst>
            </p:cNvPr>
            <p:cNvSpPr/>
            <p:nvPr/>
          </p:nvSpPr>
          <p:spPr>
            <a:xfrm>
              <a:off x="225099" y="2837408"/>
              <a:ext cx="3449276" cy="695060"/>
            </a:xfrm>
            <a:prstGeom prst="roundRect">
              <a:avLst/>
            </a:prstGeom>
            <a:solidFill>
              <a:srgbClr val="CFEF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Filter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zlopes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If abs(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zlope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 &lt; 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zero_slope_threshold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= 0</a:t>
              </a:r>
            </a:p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2" name="Right Arrow 91">
              <a:extLst>
                <a:ext uri="{FF2B5EF4-FFF2-40B4-BE49-F238E27FC236}">
                  <a16:creationId xmlns:a16="http://schemas.microsoft.com/office/drawing/2014/main" id="{A3D6B095-0E5B-AEB8-4E27-070A33146D8C}"/>
                </a:ext>
              </a:extLst>
            </p:cNvPr>
            <p:cNvSpPr/>
            <p:nvPr/>
          </p:nvSpPr>
          <p:spPr>
            <a:xfrm rot="5400000">
              <a:off x="1879140" y="2651109"/>
              <a:ext cx="141194" cy="169399"/>
            </a:xfrm>
            <a:prstGeom prst="rightArrow">
              <a:avLst/>
            </a:prstGeom>
            <a:solidFill>
              <a:srgbClr val="B3F6FA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02" name="Right Arrow 101">
            <a:extLst>
              <a:ext uri="{FF2B5EF4-FFF2-40B4-BE49-F238E27FC236}">
                <a16:creationId xmlns:a16="http://schemas.microsoft.com/office/drawing/2014/main" id="{7F34A25A-7CD5-2747-C0CB-C120AF9A0336}"/>
              </a:ext>
            </a:extLst>
          </p:cNvPr>
          <p:cNvSpPr/>
          <p:nvPr/>
        </p:nvSpPr>
        <p:spPr>
          <a:xfrm rot="5400000">
            <a:off x="4995888" y="4921137"/>
            <a:ext cx="141194" cy="169399"/>
          </a:xfrm>
          <a:prstGeom prst="rightArrow">
            <a:avLst/>
          </a:prstGeom>
          <a:solidFill>
            <a:srgbClr val="B3F6FA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2C91B8D-F275-28CA-C4B0-78F2D77AF63D}"/>
              </a:ext>
            </a:extLst>
          </p:cNvPr>
          <p:cNvGrpSpPr/>
          <p:nvPr/>
        </p:nvGrpSpPr>
        <p:grpSpPr>
          <a:xfrm>
            <a:off x="4120542" y="53383"/>
            <a:ext cx="3449276" cy="4770312"/>
            <a:chOff x="4120542" y="68373"/>
            <a:chExt cx="3449276" cy="4770312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7EFCAA12-A298-CF9D-B038-12F38224A648}"/>
                </a:ext>
              </a:extLst>
            </p:cNvPr>
            <p:cNvSpPr/>
            <p:nvPr/>
          </p:nvSpPr>
          <p:spPr>
            <a:xfrm>
              <a:off x="4744502" y="1021884"/>
              <a:ext cx="2201357" cy="695060"/>
            </a:xfrm>
            <a:prstGeom prst="roundRect">
              <a:avLst/>
            </a:prstGeom>
            <a:solidFill>
              <a:srgbClr val="CFEF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z_lat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points at edges (median between edge and latitude at edges -5)</a:t>
              </a: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35DB4BD8-F168-BEAF-E5F4-AA03F731C1BD}"/>
                </a:ext>
              </a:extLst>
            </p:cNvPr>
            <p:cNvSpPr/>
            <p:nvPr/>
          </p:nvSpPr>
          <p:spPr>
            <a:xfrm>
              <a:off x="4359069" y="286505"/>
              <a:ext cx="2972221" cy="468337"/>
            </a:xfrm>
            <a:prstGeom prst="roundRect">
              <a:avLst/>
            </a:prstGeom>
            <a:solidFill>
              <a:srgbClr val="CFEF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if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len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z_lat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 &gt; 2</a:t>
              </a:r>
            </a:p>
          </p:txBody>
        </p:sp>
        <p:sp>
          <p:nvSpPr>
            <p:cNvPr id="65" name="Right Arrow 64">
              <a:extLst>
                <a:ext uri="{FF2B5EF4-FFF2-40B4-BE49-F238E27FC236}">
                  <a16:creationId xmlns:a16="http://schemas.microsoft.com/office/drawing/2014/main" id="{51ACBFED-4FD5-620A-E6E0-9914B8DD172B}"/>
                </a:ext>
              </a:extLst>
            </p:cNvPr>
            <p:cNvSpPr/>
            <p:nvPr/>
          </p:nvSpPr>
          <p:spPr>
            <a:xfrm rot="5400000">
              <a:off x="5774583" y="54270"/>
              <a:ext cx="141194" cy="169399"/>
            </a:xfrm>
            <a:prstGeom prst="rightArrow">
              <a:avLst/>
            </a:prstGeom>
            <a:solidFill>
              <a:srgbClr val="B3F6FA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6" name="Right Arrow 65">
              <a:extLst>
                <a:ext uri="{FF2B5EF4-FFF2-40B4-BE49-F238E27FC236}">
                  <a16:creationId xmlns:a16="http://schemas.microsoft.com/office/drawing/2014/main" id="{1CC8C202-46D8-7500-3477-0F099A1B6F70}"/>
                </a:ext>
              </a:extLst>
            </p:cNvPr>
            <p:cNvSpPr/>
            <p:nvPr/>
          </p:nvSpPr>
          <p:spPr>
            <a:xfrm rot="5400000">
              <a:off x="5774583" y="765334"/>
              <a:ext cx="141194" cy="169399"/>
            </a:xfrm>
            <a:prstGeom prst="rightArrow">
              <a:avLst/>
            </a:prstGeom>
            <a:solidFill>
              <a:srgbClr val="B3F6FA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B62DD112-AC5B-3500-8225-19DF0D10E8C3}"/>
                </a:ext>
              </a:extLst>
            </p:cNvPr>
            <p:cNvSpPr/>
            <p:nvPr/>
          </p:nvSpPr>
          <p:spPr>
            <a:xfrm>
              <a:off x="4359069" y="2000934"/>
              <a:ext cx="1400936" cy="382377"/>
            </a:xfrm>
            <a:prstGeom prst="roundRect">
              <a:avLst/>
            </a:prstGeom>
            <a:solidFill>
              <a:srgbClr val="88E9D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get_zlopes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8" name="Right Arrow 67">
              <a:extLst>
                <a:ext uri="{FF2B5EF4-FFF2-40B4-BE49-F238E27FC236}">
                  <a16:creationId xmlns:a16="http://schemas.microsoft.com/office/drawing/2014/main" id="{F0354AA3-B106-F463-895F-8B99AB3AA62A}"/>
                </a:ext>
              </a:extLst>
            </p:cNvPr>
            <p:cNvSpPr/>
            <p:nvPr/>
          </p:nvSpPr>
          <p:spPr>
            <a:xfrm rot="5400000">
              <a:off x="4988939" y="1800606"/>
              <a:ext cx="141194" cy="169399"/>
            </a:xfrm>
            <a:prstGeom prst="rightArrow">
              <a:avLst/>
            </a:prstGeom>
            <a:solidFill>
              <a:srgbClr val="B3F6FA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6E7EB437-AA19-BDFA-DDEC-B0E5C8A1B11D}"/>
                </a:ext>
              </a:extLst>
            </p:cNvPr>
            <p:cNvSpPr/>
            <p:nvPr/>
          </p:nvSpPr>
          <p:spPr>
            <a:xfrm>
              <a:off x="4120542" y="2703075"/>
              <a:ext cx="3449276" cy="695060"/>
            </a:xfrm>
            <a:prstGeom prst="roundRect">
              <a:avLst/>
            </a:prstGeom>
            <a:solidFill>
              <a:srgbClr val="CFEF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Filter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zlopes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If abs(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zlope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 &lt; 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zero_slope_threshold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= 0</a:t>
              </a:r>
            </a:p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0" name="Right Arrow 89">
              <a:extLst>
                <a:ext uri="{FF2B5EF4-FFF2-40B4-BE49-F238E27FC236}">
                  <a16:creationId xmlns:a16="http://schemas.microsoft.com/office/drawing/2014/main" id="{DA31B37C-156A-7D2C-AB98-A57A7B54184C}"/>
                </a:ext>
              </a:extLst>
            </p:cNvPr>
            <p:cNvSpPr/>
            <p:nvPr/>
          </p:nvSpPr>
          <p:spPr>
            <a:xfrm rot="5400000">
              <a:off x="4954613" y="2484168"/>
              <a:ext cx="141194" cy="169399"/>
            </a:xfrm>
            <a:prstGeom prst="rightArrow">
              <a:avLst/>
            </a:prstGeom>
            <a:solidFill>
              <a:srgbClr val="B3F6FA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48AD050A-7CBB-8FBE-E7B6-1EFB1DD219A2}"/>
                </a:ext>
              </a:extLst>
            </p:cNvPr>
            <p:cNvSpPr/>
            <p:nvPr/>
          </p:nvSpPr>
          <p:spPr>
            <a:xfrm>
              <a:off x="4868343" y="3640433"/>
              <a:ext cx="1953675" cy="413199"/>
            </a:xfrm>
            <a:prstGeom prst="roundRect">
              <a:avLst/>
            </a:prstGeom>
            <a:solidFill>
              <a:srgbClr val="CBBBE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find_maxima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5B6EE0C9-A663-C515-476B-5677E5ECF21C}"/>
                </a:ext>
              </a:extLst>
            </p:cNvPr>
            <p:cNvSpPr/>
            <p:nvPr/>
          </p:nvSpPr>
          <p:spPr>
            <a:xfrm>
              <a:off x="4409374" y="4370348"/>
              <a:ext cx="2871612" cy="468337"/>
            </a:xfrm>
            <a:prstGeom prst="roundRect">
              <a:avLst/>
            </a:prstGeom>
            <a:solidFill>
              <a:srgbClr val="CFEF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Check length of primary maxima (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zmaxima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</a:p>
          </p:txBody>
        </p:sp>
        <p:sp>
          <p:nvSpPr>
            <p:cNvPr id="97" name="Right Arrow 96">
              <a:extLst>
                <a:ext uri="{FF2B5EF4-FFF2-40B4-BE49-F238E27FC236}">
                  <a16:creationId xmlns:a16="http://schemas.microsoft.com/office/drawing/2014/main" id="{A50A0B87-8B8E-861B-529A-ED6D6E5469D1}"/>
                </a:ext>
              </a:extLst>
            </p:cNvPr>
            <p:cNvSpPr/>
            <p:nvPr/>
          </p:nvSpPr>
          <p:spPr>
            <a:xfrm rot="5400000">
              <a:off x="5760728" y="3426799"/>
              <a:ext cx="141194" cy="169399"/>
            </a:xfrm>
            <a:prstGeom prst="rightArrow">
              <a:avLst/>
            </a:prstGeom>
            <a:solidFill>
              <a:srgbClr val="B3F6FA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8" name="Right Arrow 97">
              <a:extLst>
                <a:ext uri="{FF2B5EF4-FFF2-40B4-BE49-F238E27FC236}">
                  <a16:creationId xmlns:a16="http://schemas.microsoft.com/office/drawing/2014/main" id="{F05F70B0-6878-AAAE-4464-7B253C433F17}"/>
                </a:ext>
              </a:extLst>
            </p:cNvPr>
            <p:cNvSpPr/>
            <p:nvPr/>
          </p:nvSpPr>
          <p:spPr>
            <a:xfrm rot="5400000">
              <a:off x="5774583" y="4133383"/>
              <a:ext cx="141194" cy="169399"/>
            </a:xfrm>
            <a:prstGeom prst="rightArrow">
              <a:avLst/>
            </a:prstGeom>
            <a:solidFill>
              <a:srgbClr val="B3F6FA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3" name="Rounded Rectangle 102">
              <a:extLst>
                <a:ext uri="{FF2B5EF4-FFF2-40B4-BE49-F238E27FC236}">
                  <a16:creationId xmlns:a16="http://schemas.microsoft.com/office/drawing/2014/main" id="{94040317-8121-FA46-C1EB-4B0190E3B7E6}"/>
                </a:ext>
              </a:extLst>
            </p:cNvPr>
            <p:cNvSpPr/>
            <p:nvPr/>
          </p:nvSpPr>
          <p:spPr>
            <a:xfrm>
              <a:off x="6071056" y="1994997"/>
              <a:ext cx="1115184" cy="382377"/>
            </a:xfrm>
            <a:prstGeom prst="roundRect">
              <a:avLst/>
            </a:prstGeom>
            <a:solidFill>
              <a:srgbClr val="D1E86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third_peak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4" name="Right Arrow 103">
              <a:extLst>
                <a:ext uri="{FF2B5EF4-FFF2-40B4-BE49-F238E27FC236}">
                  <a16:creationId xmlns:a16="http://schemas.microsoft.com/office/drawing/2014/main" id="{ACDC916A-C81C-94BA-BB5F-01373370DFBB}"/>
                </a:ext>
              </a:extLst>
            </p:cNvPr>
            <p:cNvSpPr/>
            <p:nvPr/>
          </p:nvSpPr>
          <p:spPr>
            <a:xfrm rot="5400000">
              <a:off x="6526795" y="1800605"/>
              <a:ext cx="141194" cy="169399"/>
            </a:xfrm>
            <a:prstGeom prst="rightArrow">
              <a:avLst/>
            </a:prstGeom>
            <a:solidFill>
              <a:srgbClr val="B3F6FA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C410D9E2-BE69-223E-0FAA-08C69D905E15}"/>
              </a:ext>
            </a:extLst>
          </p:cNvPr>
          <p:cNvGrpSpPr/>
          <p:nvPr/>
        </p:nvGrpSpPr>
        <p:grpSpPr>
          <a:xfrm>
            <a:off x="3904607" y="5177611"/>
            <a:ext cx="2553151" cy="3500539"/>
            <a:chOff x="3904607" y="5061569"/>
            <a:chExt cx="2553151" cy="3500539"/>
          </a:xfrm>
        </p:grpSpPr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8BF145B6-6CCB-2AFA-8453-87C973291218}"/>
                </a:ext>
              </a:extLst>
            </p:cNvPr>
            <p:cNvSpPr/>
            <p:nvPr/>
          </p:nvSpPr>
          <p:spPr>
            <a:xfrm>
              <a:off x="4276513" y="5122731"/>
              <a:ext cx="1809338" cy="572183"/>
            </a:xfrm>
            <a:prstGeom prst="roundRect">
              <a:avLst/>
            </a:prstGeom>
            <a:solidFill>
              <a:srgbClr val="CFEF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if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len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zmaxima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 &gt; 2</a:t>
              </a:r>
            </a:p>
          </p:txBody>
        </p:sp>
        <p:sp>
          <p:nvSpPr>
            <p:cNvPr id="101" name="Rounded Rectangle 100">
              <a:extLst>
                <a:ext uri="{FF2B5EF4-FFF2-40B4-BE49-F238E27FC236}">
                  <a16:creationId xmlns:a16="http://schemas.microsoft.com/office/drawing/2014/main" id="{47A68D51-00A0-D23E-8B71-B4E04303B4AC}"/>
                </a:ext>
              </a:extLst>
            </p:cNvPr>
            <p:cNvSpPr/>
            <p:nvPr/>
          </p:nvSpPr>
          <p:spPr>
            <a:xfrm>
              <a:off x="4276513" y="5955965"/>
              <a:ext cx="1809338" cy="381670"/>
            </a:xfrm>
            <a:prstGeom prst="roundRect">
              <a:avLst/>
            </a:prstGeom>
            <a:solidFill>
              <a:srgbClr val="A6ECA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toomanymax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5" name="Right Arrow 104">
              <a:extLst>
                <a:ext uri="{FF2B5EF4-FFF2-40B4-BE49-F238E27FC236}">
                  <a16:creationId xmlns:a16="http://schemas.microsoft.com/office/drawing/2014/main" id="{B985E4D4-3BE3-8767-69A3-6E549A8CCB6B}"/>
                </a:ext>
              </a:extLst>
            </p:cNvPr>
            <p:cNvSpPr/>
            <p:nvPr/>
          </p:nvSpPr>
          <p:spPr>
            <a:xfrm rot="5400000">
              <a:off x="5110585" y="5726664"/>
              <a:ext cx="141194" cy="169399"/>
            </a:xfrm>
            <a:prstGeom prst="rightArrow">
              <a:avLst/>
            </a:prstGeom>
            <a:solidFill>
              <a:srgbClr val="B3F6FA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FA3A406F-B170-34CC-D25E-03DBB400EE1C}"/>
                </a:ext>
              </a:extLst>
            </p:cNvPr>
            <p:cNvSpPr/>
            <p:nvPr/>
          </p:nvSpPr>
          <p:spPr>
            <a:xfrm>
              <a:off x="4480714" y="6578224"/>
              <a:ext cx="1400936" cy="382377"/>
            </a:xfrm>
            <a:prstGeom prst="roundRect">
              <a:avLst/>
            </a:prstGeom>
            <a:solidFill>
              <a:srgbClr val="88E9D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get_zlopes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9" name="Right Arrow 108">
              <a:extLst>
                <a:ext uri="{FF2B5EF4-FFF2-40B4-BE49-F238E27FC236}">
                  <a16:creationId xmlns:a16="http://schemas.microsoft.com/office/drawing/2014/main" id="{9064E438-19AE-1EB4-72D2-E5BA22E7E936}"/>
                </a:ext>
              </a:extLst>
            </p:cNvPr>
            <p:cNvSpPr/>
            <p:nvPr/>
          </p:nvSpPr>
          <p:spPr>
            <a:xfrm rot="5400000">
              <a:off x="5110585" y="6377830"/>
              <a:ext cx="141194" cy="169399"/>
            </a:xfrm>
            <a:prstGeom prst="rightArrow">
              <a:avLst/>
            </a:prstGeom>
            <a:solidFill>
              <a:srgbClr val="B3F6FA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3D5B6E1A-6BD5-95EB-F6D8-D21F1F66AA7F}"/>
                </a:ext>
              </a:extLst>
            </p:cNvPr>
            <p:cNvSpPr/>
            <p:nvPr/>
          </p:nvSpPr>
          <p:spPr>
            <a:xfrm>
              <a:off x="4204345" y="7201190"/>
              <a:ext cx="1953675" cy="413199"/>
            </a:xfrm>
            <a:prstGeom prst="roundRect">
              <a:avLst/>
            </a:prstGeom>
            <a:solidFill>
              <a:srgbClr val="CBBBE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find_maxima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1" name="Right Arrow 110">
              <a:extLst>
                <a:ext uri="{FF2B5EF4-FFF2-40B4-BE49-F238E27FC236}">
                  <a16:creationId xmlns:a16="http://schemas.microsoft.com/office/drawing/2014/main" id="{1D34B91A-5225-C3FF-7BF5-A1091E0805CA}"/>
                </a:ext>
              </a:extLst>
            </p:cNvPr>
            <p:cNvSpPr/>
            <p:nvPr/>
          </p:nvSpPr>
          <p:spPr>
            <a:xfrm rot="5400000">
              <a:off x="5110585" y="6959721"/>
              <a:ext cx="141194" cy="169399"/>
            </a:xfrm>
            <a:prstGeom prst="rightArrow">
              <a:avLst/>
            </a:prstGeom>
            <a:solidFill>
              <a:srgbClr val="B3F6FA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18071767-B4F7-80AB-91A1-B5D248F36B1C}"/>
                </a:ext>
              </a:extLst>
            </p:cNvPr>
            <p:cNvSpPr/>
            <p:nvPr/>
          </p:nvSpPr>
          <p:spPr>
            <a:xfrm>
              <a:off x="4034734" y="7949350"/>
              <a:ext cx="2292897" cy="468337"/>
            </a:xfrm>
            <a:prstGeom prst="roundRect">
              <a:avLst/>
            </a:prstGeom>
            <a:solidFill>
              <a:srgbClr val="CFEF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Check length of primary maxima (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zmaxima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</a:p>
          </p:txBody>
        </p:sp>
        <p:sp>
          <p:nvSpPr>
            <p:cNvPr id="113" name="Right Arrow 112">
              <a:extLst>
                <a:ext uri="{FF2B5EF4-FFF2-40B4-BE49-F238E27FC236}">
                  <a16:creationId xmlns:a16="http://schemas.microsoft.com/office/drawing/2014/main" id="{7F9BA06D-DDE2-8F0B-EB6E-06C5F30D351B}"/>
                </a:ext>
              </a:extLst>
            </p:cNvPr>
            <p:cNvSpPr/>
            <p:nvPr/>
          </p:nvSpPr>
          <p:spPr>
            <a:xfrm rot="5400000">
              <a:off x="5110585" y="7652448"/>
              <a:ext cx="141194" cy="169399"/>
            </a:xfrm>
            <a:prstGeom prst="rightArrow">
              <a:avLst/>
            </a:prstGeom>
            <a:solidFill>
              <a:srgbClr val="B3F6FA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7364440-A297-13F0-22E3-07FE9CAD9BC6}"/>
                </a:ext>
              </a:extLst>
            </p:cNvPr>
            <p:cNvSpPr/>
            <p:nvPr/>
          </p:nvSpPr>
          <p:spPr>
            <a:xfrm>
              <a:off x="3904607" y="5061569"/>
              <a:ext cx="2553151" cy="3500539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16" name="Right Arrow 115">
            <a:extLst>
              <a:ext uri="{FF2B5EF4-FFF2-40B4-BE49-F238E27FC236}">
                <a16:creationId xmlns:a16="http://schemas.microsoft.com/office/drawing/2014/main" id="{F14BD957-3FF0-D05A-F45A-37FA3F321D94}"/>
              </a:ext>
            </a:extLst>
          </p:cNvPr>
          <p:cNvSpPr/>
          <p:nvPr/>
        </p:nvSpPr>
        <p:spPr>
          <a:xfrm rot="5400000">
            <a:off x="4381264" y="7347782"/>
            <a:ext cx="5084575" cy="169399"/>
          </a:xfrm>
          <a:prstGeom prst="rightArrow">
            <a:avLst/>
          </a:prstGeom>
          <a:solidFill>
            <a:srgbClr val="B3F6FA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7" name="Right Arrow 116">
            <a:extLst>
              <a:ext uri="{FF2B5EF4-FFF2-40B4-BE49-F238E27FC236}">
                <a16:creationId xmlns:a16="http://schemas.microsoft.com/office/drawing/2014/main" id="{76A4D3A9-6D4F-B804-7BC5-E812F98713EA}"/>
              </a:ext>
            </a:extLst>
          </p:cNvPr>
          <p:cNvSpPr/>
          <p:nvPr/>
        </p:nvSpPr>
        <p:spPr>
          <a:xfrm rot="5400000">
            <a:off x="4575807" y="9300821"/>
            <a:ext cx="1178496" cy="169399"/>
          </a:xfrm>
          <a:prstGeom prst="rightArrow">
            <a:avLst/>
          </a:prstGeom>
          <a:solidFill>
            <a:srgbClr val="B3F6FA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B749D61-2954-56EE-A757-2AA0CCDDFF04}"/>
              </a:ext>
            </a:extLst>
          </p:cNvPr>
          <p:cNvSpPr txBox="1"/>
          <p:nvPr/>
        </p:nvSpPr>
        <p:spPr>
          <a:xfrm>
            <a:off x="12703" y="9689068"/>
            <a:ext cx="1186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ESS 2</a:t>
            </a:r>
          </a:p>
        </p:txBody>
      </p:sp>
    </p:spTree>
    <p:extLst>
      <p:ext uri="{BB962C8B-B14F-4D97-AF65-F5344CB8AC3E}">
        <p14:creationId xmlns:p14="http://schemas.microsoft.com/office/powerpoint/2010/main" val="967421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6B380A-F4D5-6B2C-D956-D4BE59417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5C9B0D7-6B51-CA5E-81BB-C88B0A554D82}"/>
              </a:ext>
            </a:extLst>
          </p:cNvPr>
          <p:cNvSpPr/>
          <p:nvPr/>
        </p:nvSpPr>
        <p:spPr>
          <a:xfrm>
            <a:off x="109049" y="153244"/>
            <a:ext cx="7386033" cy="468337"/>
          </a:xfrm>
          <a:prstGeom prst="roundRect">
            <a:avLst/>
          </a:prstGeom>
          <a:solidFill>
            <a:srgbClr val="CFEF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 length of primary maxima (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zmaxima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65BCD2-E167-F62F-D688-E409419A960E}"/>
              </a:ext>
            </a:extLst>
          </p:cNvPr>
          <p:cNvSpPr txBox="1"/>
          <p:nvPr/>
        </p:nvSpPr>
        <p:spPr>
          <a:xfrm>
            <a:off x="12703" y="9689068"/>
            <a:ext cx="1186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ESS 3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3A0367-1597-D258-C5A2-10B4D01BA48A}"/>
              </a:ext>
            </a:extLst>
          </p:cNvPr>
          <p:cNvSpPr/>
          <p:nvPr/>
        </p:nvSpPr>
        <p:spPr>
          <a:xfrm>
            <a:off x="2570738" y="909230"/>
            <a:ext cx="2993740" cy="558019"/>
          </a:xfrm>
          <a:prstGeom prst="roundRect">
            <a:avLst/>
          </a:prstGeom>
          <a:solidFill>
            <a:srgbClr val="D0EF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len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zmaxima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== 1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406E2072-D385-04EC-0A9E-9A4A3986F66E}"/>
              </a:ext>
            </a:extLst>
          </p:cNvPr>
          <p:cNvSpPr/>
          <p:nvPr/>
        </p:nvSpPr>
        <p:spPr>
          <a:xfrm rot="5400000">
            <a:off x="989803" y="692086"/>
            <a:ext cx="141194" cy="169399"/>
          </a:xfrm>
          <a:prstGeom prst="rightArrow">
            <a:avLst/>
          </a:prstGeom>
          <a:solidFill>
            <a:srgbClr val="B3F6FA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E8E138D2-AAE6-22E3-EAB2-F0750D7AA0CC}"/>
              </a:ext>
            </a:extLst>
          </p:cNvPr>
          <p:cNvSpPr/>
          <p:nvPr/>
        </p:nvSpPr>
        <p:spPr>
          <a:xfrm rot="5400000">
            <a:off x="3908128" y="695564"/>
            <a:ext cx="141194" cy="169399"/>
          </a:xfrm>
          <a:prstGeom prst="rightArrow">
            <a:avLst/>
          </a:prstGeom>
          <a:solidFill>
            <a:srgbClr val="B3F6FA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664CB86-9307-38D1-BB29-124276F96211}"/>
              </a:ext>
            </a:extLst>
          </p:cNvPr>
          <p:cNvSpPr/>
          <p:nvPr/>
        </p:nvSpPr>
        <p:spPr>
          <a:xfrm>
            <a:off x="2590644" y="1656668"/>
            <a:ext cx="2993740" cy="527215"/>
          </a:xfrm>
          <a:prstGeom prst="roundRect">
            <a:avLst/>
          </a:prstGeom>
          <a:solidFill>
            <a:srgbClr val="DABB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find_second_maxima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998DC94E-1DD9-5340-3606-810BAE16B3B4}"/>
              </a:ext>
            </a:extLst>
          </p:cNvPr>
          <p:cNvSpPr/>
          <p:nvPr/>
        </p:nvSpPr>
        <p:spPr>
          <a:xfrm rot="5400000">
            <a:off x="4016917" y="1475631"/>
            <a:ext cx="141194" cy="169399"/>
          </a:xfrm>
          <a:prstGeom prst="rightArrow">
            <a:avLst/>
          </a:prstGeom>
          <a:solidFill>
            <a:srgbClr val="B3F6FA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07BD79D-2B60-8236-BB24-AFE18E4E3600}"/>
              </a:ext>
            </a:extLst>
          </p:cNvPr>
          <p:cNvSpPr/>
          <p:nvPr/>
        </p:nvSpPr>
        <p:spPr>
          <a:xfrm>
            <a:off x="975701" y="2592320"/>
            <a:ext cx="5803566" cy="510050"/>
          </a:xfrm>
          <a:prstGeom prst="roundRect">
            <a:avLst/>
          </a:prstGeom>
          <a:solidFill>
            <a:srgbClr val="D0EF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Check length of secondary maxima array (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sec_max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0910BF94-CBC1-70C0-5E98-1FB9E999D0FA}"/>
              </a:ext>
            </a:extLst>
          </p:cNvPr>
          <p:cNvSpPr/>
          <p:nvPr/>
        </p:nvSpPr>
        <p:spPr>
          <a:xfrm rot="5400000">
            <a:off x="3847229" y="2315467"/>
            <a:ext cx="262991" cy="169399"/>
          </a:xfrm>
          <a:prstGeom prst="rightArrow">
            <a:avLst/>
          </a:prstGeom>
          <a:solidFill>
            <a:srgbClr val="B3F6FA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6B9D798-D02F-658A-4B06-E09A72DB95C1}"/>
              </a:ext>
            </a:extLst>
          </p:cNvPr>
          <p:cNvSpPr/>
          <p:nvPr/>
        </p:nvSpPr>
        <p:spPr>
          <a:xfrm>
            <a:off x="655752" y="3370987"/>
            <a:ext cx="1482821" cy="468337"/>
          </a:xfrm>
          <a:prstGeom prst="roundRect">
            <a:avLst/>
          </a:prstGeom>
          <a:solidFill>
            <a:srgbClr val="CFEF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</a:t>
            </a:r>
            <a:r>
              <a:rPr lang="en-US" sz="136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len</a:t>
            </a:r>
            <a:r>
              <a:rPr lang="en-US" sz="13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136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sec_max</a:t>
            </a:r>
            <a:r>
              <a:rPr lang="en-US" sz="13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== 0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80BAF1B-8490-EE22-55AC-A062F5ABDA57}"/>
              </a:ext>
            </a:extLst>
          </p:cNvPr>
          <p:cNvSpPr/>
          <p:nvPr/>
        </p:nvSpPr>
        <p:spPr>
          <a:xfrm>
            <a:off x="5254039" y="3460361"/>
            <a:ext cx="1563075" cy="468337"/>
          </a:xfrm>
          <a:prstGeom prst="roundRect">
            <a:avLst/>
          </a:prstGeom>
          <a:solidFill>
            <a:srgbClr val="CFEF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</a:t>
            </a:r>
            <a:r>
              <a:rPr lang="en-US" sz="136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len</a:t>
            </a:r>
            <a:r>
              <a:rPr lang="en-US" sz="13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136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sec_max</a:t>
            </a:r>
            <a:r>
              <a:rPr lang="en-US" sz="13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&gt;= 2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6393FAA2-2AEF-8A8A-2CDA-88929B262BEE}"/>
              </a:ext>
            </a:extLst>
          </p:cNvPr>
          <p:cNvSpPr/>
          <p:nvPr/>
        </p:nvSpPr>
        <p:spPr>
          <a:xfrm rot="5400000">
            <a:off x="1108853" y="3153636"/>
            <a:ext cx="141194" cy="169399"/>
          </a:xfrm>
          <a:prstGeom prst="rightArrow">
            <a:avLst/>
          </a:prstGeom>
          <a:solidFill>
            <a:srgbClr val="B3F6FA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BBE45128-248D-2253-C5B5-AD2AE38C8E62}"/>
              </a:ext>
            </a:extLst>
          </p:cNvPr>
          <p:cNvSpPr/>
          <p:nvPr/>
        </p:nvSpPr>
        <p:spPr>
          <a:xfrm rot="5400000">
            <a:off x="3823427" y="3100616"/>
            <a:ext cx="141194" cy="169399"/>
          </a:xfrm>
          <a:prstGeom prst="rightArrow">
            <a:avLst/>
          </a:prstGeom>
          <a:solidFill>
            <a:srgbClr val="B3F6FA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287A6572-4162-733C-EE1F-1E2DE58F1CA5}"/>
              </a:ext>
            </a:extLst>
          </p:cNvPr>
          <p:cNvSpPr/>
          <p:nvPr/>
        </p:nvSpPr>
        <p:spPr>
          <a:xfrm rot="5400000">
            <a:off x="5964979" y="3152653"/>
            <a:ext cx="141194" cy="169399"/>
          </a:xfrm>
          <a:prstGeom prst="rightArrow">
            <a:avLst/>
          </a:prstGeom>
          <a:solidFill>
            <a:srgbClr val="B3F6FA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82F20B6F-8D0A-FA15-52F1-72877EF65792}"/>
              </a:ext>
            </a:extLst>
          </p:cNvPr>
          <p:cNvSpPr/>
          <p:nvPr/>
        </p:nvSpPr>
        <p:spPr>
          <a:xfrm>
            <a:off x="5130907" y="4175089"/>
            <a:ext cx="1809338" cy="527214"/>
          </a:xfrm>
          <a:prstGeom prst="roundRect">
            <a:avLst/>
          </a:prstGeom>
          <a:solidFill>
            <a:srgbClr val="A6EC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toomanymax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(include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zmaxima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887C856-08D6-8CF4-719E-D3CBAB80A899}"/>
              </a:ext>
            </a:extLst>
          </p:cNvPr>
          <p:cNvSpPr/>
          <p:nvPr/>
        </p:nvSpPr>
        <p:spPr>
          <a:xfrm>
            <a:off x="5335108" y="4909816"/>
            <a:ext cx="1400936" cy="382377"/>
          </a:xfrm>
          <a:prstGeom prst="roundRect">
            <a:avLst/>
          </a:prstGeom>
          <a:solidFill>
            <a:srgbClr val="88E9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get_zlopes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12AC4EF-210B-0374-1784-4FE8DC88F2BE}"/>
              </a:ext>
            </a:extLst>
          </p:cNvPr>
          <p:cNvSpPr/>
          <p:nvPr/>
        </p:nvSpPr>
        <p:spPr>
          <a:xfrm>
            <a:off x="5058739" y="5582183"/>
            <a:ext cx="1953675" cy="413199"/>
          </a:xfrm>
          <a:prstGeom prst="roundRect">
            <a:avLst/>
          </a:prstGeom>
          <a:solidFill>
            <a:srgbClr val="CBBB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find_maxima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5B61553-AD6D-E525-B7F5-ED8C3C85E4C5}"/>
              </a:ext>
            </a:extLst>
          </p:cNvPr>
          <p:cNvSpPr/>
          <p:nvPr/>
        </p:nvSpPr>
        <p:spPr>
          <a:xfrm>
            <a:off x="6057627" y="891137"/>
            <a:ext cx="1605724" cy="558019"/>
          </a:xfrm>
          <a:prstGeom prst="roundRect">
            <a:avLst/>
          </a:prstGeom>
          <a:solidFill>
            <a:srgbClr val="D0EF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len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zmaxima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== 0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EDDD0223-332D-559E-05EE-45166EB80B03}"/>
              </a:ext>
            </a:extLst>
          </p:cNvPr>
          <p:cNvSpPr/>
          <p:nvPr/>
        </p:nvSpPr>
        <p:spPr>
          <a:xfrm rot="5400000">
            <a:off x="3379885" y="5642955"/>
            <a:ext cx="8462696" cy="169399"/>
          </a:xfrm>
          <a:prstGeom prst="rightArrow">
            <a:avLst/>
          </a:prstGeom>
          <a:solidFill>
            <a:srgbClr val="B3F6FA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8CDC3B6D-EC0E-031E-A56C-D064FD9391F2}"/>
              </a:ext>
            </a:extLst>
          </p:cNvPr>
          <p:cNvSpPr/>
          <p:nvPr/>
        </p:nvSpPr>
        <p:spPr>
          <a:xfrm rot="5400000">
            <a:off x="6793369" y="640092"/>
            <a:ext cx="141194" cy="169399"/>
          </a:xfrm>
          <a:prstGeom prst="rightArrow">
            <a:avLst/>
          </a:prstGeom>
          <a:solidFill>
            <a:srgbClr val="B3F6FA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98DD466-08D6-B50A-F9E0-6E037D533AE0}"/>
              </a:ext>
            </a:extLst>
          </p:cNvPr>
          <p:cNvGrpSpPr/>
          <p:nvPr/>
        </p:nvGrpSpPr>
        <p:grpSpPr>
          <a:xfrm>
            <a:off x="82275" y="934619"/>
            <a:ext cx="2125649" cy="1526013"/>
            <a:chOff x="12702" y="857502"/>
            <a:chExt cx="2125649" cy="1526013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22FB386B-5C24-EF1D-9DAB-9E9008B72A56}"/>
                </a:ext>
              </a:extLst>
            </p:cNvPr>
            <p:cNvSpPr/>
            <p:nvPr/>
          </p:nvSpPr>
          <p:spPr>
            <a:xfrm>
              <a:off x="103225" y="929237"/>
              <a:ext cx="1944603" cy="558019"/>
            </a:xfrm>
            <a:prstGeom prst="roundRect">
              <a:avLst/>
            </a:prstGeom>
            <a:solidFill>
              <a:srgbClr val="D0EF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if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len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zmaxima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 == 2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30F3D567-90E3-6137-D784-D67FC7AD6EE4}"/>
                </a:ext>
              </a:extLst>
            </p:cNvPr>
            <p:cNvSpPr/>
            <p:nvPr/>
          </p:nvSpPr>
          <p:spPr>
            <a:xfrm>
              <a:off x="103225" y="1754898"/>
              <a:ext cx="1944603" cy="52721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double_peak_rules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01CB93CB-4CB7-1FE8-8F50-D214820AC81A}"/>
                </a:ext>
              </a:extLst>
            </p:cNvPr>
            <p:cNvSpPr/>
            <p:nvPr/>
          </p:nvSpPr>
          <p:spPr>
            <a:xfrm rot="5400000">
              <a:off x="1004929" y="1543578"/>
              <a:ext cx="141194" cy="169399"/>
            </a:xfrm>
            <a:prstGeom prst="rightArrow">
              <a:avLst/>
            </a:prstGeom>
            <a:solidFill>
              <a:srgbClr val="B3F6FA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A370AB6-2669-45E3-BC5C-C9067ABDE04A}"/>
                </a:ext>
              </a:extLst>
            </p:cNvPr>
            <p:cNvSpPr/>
            <p:nvPr/>
          </p:nvSpPr>
          <p:spPr>
            <a:xfrm>
              <a:off x="12702" y="857502"/>
              <a:ext cx="2125649" cy="1526013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2" name="Right Arrow 31">
            <a:extLst>
              <a:ext uri="{FF2B5EF4-FFF2-40B4-BE49-F238E27FC236}">
                <a16:creationId xmlns:a16="http://schemas.microsoft.com/office/drawing/2014/main" id="{B98F8C56-856C-5808-CD4D-5D2AB52B60BD}"/>
              </a:ext>
            </a:extLst>
          </p:cNvPr>
          <p:cNvSpPr/>
          <p:nvPr/>
        </p:nvSpPr>
        <p:spPr>
          <a:xfrm rot="5400000">
            <a:off x="5964979" y="3960841"/>
            <a:ext cx="141194" cy="169399"/>
          </a:xfrm>
          <a:prstGeom prst="rightArrow">
            <a:avLst/>
          </a:prstGeom>
          <a:solidFill>
            <a:srgbClr val="B3F6FA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F1D7C98-54FF-D650-0950-AE387EEDEA74}"/>
              </a:ext>
            </a:extLst>
          </p:cNvPr>
          <p:cNvGrpSpPr/>
          <p:nvPr/>
        </p:nvGrpSpPr>
        <p:grpSpPr>
          <a:xfrm>
            <a:off x="2809505" y="3322982"/>
            <a:ext cx="1594213" cy="1706217"/>
            <a:chOff x="2897389" y="3284462"/>
            <a:chExt cx="1594213" cy="1706217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EB827CB-D721-7157-5838-50B4C9F0B3B9}"/>
                </a:ext>
              </a:extLst>
            </p:cNvPr>
            <p:cNvSpPr/>
            <p:nvPr/>
          </p:nvSpPr>
          <p:spPr>
            <a:xfrm>
              <a:off x="3054645" y="3353494"/>
              <a:ext cx="1256495" cy="681143"/>
            </a:xfrm>
            <a:prstGeom prst="roundRect">
              <a:avLst/>
            </a:prstGeom>
            <a:solidFill>
              <a:srgbClr val="CFEF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6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If </a:t>
              </a:r>
              <a:r>
                <a:rPr lang="en-US" sz="136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len</a:t>
              </a:r>
              <a:r>
                <a:rPr lang="en-US" sz="136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</a:t>
              </a:r>
              <a:r>
                <a:rPr lang="en-US" sz="136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sec_max</a:t>
              </a:r>
              <a:r>
                <a:rPr lang="en-US" sz="136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 == 1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70C0C8D-12F5-8BEA-F0F9-816CB108061C}"/>
                </a:ext>
              </a:extLst>
            </p:cNvPr>
            <p:cNvSpPr/>
            <p:nvPr/>
          </p:nvSpPr>
          <p:spPr>
            <a:xfrm>
              <a:off x="3003603" y="4290996"/>
              <a:ext cx="1283128" cy="52721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double_peak_rules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E0429C2A-AD7F-9CAB-75EE-78844FC93CA5}"/>
                </a:ext>
              </a:extLst>
            </p:cNvPr>
            <p:cNvSpPr/>
            <p:nvPr/>
          </p:nvSpPr>
          <p:spPr>
            <a:xfrm rot="5400000">
              <a:off x="3574569" y="4064593"/>
              <a:ext cx="141194" cy="169399"/>
            </a:xfrm>
            <a:prstGeom prst="rightArrow">
              <a:avLst/>
            </a:prstGeom>
            <a:solidFill>
              <a:srgbClr val="B3F6FA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6C0334C-FBD5-38BF-899B-C669E926AEF9}"/>
                </a:ext>
              </a:extLst>
            </p:cNvPr>
            <p:cNvSpPr/>
            <p:nvPr/>
          </p:nvSpPr>
          <p:spPr>
            <a:xfrm>
              <a:off x="2897389" y="3284462"/>
              <a:ext cx="1594213" cy="1706217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8857C24-E7D6-455D-F8A5-66FFCB270784}"/>
              </a:ext>
            </a:extLst>
          </p:cNvPr>
          <p:cNvSpPr/>
          <p:nvPr/>
        </p:nvSpPr>
        <p:spPr>
          <a:xfrm>
            <a:off x="4616290" y="6348765"/>
            <a:ext cx="1334586" cy="671708"/>
          </a:xfrm>
          <a:prstGeom prst="roundRect">
            <a:avLst/>
          </a:prstGeom>
          <a:solidFill>
            <a:srgbClr val="D0EF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len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zmaxima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== 2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AE1D7573-2824-6066-7309-911F0BFCFC9B}"/>
              </a:ext>
            </a:extLst>
          </p:cNvPr>
          <p:cNvSpPr/>
          <p:nvPr/>
        </p:nvSpPr>
        <p:spPr>
          <a:xfrm>
            <a:off x="6057627" y="6349484"/>
            <a:ext cx="1296555" cy="671708"/>
          </a:xfrm>
          <a:prstGeom prst="roundRect">
            <a:avLst/>
          </a:prstGeom>
          <a:solidFill>
            <a:srgbClr val="D0EF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len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zmaxima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== 1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A4852459-0BC4-38F2-E01D-02B9521E929E}"/>
              </a:ext>
            </a:extLst>
          </p:cNvPr>
          <p:cNvSpPr/>
          <p:nvPr/>
        </p:nvSpPr>
        <p:spPr>
          <a:xfrm>
            <a:off x="4573288" y="7248015"/>
            <a:ext cx="1334586" cy="5272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double_peak_rules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1FD53C7A-1305-9C11-3CF9-79FAA9A25690}"/>
              </a:ext>
            </a:extLst>
          </p:cNvPr>
          <p:cNvSpPr/>
          <p:nvPr/>
        </p:nvSpPr>
        <p:spPr>
          <a:xfrm>
            <a:off x="6091777" y="7248015"/>
            <a:ext cx="1262405" cy="52721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single_peak_rules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71EE0705-DE62-1097-AC15-CA9A3E6A1FB7}"/>
              </a:ext>
            </a:extLst>
          </p:cNvPr>
          <p:cNvSpPr/>
          <p:nvPr/>
        </p:nvSpPr>
        <p:spPr>
          <a:xfrm rot="5400000">
            <a:off x="5964979" y="4707130"/>
            <a:ext cx="141194" cy="169399"/>
          </a:xfrm>
          <a:prstGeom prst="rightArrow">
            <a:avLst/>
          </a:prstGeom>
          <a:solidFill>
            <a:srgbClr val="B3F6FA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CA6D3224-EC11-4422-5928-517CEEB8126C}"/>
              </a:ext>
            </a:extLst>
          </p:cNvPr>
          <p:cNvSpPr/>
          <p:nvPr/>
        </p:nvSpPr>
        <p:spPr>
          <a:xfrm rot="5400000">
            <a:off x="5964979" y="5362125"/>
            <a:ext cx="141194" cy="169399"/>
          </a:xfrm>
          <a:prstGeom prst="rightArrow">
            <a:avLst/>
          </a:prstGeom>
          <a:solidFill>
            <a:srgbClr val="B3F6FA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320C417B-B023-FA6F-7241-1D3D6A955D39}"/>
              </a:ext>
            </a:extLst>
          </p:cNvPr>
          <p:cNvSpPr/>
          <p:nvPr/>
        </p:nvSpPr>
        <p:spPr>
          <a:xfrm rot="5400000">
            <a:off x="5322624" y="6087374"/>
            <a:ext cx="141194" cy="169399"/>
          </a:xfrm>
          <a:prstGeom prst="rightArrow">
            <a:avLst/>
          </a:prstGeom>
          <a:solidFill>
            <a:srgbClr val="B3F6FA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BB0A1C13-6717-E97B-454F-E7D8DDA00401}"/>
              </a:ext>
            </a:extLst>
          </p:cNvPr>
          <p:cNvSpPr/>
          <p:nvPr/>
        </p:nvSpPr>
        <p:spPr>
          <a:xfrm rot="5400000">
            <a:off x="6593449" y="6075099"/>
            <a:ext cx="141194" cy="169399"/>
          </a:xfrm>
          <a:prstGeom prst="rightArrow">
            <a:avLst/>
          </a:prstGeom>
          <a:solidFill>
            <a:srgbClr val="B3F6FA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6FFE2A65-71E2-49D5-F523-10FFFB4F83B3}"/>
              </a:ext>
            </a:extLst>
          </p:cNvPr>
          <p:cNvSpPr/>
          <p:nvPr/>
        </p:nvSpPr>
        <p:spPr>
          <a:xfrm rot="5400000">
            <a:off x="5212985" y="7041868"/>
            <a:ext cx="141194" cy="169399"/>
          </a:xfrm>
          <a:prstGeom prst="rightArrow">
            <a:avLst/>
          </a:prstGeom>
          <a:solidFill>
            <a:srgbClr val="B3F6FA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Right Arrow 44">
            <a:extLst>
              <a:ext uri="{FF2B5EF4-FFF2-40B4-BE49-F238E27FC236}">
                <a16:creationId xmlns:a16="http://schemas.microsoft.com/office/drawing/2014/main" id="{B7AA4EF9-764B-014D-21F8-21D500D0D2B1}"/>
              </a:ext>
            </a:extLst>
          </p:cNvPr>
          <p:cNvSpPr/>
          <p:nvPr/>
        </p:nvSpPr>
        <p:spPr>
          <a:xfrm rot="5400000">
            <a:off x="6593448" y="7038780"/>
            <a:ext cx="141194" cy="169399"/>
          </a:xfrm>
          <a:prstGeom prst="rightArrow">
            <a:avLst/>
          </a:prstGeom>
          <a:solidFill>
            <a:srgbClr val="B3F6FA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C3D9A581-B014-4C76-9480-2AD563448F9B}"/>
              </a:ext>
            </a:extLst>
          </p:cNvPr>
          <p:cNvSpPr/>
          <p:nvPr/>
        </p:nvSpPr>
        <p:spPr>
          <a:xfrm>
            <a:off x="525910" y="4073157"/>
            <a:ext cx="1762238" cy="618076"/>
          </a:xfrm>
          <a:prstGeom prst="roundRect">
            <a:avLst/>
          </a:prstGeom>
          <a:solidFill>
            <a:srgbClr val="FF40FF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zero_max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(include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zmaxima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2E9BA02E-74EC-E8B9-EFC7-6C1FEFD4412A}"/>
              </a:ext>
            </a:extLst>
          </p:cNvPr>
          <p:cNvSpPr/>
          <p:nvPr/>
        </p:nvSpPr>
        <p:spPr>
          <a:xfrm rot="5400000">
            <a:off x="1235853" y="3864836"/>
            <a:ext cx="141194" cy="169399"/>
          </a:xfrm>
          <a:prstGeom prst="rightArrow">
            <a:avLst/>
          </a:prstGeom>
          <a:solidFill>
            <a:srgbClr val="B3F6FA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649A47D6-2D3B-2617-076C-BD872194C467}"/>
              </a:ext>
            </a:extLst>
          </p:cNvPr>
          <p:cNvSpPr/>
          <p:nvPr/>
        </p:nvSpPr>
        <p:spPr>
          <a:xfrm>
            <a:off x="208432" y="5029200"/>
            <a:ext cx="1021367" cy="603458"/>
          </a:xfrm>
          <a:prstGeom prst="roundRect">
            <a:avLst/>
          </a:prstGeom>
          <a:solidFill>
            <a:srgbClr val="D0EF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 peaks</a:t>
            </a:r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834DA9C8-80CE-D49A-B0E7-5CB060A286E0}"/>
              </a:ext>
            </a:extLst>
          </p:cNvPr>
          <p:cNvSpPr/>
          <p:nvPr/>
        </p:nvSpPr>
        <p:spPr>
          <a:xfrm rot="5400000">
            <a:off x="721323" y="4753808"/>
            <a:ext cx="141194" cy="169399"/>
          </a:xfrm>
          <a:prstGeom prst="rightArrow">
            <a:avLst/>
          </a:prstGeom>
          <a:solidFill>
            <a:srgbClr val="B3F6FA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444CAA48-7B9D-3D58-91B2-711BB0F8377F}"/>
              </a:ext>
            </a:extLst>
          </p:cNvPr>
          <p:cNvSpPr/>
          <p:nvPr/>
        </p:nvSpPr>
        <p:spPr>
          <a:xfrm rot="5400000">
            <a:off x="1606537" y="4780625"/>
            <a:ext cx="141194" cy="169399"/>
          </a:xfrm>
          <a:prstGeom prst="rightArrow">
            <a:avLst/>
          </a:prstGeom>
          <a:solidFill>
            <a:srgbClr val="B3F6FA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145FFC98-C70E-223D-54EA-E4CCFC97F778}"/>
              </a:ext>
            </a:extLst>
          </p:cNvPr>
          <p:cNvSpPr/>
          <p:nvPr/>
        </p:nvSpPr>
        <p:spPr>
          <a:xfrm>
            <a:off x="200383" y="5970625"/>
            <a:ext cx="1021367" cy="5272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double_peak_rules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437B0BE2-0ADC-74BE-820D-BC1E942B5728}"/>
              </a:ext>
            </a:extLst>
          </p:cNvPr>
          <p:cNvSpPr/>
          <p:nvPr/>
        </p:nvSpPr>
        <p:spPr>
          <a:xfrm>
            <a:off x="1466762" y="5956995"/>
            <a:ext cx="972624" cy="52721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single_peak_rules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Right Arrow 53">
            <a:extLst>
              <a:ext uri="{FF2B5EF4-FFF2-40B4-BE49-F238E27FC236}">
                <a16:creationId xmlns:a16="http://schemas.microsoft.com/office/drawing/2014/main" id="{B8E7138B-8B74-4D8A-95B1-129A0BEB9742}"/>
              </a:ext>
            </a:extLst>
          </p:cNvPr>
          <p:cNvSpPr/>
          <p:nvPr/>
        </p:nvSpPr>
        <p:spPr>
          <a:xfrm rot="5400000">
            <a:off x="648517" y="5681858"/>
            <a:ext cx="141194" cy="169399"/>
          </a:xfrm>
          <a:prstGeom prst="rightArrow">
            <a:avLst/>
          </a:prstGeom>
          <a:solidFill>
            <a:srgbClr val="B3F6FA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Right Arrow 54">
            <a:extLst>
              <a:ext uri="{FF2B5EF4-FFF2-40B4-BE49-F238E27FC236}">
                <a16:creationId xmlns:a16="http://schemas.microsoft.com/office/drawing/2014/main" id="{E95EF841-D68F-D1CD-798E-44EE7B00D78F}"/>
              </a:ext>
            </a:extLst>
          </p:cNvPr>
          <p:cNvSpPr/>
          <p:nvPr/>
        </p:nvSpPr>
        <p:spPr>
          <a:xfrm rot="5400000">
            <a:off x="1820043" y="5681859"/>
            <a:ext cx="141194" cy="169399"/>
          </a:xfrm>
          <a:prstGeom prst="rightArrow">
            <a:avLst/>
          </a:prstGeom>
          <a:solidFill>
            <a:srgbClr val="B3F6FA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DE869A-69D0-160A-AACE-0DBD7B342856}"/>
              </a:ext>
            </a:extLst>
          </p:cNvPr>
          <p:cNvSpPr/>
          <p:nvPr/>
        </p:nvSpPr>
        <p:spPr>
          <a:xfrm>
            <a:off x="1316502" y="5034131"/>
            <a:ext cx="1148279" cy="598527"/>
          </a:xfrm>
          <a:prstGeom prst="roundRect">
            <a:avLst/>
          </a:prstGeom>
          <a:solidFill>
            <a:srgbClr val="D0EF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 peak, use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zmaxima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1B382E3-1601-B0C1-C854-4900CB88D571}"/>
              </a:ext>
            </a:extLst>
          </p:cNvPr>
          <p:cNvSpPr/>
          <p:nvPr/>
        </p:nvSpPr>
        <p:spPr>
          <a:xfrm>
            <a:off x="82276" y="3312184"/>
            <a:ext cx="2591368" cy="3437284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2885A29-BA40-33FD-F288-1035A7039A51}"/>
              </a:ext>
            </a:extLst>
          </p:cNvPr>
          <p:cNvSpPr/>
          <p:nvPr/>
        </p:nvSpPr>
        <p:spPr>
          <a:xfrm>
            <a:off x="4544618" y="3339640"/>
            <a:ext cx="2912564" cy="4644633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993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7092</TotalTime>
  <Words>2940</Words>
  <Application>Microsoft Macintosh PowerPoint</Application>
  <PresentationFormat>Custom</PresentationFormat>
  <Paragraphs>432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Aptos</vt:lpstr>
      <vt:lpstr>Aptos Display</vt:lpstr>
      <vt:lpstr>Arial</vt:lpstr>
      <vt:lpstr>Office Theme</vt:lpstr>
      <vt:lpstr>EIA Detection Flow Charts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Cardenas-O'Toole, Alanah M CTR (USA)</dc:creator>
  <cp:lastModifiedBy>Cardenas-O'Toole, Alanah M CTR (USA)</cp:lastModifiedBy>
  <cp:revision>112</cp:revision>
  <dcterms:created xsi:type="dcterms:W3CDTF">2025-07-08T19:10:08Z</dcterms:created>
  <dcterms:modified xsi:type="dcterms:W3CDTF">2025-08-05T15:34:44Z</dcterms:modified>
</cp:coreProperties>
</file>