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0" r:id="rId3"/>
  </p:sldMasterIdLst>
  <p:notesMasterIdLst>
    <p:notesMasterId r:id="rId41"/>
  </p:notesMasterIdLst>
  <p:sldIdLst>
    <p:sldId id="256" r:id="rId4"/>
    <p:sldId id="628" r:id="rId5"/>
    <p:sldId id="1056" r:id="rId6"/>
    <p:sldId id="626" r:id="rId7"/>
    <p:sldId id="641" r:id="rId8"/>
    <p:sldId id="1118" r:id="rId9"/>
    <p:sldId id="1055" r:id="rId10"/>
    <p:sldId id="259" r:id="rId11"/>
    <p:sldId id="1052" r:id="rId12"/>
    <p:sldId id="629" r:id="rId13"/>
    <p:sldId id="1054" r:id="rId14"/>
    <p:sldId id="1114" r:id="rId15"/>
    <p:sldId id="1115" r:id="rId16"/>
    <p:sldId id="1057" r:id="rId17"/>
    <p:sldId id="1071" r:id="rId18"/>
    <p:sldId id="1119" r:id="rId19"/>
    <p:sldId id="1120" r:id="rId20"/>
    <p:sldId id="1121" r:id="rId21"/>
    <p:sldId id="1122" r:id="rId22"/>
    <p:sldId id="1123" r:id="rId23"/>
    <p:sldId id="1117" r:id="rId24"/>
    <p:sldId id="1116" r:id="rId25"/>
    <p:sldId id="1053" r:id="rId26"/>
    <p:sldId id="642" r:id="rId27"/>
    <p:sldId id="643" r:id="rId28"/>
    <p:sldId id="630" r:id="rId29"/>
    <p:sldId id="644" r:id="rId30"/>
    <p:sldId id="1113" r:id="rId31"/>
    <p:sldId id="482" r:id="rId32"/>
    <p:sldId id="631" r:id="rId33"/>
    <p:sldId id="632" r:id="rId34"/>
    <p:sldId id="633" r:id="rId35"/>
    <p:sldId id="646" r:id="rId36"/>
    <p:sldId id="647" r:id="rId37"/>
    <p:sldId id="648" r:id="rId38"/>
    <p:sldId id="649" r:id="rId39"/>
    <p:sldId id="650" r:id="rId40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66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1T19:51:05.03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75,'144'-1,"154"3,-180 7,73 2,-144-13,73-13,-60 10,-1 1,79 7,-28-1,-62-2,-3 1,0-2,72-10,-62 4,1 2,105 6,-61 1,50 1,163-5,-246-8,13 0,-57 9,0-2,-1 0,27-8,19-4,-48 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1T20:22:35.77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60,'786'15,"-682"-11,119 11,-124-8,138-7,-99-3,-117 3,65 0,153-18,-90-2,289 0,-418 19,0-1,0 0,35-11,-31 7,-1 1,36-3,237 6,-190 3,-63-1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1T20:22:35.77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94,'1240'24,"-1076"-18,188 18,-195-13,217-11,-157-5,-183 5,101 0,242-28,-141-4,455 1,-660 29,1-1,-1 0,56-18,-49 12,-2 1,58-5,373 10,-300 5,-99-2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1T20:25:56.78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0 126,'74'18,"-6"-9,-16-3,60 1,-55-7,-26 1,1-1,0-2,53-9,-61 4,-1 0,0-2,0-1,-1 0,0-2,25-17,70-33,-104 55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1T20:42:37.78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19,'724'-18,"1778"18,-2483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0T00:09:10.27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1363,'4'0,"18"-3,24-9,31-6,27-2,29 1,8 1,5-8,-8 2,-11 0,-15 2,-24 3,-23-1,-20 3,-9 0,-9 3,-4 1,4-1,4-5,8-3,4-2,9 1,2-4,3 0,6 1,-1 1,0-2,-8 4,-9 2,-9 4,-10 2,-3 0,-2 3,-4-5,-2 2,8-1,2 3,2 0,-1 2,2 3,0 3,-5-1,-3 0,-1-6,3-4,2-3,-1-2,-3-4,-2 1,3 3,1 3,1 6,-3 1,-3 3,4 2,2 2,0-1,-1 0,4-6,1-5,-1 0,-5 0,-3-2,4 3,-4-3,1 2,-5-1,0 3,1 4,4 0,4 2,0 2,-4-2,-11 2,-11 0,-8 3,-14 0,-8-5,-10-2,-5 2,3 1,2-1,4 0,6 2,22 2,17 5,21 3,20 3,10 5,4 0,7-2,-4 0,-11 0,-10-3,-5-3,-7-1,-7 6,-8 4,-11 0,-5 2,-8 2,-4 4,-5 3,-6 1,-3-1,0-4,1 1,-3-3,0-4,1-5,6-7,2-4,-2-5,-1-2,3-2,1 0,4-5,0 1,4-1,-5-5,1-6,2-5,1-8,-3 0,3-1,-2 0,2 3,-4 1,1 0,2 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5" units="cm"/>
          <inkml:channel name="Y" type="integer" max="17401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6168" units="1/cm"/>
          <inkml:channelProperty channel="Y" name="resolution" value="1000.057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9T22:15:51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20370 6343 1509 0,'-9'-22'-18'15,"7"13"-3"-15,-1 11 34 16,-3 11 12-16,1 23 25 16,-14 0 7-16,0 10-3 15,6 11-6-15,-6 7-19 0,4 9-7 16,7 27-11-16,0 9-10 15,5 21-1-15,4 11 1 16,1 16-1-16,4 7 2 16,-3-5 0-16,-2-3-2 15,-1-30 0-15,-4-29-3 16,-3-46 2-16,3-18-22 16,-2-31-75-16,5-8-42 15,9-24 74-15</inkml:trace>
  <inkml:trace contextRef="#ctx0" brushRef="#br0" timeOffset="1">20895 6551 840 0,'18'-13'309'15,"-10"3"-257"-15,-8 21-17 16,-8 7 14-16,-21 14 18 15,2 17 9-15,-16 6 2 16,1 11-17-16,0 4-32 16,-10-3-11-16,-1 8-18 15,-3 0-3-15,-3-3-6 0,6-7-3 16,12-18 10-16,2-14 1 16,16-20 10-16,6-9 4 15,10-13-5-15,7-3-4 16,15 2-6-16,1 0-2 15,-1 10 4-15,9 7 8 16,-7 17 4-16,3 14 0 16,8 24-2-16,-7 5-6 0,3 13-7 15,6-5 3-15,0-14-7 16,3-8 4-16,-3-42 3 31,-15-5 4-31,-1 1 17 0,37 5-2 0,12-12-14 16,-1-4-28-16,-29 4-89 15,3 2 72-15</inkml:trace>
  <inkml:trace contextRef="#ctx0" brushRef="#br0" timeOffset="2">21368 7941 1017 0,'3'-23'443'0,"5"-24"-140"16,6-16-314-16,9-26-32 16,6-11-1-16,-7-18 3 15,12 3 11-15,-12-26 27 16,-4 1 2-16,2 8-1 16,-13-1 0-16,7 39 16 15,-3 19 13-15,0 37 22 16,-1 16 4-16,1 29-11 15,-1 15-13-15,1 35-19 16,-1 17-6-16,-1 37-7 16,4 23-6-16,-6 5-8 15,3 0-3-15,3-12 10 16,-5-21 2-16,6-31 19 16,15-10 8-16,-15-38 26 0,3-13 22 15,6-19 13-15,-10-18 3 16,21-18-30-16,2-7-18 15,7-7-32-15,-8-5-6 16,-1 7-5-16,-3-1 2 16,-4-1 3-16,9 2 1 15,2-12 3-15,1-7-2 0,-4-12-4 16,-4-6-6-16,-8-2-17 16,-7-9-8-16,-9-9-25 15,-7 1-10-15,0 19-4 16,0 18 5-16,-1 30 30 15,3 19 10-15,-2 23-32 16,4 15-32-16,7 33 55 16</inkml:trace>
  <inkml:trace contextRef="#ctx0" brushRef="#br0" timeOffset="3">22588 7992 850 0,'6'24'346'0,"13"-48"-167"16,3-4-133-16,2-22 3 15,-2-8-1-15,-6-22-12 16,-2-16-4-16,-3-21-16 15,-7-13-6-15,-4-21-11 16,-2 1 1-16,-3 19 8 16,-1 14 3-16,3 47 24 15,1 20 12-15,2 34 1 16,4 16-2-16,5 28-23 16,2 17-15-16,7 27-11 15,5 13-7-15,3 6-6 0,8 7-7 16,-2-13-7-16,-1-7 3 15,1-10 9-15,-2-7 9 16,0-1 31-16,2-5 13 16,-6-11 19-16,-7-10 0 15,3-11-3-15,1 0-9 16,0-5-5-16,8-3-2 16,-1-7 2-16,-1-7 2 15,7-19-10-15,-4-20 0 0,4-41-17 16,-1-20-4-16,-9-45-8 15,-4-12-13-15,-8-34-34 16,-2-5-26-16,-1 35-34 16,2 16 10-16,-4 76-4 15,-2 25-1-15,-11 38 77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0T00:09:31.24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0T00:09:34.468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1T19:51:08.02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97,'0'-1,"1"0,0 0,-1-1,1 1,0 0,0 0,0 0,0 0,0 0,0 0,0 0,0 0,0 0,0 1,1-1,-1 0,0 1,0-1,1 1,1-1,35-12,-32 12,56-12,1 2,0 4,102 0,-107 5,744-2,-450 6,-242-12,-12 0,357 8,-232 4,-205-2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1T20:17:02.64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83,'44'0,"-14"1,0-1,0-2,54-9,-3-5,-1 3,2 3,127 3,-196 7,0-1,-1 0,1-1,0 0,0-1,15-6,-13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1T20:17:04.47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0,'33'2,"0"1,35 9,21 1,643 34,-709-47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1T20:17:06.34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16,'39'1,"52"-1,128-15,-205 14,0 1,0 0,0 1,0 0,14 5,42 2,45-8,-99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1T20:18:24.94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0,'7'1,"0"0,-1 1,1-1,-1 1,0 0,10 5,27 7,71 1,133 1,119-16,-145-3,351-12,-538 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1T20:18:27.29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0,'499'20,"27"-1,-286-17,202-5,-266-11,-137 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1T20:21:11.59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1,'1539'0,"-1509"0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1T20:21:15.69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1,'782'0,"-548"17,-55 0,-109-14,570 17,-445-10,-11 0,826-11,-846-19,-154 20,7 0,0-1,-1 0,19-4,-18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AFBA1F-CED4-45CC-89CC-38E0D3292786}" type="datetimeFigureOut">
              <a:rPr lang="en-US" smtClean="0"/>
              <a:t>21-Jul-21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294E22B-EFD1-4E7A-8732-02E6B651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524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1" name="Google Shape;244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F04F14-6C95-4794-9F77-819AD25F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30DEECD-EB3B-4F10-A2AD-A3D20F49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0A5240F-8474-43D6-8B17-7BE4998E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CA66D72-5804-488F-9170-308CA85B9B7A}" type="slidenum">
              <a:rPr kumimoji="0" lang="es-E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lang="es-E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1748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F04F14-6C95-4794-9F77-819AD25F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30DEECD-EB3B-4F10-A2AD-A3D20F49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0A5240F-8474-43D6-8B17-7BE4998E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CA66D72-5804-488F-9170-308CA85B9B7A}" type="slidenum">
              <a:rPr kumimoji="0" lang="es-E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s-E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4698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5835371c8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5835371c8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755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F04F14-6C95-4794-9F77-819AD25F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30DEECD-EB3B-4F10-A2AD-A3D20F49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0A5240F-8474-43D6-8B17-7BE4998E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CA66D72-5804-488F-9170-308CA85B9B7A}" type="slidenum">
              <a:rPr kumimoji="0" lang="es-E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lang="es-E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3779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F04F14-6C95-4794-9F77-819AD25F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30DEECD-EB3B-4F10-A2AD-A3D20F49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0A5240F-8474-43D6-8B17-7BE4998E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CA66D72-5804-488F-9170-308CA85B9B7A}" type="slidenum">
              <a:rPr kumimoji="0" lang="es-E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lang="es-E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8326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F04F14-6C95-4794-9F77-819AD25F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30DEECD-EB3B-4F10-A2AD-A3D20F49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0A5240F-8474-43D6-8B17-7BE4998E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CA66D72-5804-488F-9170-308CA85B9B7A}" type="slidenum">
              <a:rPr kumimoji="0" lang="es-E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lang="es-E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288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F04F14-6C95-4794-9F77-819AD25F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30DEECD-EB3B-4F10-A2AD-A3D20F49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0A5240F-8474-43D6-8B17-7BE4998E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CA66D72-5804-488F-9170-308CA85B9B7A}" type="slidenum">
              <a:rPr kumimoji="0" lang="es-E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lang="es-E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9956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F04F14-6C95-4794-9F77-819AD25F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30DEECD-EB3B-4F10-A2AD-A3D20F49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0A5240F-8474-43D6-8B17-7BE4998E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CA66D72-5804-488F-9170-308CA85B9B7A}" type="slidenum">
              <a:rPr kumimoji="0" lang="es-E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lang="es-E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338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 anchor="t" anchorCtr="0">
            <a:normAutofit/>
          </a:bodyPr>
          <a:lstStyle>
            <a:lvl1pPr>
              <a:def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94EF284B-A536-4129-B3B0-B5ABA5FDC2D4}" type="datetime1">
              <a:rPr lang="en-US" smtClean="0"/>
              <a:pPr/>
              <a:t>21-Jul-21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4868094"/>
            <a:ext cx="2133600" cy="273844"/>
          </a:xfrm>
        </p:spPr>
        <p:txBody>
          <a:bodyPr/>
          <a:lstStyle>
            <a:lvl1pPr>
              <a:defRPr sz="1000">
                <a:solidFill>
                  <a:srgbClr val="FF0000"/>
                </a:solidFill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022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6530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6592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5008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4401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39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_center_white">
  <p:cSld name="Title Only_center_white">
    <p:spTree>
      <p:nvGrpSpPr>
        <p:cNvPr id="1" name="Shape 3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" name="Google Shape;3358;p461"/>
          <p:cNvSpPr/>
          <p:nvPr/>
        </p:nvSpPr>
        <p:spPr>
          <a:xfrm>
            <a:off x="0" y="0"/>
            <a:ext cx="9144000" cy="478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9" name="Google Shape;3359;p461"/>
          <p:cNvSpPr txBox="1">
            <a:spLocks noGrp="1"/>
          </p:cNvSpPr>
          <p:nvPr>
            <p:ph type="title"/>
          </p:nvPr>
        </p:nvSpPr>
        <p:spPr>
          <a:xfrm>
            <a:off x="457200" y="7090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4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60" name="Google Shape;3360;p461"/>
          <p:cNvSpPr txBox="1">
            <a:spLocks noGrp="1"/>
          </p:cNvSpPr>
          <p:nvPr>
            <p:ph type="sldNum" idx="12"/>
          </p:nvPr>
        </p:nvSpPr>
        <p:spPr>
          <a:xfrm>
            <a:off x="137953" y="4853919"/>
            <a:ext cx="3447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973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>
            <a:extLst>
              <a:ext uri="{FF2B5EF4-FFF2-40B4-BE49-F238E27FC236}">
                <a16:creationId xmlns:a16="http://schemas.microsoft.com/office/drawing/2014/main" id="{55C80D08-8A8E-456F-A37F-836DA88A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0" contras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019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5914" y="138113"/>
            <a:ext cx="3750396" cy="346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F1297-CDE4-4331-8261-24CF86E031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6B180F-0A07-4661-A020-0E89C5DF21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67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Text Only">
  <p:cSld name="9. Text 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ubTitle" idx="1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80" name="Google Shape;80;p10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0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0"/>
          <p:cNvSpPr txBox="1">
            <a:spLocks noGrp="1"/>
          </p:cNvSpPr>
          <p:nvPr>
            <p:ph type="subTitle" idx="2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3"/>
          </p:nvPr>
        </p:nvSpPr>
        <p:spPr>
          <a:xfrm>
            <a:off x="175" y="1284250"/>
            <a:ext cx="9144000" cy="3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914400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07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097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649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961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56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8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00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13B121-7DC8-4740-AF23-B2979B0ADE67}" type="datetime1">
              <a:rPr lang="en-US" smtClean="0"/>
              <a:pPr/>
              <a:t>21-Jul-21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0350" y="299500"/>
            <a:ext cx="49677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Muli Regular"/>
              <a:buNone/>
              <a:defRPr sz="2600">
                <a:latin typeface="Muli Regular"/>
                <a:ea typeface="Muli Regular"/>
                <a:cs typeface="Muli Regular"/>
                <a:sym typeface="Muli Regular"/>
              </a:defRPr>
            </a:lvl1pPr>
            <a:lvl2pPr marL="0" marR="0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0" marR="0" lvl="2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0" marR="0" lvl="3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0" marR="0" lvl="4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0" marR="0" lvl="5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0" marR="0" lvl="6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0" marR="0" lvl="7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0" marR="0" lvl="8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7950" y="1580850"/>
            <a:ext cx="8514000" cy="28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6670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 Regular"/>
              <a:buChar char="•"/>
              <a:defRPr sz="600" i="0" u="none" strike="noStrike" cap="none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2667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 Regular"/>
              <a:buChar char="•"/>
              <a:defRPr sz="600" i="0" u="none" strike="noStrike" cap="none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2667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"/>
              <a:buChar char="•"/>
              <a:defRPr sz="600" b="1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2667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 Regular"/>
              <a:buChar char="•"/>
              <a:defRPr sz="600" i="0" u="none" strike="noStrike" cap="none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266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"/>
              <a:buChar char="•"/>
              <a:defRPr sz="60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2667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Inter"/>
              <a:buChar char="•"/>
              <a:defRPr sz="60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2667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"/>
              <a:buChar char="•"/>
              <a:defRPr sz="60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2667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"/>
              <a:buChar char="•"/>
              <a:defRPr sz="60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"/>
              <a:buChar char="•"/>
              <a:defRPr sz="60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8288" y="4821060"/>
            <a:ext cx="3840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" name="Google Shape;19;p3">
            <a:extLst>
              <a:ext uri="{FF2B5EF4-FFF2-40B4-BE49-F238E27FC236}">
                <a16:creationId xmlns:a16="http://schemas.microsoft.com/office/drawing/2014/main" id="{47137D5D-BCD2-4702-A58F-50B83CAC0EC7}"/>
              </a:ext>
            </a:extLst>
          </p:cNvPr>
          <p:cNvSpPr/>
          <p:nvPr userDrawn="1"/>
        </p:nvSpPr>
        <p:spPr>
          <a:xfrm>
            <a:off x="418778" y="4831423"/>
            <a:ext cx="1012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</a:pPr>
            <a:r>
              <a:rPr lang="en" sz="600" i="0" strike="noStrike" cap="none" dirty="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Confidential</a:t>
            </a:r>
            <a:endParaRPr sz="600" dirty="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0352848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65707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oopshype.com/salaries/players/" TargetMode="External"/><Relationship Id="rId2" Type="http://schemas.openxmlformats.org/officeDocument/2006/relationships/hyperlink" Target="https://www.basketball-reference.com/leagues/NBA_202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customXml" Target="../ink/ink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customXml" Target="../ink/ink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customXml" Target="../ink/ink4.xml"/><Relationship Id="rId10" Type="http://schemas.openxmlformats.org/officeDocument/2006/relationships/customXml" Target="../ink/ink6.xml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8.xml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customXml" Target="../ink/ink9.xml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customXml" Target="../ink/ink1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dam.burstyn@gmail.com" TargetMode="External"/><Relationship Id="rId7" Type="http://schemas.openxmlformats.org/officeDocument/2006/relationships/image" Target="../media/image4.jpeg"/><Relationship Id="rId2" Type="http://schemas.openxmlformats.org/officeDocument/2006/relationships/hyperlink" Target="mailto:ulloajuan@hot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idomaica@gmail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oopshype.com/salaries/players/" TargetMode="External"/><Relationship Id="rId2" Type="http://schemas.openxmlformats.org/officeDocument/2006/relationships/hyperlink" Target="https://www.basketball-reference.com/leagues/NBA_2021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hyperlink" Target="https://www.basketball-reference.com/about/glossary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39.png"/><Relationship Id="rId7" Type="http://schemas.openxmlformats.org/officeDocument/2006/relationships/image" Target="../media/image17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11" Type="http://schemas.openxmlformats.org/officeDocument/2006/relationships/image" Target="../media/image190.png"/><Relationship Id="rId5" Type="http://schemas.openxmlformats.org/officeDocument/2006/relationships/image" Target="../media/image41.png"/><Relationship Id="rId10" Type="http://schemas.openxmlformats.org/officeDocument/2006/relationships/customXml" Target="../ink/ink17.xml"/><Relationship Id="rId4" Type="http://schemas.openxmlformats.org/officeDocument/2006/relationships/image" Target="../media/image40.png"/><Relationship Id="rId9" Type="http://schemas.openxmlformats.org/officeDocument/2006/relationships/image" Target="../media/image1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E16AE-ED37-44B9-A51B-4915F1E601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"/>
                <a:sym typeface="Nuni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lang="en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unito"/>
              <a:sym typeface="Nuni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BDE2E3-E7EA-4946-B368-4E6D1D372E79}"/>
              </a:ext>
            </a:extLst>
          </p:cNvPr>
          <p:cNvSpPr txBox="1"/>
          <p:nvPr/>
        </p:nvSpPr>
        <p:spPr>
          <a:xfrm>
            <a:off x="357509" y="1430039"/>
            <a:ext cx="7644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Final Project  – </a:t>
            </a:r>
            <a:r>
              <a:rPr kumimoji="0" lang="es-E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Group</a:t>
            </a: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1 – NBA Player </a:t>
            </a:r>
            <a:r>
              <a:rPr kumimoji="0" lang="es-E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Replacement</a:t>
            </a: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4345D5-8E86-4DCD-9A5F-D12E0947D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872" y="2466337"/>
            <a:ext cx="4255500" cy="648124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Using Automated Machine Learning to Predict NBA Player replacement</a:t>
            </a:r>
            <a:br>
              <a:rPr lang="en-US" sz="2000" dirty="0"/>
            </a:br>
            <a:endParaRPr lang="es-E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dirty="0"/>
              <a:t>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16957-94A3-44E2-9A5B-784D1FA54CB5}"/>
              </a:ext>
            </a:extLst>
          </p:cNvPr>
          <p:cNvSpPr txBox="1"/>
          <p:nvPr/>
        </p:nvSpPr>
        <p:spPr>
          <a:xfrm>
            <a:off x="764210" y="833801"/>
            <a:ext cx="57247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804863"/>
            <a:r>
              <a:rPr lang="es-E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.- 	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Collected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from:</a:t>
            </a:r>
          </a:p>
          <a:p>
            <a:pPr marL="804863" indent="-804863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484313" lvl="2" indent="-233363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84313" lvl="2" indent="-233363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NBA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stats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84313" lvl="2" indent="-233363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NCAA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stats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5713" lvl="1" indent="-1588"/>
            <a:endParaRPr lang="es-ES" sz="1200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1255713" lvl="1" indent="-1588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https://www.basketball-reference.com/leagues/NBA_2021.html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2063" lvl="1" indent="-3175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https://hoopshype.com/salaries/players/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E30FC75-9636-49D5-BA95-7EF89326D449}"/>
              </a:ext>
            </a:extLst>
          </p:cNvPr>
          <p:cNvSpPr/>
          <p:nvPr/>
        </p:nvSpPr>
        <p:spPr>
          <a:xfrm>
            <a:off x="1835676" y="1303111"/>
            <a:ext cx="192505" cy="1148156"/>
          </a:xfrm>
          <a:prstGeom prst="leftBrace">
            <a:avLst>
              <a:gd name="adj1" fmla="val 39794"/>
              <a:gd name="adj2" fmla="val 50000"/>
            </a:avLst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A434E-56A5-4D41-B5A8-2CC7ECBAD4B9}"/>
              </a:ext>
            </a:extLst>
          </p:cNvPr>
          <p:cNvSpPr txBox="1"/>
          <p:nvPr/>
        </p:nvSpPr>
        <p:spPr>
          <a:xfrm>
            <a:off x="764210" y="3315801"/>
            <a:ext cx="3141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MAIN CHARACTERISTICS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Pretty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straight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forward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Abundance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data &amp;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Standardized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D05559C5-31DD-4A26-8684-D418FF664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65" y="1303804"/>
            <a:ext cx="1870216" cy="18702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8FA9A5-0612-45F7-A5C0-90123BE006F8}"/>
              </a:ext>
            </a:extLst>
          </p:cNvPr>
          <p:cNvSpPr txBox="1"/>
          <p:nvPr/>
        </p:nvSpPr>
        <p:spPr>
          <a:xfrm>
            <a:off x="1708485" y="260788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Comma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Separated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222607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863C23B-044C-439D-AD7D-18293048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95513"/>
            <a:ext cx="2303463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altLang="en-US" sz="140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AEEC25-86F5-4EF9-ABDA-ED451EB9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037" y="90611"/>
            <a:ext cx="3749675" cy="346075"/>
          </a:xfrm>
        </p:spPr>
        <p:txBody>
          <a:bodyPr/>
          <a:lstStyle/>
          <a:p>
            <a:pPr algn="ctr" eaLnBrk="1" hangingPunct="1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AGENDA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340" name="Slide Number Placeholder 16">
            <a:extLst>
              <a:ext uri="{FF2B5EF4-FFF2-40B4-BE49-F238E27FC236}">
                <a16:creationId xmlns:a16="http://schemas.microsoft.com/office/drawing/2014/main" id="{AD737F08-B4E7-4B45-B37C-EC30E92AC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6CD2D-0ABF-47FB-B40B-94A07E0DAB6A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Mul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sym typeface="Muli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3F6B737-4C10-47DD-8B3A-38875469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025962"/>
            <a:ext cx="4846124" cy="31239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1714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s-VE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DESCRIPTION</a:t>
            </a:r>
            <a:endParaRPr kumimoji="0" lang="es-VE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REQUIREMENTS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SOURCES</a:t>
            </a:r>
            <a:endParaRPr kumimoji="0" lang="es-VE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lang="en-US" altLang="en-US" sz="1600" b="1" kern="0" dirty="0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ETL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lvl="1">
              <a:spcAft>
                <a:spcPts val="60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EXTRACTION</a:t>
            </a:r>
            <a:endParaRPr kumimoji="0" lang="es-ES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lvl="1">
              <a:spcAft>
                <a:spcPts val="60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TRANSFORMATION</a:t>
            </a:r>
            <a:endParaRPr kumimoji="0" lang="es-ES" altLang="en-US" sz="12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lvl="1">
              <a:spcAft>
                <a:spcPts val="60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LOAD</a:t>
            </a:r>
            <a:endParaRPr kumimoji="0" lang="es-ES" altLang="en-US" sz="12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USER INTERFACE &amp; VISUALIZATIONS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lang="en-US" altLang="en-US" sz="1600" b="1" kern="0" dirty="0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CONCLUSIONS</a:t>
            </a:r>
            <a:endParaRPr kumimoji="0" lang="es-ES" altLang="en-US" sz="105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020BB8-52F6-42E8-BAD9-1A279A63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603" y="2172619"/>
            <a:ext cx="3292332" cy="714960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508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2698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2A54FF-4CF9-4470-A2BA-85FD57A2F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62" y="607083"/>
            <a:ext cx="7727138" cy="42610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EXTRACTION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A4E73C-7A94-44D4-A65F-F6EB5CEC563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FBC72A-0211-4F4B-846D-76CD2B9106F9}"/>
              </a:ext>
            </a:extLst>
          </p:cNvPr>
          <p:cNvCxnSpPr>
            <a:cxnSpLocks/>
          </p:cNvCxnSpPr>
          <p:nvPr/>
        </p:nvCxnSpPr>
        <p:spPr>
          <a:xfrm>
            <a:off x="2487959" y="1778397"/>
            <a:ext cx="27071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CE4D320-9716-47CB-BED4-5CC980B8FEF7}"/>
              </a:ext>
            </a:extLst>
          </p:cNvPr>
          <p:cNvSpPr txBox="1"/>
          <p:nvPr/>
        </p:nvSpPr>
        <p:spPr>
          <a:xfrm>
            <a:off x="5222664" y="1593731"/>
            <a:ext cx="213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Dependencies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3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EXTRACTION. </a:t>
            </a:r>
            <a:r>
              <a:rPr lang="en-US" dirty="0">
                <a:solidFill>
                  <a:srgbClr val="0070C0"/>
                </a:solidFill>
              </a:rPr>
              <a:t>Reading .csv for stats &amp; Salaries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A4E73C-7A94-44D4-A65F-F6EB5CEC563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E0873-9D59-497D-B636-D719EA5FF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00" y="474500"/>
            <a:ext cx="5966866" cy="434899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47821A1-08FE-4FB7-BCF2-043367C044B5}"/>
                  </a:ext>
                </a:extLst>
              </p14:cNvPr>
              <p14:cNvContentPartPr/>
              <p14:nvPr/>
            </p14:nvContentPartPr>
            <p14:xfrm>
              <a:off x="1739160" y="1505861"/>
              <a:ext cx="982080" cy="34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47821A1-08FE-4FB7-BCF2-043367C044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3520" y="1433861"/>
                <a:ext cx="10537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C835997-DC29-41E3-99EB-7788F29ED4DB}"/>
                  </a:ext>
                </a:extLst>
              </p14:cNvPr>
              <p14:cNvContentPartPr/>
              <p14:nvPr/>
            </p14:nvContentPartPr>
            <p14:xfrm>
              <a:off x="1752840" y="3471101"/>
              <a:ext cx="913320" cy="35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C835997-DC29-41E3-99EB-7788F29ED4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17200" y="3399101"/>
                <a:ext cx="984960" cy="17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9498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863C23B-044C-439D-AD7D-18293048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95513"/>
            <a:ext cx="2303463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altLang="en-US" sz="140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AEEC25-86F5-4EF9-ABDA-ED451EB9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037" y="90611"/>
            <a:ext cx="3749675" cy="346075"/>
          </a:xfrm>
        </p:spPr>
        <p:txBody>
          <a:bodyPr/>
          <a:lstStyle/>
          <a:p>
            <a:pPr algn="ctr" eaLnBrk="1" hangingPunct="1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AGENDA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340" name="Slide Number Placeholder 16">
            <a:extLst>
              <a:ext uri="{FF2B5EF4-FFF2-40B4-BE49-F238E27FC236}">
                <a16:creationId xmlns:a16="http://schemas.microsoft.com/office/drawing/2014/main" id="{AD737F08-B4E7-4B45-B37C-EC30E92AC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6CD2D-0ABF-47FB-B40B-94A07E0DAB6A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Mul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sym typeface="Muli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3F6B737-4C10-47DD-8B3A-38875469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025962"/>
            <a:ext cx="4846124" cy="31239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1714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s-VE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DESCRIPTION</a:t>
            </a:r>
            <a:endParaRPr kumimoji="0" lang="es-VE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REQUIREMENTS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SOURCES</a:t>
            </a:r>
            <a:endParaRPr kumimoji="0" lang="es-VE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lang="en-US" altLang="en-US" sz="1600" b="1" kern="0" dirty="0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ETL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lvl="1">
              <a:spcAft>
                <a:spcPts val="60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EXTRACTION</a:t>
            </a:r>
            <a:endParaRPr kumimoji="0" lang="es-ES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lvl="1">
              <a:spcAft>
                <a:spcPts val="60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TRANSFORMATION</a:t>
            </a:r>
            <a:endParaRPr kumimoji="0" lang="es-ES" altLang="en-US" sz="12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lvl="1">
              <a:spcAft>
                <a:spcPts val="60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LOAD</a:t>
            </a:r>
            <a:endParaRPr kumimoji="0" lang="es-ES" altLang="en-US" sz="12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USER INTERFACE &amp; VISUALIZATIONS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lang="en-US" altLang="en-US" sz="1600" b="1" kern="0" dirty="0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CONCLUSIONS</a:t>
            </a:r>
            <a:endParaRPr kumimoji="0" lang="es-ES" altLang="en-US" sz="105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020BB8-52F6-42E8-BAD9-1A279A63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4742" y="2860078"/>
            <a:ext cx="2075423" cy="273793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508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5451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TRANSFORMATION #1. </a:t>
            </a:r>
            <a:r>
              <a:rPr lang="en-US" dirty="0">
                <a:solidFill>
                  <a:srgbClr val="0070C0"/>
                </a:solidFill>
                <a:effectLst/>
              </a:rPr>
              <a:t>To produce statistical cleaned data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A4E73C-7A94-44D4-A65F-F6EB5CEC563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0BFCC3-243F-4F71-B369-71D643ACA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43" y="717203"/>
            <a:ext cx="4735225" cy="20407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CEB11D6-9278-4271-A619-2D4F5C1F463F}"/>
                  </a:ext>
                </a:extLst>
              </p14:cNvPr>
              <p14:cNvContentPartPr/>
              <p14:nvPr/>
            </p14:nvContentPartPr>
            <p14:xfrm>
              <a:off x="1587960" y="1152701"/>
              <a:ext cx="285120" cy="30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CEB11D6-9278-4271-A619-2D4F5C1F46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2320" y="1080701"/>
                <a:ext cx="3567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52F17B4-885F-4C97-BCB6-DB442135FC6C}"/>
                  </a:ext>
                </a:extLst>
              </p14:cNvPr>
              <p14:cNvContentPartPr/>
              <p14:nvPr/>
            </p14:nvContentPartPr>
            <p14:xfrm>
              <a:off x="2880360" y="1299221"/>
              <a:ext cx="352440" cy="28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52F17B4-885F-4C97-BCB6-DB442135FC6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44720" y="1227221"/>
                <a:ext cx="4240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396D505-A520-46CF-9044-DA2C960D6399}"/>
                  </a:ext>
                </a:extLst>
              </p14:cNvPr>
              <p14:cNvContentPartPr/>
              <p14:nvPr/>
            </p14:nvContentPartPr>
            <p14:xfrm>
              <a:off x="2309760" y="1685141"/>
              <a:ext cx="233640" cy="6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396D505-A520-46CF-9044-DA2C960D639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73760" y="1613501"/>
                <a:ext cx="305280" cy="14976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4F607111-7917-4BE1-A6F5-4BA6130E60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3673" y="2757907"/>
            <a:ext cx="5910882" cy="22879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B3CBD74-5B10-457E-BB41-CE20C93A1301}"/>
                  </a:ext>
                </a:extLst>
              </p14:cNvPr>
              <p14:cNvContentPartPr/>
              <p14:nvPr/>
            </p14:nvContentPartPr>
            <p14:xfrm>
              <a:off x="1306080" y="2894021"/>
              <a:ext cx="595080" cy="22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B3CBD74-5B10-457E-BB41-CE20C93A130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0080" y="2822021"/>
                <a:ext cx="6667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E8BD4F5-4F1B-45FA-9EBB-142C9E0B197E}"/>
                  </a:ext>
                </a:extLst>
              </p14:cNvPr>
              <p14:cNvContentPartPr/>
              <p14:nvPr/>
            </p14:nvContentPartPr>
            <p14:xfrm>
              <a:off x="2454120" y="3017861"/>
              <a:ext cx="692280" cy="15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E8BD4F5-4F1B-45FA-9EBB-142C9E0B197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18480" y="2945861"/>
                <a:ext cx="763920" cy="1587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8B5048C-5566-4AEB-93FE-2328CF5CE7A5}"/>
              </a:ext>
            </a:extLst>
          </p:cNvPr>
          <p:cNvSpPr txBox="1"/>
          <p:nvPr/>
        </p:nvSpPr>
        <p:spPr>
          <a:xfrm>
            <a:off x="6603618" y="1168001"/>
            <a:ext cx="15228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Rename</a:t>
            </a:r>
            <a:endParaRPr lang="es-ES" sz="1400" b="1" dirty="0">
              <a:solidFill>
                <a:srgbClr val="0070C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7BC317-11AD-4B29-BA88-DADA5B1B2183}"/>
              </a:ext>
            </a:extLst>
          </p:cNvPr>
          <p:cNvSpPr txBox="1"/>
          <p:nvPr/>
        </p:nvSpPr>
        <p:spPr>
          <a:xfrm>
            <a:off x="6690778" y="2930811"/>
            <a:ext cx="15228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Get last team of a player dropping duplicates</a:t>
            </a:r>
            <a:endParaRPr lang="es-ES" sz="1400" b="1" dirty="0">
              <a:solidFill>
                <a:srgbClr val="0070C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77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TRANSFORMATION #1. </a:t>
            </a:r>
            <a:r>
              <a:rPr lang="en-US" dirty="0">
                <a:solidFill>
                  <a:srgbClr val="0070C0"/>
                </a:solidFill>
                <a:effectLst/>
              </a:rPr>
              <a:t>To produce statistical cleaned data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A4E73C-7A94-44D4-A65F-F6EB5CEC563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B5048C-5566-4AEB-93FE-2328CF5CE7A5}"/>
              </a:ext>
            </a:extLst>
          </p:cNvPr>
          <p:cNvSpPr txBox="1"/>
          <p:nvPr/>
        </p:nvSpPr>
        <p:spPr>
          <a:xfrm>
            <a:off x="6603618" y="1168001"/>
            <a:ext cx="152285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Get </a:t>
            </a:r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dataframe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with initial columns needed for specific player</a:t>
            </a:r>
            <a:endParaRPr lang="es-ES" sz="1400" b="1" dirty="0">
              <a:solidFill>
                <a:srgbClr val="0070C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7BC317-11AD-4B29-BA88-DADA5B1B2183}"/>
              </a:ext>
            </a:extLst>
          </p:cNvPr>
          <p:cNvSpPr txBox="1"/>
          <p:nvPr/>
        </p:nvSpPr>
        <p:spPr>
          <a:xfrm>
            <a:off x="6690778" y="2930811"/>
            <a:ext cx="15228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Begin transformation of rest of data</a:t>
            </a:r>
            <a:endParaRPr lang="es-ES" sz="1400" b="1" dirty="0">
              <a:solidFill>
                <a:srgbClr val="0070C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46AF4-8CE6-4FC9-8871-13C59284A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31" y="1014784"/>
            <a:ext cx="3727002" cy="14759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AB8E0D8-24A6-41A7-BEC4-0CAC75085BA5}"/>
                  </a:ext>
                </a:extLst>
              </p14:cNvPr>
              <p14:cNvContentPartPr/>
              <p14:nvPr/>
            </p14:nvContentPartPr>
            <p14:xfrm>
              <a:off x="1278360" y="1278341"/>
              <a:ext cx="5655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AB8E0D8-24A6-41A7-BEC4-0CAC75085B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2720" y="1206701"/>
                <a:ext cx="6372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5AFB95A-992E-40A6-A727-FBB1E86CCD06}"/>
                  </a:ext>
                </a:extLst>
              </p14:cNvPr>
              <p14:cNvContentPartPr/>
              <p14:nvPr/>
            </p14:nvContentPartPr>
            <p14:xfrm>
              <a:off x="2722320" y="1264661"/>
              <a:ext cx="1285560" cy="28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5AFB95A-992E-40A6-A727-FBB1E86CCD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86320" y="1193021"/>
                <a:ext cx="1357200" cy="17172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66798407-E135-4BAA-A87C-04F7C5C35D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261" y="2652733"/>
            <a:ext cx="5252644" cy="17429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85F1BB-10E0-4EFF-AE49-33AD4C918569}"/>
                  </a:ext>
                </a:extLst>
              </p14:cNvPr>
              <p14:cNvContentPartPr/>
              <p14:nvPr/>
            </p14:nvContentPartPr>
            <p14:xfrm>
              <a:off x="1340280" y="2721581"/>
              <a:ext cx="1147320" cy="36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85F1BB-10E0-4EFF-AE49-33AD4C9185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4640" y="2649941"/>
                <a:ext cx="1218960" cy="1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3649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E8E9A8E-87D5-479D-BB6D-3B124F004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13" y="914061"/>
            <a:ext cx="5578027" cy="34698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TRANSFORMATION #1. </a:t>
            </a:r>
            <a:r>
              <a:rPr lang="en-US" dirty="0">
                <a:solidFill>
                  <a:srgbClr val="0070C0"/>
                </a:solidFill>
                <a:effectLst/>
              </a:rPr>
              <a:t>To produce statistical cleaned data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A4E73C-7A94-44D4-A65F-F6EB5CEC563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7BC317-11AD-4B29-BA88-DADA5B1B2183}"/>
              </a:ext>
            </a:extLst>
          </p:cNvPr>
          <p:cNvSpPr txBox="1"/>
          <p:nvPr/>
        </p:nvSpPr>
        <p:spPr>
          <a:xfrm>
            <a:off x="6628901" y="1018092"/>
            <a:ext cx="15228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Begin transformation for rest of data</a:t>
            </a:r>
            <a:endParaRPr lang="es-ES" sz="1400" b="1" dirty="0">
              <a:solidFill>
                <a:srgbClr val="0070C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85F1BB-10E0-4EFF-AE49-33AD4C918569}"/>
                  </a:ext>
                </a:extLst>
              </p14:cNvPr>
              <p14:cNvContentPartPr/>
              <p14:nvPr/>
            </p14:nvContentPartPr>
            <p14:xfrm>
              <a:off x="1030896" y="2630818"/>
              <a:ext cx="1810563" cy="57379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85F1BB-10E0-4EFF-AE49-33AD4C9185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4894" y="2558643"/>
                <a:ext cx="1882208" cy="201368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BAE4B36B-01B8-4E02-9CF7-2BD8042DC575}"/>
              </a:ext>
            </a:extLst>
          </p:cNvPr>
          <p:cNvSpPr/>
          <p:nvPr/>
        </p:nvSpPr>
        <p:spPr>
          <a:xfrm>
            <a:off x="4750753" y="1585445"/>
            <a:ext cx="378136" cy="195230"/>
          </a:xfrm>
          <a:prstGeom prst="ellipse">
            <a:avLst/>
          </a:prstGeom>
          <a:noFill/>
          <a:ln w="2222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7548D6-CFB9-4B4F-88BE-ED7485BD4402}"/>
              </a:ext>
            </a:extLst>
          </p:cNvPr>
          <p:cNvSpPr/>
          <p:nvPr/>
        </p:nvSpPr>
        <p:spPr>
          <a:xfrm>
            <a:off x="4723253" y="3445326"/>
            <a:ext cx="378136" cy="195230"/>
          </a:xfrm>
          <a:custGeom>
            <a:avLst/>
            <a:gdLst>
              <a:gd name="connsiteX0" fmla="*/ 0 w 378136"/>
              <a:gd name="connsiteY0" fmla="*/ 97615 h 195230"/>
              <a:gd name="connsiteX1" fmla="*/ 189068 w 378136"/>
              <a:gd name="connsiteY1" fmla="*/ 0 h 195230"/>
              <a:gd name="connsiteX2" fmla="*/ 378136 w 378136"/>
              <a:gd name="connsiteY2" fmla="*/ 97615 h 195230"/>
              <a:gd name="connsiteX3" fmla="*/ 189068 w 378136"/>
              <a:gd name="connsiteY3" fmla="*/ 195230 h 195230"/>
              <a:gd name="connsiteX4" fmla="*/ 0 w 378136"/>
              <a:gd name="connsiteY4" fmla="*/ 97615 h 19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136" h="195230" extrusionOk="0">
                <a:moveTo>
                  <a:pt x="0" y="97615"/>
                </a:moveTo>
                <a:cubicBezTo>
                  <a:pt x="-13029" y="35668"/>
                  <a:pt x="70845" y="5181"/>
                  <a:pt x="189068" y="0"/>
                </a:cubicBezTo>
                <a:cubicBezTo>
                  <a:pt x="308930" y="3251"/>
                  <a:pt x="366839" y="44063"/>
                  <a:pt x="378136" y="97615"/>
                </a:cubicBezTo>
                <a:cubicBezTo>
                  <a:pt x="364918" y="164434"/>
                  <a:pt x="291883" y="204094"/>
                  <a:pt x="189068" y="195230"/>
                </a:cubicBezTo>
                <a:cubicBezTo>
                  <a:pt x="79354" y="192333"/>
                  <a:pt x="3038" y="152978"/>
                  <a:pt x="0" y="97615"/>
                </a:cubicBezTo>
                <a:close/>
              </a:path>
            </a:pathLst>
          </a:custGeom>
          <a:noFill/>
          <a:ln w="2222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4919EEA-E5FD-4122-846C-1812815519B5}"/>
                  </a:ext>
                </a:extLst>
              </p14:cNvPr>
              <p14:cNvContentPartPr/>
              <p14:nvPr/>
            </p14:nvContentPartPr>
            <p14:xfrm>
              <a:off x="2131281" y="2848661"/>
              <a:ext cx="308880" cy="60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4919EEA-E5FD-4122-846C-1812815519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5281" y="2777021"/>
                <a:ext cx="380520" cy="2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8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TRANSFORMATION #1. </a:t>
            </a:r>
            <a:r>
              <a:rPr lang="en-US" dirty="0">
                <a:solidFill>
                  <a:srgbClr val="0070C0"/>
                </a:solidFill>
                <a:effectLst/>
              </a:rPr>
              <a:t>To produce statistical cleaned data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A4E73C-7A94-44D4-A65F-F6EB5CEC563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7BC317-11AD-4B29-BA88-DADA5B1B2183}"/>
              </a:ext>
            </a:extLst>
          </p:cNvPr>
          <p:cNvSpPr txBox="1"/>
          <p:nvPr/>
        </p:nvSpPr>
        <p:spPr>
          <a:xfrm>
            <a:off x="6468053" y="737573"/>
            <a:ext cx="20132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Recalculate calculated values (</a:t>
            </a:r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f.ex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%)</a:t>
            </a:r>
            <a:endParaRPr lang="es-ES" sz="1400" b="1" dirty="0">
              <a:solidFill>
                <a:srgbClr val="0070C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E4B36B-01B8-4E02-9CF7-2BD8042DC575}"/>
              </a:ext>
            </a:extLst>
          </p:cNvPr>
          <p:cNvSpPr/>
          <p:nvPr/>
        </p:nvSpPr>
        <p:spPr>
          <a:xfrm>
            <a:off x="4750753" y="1585445"/>
            <a:ext cx="378136" cy="195230"/>
          </a:xfr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34E57-2296-4827-B23B-DB6D29C57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53666"/>
            <a:ext cx="6159431" cy="423834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6A769093-B53B-48A2-A129-8C77E18ECB98}"/>
              </a:ext>
            </a:extLst>
          </p:cNvPr>
          <p:cNvSpPr/>
          <p:nvPr/>
        </p:nvSpPr>
        <p:spPr>
          <a:xfrm>
            <a:off x="5850785" y="687519"/>
            <a:ext cx="199380" cy="838773"/>
          </a:xfrm>
          <a:prstGeom prst="rightBrace">
            <a:avLst>
              <a:gd name="adj1" fmla="val 54487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427C29-19B8-479D-B71B-6DF59524629B}"/>
              </a:ext>
            </a:extLst>
          </p:cNvPr>
          <p:cNvSpPr txBox="1"/>
          <p:nvPr/>
        </p:nvSpPr>
        <p:spPr>
          <a:xfrm>
            <a:off x="6641079" y="3667264"/>
            <a:ext cx="20132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Drop unnecessary columns</a:t>
            </a:r>
            <a:endParaRPr lang="es-ES" sz="1400" b="1" dirty="0">
              <a:solidFill>
                <a:srgbClr val="0070C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D0F0E99-5E38-4B7E-A0EE-B151B3C87372}"/>
                  </a:ext>
                </a:extLst>
              </p14:cNvPr>
              <p14:cNvContentPartPr/>
              <p14:nvPr/>
            </p14:nvContentPartPr>
            <p14:xfrm>
              <a:off x="2206738" y="3581621"/>
              <a:ext cx="1168560" cy="7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D0F0E99-5E38-4B7E-A0EE-B151B3C873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1098" y="3509981"/>
                <a:ext cx="1240200" cy="15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195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TRANSFORMATION #1. </a:t>
            </a:r>
            <a:r>
              <a:rPr lang="en-US" dirty="0">
                <a:solidFill>
                  <a:srgbClr val="0070C0"/>
                </a:solidFill>
                <a:effectLst/>
              </a:rPr>
              <a:t>To produce statistical cleaned data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A4E73C-7A94-44D4-A65F-F6EB5CEC563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7BC317-11AD-4B29-BA88-DADA5B1B2183}"/>
              </a:ext>
            </a:extLst>
          </p:cNvPr>
          <p:cNvSpPr txBox="1"/>
          <p:nvPr/>
        </p:nvSpPr>
        <p:spPr>
          <a:xfrm>
            <a:off x="6468053" y="737573"/>
            <a:ext cx="20132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Merge 3 datasets consecutively</a:t>
            </a:r>
            <a:endParaRPr lang="es-ES" sz="1400" b="1" dirty="0">
              <a:solidFill>
                <a:srgbClr val="0070C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E4B36B-01B8-4E02-9CF7-2BD8042DC575}"/>
              </a:ext>
            </a:extLst>
          </p:cNvPr>
          <p:cNvSpPr/>
          <p:nvPr/>
        </p:nvSpPr>
        <p:spPr>
          <a:xfrm>
            <a:off x="4750753" y="1585445"/>
            <a:ext cx="378136" cy="195230"/>
          </a:xfr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966AFF-7B89-4F31-8B3D-5A708240A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37573"/>
            <a:ext cx="5701586" cy="388270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C12979-C4B3-4FE8-B1C2-67C8DBD440F8}"/>
              </a:ext>
            </a:extLst>
          </p:cNvPr>
          <p:cNvSpPr/>
          <p:nvPr/>
        </p:nvSpPr>
        <p:spPr>
          <a:xfrm>
            <a:off x="1354412" y="999183"/>
            <a:ext cx="639393" cy="100847"/>
          </a:xfrm>
          <a:prstGeom prst="roundRect">
            <a:avLst/>
          </a:prstGeom>
          <a:noFill/>
          <a:ln w="2222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0F6983-C5D5-418D-A857-28C7DC484273}"/>
              </a:ext>
            </a:extLst>
          </p:cNvPr>
          <p:cNvSpPr/>
          <p:nvPr/>
        </p:nvSpPr>
        <p:spPr>
          <a:xfrm>
            <a:off x="2214956" y="999182"/>
            <a:ext cx="555745" cy="100847"/>
          </a:xfrm>
          <a:custGeom>
            <a:avLst/>
            <a:gdLst>
              <a:gd name="connsiteX0" fmla="*/ 0 w 555745"/>
              <a:gd name="connsiteY0" fmla="*/ 16808 h 100847"/>
              <a:gd name="connsiteX1" fmla="*/ 16808 w 555745"/>
              <a:gd name="connsiteY1" fmla="*/ 0 h 100847"/>
              <a:gd name="connsiteX2" fmla="*/ 538937 w 555745"/>
              <a:gd name="connsiteY2" fmla="*/ 0 h 100847"/>
              <a:gd name="connsiteX3" fmla="*/ 555745 w 555745"/>
              <a:gd name="connsiteY3" fmla="*/ 16808 h 100847"/>
              <a:gd name="connsiteX4" fmla="*/ 555745 w 555745"/>
              <a:gd name="connsiteY4" fmla="*/ 84039 h 100847"/>
              <a:gd name="connsiteX5" fmla="*/ 538937 w 555745"/>
              <a:gd name="connsiteY5" fmla="*/ 100847 h 100847"/>
              <a:gd name="connsiteX6" fmla="*/ 16808 w 555745"/>
              <a:gd name="connsiteY6" fmla="*/ 100847 h 100847"/>
              <a:gd name="connsiteX7" fmla="*/ 0 w 555745"/>
              <a:gd name="connsiteY7" fmla="*/ 84039 h 100847"/>
              <a:gd name="connsiteX8" fmla="*/ 0 w 555745"/>
              <a:gd name="connsiteY8" fmla="*/ 16808 h 100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5745" h="100847" extrusionOk="0">
                <a:moveTo>
                  <a:pt x="0" y="16808"/>
                </a:moveTo>
                <a:cubicBezTo>
                  <a:pt x="-230" y="6989"/>
                  <a:pt x="5637" y="-1308"/>
                  <a:pt x="16808" y="0"/>
                </a:cubicBezTo>
                <a:cubicBezTo>
                  <a:pt x="197270" y="-59178"/>
                  <a:pt x="371051" y="25395"/>
                  <a:pt x="538937" y="0"/>
                </a:cubicBezTo>
                <a:cubicBezTo>
                  <a:pt x="550407" y="1665"/>
                  <a:pt x="554641" y="8174"/>
                  <a:pt x="555745" y="16808"/>
                </a:cubicBezTo>
                <a:cubicBezTo>
                  <a:pt x="557356" y="48698"/>
                  <a:pt x="550895" y="53684"/>
                  <a:pt x="555745" y="84039"/>
                </a:cubicBezTo>
                <a:cubicBezTo>
                  <a:pt x="557027" y="91039"/>
                  <a:pt x="550170" y="101907"/>
                  <a:pt x="538937" y="100847"/>
                </a:cubicBezTo>
                <a:cubicBezTo>
                  <a:pt x="301205" y="132133"/>
                  <a:pt x="147470" y="90361"/>
                  <a:pt x="16808" y="100847"/>
                </a:cubicBezTo>
                <a:cubicBezTo>
                  <a:pt x="8250" y="101039"/>
                  <a:pt x="585" y="93294"/>
                  <a:pt x="0" y="84039"/>
                </a:cubicBezTo>
                <a:cubicBezTo>
                  <a:pt x="-2156" y="69117"/>
                  <a:pt x="3500" y="48325"/>
                  <a:pt x="0" y="16808"/>
                </a:cubicBezTo>
                <a:close/>
              </a:path>
            </a:pathLst>
          </a:custGeom>
          <a:noFill/>
          <a:ln w="2222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48868165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33697D2-13F4-4A0A-970C-830321C73E87}"/>
              </a:ext>
            </a:extLst>
          </p:cNvPr>
          <p:cNvSpPr/>
          <p:nvPr/>
        </p:nvSpPr>
        <p:spPr>
          <a:xfrm>
            <a:off x="2078598" y="2884129"/>
            <a:ext cx="643976" cy="100847"/>
          </a:xfrm>
          <a:custGeom>
            <a:avLst/>
            <a:gdLst>
              <a:gd name="connsiteX0" fmla="*/ 0 w 643976"/>
              <a:gd name="connsiteY0" fmla="*/ 16808 h 100847"/>
              <a:gd name="connsiteX1" fmla="*/ 16808 w 643976"/>
              <a:gd name="connsiteY1" fmla="*/ 0 h 100847"/>
              <a:gd name="connsiteX2" fmla="*/ 303677 w 643976"/>
              <a:gd name="connsiteY2" fmla="*/ 0 h 100847"/>
              <a:gd name="connsiteX3" fmla="*/ 627168 w 643976"/>
              <a:gd name="connsiteY3" fmla="*/ 0 h 100847"/>
              <a:gd name="connsiteX4" fmla="*/ 643976 w 643976"/>
              <a:gd name="connsiteY4" fmla="*/ 16808 h 100847"/>
              <a:gd name="connsiteX5" fmla="*/ 643976 w 643976"/>
              <a:gd name="connsiteY5" fmla="*/ 84039 h 100847"/>
              <a:gd name="connsiteX6" fmla="*/ 627168 w 643976"/>
              <a:gd name="connsiteY6" fmla="*/ 100847 h 100847"/>
              <a:gd name="connsiteX7" fmla="*/ 340299 w 643976"/>
              <a:gd name="connsiteY7" fmla="*/ 100847 h 100847"/>
              <a:gd name="connsiteX8" fmla="*/ 16808 w 643976"/>
              <a:gd name="connsiteY8" fmla="*/ 100847 h 100847"/>
              <a:gd name="connsiteX9" fmla="*/ 0 w 643976"/>
              <a:gd name="connsiteY9" fmla="*/ 84039 h 100847"/>
              <a:gd name="connsiteX10" fmla="*/ 0 w 643976"/>
              <a:gd name="connsiteY10" fmla="*/ 16808 h 100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3976" h="100847" extrusionOk="0">
                <a:moveTo>
                  <a:pt x="0" y="16808"/>
                </a:moveTo>
                <a:cubicBezTo>
                  <a:pt x="-230" y="6989"/>
                  <a:pt x="5637" y="-1308"/>
                  <a:pt x="16808" y="0"/>
                </a:cubicBezTo>
                <a:cubicBezTo>
                  <a:pt x="143547" y="-25085"/>
                  <a:pt x="201935" y="15675"/>
                  <a:pt x="303677" y="0"/>
                </a:cubicBezTo>
                <a:cubicBezTo>
                  <a:pt x="405419" y="-15675"/>
                  <a:pt x="468878" y="19502"/>
                  <a:pt x="627168" y="0"/>
                </a:cubicBezTo>
                <a:cubicBezTo>
                  <a:pt x="636374" y="1406"/>
                  <a:pt x="646234" y="8182"/>
                  <a:pt x="643976" y="16808"/>
                </a:cubicBezTo>
                <a:cubicBezTo>
                  <a:pt x="644064" y="40605"/>
                  <a:pt x="638752" y="50472"/>
                  <a:pt x="643976" y="84039"/>
                </a:cubicBezTo>
                <a:cubicBezTo>
                  <a:pt x="645524" y="92790"/>
                  <a:pt x="638707" y="101125"/>
                  <a:pt x="627168" y="100847"/>
                </a:cubicBezTo>
                <a:cubicBezTo>
                  <a:pt x="551342" y="123302"/>
                  <a:pt x="483008" y="79459"/>
                  <a:pt x="340299" y="100847"/>
                </a:cubicBezTo>
                <a:cubicBezTo>
                  <a:pt x="197590" y="122235"/>
                  <a:pt x="162349" y="88404"/>
                  <a:pt x="16808" y="100847"/>
                </a:cubicBezTo>
                <a:cubicBezTo>
                  <a:pt x="9397" y="98815"/>
                  <a:pt x="-366" y="93966"/>
                  <a:pt x="0" y="84039"/>
                </a:cubicBezTo>
                <a:cubicBezTo>
                  <a:pt x="-6326" y="54371"/>
                  <a:pt x="7597" y="38766"/>
                  <a:pt x="0" y="16808"/>
                </a:cubicBezTo>
                <a:close/>
              </a:path>
            </a:pathLst>
          </a:custGeom>
          <a:noFill/>
          <a:ln w="2222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48868165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70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TEAM MEMBERS: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B4419C-ADF7-41B7-8DFA-E4032E461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111236"/>
              </p:ext>
            </p:extLst>
          </p:nvPr>
        </p:nvGraphicFramePr>
        <p:xfrm>
          <a:off x="2228379" y="1231016"/>
          <a:ext cx="4361180" cy="655131"/>
        </p:xfrm>
        <a:graphic>
          <a:graphicData uri="http://schemas.openxmlformats.org/drawingml/2006/table">
            <a:tbl>
              <a:tblPr firstRow="1" firstCol="1" bandRow="1"/>
              <a:tblGrid>
                <a:gridCol w="1539875">
                  <a:extLst>
                    <a:ext uri="{9D8B030D-6E8A-4147-A177-3AD203B41FA5}">
                      <a16:colId xmlns:a16="http://schemas.microsoft.com/office/drawing/2014/main" val="3754403198"/>
                    </a:ext>
                  </a:extLst>
                </a:gridCol>
                <a:gridCol w="2821305">
                  <a:extLst>
                    <a:ext uri="{9D8B030D-6E8A-4147-A177-3AD203B41FA5}">
                      <a16:colId xmlns:a16="http://schemas.microsoft.com/office/drawing/2014/main" val="1297294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Juan Ulloa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kern="1200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ulloajuan@hotmail.com</a:t>
                      </a:r>
                      <a:r>
                        <a:rPr lang="en-US" sz="1200" u="sng" kern="1200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14469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Adam Burstyn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3"/>
                        </a:rPr>
                        <a:t>adam.burstyn@gmail.com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437518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Ignacio Domaica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4"/>
                        </a:rPr>
                        <a:t>idomaica@gmail.com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91111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ACC2D6F-F54B-4CA1-975B-306CEBEEA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612" y="2877015"/>
            <a:ext cx="1780430" cy="1830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F6B92C-6923-4BAA-9A59-D8A930DAFE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4285" y="2877015"/>
            <a:ext cx="1837345" cy="1830083"/>
          </a:xfrm>
          <a:prstGeom prst="rect">
            <a:avLst/>
          </a:prstGeom>
        </p:spPr>
      </p:pic>
      <p:pic>
        <p:nvPicPr>
          <p:cNvPr id="1026" name="Picture 2" descr="Profile photo for Ignacio Domaica">
            <a:extLst>
              <a:ext uri="{FF2B5EF4-FFF2-40B4-BE49-F238E27FC236}">
                <a16:creationId xmlns:a16="http://schemas.microsoft.com/office/drawing/2014/main" id="{CD63C7BA-D804-4810-83A0-72EF2BFB3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460" y="2877015"/>
            <a:ext cx="1830083" cy="183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905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TRANSFORMATION #1. </a:t>
            </a:r>
            <a:r>
              <a:rPr lang="en-US" dirty="0">
                <a:solidFill>
                  <a:srgbClr val="0070C0"/>
                </a:solidFill>
                <a:effectLst/>
              </a:rPr>
              <a:t>To produce statistical cleaned data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A4E73C-7A94-44D4-A65F-F6EB5CEC563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7BC317-11AD-4B29-BA88-DADA5B1B2183}"/>
              </a:ext>
            </a:extLst>
          </p:cNvPr>
          <p:cNvSpPr txBox="1"/>
          <p:nvPr/>
        </p:nvSpPr>
        <p:spPr>
          <a:xfrm>
            <a:off x="6782983" y="689956"/>
            <a:ext cx="20132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Final drop</a:t>
            </a:r>
            <a:endParaRPr lang="es-ES" sz="1400" b="1" dirty="0">
              <a:solidFill>
                <a:srgbClr val="0070C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E4B36B-01B8-4E02-9CF7-2BD8042DC575}"/>
              </a:ext>
            </a:extLst>
          </p:cNvPr>
          <p:cNvSpPr/>
          <p:nvPr/>
        </p:nvSpPr>
        <p:spPr>
          <a:xfrm>
            <a:off x="4750753" y="1585445"/>
            <a:ext cx="378136" cy="195230"/>
          </a:xfr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C12979-C4B3-4FE8-B1C2-67C8DBD440F8}"/>
              </a:ext>
            </a:extLst>
          </p:cNvPr>
          <p:cNvSpPr/>
          <p:nvPr/>
        </p:nvSpPr>
        <p:spPr>
          <a:xfrm>
            <a:off x="1354412" y="999183"/>
            <a:ext cx="639393" cy="100847"/>
          </a:xfr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592D4-1470-498B-9A24-0D8EB3CB0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956"/>
            <a:ext cx="6558437" cy="29795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AC89CD-51FB-4ABD-AFCD-43B9618983B8}"/>
              </a:ext>
            </a:extLst>
          </p:cNvPr>
          <p:cNvSpPr txBox="1"/>
          <p:nvPr/>
        </p:nvSpPr>
        <p:spPr>
          <a:xfrm>
            <a:off x="6782983" y="2103474"/>
            <a:ext cx="20132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Check salaries are updated</a:t>
            </a:r>
            <a:endParaRPr lang="es-ES" sz="1400" b="1" dirty="0">
              <a:solidFill>
                <a:srgbClr val="0070C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CEDADE-8688-421A-9076-5C8AC82B718B}"/>
              </a:ext>
            </a:extLst>
          </p:cNvPr>
          <p:cNvSpPr/>
          <p:nvPr/>
        </p:nvSpPr>
        <p:spPr>
          <a:xfrm>
            <a:off x="6118911" y="1210033"/>
            <a:ext cx="378136" cy="1375467"/>
          </a:xfrm>
          <a:custGeom>
            <a:avLst/>
            <a:gdLst>
              <a:gd name="connsiteX0" fmla="*/ 0 w 378136"/>
              <a:gd name="connsiteY0" fmla="*/ 63024 h 1375467"/>
              <a:gd name="connsiteX1" fmla="*/ 63024 w 378136"/>
              <a:gd name="connsiteY1" fmla="*/ 0 h 1375467"/>
              <a:gd name="connsiteX2" fmla="*/ 315112 w 378136"/>
              <a:gd name="connsiteY2" fmla="*/ 0 h 1375467"/>
              <a:gd name="connsiteX3" fmla="*/ 378136 w 378136"/>
              <a:gd name="connsiteY3" fmla="*/ 63024 h 1375467"/>
              <a:gd name="connsiteX4" fmla="*/ 378136 w 378136"/>
              <a:gd name="connsiteY4" fmla="*/ 479497 h 1375467"/>
              <a:gd name="connsiteX5" fmla="*/ 378136 w 378136"/>
              <a:gd name="connsiteY5" fmla="*/ 883476 h 1375467"/>
              <a:gd name="connsiteX6" fmla="*/ 378136 w 378136"/>
              <a:gd name="connsiteY6" fmla="*/ 1312443 h 1375467"/>
              <a:gd name="connsiteX7" fmla="*/ 315112 w 378136"/>
              <a:gd name="connsiteY7" fmla="*/ 1375467 h 1375467"/>
              <a:gd name="connsiteX8" fmla="*/ 63024 w 378136"/>
              <a:gd name="connsiteY8" fmla="*/ 1375467 h 1375467"/>
              <a:gd name="connsiteX9" fmla="*/ 0 w 378136"/>
              <a:gd name="connsiteY9" fmla="*/ 1312443 h 1375467"/>
              <a:gd name="connsiteX10" fmla="*/ 0 w 378136"/>
              <a:gd name="connsiteY10" fmla="*/ 933453 h 1375467"/>
              <a:gd name="connsiteX11" fmla="*/ 0 w 378136"/>
              <a:gd name="connsiteY11" fmla="*/ 541968 h 1375467"/>
              <a:gd name="connsiteX12" fmla="*/ 0 w 378136"/>
              <a:gd name="connsiteY12" fmla="*/ 63024 h 1375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8136" h="1375467" extrusionOk="0">
                <a:moveTo>
                  <a:pt x="0" y="63024"/>
                </a:moveTo>
                <a:cubicBezTo>
                  <a:pt x="-2018" y="23525"/>
                  <a:pt x="27126" y="-756"/>
                  <a:pt x="63024" y="0"/>
                </a:cubicBezTo>
                <a:cubicBezTo>
                  <a:pt x="183805" y="-24034"/>
                  <a:pt x="228492" y="13355"/>
                  <a:pt x="315112" y="0"/>
                </a:cubicBezTo>
                <a:cubicBezTo>
                  <a:pt x="357676" y="5903"/>
                  <a:pt x="376351" y="29266"/>
                  <a:pt x="378136" y="63024"/>
                </a:cubicBezTo>
                <a:cubicBezTo>
                  <a:pt x="413610" y="254426"/>
                  <a:pt x="330561" y="348226"/>
                  <a:pt x="378136" y="479497"/>
                </a:cubicBezTo>
                <a:cubicBezTo>
                  <a:pt x="425711" y="610768"/>
                  <a:pt x="367906" y="700372"/>
                  <a:pt x="378136" y="883476"/>
                </a:cubicBezTo>
                <a:cubicBezTo>
                  <a:pt x="388366" y="1066580"/>
                  <a:pt x="356784" y="1105988"/>
                  <a:pt x="378136" y="1312443"/>
                </a:cubicBezTo>
                <a:cubicBezTo>
                  <a:pt x="375342" y="1345460"/>
                  <a:pt x="344123" y="1375507"/>
                  <a:pt x="315112" y="1375467"/>
                </a:cubicBezTo>
                <a:cubicBezTo>
                  <a:pt x="220815" y="1394318"/>
                  <a:pt x="150955" y="1347206"/>
                  <a:pt x="63024" y="1375467"/>
                </a:cubicBezTo>
                <a:cubicBezTo>
                  <a:pt x="29691" y="1373867"/>
                  <a:pt x="-4216" y="1354680"/>
                  <a:pt x="0" y="1312443"/>
                </a:cubicBezTo>
                <a:cubicBezTo>
                  <a:pt x="-4456" y="1183246"/>
                  <a:pt x="9172" y="1021433"/>
                  <a:pt x="0" y="933453"/>
                </a:cubicBezTo>
                <a:cubicBezTo>
                  <a:pt x="-9172" y="845473"/>
                  <a:pt x="12295" y="697384"/>
                  <a:pt x="0" y="541968"/>
                </a:cubicBezTo>
                <a:cubicBezTo>
                  <a:pt x="-12295" y="386552"/>
                  <a:pt x="12482" y="280894"/>
                  <a:pt x="0" y="63024"/>
                </a:cubicBezTo>
                <a:close/>
              </a:path>
            </a:pathLst>
          </a:custGeom>
          <a:noFill/>
          <a:ln w="2222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48868165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3D9B3B-8D05-4EAB-A7A4-74BA14A1B566}"/>
              </a:ext>
            </a:extLst>
          </p:cNvPr>
          <p:cNvCxnSpPr>
            <a:cxnSpLocks/>
          </p:cNvCxnSpPr>
          <p:nvPr/>
        </p:nvCxnSpPr>
        <p:spPr>
          <a:xfrm flipH="1">
            <a:off x="2873829" y="2585500"/>
            <a:ext cx="3909154" cy="38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B20E7D-2125-45F0-B072-A68B4491BF25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558438" y="1802558"/>
            <a:ext cx="1231150" cy="30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94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863C23B-044C-439D-AD7D-18293048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95513"/>
            <a:ext cx="2303463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altLang="en-US" sz="140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AEEC25-86F5-4EF9-ABDA-ED451EB9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037" y="90611"/>
            <a:ext cx="3749675" cy="346075"/>
          </a:xfrm>
        </p:spPr>
        <p:txBody>
          <a:bodyPr/>
          <a:lstStyle/>
          <a:p>
            <a:pPr algn="ctr" eaLnBrk="1" hangingPunct="1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AGENDA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340" name="Slide Number Placeholder 16">
            <a:extLst>
              <a:ext uri="{FF2B5EF4-FFF2-40B4-BE49-F238E27FC236}">
                <a16:creationId xmlns:a16="http://schemas.microsoft.com/office/drawing/2014/main" id="{AD737F08-B4E7-4B45-B37C-EC30E92AC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6CD2D-0ABF-47FB-B40B-94A07E0DAB6A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Mul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sym typeface="Muli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3F6B737-4C10-47DD-8B3A-38875469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025962"/>
            <a:ext cx="4846124" cy="31239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1714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s-VE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DESCRIPTION</a:t>
            </a:r>
            <a:endParaRPr kumimoji="0" lang="es-VE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REQUIREMENTS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SOURCES</a:t>
            </a:r>
            <a:endParaRPr kumimoji="0" lang="es-VE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lang="en-US" altLang="en-US" sz="1600" b="1" kern="0" dirty="0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ETL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lvl="1">
              <a:spcAft>
                <a:spcPts val="60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EXTRACTION</a:t>
            </a:r>
            <a:endParaRPr kumimoji="0" lang="es-ES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lvl="1">
              <a:spcAft>
                <a:spcPts val="60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TRANSFORMATION</a:t>
            </a:r>
            <a:endParaRPr kumimoji="0" lang="es-ES" altLang="en-US" sz="12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lvl="1">
              <a:spcAft>
                <a:spcPts val="60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LOAD</a:t>
            </a:r>
            <a:endParaRPr kumimoji="0" lang="es-ES" altLang="en-US" sz="12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USER INTERFACE &amp; VISUALIZATIONS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lang="en-US" altLang="en-US" sz="1600" b="1" kern="0" dirty="0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CONCLUSIONS</a:t>
            </a:r>
            <a:endParaRPr kumimoji="0" lang="es-ES" altLang="en-US" sz="105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020BB8-52F6-42E8-BAD9-1A279A63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4742" y="3121331"/>
            <a:ext cx="2075423" cy="273793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508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0688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863C23B-044C-439D-AD7D-18293048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95513"/>
            <a:ext cx="2303463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altLang="en-US" sz="140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AEEC25-86F5-4EF9-ABDA-ED451EB9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037" y="90611"/>
            <a:ext cx="3749675" cy="346075"/>
          </a:xfrm>
        </p:spPr>
        <p:txBody>
          <a:bodyPr/>
          <a:lstStyle/>
          <a:p>
            <a:pPr algn="ctr" eaLnBrk="1" hangingPunct="1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AGENDA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340" name="Slide Number Placeholder 16">
            <a:extLst>
              <a:ext uri="{FF2B5EF4-FFF2-40B4-BE49-F238E27FC236}">
                <a16:creationId xmlns:a16="http://schemas.microsoft.com/office/drawing/2014/main" id="{AD737F08-B4E7-4B45-B37C-EC30E92AC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6CD2D-0ABF-47FB-B40B-94A07E0DAB6A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Mul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sym typeface="Muli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3F6B737-4C10-47DD-8B3A-38875469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025962"/>
            <a:ext cx="4846124" cy="31239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1714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s-VE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DESCRIPTION</a:t>
            </a:r>
            <a:endParaRPr kumimoji="0" lang="es-VE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REQUIREMENTS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SOURCES</a:t>
            </a:r>
            <a:endParaRPr kumimoji="0" lang="es-VE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lang="en-US" altLang="en-US" sz="1600" b="1" kern="0" dirty="0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ETL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lvl="1">
              <a:spcAft>
                <a:spcPts val="60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EXTRACTION</a:t>
            </a:r>
            <a:endParaRPr kumimoji="0" lang="es-ES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lvl="1">
              <a:spcAft>
                <a:spcPts val="60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TRANSFORMATION</a:t>
            </a:r>
            <a:endParaRPr kumimoji="0" lang="es-ES" altLang="en-US" sz="12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lvl="1">
              <a:spcAft>
                <a:spcPts val="60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LOAD</a:t>
            </a:r>
            <a:endParaRPr kumimoji="0" lang="es-ES" altLang="en-US" sz="12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USER INTERFACE &amp; VISUALIZATIONS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lang="en-US" altLang="en-US" sz="1600" b="1" kern="0" dirty="0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CONCLUSIONS</a:t>
            </a:r>
            <a:endParaRPr kumimoji="0" lang="es-ES" altLang="en-US" sz="105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020BB8-52F6-42E8-BAD9-1A279A63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478" y="3382593"/>
            <a:ext cx="4425234" cy="349420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508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68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dirty="0" err="1"/>
              <a:t>Design</a:t>
            </a:r>
            <a:r>
              <a:rPr lang="es-ES" sz="1800" dirty="0"/>
              <a:t> / </a:t>
            </a:r>
            <a:r>
              <a:rPr lang="es-ES" sz="1800" dirty="0" err="1"/>
              <a:t>Steps</a:t>
            </a:r>
            <a:endParaRPr lang="es-E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5C33A-1F4C-4D9F-A3DF-39886F96B3D4}"/>
              </a:ext>
            </a:extLst>
          </p:cNvPr>
          <p:cNvSpPr txBox="1"/>
          <p:nvPr/>
        </p:nvSpPr>
        <p:spPr>
          <a:xfrm>
            <a:off x="3666744" y="939215"/>
            <a:ext cx="3557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804863"/>
            <a:r>
              <a:rPr lang="es-E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STEP 1.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- 	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4863" indent="-804863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3C8A5-1B1F-4EEC-AB4B-436E1A19EB07}"/>
              </a:ext>
            </a:extLst>
          </p:cNvPr>
          <p:cNvSpPr txBox="1"/>
          <p:nvPr/>
        </p:nvSpPr>
        <p:spPr>
          <a:xfrm>
            <a:off x="3666744" y="1636015"/>
            <a:ext cx="46085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804863"/>
            <a:r>
              <a:rPr lang="es-E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.- 	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performance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reflected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stats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performance data can be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loaded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as defaults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corrections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additional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sliders,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804863" indent="-804863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16957-94A3-44E2-9A5B-784D1FA54CB5}"/>
              </a:ext>
            </a:extLst>
          </p:cNvPr>
          <p:cNvSpPr txBox="1"/>
          <p:nvPr/>
        </p:nvSpPr>
        <p:spPr>
          <a:xfrm>
            <a:off x="4486133" y="2114835"/>
            <a:ext cx="440101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804863"/>
            <a:r>
              <a:rPr lang="es-ES" sz="1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.- 	Will be </a:t>
            </a: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collected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from:</a:t>
            </a:r>
          </a:p>
          <a:p>
            <a:pPr marL="804863" indent="-804863"/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62063" lvl="1" indent="-804863"/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2063" lvl="1" indent="-804863"/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</a:rPr>
              <a:t>	NBA </a:t>
            </a:r>
            <a:r>
              <a:rPr lang="es-E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stats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2063" lvl="1" indent="-804863"/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5713" lvl="1" indent="-1588"/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https://www.basketball-reference.com/leagues/NBA_2021.html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5713" lvl="1" indent="-1588"/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2063" lvl="1" indent="-804863"/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https://hoopshype.com/salaries/players/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6DC78D-FCCB-4C98-A1B4-084B5B75D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058" y="2410237"/>
            <a:ext cx="1623878" cy="14878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71CCD6-36CC-4CF4-8EA4-2D733AC90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045" y="2873552"/>
            <a:ext cx="2097933" cy="18065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516AE5-6E87-430C-99C3-9C56077550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771" y="654920"/>
            <a:ext cx="1089701" cy="161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75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dirty="0" err="1"/>
              <a:t>Design</a:t>
            </a:r>
            <a:r>
              <a:rPr lang="es-ES" sz="1800" dirty="0"/>
              <a:t> / </a:t>
            </a:r>
            <a:r>
              <a:rPr lang="es-ES" sz="1800" dirty="0" err="1"/>
              <a:t>Steps</a:t>
            </a:r>
            <a:r>
              <a:rPr lang="es-ES" sz="1800" dirty="0"/>
              <a:t>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BA6E67-B064-43D1-B545-FBFAD4759EDF}"/>
              </a:ext>
            </a:extLst>
          </p:cNvPr>
          <p:cNvSpPr txBox="1"/>
          <p:nvPr/>
        </p:nvSpPr>
        <p:spPr>
          <a:xfrm>
            <a:off x="576072" y="665351"/>
            <a:ext cx="7598664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CLOSEST PLAYER PERFORMANCE COMPARISON</a:t>
            </a:r>
          </a:p>
          <a:p>
            <a:pPr algn="l" rtl="0"/>
            <a:endParaRPr lang="en-US" sz="1000" b="1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XXXXX</a:t>
            </a:r>
          </a:p>
          <a:p>
            <a:pPr lvl="2"/>
            <a:r>
              <a:rPr lang="en-US" sz="1000" dirty="0">
                <a:solidFill>
                  <a:srgbClr val="2323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similar</a:t>
            </a:r>
          </a:p>
          <a:p>
            <a:pPr lvl="2"/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Including every stat and similar performance</a:t>
            </a:r>
          </a:p>
          <a:p>
            <a:pPr lvl="2"/>
            <a:r>
              <a:rPr lang="en-US" sz="1000" dirty="0">
                <a:solidFill>
                  <a:srgbClr val="2323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salary size dots</a:t>
            </a:r>
          </a:p>
          <a:p>
            <a:pPr lvl="2"/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 red or team colors</a:t>
            </a:r>
          </a:p>
          <a:p>
            <a:pPr lvl="2"/>
            <a:r>
              <a:rPr lang="en-US" sz="1000" dirty="0">
                <a:solidFill>
                  <a:srgbClr val="2323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colors dictionary if possible</a:t>
            </a:r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000" dirty="0">
              <a:solidFill>
                <a:srgbClr val="2323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Glossary</a:t>
            </a:r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000" dirty="0">
              <a:solidFill>
                <a:srgbClr val="2323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  <a:r>
              <a:rPr lang="en-US" sz="11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indent="-914400"/>
            <a:r>
              <a:rPr lang="en-US" sz="1100" dirty="0">
                <a:solidFill>
                  <a:srgbClr val="2323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0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Specific players have contracts and salaries. Do we want to filter players also with salary data to respect salary caps?</a:t>
            </a:r>
            <a:endParaRPr lang="en-US" sz="1100" b="1" dirty="0">
              <a:solidFill>
                <a:srgbClr val="7030A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1974A4-500E-48EC-99EE-55B0DE7CAAEF}"/>
              </a:ext>
            </a:extLst>
          </p:cNvPr>
          <p:cNvSpPr/>
          <p:nvPr/>
        </p:nvSpPr>
        <p:spPr>
          <a:xfrm>
            <a:off x="4795024" y="3898286"/>
            <a:ext cx="646771" cy="57986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D3143B-0BC0-47D1-8C0B-43C9EA87E432}"/>
              </a:ext>
            </a:extLst>
          </p:cNvPr>
          <p:cNvSpPr/>
          <p:nvPr/>
        </p:nvSpPr>
        <p:spPr>
          <a:xfrm>
            <a:off x="6598696" y="3331141"/>
            <a:ext cx="646771" cy="57986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94C926-A13D-41BC-8EA8-7346F82760DE}"/>
                  </a:ext>
                </a:extLst>
              </p14:cNvPr>
              <p14:cNvContentPartPr/>
              <p14:nvPr/>
            </p14:nvContentPartPr>
            <p14:xfrm>
              <a:off x="5508533" y="3560848"/>
              <a:ext cx="1115280" cy="491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94C926-A13D-41BC-8EA8-7346F82760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0533" y="3452848"/>
                <a:ext cx="1150920" cy="7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3511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dirty="0" err="1"/>
              <a:t>Design</a:t>
            </a:r>
            <a:r>
              <a:rPr lang="es-ES" sz="1800" dirty="0"/>
              <a:t> / </a:t>
            </a:r>
            <a:r>
              <a:rPr lang="es-ES" sz="1800" dirty="0" err="1"/>
              <a:t>Steps</a:t>
            </a:r>
            <a:r>
              <a:rPr lang="es-ES" sz="1800" dirty="0"/>
              <a:t> (3)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9CD4E-663C-4D8C-9E94-A1016479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05" y="2470928"/>
            <a:ext cx="5308877" cy="2337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7F9DBD-7EA1-45EA-9DAA-F2D011039AC7}"/>
              </a:ext>
            </a:extLst>
          </p:cNvPr>
          <p:cNvSpPr txBox="1"/>
          <p:nvPr/>
        </p:nvSpPr>
        <p:spPr>
          <a:xfrm>
            <a:off x="585216" y="594149"/>
            <a:ext cx="81381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69963" indent="-969963"/>
            <a:r>
              <a:rPr lang="es-E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.-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and machine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proper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forecasting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69963" indent="-969963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69963" indent="-969963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	Will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up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s-ES" sz="1600" dirty="0" err="1">
                <a:solidFill>
                  <a:srgbClr val="7030A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r>
              <a:rPr lang="es-E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0" lvl="3" indent="-342900">
              <a:buClr>
                <a:srgbClr val="0070C0"/>
              </a:buClr>
              <a:buFont typeface="+mj-lt"/>
              <a:buAutoNum type="arabicParenR"/>
            </a:pP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Closest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buClr>
                <a:srgbClr val="0070C0"/>
              </a:buClr>
              <a:buFont typeface="+mj-lt"/>
              <a:buAutoNum type="arabicParenR"/>
            </a:pP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Closest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including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753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34730-7B42-4202-A993-A5C3AEF58384}"/>
              </a:ext>
            </a:extLst>
          </p:cNvPr>
          <p:cNvSpPr txBox="1"/>
          <p:nvPr/>
        </p:nvSpPr>
        <p:spPr>
          <a:xfrm>
            <a:off x="381000" y="733978"/>
            <a:ext cx="2409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Euclidean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3F23A-382E-4523-B105-5514E41B5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771" y="733978"/>
            <a:ext cx="2438400" cy="15573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3D24E3-4715-422D-B960-0F6AFF5DA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491" y="780655"/>
            <a:ext cx="2265530" cy="13552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F44B01-2568-4039-A7E3-6398F1E2C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191" y="2403463"/>
            <a:ext cx="1923300" cy="14735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5D1C98-8355-4D7B-828A-4F28EBE4C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491" y="3751521"/>
            <a:ext cx="1853779" cy="12895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07A6502-268E-4227-908B-836415B218F5}"/>
                  </a:ext>
                </a:extLst>
              </p14:cNvPr>
              <p14:cNvContentPartPr/>
              <p14:nvPr/>
            </p14:nvContentPartPr>
            <p14:xfrm>
              <a:off x="6214581" y="15425"/>
              <a:ext cx="1168200" cy="631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07A6502-268E-4227-908B-836415B218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05221" y="6065"/>
                <a:ext cx="118692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E3B6DB-2DB4-4D6E-826C-9A4D1C77941A}"/>
                  </a:ext>
                </a:extLst>
              </p14:cNvPr>
              <p14:cNvContentPartPr/>
              <p14:nvPr/>
            </p14:nvContentPartPr>
            <p14:xfrm>
              <a:off x="1189253" y="936448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E3B6DB-2DB4-4D6E-826C-9A4D1C77941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1253" y="82844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2BB37E-1077-4938-A95E-B00078132C46}"/>
                  </a:ext>
                </a:extLst>
              </p14:cNvPr>
              <p14:cNvContentPartPr/>
              <p14:nvPr/>
            </p14:nvContentPartPr>
            <p14:xfrm>
              <a:off x="2609093" y="165752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2BB37E-1077-4938-A95E-B00078132C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91453" y="1549528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9511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VISUALIZATIONS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27</a:t>
            </a:fld>
            <a:endParaRPr lang="en-US"/>
          </a:p>
        </p:txBody>
      </p:sp>
      <p:pic>
        <p:nvPicPr>
          <p:cNvPr id="5122" name="Picture 2" descr="Using Machine Learning to Find the 8 Types of Players in the NBA | by Alex  Cheng | Fastbreak Data | Medium">
            <a:extLst>
              <a:ext uri="{FF2B5EF4-FFF2-40B4-BE49-F238E27FC236}">
                <a16:creationId xmlns:a16="http://schemas.microsoft.com/office/drawing/2014/main" id="{13FA9B84-0111-4511-B5AC-E08CFF3DC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23" y="2998200"/>
            <a:ext cx="1825941" cy="170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41FD20-EF10-4D81-A7ED-67F355B8794C}"/>
              </a:ext>
            </a:extLst>
          </p:cNvPr>
          <p:cNvSpPr txBox="1"/>
          <p:nvPr/>
        </p:nvSpPr>
        <p:spPr>
          <a:xfrm>
            <a:off x="898971" y="705761"/>
            <a:ext cx="3249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determined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Pyvis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Maxplotlib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7FE0F7-4745-4DC2-B7B3-E86D01D1E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932" y="3051084"/>
            <a:ext cx="2935356" cy="15117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0C8B31-5E2B-48CD-A154-A71865CEE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750" y="2971029"/>
            <a:ext cx="3615250" cy="189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77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E16AE-ED37-44B9-A51B-4915F1E601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"/>
                <a:sym typeface="Nuni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28</a:t>
            </a:fld>
            <a:endParaRPr kumimoji="0" lang="en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unito"/>
              <a:sym typeface="Nunit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274143-4BB5-4715-85CB-51E757EEB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484" y="393510"/>
            <a:ext cx="5574969" cy="4231004"/>
          </a:xfrm>
          <a:prstGeom prst="rect">
            <a:avLst/>
          </a:prstGeom>
        </p:spPr>
      </p:pic>
      <p:pic>
        <p:nvPicPr>
          <p:cNvPr id="13" name="Picture 12" descr="A picture containing person, hand&#10;&#10;Description automatically generated">
            <a:extLst>
              <a:ext uri="{FF2B5EF4-FFF2-40B4-BE49-F238E27FC236}">
                <a16:creationId xmlns:a16="http://schemas.microsoft.com/office/drawing/2014/main" id="{B1B1CFAC-A6AB-4933-A47A-6AF862C438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0" y="3045707"/>
            <a:ext cx="1557668" cy="198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48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27"/>
          <p:cNvSpPr/>
          <p:nvPr/>
        </p:nvSpPr>
        <p:spPr>
          <a:xfrm>
            <a:off x="1533210" y="1499687"/>
            <a:ext cx="6077583" cy="16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450" tIns="40225" rIns="80450" bIns="40225" anchor="t" anchorCtr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00"/>
              <a:buFont typeface="Arial"/>
              <a:buNone/>
            </a:pPr>
            <a:r>
              <a:rPr lang="en-US" sz="10100" b="1" i="0" u="none" strike="noStrike" dirty="0">
                <a:ln/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rial"/>
                <a:ea typeface="Arial"/>
                <a:cs typeface="Arial"/>
                <a:sym typeface="Arial"/>
              </a:rPr>
              <a:t>BACK UP</a:t>
            </a:r>
            <a:endParaRPr sz="1400" b="1" i="0" u="none" strike="noStrike" dirty="0">
              <a:ln/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4" name="Google Shape;2444;p27"/>
          <p:cNvSpPr txBox="1"/>
          <p:nvPr/>
        </p:nvSpPr>
        <p:spPr>
          <a:xfrm>
            <a:off x="47501" y="4854575"/>
            <a:ext cx="435099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Open Sans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29</a:t>
            </a:fld>
            <a:endParaRPr sz="1000" b="0" i="0" u="none" strike="noStrike" cap="none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863C23B-044C-439D-AD7D-18293048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95513"/>
            <a:ext cx="2303463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altLang="en-US" sz="140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AEEC25-86F5-4EF9-ABDA-ED451EB9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037" y="90611"/>
            <a:ext cx="3749675" cy="346075"/>
          </a:xfrm>
        </p:spPr>
        <p:txBody>
          <a:bodyPr/>
          <a:lstStyle/>
          <a:p>
            <a:pPr algn="ctr" eaLnBrk="1" hangingPunct="1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AGENDA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340" name="Slide Number Placeholder 16">
            <a:extLst>
              <a:ext uri="{FF2B5EF4-FFF2-40B4-BE49-F238E27FC236}">
                <a16:creationId xmlns:a16="http://schemas.microsoft.com/office/drawing/2014/main" id="{AD737F08-B4E7-4B45-B37C-EC30E92AC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6CD2D-0ABF-47FB-B40B-94A07E0DAB6A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Mul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sym typeface="Muli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3F6B737-4C10-47DD-8B3A-38875469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025962"/>
            <a:ext cx="4846124" cy="31239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1714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s-VE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DESCRIPTION</a:t>
            </a:r>
            <a:endParaRPr kumimoji="0" lang="es-VE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REQUIREMENTS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SOURCES</a:t>
            </a:r>
            <a:endParaRPr kumimoji="0" lang="es-VE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lang="en-US" altLang="en-US" sz="1600" b="1" kern="0" dirty="0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ETL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lvl="1">
              <a:spcAft>
                <a:spcPts val="60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EXTRACTION</a:t>
            </a:r>
            <a:endParaRPr kumimoji="0" lang="es-ES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lvl="1">
              <a:spcAft>
                <a:spcPts val="60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TRANSFORMATION</a:t>
            </a:r>
            <a:endParaRPr kumimoji="0" lang="es-ES" altLang="en-US" sz="12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lvl="1">
              <a:spcAft>
                <a:spcPts val="60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LOAD</a:t>
            </a:r>
            <a:endParaRPr kumimoji="0" lang="es-ES" altLang="en-US" sz="12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USER INTERFACE &amp; VISUALIZATIONS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lang="en-US" altLang="en-US" sz="1600" b="1" kern="0" dirty="0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CONCLUSIONS</a:t>
            </a:r>
            <a:endParaRPr kumimoji="0" lang="es-ES" altLang="en-US" sz="105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020BB8-52F6-42E8-BAD9-1A279A63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993606"/>
            <a:ext cx="3292332" cy="399131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508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8914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35387-4FB1-41F2-A32E-D253F974B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282" y="677856"/>
            <a:ext cx="4190238" cy="419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2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31</a:t>
            </a:fld>
            <a:endParaRPr lang="en-US"/>
          </a:p>
        </p:txBody>
      </p:sp>
      <p:pic>
        <p:nvPicPr>
          <p:cNvPr id="3074" name="Picture 2" descr="Machine Learning Workflow">
            <a:extLst>
              <a:ext uri="{FF2B5EF4-FFF2-40B4-BE49-F238E27FC236}">
                <a16:creationId xmlns:a16="http://schemas.microsoft.com/office/drawing/2014/main" id="{9D745086-DEC7-429F-8EC7-DA2DB0D19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32" y="164592"/>
            <a:ext cx="3962896" cy="481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770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5E997-5438-4DB4-86AD-B62940060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813" y="0"/>
            <a:ext cx="41583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83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015B-4C19-49A0-82D4-16D98292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E7EB-7131-4EC0-AC46-E6C0ED29A8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7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1F6A9-C231-4DCD-9073-E5A26008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8D1ABD-BDAB-4C5A-BFB2-3DDA04FE85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8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F91D-C450-4A5E-80E3-3A099DEA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A2E3C-3779-4019-AF31-34AD685C59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42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8B75-A838-416E-90F8-56EF6FA7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D1326B-C54C-4F88-8986-0996210F6D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23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8285-FA63-43B6-9836-6CF7866E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2DCA62-D2A5-4295-8A57-D991428297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9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000" dirty="0"/>
              <a:t>Project </a:t>
            </a:r>
            <a:r>
              <a:rPr lang="es-ES" sz="2000" dirty="0" err="1"/>
              <a:t>title</a:t>
            </a:r>
            <a:endParaRPr lang="es-E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31875-838D-47D5-B3F8-2DAEE03A873E}"/>
              </a:ext>
            </a:extLst>
          </p:cNvPr>
          <p:cNvSpPr txBox="1"/>
          <p:nvPr/>
        </p:nvSpPr>
        <p:spPr>
          <a:xfrm>
            <a:off x="576072" y="67484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NBA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robot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replacer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oopistani: I, T-Robot">
            <a:extLst>
              <a:ext uri="{FF2B5EF4-FFF2-40B4-BE49-F238E27FC236}">
                <a16:creationId xmlns:a16="http://schemas.microsoft.com/office/drawing/2014/main" id="{BACABB62-A732-4A77-BC78-049FA4552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00" y="2361552"/>
            <a:ext cx="1953401" cy="250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253303-2866-41E0-88F0-1163164A8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045" y="1942741"/>
            <a:ext cx="1237779" cy="15455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627788-C0FD-4942-BFFD-3A99747E175B}"/>
              </a:ext>
            </a:extLst>
          </p:cNvPr>
          <p:cNvSpPr txBox="1"/>
          <p:nvPr/>
        </p:nvSpPr>
        <p:spPr>
          <a:xfrm>
            <a:off x="576072" y="1194884"/>
            <a:ext cx="8210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Automated Machine Learning to Predict NBA Player replacement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3D1C15-8DDD-4551-8023-2F364D822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066" y="2088503"/>
            <a:ext cx="3202695" cy="2874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D9569C-E719-4DF9-819C-ADB9369F5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4042" y="3500049"/>
            <a:ext cx="1488737" cy="121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3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dirty="0" err="1"/>
              <a:t>Description</a:t>
            </a:r>
            <a:r>
              <a:rPr lang="es-ES" sz="1800" dirty="0"/>
              <a:t> &amp; </a:t>
            </a:r>
            <a:r>
              <a:rPr lang="es-ES" sz="1800" dirty="0" err="1"/>
              <a:t>Scope</a:t>
            </a:r>
            <a:r>
              <a:rPr lang="es-ES" sz="18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BB02E-6734-45B3-B712-81634A6895E1}"/>
              </a:ext>
            </a:extLst>
          </p:cNvPr>
          <p:cNvSpPr txBox="1"/>
          <p:nvPr/>
        </p:nvSpPr>
        <p:spPr>
          <a:xfrm>
            <a:off x="381000" y="666280"/>
            <a:ext cx="8415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idea would be to determine which player is best suited to fill a certain position on any NBA team based on existing players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and-or including draftees or not.</a:t>
            </a:r>
            <a:endParaRPr lang="es-E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0E78F-E9F4-40E1-930B-8A2EBA414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96" y="1689145"/>
            <a:ext cx="6364224" cy="280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2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C66399-5E1D-4C6E-BB74-C1B46E7E4F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D59FC7-E1B5-481E-BA25-E628D895AC48}"/>
              </a:ext>
            </a:extLst>
          </p:cNvPr>
          <p:cNvSpPr txBox="1"/>
          <p:nvPr/>
        </p:nvSpPr>
        <p:spPr>
          <a:xfrm>
            <a:off x="979714" y="847234"/>
            <a:ext cx="68098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285750" indent="-285750">
              <a:buBlip>
                <a:blip r:embed="rId2"/>
              </a:buBlip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285750" indent="-285750">
              <a:buBlip>
                <a:blip r:embed="rId2"/>
              </a:buBlip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’.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Cross-platform for data visualization and graphical plotting library for Python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forest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classifier used compare the performance of last year NCAA statistics to NBA stats trying to</a:t>
            </a:r>
            <a:endParaRPr lang="es-ES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46A40E-B581-4FF5-BAAC-1848417DB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 TECHNOLOGIES used to deploy this project</a:t>
            </a:r>
            <a:endParaRPr lang="es-E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07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863C23B-044C-439D-AD7D-18293048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95513"/>
            <a:ext cx="2303463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altLang="en-US" sz="140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AEEC25-86F5-4EF9-ABDA-ED451EB9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037" y="90611"/>
            <a:ext cx="3749675" cy="346075"/>
          </a:xfrm>
        </p:spPr>
        <p:txBody>
          <a:bodyPr/>
          <a:lstStyle/>
          <a:p>
            <a:pPr algn="ctr" eaLnBrk="1" hangingPunct="1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AGENDA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340" name="Slide Number Placeholder 16">
            <a:extLst>
              <a:ext uri="{FF2B5EF4-FFF2-40B4-BE49-F238E27FC236}">
                <a16:creationId xmlns:a16="http://schemas.microsoft.com/office/drawing/2014/main" id="{AD737F08-B4E7-4B45-B37C-EC30E92AC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6CD2D-0ABF-47FB-B40B-94A07E0DAB6A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Mul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sym typeface="Muli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3F6B737-4C10-47DD-8B3A-38875469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025962"/>
            <a:ext cx="4846124" cy="31239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1714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s-VE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DESCRIPTION</a:t>
            </a:r>
            <a:endParaRPr kumimoji="0" lang="es-VE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REQUIREMENTS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SOURCES</a:t>
            </a:r>
            <a:endParaRPr kumimoji="0" lang="es-VE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lang="en-US" altLang="en-US" sz="1600" b="1" kern="0" dirty="0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ETL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lvl="1">
              <a:spcAft>
                <a:spcPts val="60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EXTRACTION</a:t>
            </a:r>
            <a:endParaRPr kumimoji="0" lang="es-ES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lvl="1">
              <a:spcAft>
                <a:spcPts val="60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TRANSFORMATION</a:t>
            </a:r>
            <a:endParaRPr kumimoji="0" lang="es-ES" altLang="en-US" sz="12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lvl="1">
              <a:spcAft>
                <a:spcPts val="60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LOAD</a:t>
            </a:r>
            <a:endParaRPr kumimoji="0" lang="es-ES" altLang="en-US" sz="12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USER INTERFACE &amp; VISUALIZATIONS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lang="en-US" altLang="en-US" sz="1600" b="1" kern="0" dirty="0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CONCLUSIONS</a:t>
            </a:r>
            <a:endParaRPr kumimoji="0" lang="es-ES" altLang="en-US" sz="105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020BB8-52F6-42E8-BAD9-1A279A63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390748"/>
            <a:ext cx="3292332" cy="399131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508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280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61"/>
          <p:cNvSpPr txBox="1">
            <a:spLocks noGrp="1"/>
          </p:cNvSpPr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spcFirstLastPara="1" wrap="square" lIns="457200" tIns="18287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Suggested Final Project: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Demystifying ML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84" name="Google Shape;1084;p61"/>
          <p:cNvSpPr txBox="1">
            <a:spLocks noGrp="1"/>
          </p:cNvSpPr>
          <p:nvPr>
            <p:ph type="sldNum" idx="12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85" name="Google Shape;1085;p61"/>
          <p:cNvSpPr txBox="1">
            <a:spLocks noGrp="1"/>
          </p:cNvSpPr>
          <p:nvPr>
            <p:ph type="subTitle" idx="2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spcFirstLastPara="1" wrap="square" lIns="274300" tIns="457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61"/>
          <p:cNvSpPr/>
          <p:nvPr/>
        </p:nvSpPr>
        <p:spPr>
          <a:xfrm>
            <a:off x="1352550" y="769225"/>
            <a:ext cx="7517100" cy="621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7" name="Google Shape;1087;p61"/>
          <p:cNvGrpSpPr/>
          <p:nvPr/>
        </p:nvGrpSpPr>
        <p:grpSpPr>
          <a:xfrm>
            <a:off x="457200" y="769213"/>
            <a:ext cx="776889" cy="621300"/>
            <a:chOff x="457200" y="1378813"/>
            <a:chExt cx="776889" cy="621300"/>
          </a:xfrm>
        </p:grpSpPr>
        <p:sp>
          <p:nvSpPr>
            <p:cNvPr id="1088" name="Google Shape;1088;p61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F7E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3000"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89" name="Google Shape;1089;p61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F7E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61"/>
          <p:cNvGrpSpPr/>
          <p:nvPr/>
        </p:nvGrpSpPr>
        <p:grpSpPr>
          <a:xfrm>
            <a:off x="457200" y="1466725"/>
            <a:ext cx="776889" cy="621300"/>
            <a:chOff x="457200" y="1378813"/>
            <a:chExt cx="776889" cy="621300"/>
          </a:xfrm>
        </p:grpSpPr>
        <p:sp>
          <p:nvSpPr>
            <p:cNvPr id="1091" name="Google Shape;1091;p61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AFC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3000"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92" name="Google Shape;1092;p61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AFC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61"/>
          <p:cNvGrpSpPr/>
          <p:nvPr/>
        </p:nvGrpSpPr>
        <p:grpSpPr>
          <a:xfrm>
            <a:off x="457200" y="2159450"/>
            <a:ext cx="776889" cy="621300"/>
            <a:chOff x="457200" y="1378813"/>
            <a:chExt cx="776889" cy="621300"/>
          </a:xfrm>
        </p:grpSpPr>
        <p:sp>
          <p:nvSpPr>
            <p:cNvPr id="1094" name="Google Shape;1094;p61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4F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95" name="Google Shape;1095;p61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4FA7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61"/>
          <p:cNvGrpSpPr/>
          <p:nvPr/>
        </p:nvGrpSpPr>
        <p:grpSpPr>
          <a:xfrm>
            <a:off x="457200" y="2856950"/>
            <a:ext cx="776889" cy="621300"/>
            <a:chOff x="457200" y="1378813"/>
            <a:chExt cx="776889" cy="621300"/>
          </a:xfrm>
        </p:grpSpPr>
        <p:sp>
          <p:nvSpPr>
            <p:cNvPr id="1097" name="Google Shape;1097;p61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98" name="Google Shape;1098;p61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9" name="Google Shape;1099;p61"/>
          <p:cNvSpPr txBox="1">
            <a:spLocks noGrp="1"/>
          </p:cNvSpPr>
          <p:nvPr>
            <p:ph type="subTitle" idx="1"/>
          </p:nvPr>
        </p:nvSpPr>
        <p:spPr>
          <a:xfrm>
            <a:off x="-12300" y="788400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54475" tIns="0" rIns="45720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Find a problem worth solving, analyzing, or visualizing.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0" name="Google Shape;1100;p61"/>
          <p:cNvSpPr/>
          <p:nvPr/>
        </p:nvSpPr>
        <p:spPr>
          <a:xfrm>
            <a:off x="1352550" y="1469136"/>
            <a:ext cx="7517100" cy="621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61"/>
          <p:cNvSpPr/>
          <p:nvPr/>
        </p:nvSpPr>
        <p:spPr>
          <a:xfrm>
            <a:off x="1352550" y="2159450"/>
            <a:ext cx="7517100" cy="621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61"/>
          <p:cNvSpPr/>
          <p:nvPr/>
        </p:nvSpPr>
        <p:spPr>
          <a:xfrm>
            <a:off x="1352550" y="2852175"/>
            <a:ext cx="7517100" cy="181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61"/>
          <p:cNvSpPr txBox="1">
            <a:spLocks noGrp="1"/>
          </p:cNvSpPr>
          <p:nvPr>
            <p:ph type="subTitle" idx="2"/>
          </p:nvPr>
        </p:nvSpPr>
        <p:spPr>
          <a:xfrm>
            <a:off x="-12300" y="1471538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54475" tIns="0" rIns="45720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Use ML in the context of technologies learned.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61"/>
          <p:cNvSpPr txBox="1">
            <a:spLocks noGrp="1"/>
          </p:cNvSpPr>
          <p:nvPr>
            <p:ph type="subTitle" idx="3"/>
          </p:nvPr>
        </p:nvSpPr>
        <p:spPr>
          <a:xfrm>
            <a:off x="0" y="2161863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54475" tIns="0" rIns="45720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You must use: Scikit-Learn and/or another machine learning library.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61"/>
          <p:cNvSpPr txBox="1">
            <a:spLocks noGrp="1"/>
          </p:cNvSpPr>
          <p:nvPr>
            <p:ph type="subTitle" idx="4"/>
          </p:nvPr>
        </p:nvSpPr>
        <p:spPr>
          <a:xfrm>
            <a:off x="-12300" y="285217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54475" tIns="0" rIns="45720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You must use at least two of the below: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06" name="Google Shape;1106;p61"/>
          <p:cNvGraphicFramePr/>
          <p:nvPr/>
        </p:nvGraphicFramePr>
        <p:xfrm>
          <a:off x="1443700" y="3300800"/>
          <a:ext cx="7334800" cy="12518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1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Pandas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Matplotlib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HTML/CSS/Bootstrap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JavaScript Plotly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JavaScript D3.js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JavaScript Leaflet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SQL Database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MongoDB Database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Google Cloud SQL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Amazon AWS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Tableau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84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863C23B-044C-439D-AD7D-18293048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95513"/>
            <a:ext cx="2303463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altLang="en-US" sz="140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AEEC25-86F5-4EF9-ABDA-ED451EB9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037" y="90611"/>
            <a:ext cx="3749675" cy="346075"/>
          </a:xfrm>
        </p:spPr>
        <p:txBody>
          <a:bodyPr/>
          <a:lstStyle/>
          <a:p>
            <a:pPr algn="ctr" eaLnBrk="1" hangingPunct="1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AGENDA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340" name="Slide Number Placeholder 16">
            <a:extLst>
              <a:ext uri="{FF2B5EF4-FFF2-40B4-BE49-F238E27FC236}">
                <a16:creationId xmlns:a16="http://schemas.microsoft.com/office/drawing/2014/main" id="{AD737F08-B4E7-4B45-B37C-EC30E92AC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6CD2D-0ABF-47FB-B40B-94A07E0DAB6A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Mul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sym typeface="Muli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3F6B737-4C10-47DD-8B3A-38875469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025962"/>
            <a:ext cx="4846124" cy="31239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1714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s-VE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DESCRIPTION</a:t>
            </a:r>
            <a:endParaRPr kumimoji="0" lang="es-VE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REQUIREMENTS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SOURCES</a:t>
            </a:r>
            <a:endParaRPr kumimoji="0" lang="es-VE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lang="en-US" altLang="en-US" sz="1600" b="1" kern="0" dirty="0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ETL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lvl="1">
              <a:spcAft>
                <a:spcPts val="60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EXTRACTION</a:t>
            </a:r>
            <a:endParaRPr kumimoji="0" lang="es-ES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lvl="1">
              <a:spcAft>
                <a:spcPts val="60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TRANSFORMATION</a:t>
            </a:r>
            <a:endParaRPr kumimoji="0" lang="es-ES" altLang="en-US" sz="12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lvl="1">
              <a:spcAft>
                <a:spcPts val="600"/>
              </a:spcAft>
              <a:buClr>
                <a:srgbClr val="0070C0"/>
              </a:buClr>
              <a:buSzPct val="110000"/>
              <a:buFont typeface="Wingdings" panose="05000000000000000000" pitchFamily="2" charset="2"/>
              <a:buChar char="ü"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LOAD</a:t>
            </a:r>
            <a:endParaRPr kumimoji="0" lang="es-ES" altLang="en-US" sz="12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USER INTERFACE &amp; VISUALIZATIONS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lang="en-US" altLang="en-US" sz="1600" b="1" kern="0" dirty="0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CONCLUSIONS</a:t>
            </a:r>
            <a:endParaRPr kumimoji="0" lang="es-ES" altLang="en-US" sz="105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020BB8-52F6-42E8-BAD9-1A279A63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782632"/>
            <a:ext cx="3292332" cy="399131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508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6907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F9178E7-896F-48F9-9DCE-A6FE33C08BD2}" vid="{C73EB215-C1E7-46C3-A823-DB99007BA4F2}"/>
    </a:ext>
  </a:extLst>
</a:theme>
</file>

<file path=ppt/theme/theme2.xml><?xml version="1.0" encoding="utf-8"?>
<a:theme xmlns:a="http://schemas.openxmlformats.org/drawingml/2006/main" name="Tradeshift Master Template">
  <a:themeElements>
    <a:clrScheme name="Custom 3">
      <a:dk1>
        <a:srgbClr val="1E1E1E"/>
      </a:dk1>
      <a:lt1>
        <a:srgbClr val="FFFFFF"/>
      </a:lt1>
      <a:dk2>
        <a:srgbClr val="5C5C5C"/>
      </a:dk2>
      <a:lt2>
        <a:srgbClr val="F9F9F9"/>
      </a:lt2>
      <a:accent1>
        <a:srgbClr val="36DDFF"/>
      </a:accent1>
      <a:accent2>
        <a:srgbClr val="FFAA42"/>
      </a:accent2>
      <a:accent3>
        <a:srgbClr val="FF3352"/>
      </a:accent3>
      <a:accent4>
        <a:srgbClr val="6141E3"/>
      </a:accent4>
      <a:accent5>
        <a:srgbClr val="0A37F0"/>
      </a:accent5>
      <a:accent6>
        <a:srgbClr val="38EBBC"/>
      </a:accent6>
      <a:hlink>
        <a:srgbClr val="0A37F0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1145</TotalTime>
  <Words>749</Words>
  <Application>Microsoft Office PowerPoint</Application>
  <PresentationFormat>On-screen Show (16:9)</PresentationFormat>
  <Paragraphs>241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54" baseType="lpstr">
      <vt:lpstr>Arial</vt:lpstr>
      <vt:lpstr>Calibri</vt:lpstr>
      <vt:lpstr>Inter</vt:lpstr>
      <vt:lpstr>Maven Pro</vt:lpstr>
      <vt:lpstr>Muli</vt:lpstr>
      <vt:lpstr>Muli Regular</vt:lpstr>
      <vt:lpstr>Nunito</vt:lpstr>
      <vt:lpstr>Open Sans</vt:lpstr>
      <vt:lpstr>Open Sans ExtraBold</vt:lpstr>
      <vt:lpstr>Roboto</vt:lpstr>
      <vt:lpstr>Roboto Light</vt:lpstr>
      <vt:lpstr>Roboto Medium</vt:lpstr>
      <vt:lpstr>Roboto Thin</vt:lpstr>
      <vt:lpstr>Wingdings</vt:lpstr>
      <vt:lpstr>blank</vt:lpstr>
      <vt:lpstr>Tradeshift Master Template</vt:lpstr>
      <vt:lpstr>Momentum</vt:lpstr>
      <vt:lpstr>Using Automated Machine Learning to Predict NBA Player replacement </vt:lpstr>
      <vt:lpstr>TEAM MEMBERS: </vt:lpstr>
      <vt:lpstr>AGENDA</vt:lpstr>
      <vt:lpstr>Project title</vt:lpstr>
      <vt:lpstr>Description &amp; Scope </vt:lpstr>
      <vt:lpstr>Main TECHNOLOGIES used to deploy this project</vt:lpstr>
      <vt:lpstr>AGENDA</vt:lpstr>
      <vt:lpstr>Suggested Final Project: Demystifying ML</vt:lpstr>
      <vt:lpstr>AGENDA</vt:lpstr>
      <vt:lpstr>SOURCES</vt:lpstr>
      <vt:lpstr>AGENDA</vt:lpstr>
      <vt:lpstr>EXTRACTION</vt:lpstr>
      <vt:lpstr>EXTRACTION. Reading .csv for stats &amp; Salaries</vt:lpstr>
      <vt:lpstr>AGENDA</vt:lpstr>
      <vt:lpstr>TRANSFORMATION #1. To produce statistical cleaned data</vt:lpstr>
      <vt:lpstr>TRANSFORMATION #1. To produce statistical cleaned data</vt:lpstr>
      <vt:lpstr>TRANSFORMATION #1. To produce statistical cleaned data</vt:lpstr>
      <vt:lpstr>TRANSFORMATION #1. To produce statistical cleaned data</vt:lpstr>
      <vt:lpstr>TRANSFORMATION #1. To produce statistical cleaned data</vt:lpstr>
      <vt:lpstr>TRANSFORMATION #1. To produce statistical cleaned data</vt:lpstr>
      <vt:lpstr>AGENDA</vt:lpstr>
      <vt:lpstr>AGENDA</vt:lpstr>
      <vt:lpstr>Design / Steps</vt:lpstr>
      <vt:lpstr>Design / Steps (2)</vt:lpstr>
      <vt:lpstr>Design / Steps (3)</vt:lpstr>
      <vt:lpstr>MODELS</vt:lpstr>
      <vt:lpstr>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domaica</dc:creator>
  <cp:lastModifiedBy>ignacio domaica</cp:lastModifiedBy>
  <cp:revision>27</cp:revision>
  <cp:lastPrinted>2021-07-15T18:44:28Z</cp:lastPrinted>
  <dcterms:created xsi:type="dcterms:W3CDTF">2021-07-15T13:03:47Z</dcterms:created>
  <dcterms:modified xsi:type="dcterms:W3CDTF">2021-07-21T20:50:53Z</dcterms:modified>
</cp:coreProperties>
</file>