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0" r:id="rId3"/>
  </p:sldMasterIdLst>
  <p:notesMasterIdLst>
    <p:notesMasterId r:id="rId44"/>
  </p:notesMasterIdLst>
  <p:sldIdLst>
    <p:sldId id="256" r:id="rId4"/>
    <p:sldId id="628" r:id="rId5"/>
    <p:sldId id="1129" r:id="rId6"/>
    <p:sldId id="1056" r:id="rId7"/>
    <p:sldId id="626" r:id="rId8"/>
    <p:sldId id="641" r:id="rId9"/>
    <p:sldId id="1118" r:id="rId10"/>
    <p:sldId id="1052" r:id="rId11"/>
    <p:sldId id="629" r:id="rId12"/>
    <p:sldId id="1054" r:id="rId13"/>
    <p:sldId id="1114" r:id="rId14"/>
    <p:sldId id="1115" r:id="rId15"/>
    <p:sldId id="1057" r:id="rId16"/>
    <p:sldId id="1071" r:id="rId17"/>
    <p:sldId id="1119" r:id="rId18"/>
    <p:sldId id="1120" r:id="rId19"/>
    <p:sldId id="1121" r:id="rId20"/>
    <p:sldId id="1122" r:id="rId21"/>
    <p:sldId id="1123" r:id="rId22"/>
    <p:sldId id="1124" r:id="rId23"/>
    <p:sldId id="1125" r:id="rId24"/>
    <p:sldId id="1116" r:id="rId25"/>
    <p:sldId id="1126" r:id="rId26"/>
    <p:sldId id="1127" r:id="rId27"/>
    <p:sldId id="1128" r:id="rId28"/>
    <p:sldId id="1113" r:id="rId29"/>
    <p:sldId id="482" r:id="rId30"/>
    <p:sldId id="631" r:id="rId31"/>
    <p:sldId id="632" r:id="rId32"/>
    <p:sldId id="633" r:id="rId33"/>
    <p:sldId id="1053" r:id="rId34"/>
    <p:sldId id="642" r:id="rId35"/>
    <p:sldId id="643" r:id="rId36"/>
    <p:sldId id="630" r:id="rId37"/>
    <p:sldId id="644" r:id="rId38"/>
    <p:sldId id="646" r:id="rId39"/>
    <p:sldId id="647" r:id="rId40"/>
    <p:sldId id="648" r:id="rId41"/>
    <p:sldId id="649" r:id="rId42"/>
    <p:sldId id="650" r:id="rId43"/>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2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0" d="100"/>
          <a:sy n="100" d="100"/>
        </p:scale>
        <p:origin x="58" y="5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19:51:05.03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75,'144'-1,"154"3,-180 7,73 2,-144-13,73-13,-60 10,-1 1,79 7,-28-1,-62-2,-3 1,0-2,72-10,-62 4,1 2,105 6,-61 1,50 1,163-5,-246-8,13 0,-57 9,0-2,-1 0,27-8,19-4,-48 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22:35.77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60,'786'15,"-682"-11,119 11,-124-8,138-7,-99-3,-117 3,65 0,153-18,-90-2,289 0,-418 19,0-1,0 0,35-11,-31 7,-1 1,36-3,237 6,-190 3,-63-1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22:35.77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94,'1240'24,"-1076"-18,188 18,-195-13,217-11,-157-5,-183 5,101 0,242-28,-141-4,455 1,-660 29,1-1,-1 0,56-18,-49 12,-2 1,58-5,373 10,-300 5,-99-2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25:56.78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0 126,'74'18,"-6"-9,-16-3,60 1,-55-7,-26 1,1-1,0-2,53-9,-61 4,-1 0,0-2,0-1,-1 0,0-2,25-17,70-33,-104 55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42:37.78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19,'724'-18,"1778"18,-2483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1:10:35.73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1 534,'206'-10,"12"1,235 24,33-9,-282-8,-106-8,-9 1,-46 4,-1-1,0-1,71-25,-42 12,-70 20,0 0,-1 0,1 0,-1 0,1 0,0-1,-1 1,1 0,-1 0,1-1,0 1,-1 0,1-1,-1 1,1 0,-1-1,1 1,-1-1,1 1,-1-1,0 1,1-1,-1 1,0-1,1 1,-1-1,0 0,0 1,0-1,1 1,-1-1,0 0,0 0,-14-21,-44-21,45 34,-7-7,16 12,-1 0,-1 0,1 0,0 1,-1-1,0 1,1 1,-1-1,0 1,-7-2,-547-76,454 68,3 6,-126 6,79 3,-93 7,15 0,198-7,1 1,-29 8,62-12,61 1,0-3,-1-3,83-17,109-24,-191 35,84-8,64-11,-114 12,115-4,-89 3,-5-1,-27 3,-70 12,1 0,31-2,-47 7,1 0,-1 0,1 1,-1 0,0 1,1 0,-1 0,0 1,0 0,11 5,-18-7,0 0,0 0,0 0,0 0,-1 0,1 1,0-1,0 0,-1 0,1 1,-1-1,1 0,-1 1,1-1,-1 0,0 1,0-1,0 0,0 1,0-1,0 1,0-1,0 0,0 1,-1-1,1 1,0-1,-2 2,2 0,-1 0,1 0,-1 0,1 0,0 0,0 0,0 0,1 0,0 3,10 20,0-1,22 33,-20-38,-2 1,0 1,12 34,-23-47,0-1,-1 1,0-1,0 0,-1 1,0-1,-1 0,0 0,-5 10,3-7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0T00:09:10.27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0 1363,'4'0,"18"-3,24-9,31-6,27-2,29 1,8 1,5-8,-8 2,-11 0,-15 2,-24 3,-23-1,-20 3,-9 0,-9 3,-4 1,4-1,4-5,8-3,4-2,9 1,2-4,3 0,6 1,-1 1,0-2,-8 4,-9 2,-9 4,-10 2,-3 0,-2 3,-4-5,-2 2,8-1,2 3,2 0,-1 2,2 3,0 3,-5-1,-3 0,-1-6,3-4,2-3,-1-2,-3-4,-2 1,3 3,1 3,1 6,-3 1,-3 3,4 2,2 2,0-1,-1 0,4-6,1-5,-1 0,-5 0,-3-2,4 3,-4-3,1 2,-5-1,0 3,1 4,4 0,4 2,0 2,-4-2,-11 2,-11 0,-8 3,-14 0,-8-5,-10-2,-5 2,3 1,2-1,4 0,6 2,22 2,17 5,21 3,20 3,10 5,4 0,7-2,-4 0,-11 0,-10-3,-5-3,-7-1,-7 6,-8 4,-11 0,-5 2,-8 2,-4 4,-5 3,-6 1,-3-1,0-4,1 1,-3-3,0-4,1-5,6-7,2-4,-2-5,-1-2,3-2,1 0,4-5,0 1,4-1,-5-5,1-6,2-5,1-8,-3 0,3-1,-2 0,2 3,-4 1,1 0,2 6</inkml:trace>
</inkml:ink>
</file>

<file path=ppt/ink/ink16.xml><?xml version="1.0" encoding="utf-8"?>
<inkml:ink xmlns:inkml="http://www.w3.org/2003/InkML">
  <inkml:definitions>
    <inkml:context xml:id="ctx0">
      <inkml:inkSource xml:id="inkSrc0">
        <inkml:traceFormat>
          <inkml:channel name="X" type="integer" max="30935" units="cm"/>
          <inkml:channel name="Y" type="integer" max="17401" units="cm"/>
          <inkml:channel name="F" type="integer" max="4095" units="dev"/>
          <inkml:channel name="T" type="integer" max="2.14748E9" units="dev"/>
        </inkml:traceFormat>
        <inkml:channelProperties>
          <inkml:channelProperty channel="X" name="resolution" value="1000.16168" units="1/cm"/>
          <inkml:channelProperty channel="Y" name="resolution" value="1000.0575" units="1/cm"/>
          <inkml:channelProperty channel="F" name="resolution" value="0" units="1/dev"/>
          <inkml:channelProperty channel="T" name="resolution" value="1" units="1/dev"/>
        </inkml:channelProperties>
      </inkml:inkSource>
      <inkml:timestamp xml:id="ts0" timeString="2021-07-19T22:15:51.652"/>
    </inkml:context>
    <inkml:brush xml:id="br0">
      <inkml:brushProperty name="width" value="0.05292" units="cm"/>
      <inkml:brushProperty name="height" value="0.05292" units="cm"/>
      <inkml:brushProperty name="color" value="#FF0000"/>
    </inkml:brush>
  </inkml:definitions>
  <inkml:trace contextRef="#ctx0" brushRef="#br0">20370 6343 1509 0,'-9'-22'-18'15,"7"13"-3"-15,-1 11 34 16,-3 11 12-16,1 23 25 16,-14 0 7-16,0 10-3 15,6 11-6-15,-6 7-19 0,4 9-7 16,7 27-11-16,0 9-10 15,5 21-1-15,4 11 1 16,1 16-1-16,4 7 2 16,-3-5 0-16,-2-3-2 15,-1-30 0-15,-4-29-3 16,-3-46 2-16,3-18-22 16,-2-31-75-16,5-8-42 15,9-24 74-15</inkml:trace>
  <inkml:trace contextRef="#ctx0" brushRef="#br0" timeOffset="1">20895 6551 840 0,'18'-13'309'15,"-10"3"-257"-15,-8 21-17 16,-8 7 14-16,-21 14 18 15,2 17 9-15,-16 6 2 16,1 11-17-16,0 4-32 16,-10-3-11-16,-1 8-18 15,-3 0-3-15,-3-3-6 0,6-7-3 16,12-18 10-16,2-14 1 16,16-20 10-16,6-9 4 15,10-13-5-15,7-3-4 16,15 2-6-16,1 0-2 15,-1 10 4-15,9 7 8 16,-7 17 4-16,3 14 0 16,8 24-2-16,-7 5-6 0,3 13-7 15,6-5 3-15,0-14-7 16,3-8 4-16,-3-42 3 31,-15-5 4-31,-1 1 17 0,37 5-2 0,12-12-14 16,-1-4-28-16,-29 4-89 15,3 2 72-15</inkml:trace>
  <inkml:trace contextRef="#ctx0" brushRef="#br0" timeOffset="2">21368 7941 1017 0,'3'-23'443'0,"5"-24"-140"16,6-16-314-16,9-26-32 16,6-11-1-16,-7-18 3 15,12 3 11-15,-12-26 27 16,-4 1 2-16,2 8-1 16,-13-1 0-16,7 39 16 15,-3 19 13-15,0 37 22 16,-1 16 4-16,1 29-11 15,-1 15-13-15,1 35-19 16,-1 17-6-16,-1 37-7 16,4 23-6-16,-6 5-8 15,3 0-3-15,3-12 10 16,-5-21 2-16,6-31 19 16,15-10 8-16,-15-38 26 0,3-13 22 15,6-19 13-15,-10-18 3 16,21-18-30-16,2-7-18 15,7-7-32-15,-8-5-6 16,-1 7-5-16,-3-1 2 16,-4-1 3-16,9 2 1 15,2-12 3-15,1-7-2 0,-4-12-4 16,-4-6-6-16,-8-2-17 16,-7-9-8-16,-9-9-25 15,-7 1-10-15,0 19-4 16,0 18 5-16,-1 30 30 15,3 19 10-15,-2 23-32 16,4 15-32-16,7 33 55 16</inkml:trace>
  <inkml:trace contextRef="#ctx0" brushRef="#br0" timeOffset="3">22588 7992 850 0,'6'24'346'0,"13"-48"-167"16,3-4-133-16,2-22 3 15,-2-8-1-15,-6-22-12 16,-2-16-4-16,-3-21-16 15,-7-13-6-15,-4-21-11 16,-2 1 1-16,-3 19 8 16,-1 14 3-16,3 47 24 15,1 20 12-15,2 34 1 16,4 16-2-16,5 28-23 16,2 17-15-16,7 27-11 15,5 13-7-15,3 6-6 0,8 7-7 16,-2-13-7-16,-1-7 3 15,1-10 9-15,-2-7 9 16,0-1 31-16,2-5 13 16,-6-11 19-16,-7-10 0 15,3-11-3-15,1 0-9 16,0-5-5-16,8-3-2 16,-1-7 2-16,-1-7 2 15,7-19-10-15,-4-20 0 0,4-41-17 16,-1-20-4-16,-9-45-8 15,-4-12-13-15,-8-34-34 16,-2-5-26-16,-1 35-34 16,2 16 10-16,-4 76-4 15,-2 25-1-15,-11 38 77 16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0T00:09:31.24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0T00:09:34.468"/>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19:51:08.02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97,'0'-1,"1"0,0 0,-1-1,1 1,0 0,0 0,0 0,0 0,0 0,0 0,0 0,0 0,0 0,0 1,1-1,-1 0,0 1,0-1,1 1,1-1,35-12,-32 12,56-12,1 2,0 4,102 0,-107 5,744-2,-450 6,-242-12,-12 0,357 8,-232 4,-205-2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17:02.64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83,'44'0,"-14"1,0-1,0-2,54-9,-3-5,-1 3,2 3,127 3,-196 7,0-1,-1 0,1-1,0 0,0-1,15-6,-13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17:04.47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0,'33'2,"0"1,35 9,21 1,643 34,-709-47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17:06.34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16,'39'1,"52"-1,128-15,-205 14,0 1,0 0,0 1,0 0,14 5,42 2,45-8,-99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18:24.94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0,'7'1,"0"0,-1 1,1-1,-1 1,0 0,10 5,27 7,71 1,133 1,119-16,-145-3,351-12,-538 13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18:27.29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0,'499'20,"27"-1,-286-17,202-5,-266-11,-137 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21:11.59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1,'1539'0,"-1509"0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1T20:21:15.69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1,'782'0,"-548"17,-55 0,-109-14,570 17,-445-10,-11 0,826-11,-846-19,-154 20,7 0,0-1,-1 0,19-4,-18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BAFBA1F-CED4-45CC-89CC-38E0D3292786}" type="datetimeFigureOut">
              <a:rPr lang="en-US" smtClean="0"/>
              <a:t>21-Jul-21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1294E22B-EFD1-4E7A-8732-02E6B6518BA6}" type="slidenum">
              <a:rPr lang="en-US" smtClean="0"/>
              <a:t>‹#›</a:t>
            </a:fld>
            <a:endParaRPr lang="en-US"/>
          </a:p>
        </p:txBody>
      </p:sp>
    </p:spTree>
    <p:extLst>
      <p:ext uri="{BB962C8B-B14F-4D97-AF65-F5344CB8AC3E}">
        <p14:creationId xmlns:p14="http://schemas.microsoft.com/office/powerpoint/2010/main" val="242316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9"/>
        <p:cNvGrpSpPr/>
        <p:nvPr/>
      </p:nvGrpSpPr>
      <p:grpSpPr>
        <a:xfrm>
          <a:off x="0" y="0"/>
          <a:ext cx="0" cy="0"/>
          <a:chOff x="0" y="0"/>
          <a:chExt cx="0" cy="0"/>
        </a:xfrm>
      </p:grpSpPr>
      <p:sp>
        <p:nvSpPr>
          <p:cNvPr id="2440" name="Google Shape;244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41" name="Google Shape;2441;p2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CF04F14-6C95-4794-9F77-819AD25F030A}"/>
              </a:ext>
            </a:extLst>
          </p:cNvPr>
          <p:cNvSpPr>
            <a:spLocks noGrp="1" noRot="1" noChangeAspect="1" noChangeArrowheads="1" noTextEdit="1"/>
          </p:cNvSpPr>
          <p:nvPr>
            <p:ph type="sldImg"/>
          </p:nvPr>
        </p:nvSpPr>
        <p:spPr>
          <a:xfrm>
            <a:off x="381000" y="685800"/>
            <a:ext cx="6096000" cy="3429000"/>
          </a:xfrm>
          <a:ln/>
        </p:spPr>
      </p:sp>
      <p:sp>
        <p:nvSpPr>
          <p:cNvPr id="15363" name="Notes Placeholder 2">
            <a:extLst>
              <a:ext uri="{FF2B5EF4-FFF2-40B4-BE49-F238E27FC236}">
                <a16:creationId xmlns:a16="http://schemas.microsoft.com/office/drawing/2014/main" id="{930DEECD-EB3B-4F10-A2AD-A3D20F49FF3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5364" name="Slide Number Placeholder 3">
            <a:extLst>
              <a:ext uri="{FF2B5EF4-FFF2-40B4-BE49-F238E27FC236}">
                <a16:creationId xmlns:a16="http://schemas.microsoft.com/office/drawing/2014/main" id="{B0A5240F-8474-43D6-8B17-7BE4998E87E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fld id="{4CA66D72-5804-488F-9170-308CA85B9B7A}" type="slidenum">
              <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t>4</a:t>
            </a:fld>
            <a:endPar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endParaRPr>
          </a:p>
        </p:txBody>
      </p:sp>
    </p:spTree>
    <p:extLst>
      <p:ext uri="{BB962C8B-B14F-4D97-AF65-F5344CB8AC3E}">
        <p14:creationId xmlns:p14="http://schemas.microsoft.com/office/powerpoint/2010/main" val="3991748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CF04F14-6C95-4794-9F77-819AD25F030A}"/>
              </a:ext>
            </a:extLst>
          </p:cNvPr>
          <p:cNvSpPr>
            <a:spLocks noGrp="1" noRot="1" noChangeAspect="1" noChangeArrowheads="1" noTextEdit="1"/>
          </p:cNvSpPr>
          <p:nvPr>
            <p:ph type="sldImg"/>
          </p:nvPr>
        </p:nvSpPr>
        <p:spPr>
          <a:xfrm>
            <a:off x="381000" y="685800"/>
            <a:ext cx="6096000" cy="3429000"/>
          </a:xfrm>
          <a:ln/>
        </p:spPr>
      </p:sp>
      <p:sp>
        <p:nvSpPr>
          <p:cNvPr id="15363" name="Notes Placeholder 2">
            <a:extLst>
              <a:ext uri="{FF2B5EF4-FFF2-40B4-BE49-F238E27FC236}">
                <a16:creationId xmlns:a16="http://schemas.microsoft.com/office/drawing/2014/main" id="{930DEECD-EB3B-4F10-A2AD-A3D20F49FF3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5364" name="Slide Number Placeholder 3">
            <a:extLst>
              <a:ext uri="{FF2B5EF4-FFF2-40B4-BE49-F238E27FC236}">
                <a16:creationId xmlns:a16="http://schemas.microsoft.com/office/drawing/2014/main" id="{B0A5240F-8474-43D6-8B17-7BE4998E87E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fld id="{4CA66D72-5804-488F-9170-308CA85B9B7A}" type="slidenum">
              <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t>8</a:t>
            </a:fld>
            <a:endPar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endParaRPr>
          </a:p>
        </p:txBody>
      </p:sp>
    </p:spTree>
    <p:extLst>
      <p:ext uri="{BB962C8B-B14F-4D97-AF65-F5344CB8AC3E}">
        <p14:creationId xmlns:p14="http://schemas.microsoft.com/office/powerpoint/2010/main" val="43377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CF04F14-6C95-4794-9F77-819AD25F030A}"/>
              </a:ext>
            </a:extLst>
          </p:cNvPr>
          <p:cNvSpPr>
            <a:spLocks noGrp="1" noRot="1" noChangeAspect="1" noChangeArrowheads="1" noTextEdit="1"/>
          </p:cNvSpPr>
          <p:nvPr>
            <p:ph type="sldImg"/>
          </p:nvPr>
        </p:nvSpPr>
        <p:spPr>
          <a:xfrm>
            <a:off x="381000" y="685800"/>
            <a:ext cx="6096000" cy="3429000"/>
          </a:xfrm>
          <a:ln/>
        </p:spPr>
      </p:sp>
      <p:sp>
        <p:nvSpPr>
          <p:cNvPr id="15363" name="Notes Placeholder 2">
            <a:extLst>
              <a:ext uri="{FF2B5EF4-FFF2-40B4-BE49-F238E27FC236}">
                <a16:creationId xmlns:a16="http://schemas.microsoft.com/office/drawing/2014/main" id="{930DEECD-EB3B-4F10-A2AD-A3D20F49FF3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5364" name="Slide Number Placeholder 3">
            <a:extLst>
              <a:ext uri="{FF2B5EF4-FFF2-40B4-BE49-F238E27FC236}">
                <a16:creationId xmlns:a16="http://schemas.microsoft.com/office/drawing/2014/main" id="{B0A5240F-8474-43D6-8B17-7BE4998E87E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fld id="{4CA66D72-5804-488F-9170-308CA85B9B7A}" type="slidenum">
              <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t>10</a:t>
            </a:fld>
            <a:endPar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endParaRPr>
          </a:p>
        </p:txBody>
      </p:sp>
    </p:spTree>
    <p:extLst>
      <p:ext uri="{BB962C8B-B14F-4D97-AF65-F5344CB8AC3E}">
        <p14:creationId xmlns:p14="http://schemas.microsoft.com/office/powerpoint/2010/main" val="105832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CF04F14-6C95-4794-9F77-819AD25F030A}"/>
              </a:ext>
            </a:extLst>
          </p:cNvPr>
          <p:cNvSpPr>
            <a:spLocks noGrp="1" noRot="1" noChangeAspect="1" noChangeArrowheads="1" noTextEdit="1"/>
          </p:cNvSpPr>
          <p:nvPr>
            <p:ph type="sldImg"/>
          </p:nvPr>
        </p:nvSpPr>
        <p:spPr>
          <a:xfrm>
            <a:off x="381000" y="685800"/>
            <a:ext cx="6096000" cy="3429000"/>
          </a:xfrm>
          <a:ln/>
        </p:spPr>
      </p:sp>
      <p:sp>
        <p:nvSpPr>
          <p:cNvPr id="15363" name="Notes Placeholder 2">
            <a:extLst>
              <a:ext uri="{FF2B5EF4-FFF2-40B4-BE49-F238E27FC236}">
                <a16:creationId xmlns:a16="http://schemas.microsoft.com/office/drawing/2014/main" id="{930DEECD-EB3B-4F10-A2AD-A3D20F49FF3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5364" name="Slide Number Placeholder 3">
            <a:extLst>
              <a:ext uri="{FF2B5EF4-FFF2-40B4-BE49-F238E27FC236}">
                <a16:creationId xmlns:a16="http://schemas.microsoft.com/office/drawing/2014/main" id="{B0A5240F-8474-43D6-8B17-7BE4998E87E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fld id="{4CA66D72-5804-488F-9170-308CA85B9B7A}" type="slidenum">
              <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t>13</a:t>
            </a:fld>
            <a:endPar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endParaRPr>
          </a:p>
        </p:txBody>
      </p:sp>
    </p:spTree>
    <p:extLst>
      <p:ext uri="{BB962C8B-B14F-4D97-AF65-F5344CB8AC3E}">
        <p14:creationId xmlns:p14="http://schemas.microsoft.com/office/powerpoint/2010/main" val="2949288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CF04F14-6C95-4794-9F77-819AD25F030A}"/>
              </a:ext>
            </a:extLst>
          </p:cNvPr>
          <p:cNvSpPr>
            <a:spLocks noGrp="1" noRot="1" noChangeAspect="1" noChangeArrowheads="1" noTextEdit="1"/>
          </p:cNvSpPr>
          <p:nvPr>
            <p:ph type="sldImg"/>
          </p:nvPr>
        </p:nvSpPr>
        <p:spPr>
          <a:xfrm>
            <a:off x="381000" y="685800"/>
            <a:ext cx="6096000" cy="3429000"/>
          </a:xfrm>
          <a:ln/>
        </p:spPr>
      </p:sp>
      <p:sp>
        <p:nvSpPr>
          <p:cNvPr id="15363" name="Notes Placeholder 2">
            <a:extLst>
              <a:ext uri="{FF2B5EF4-FFF2-40B4-BE49-F238E27FC236}">
                <a16:creationId xmlns:a16="http://schemas.microsoft.com/office/drawing/2014/main" id="{930DEECD-EB3B-4F10-A2AD-A3D20F49FF3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5364" name="Slide Number Placeholder 3">
            <a:extLst>
              <a:ext uri="{FF2B5EF4-FFF2-40B4-BE49-F238E27FC236}">
                <a16:creationId xmlns:a16="http://schemas.microsoft.com/office/drawing/2014/main" id="{B0A5240F-8474-43D6-8B17-7BE4998E87E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fld id="{4CA66D72-5804-488F-9170-308CA85B9B7A}" type="slidenum">
              <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t>22</a:t>
            </a:fld>
            <a:endPar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endParaRPr>
          </a:p>
        </p:txBody>
      </p:sp>
    </p:spTree>
    <p:extLst>
      <p:ext uri="{BB962C8B-B14F-4D97-AF65-F5344CB8AC3E}">
        <p14:creationId xmlns:p14="http://schemas.microsoft.com/office/powerpoint/2010/main" val="3473380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CF04F14-6C95-4794-9F77-819AD25F030A}"/>
              </a:ext>
            </a:extLst>
          </p:cNvPr>
          <p:cNvSpPr>
            <a:spLocks noGrp="1" noRot="1" noChangeAspect="1" noChangeArrowheads="1" noTextEdit="1"/>
          </p:cNvSpPr>
          <p:nvPr>
            <p:ph type="sldImg"/>
          </p:nvPr>
        </p:nvSpPr>
        <p:spPr>
          <a:xfrm>
            <a:off x="381000" y="685800"/>
            <a:ext cx="6096000" cy="3429000"/>
          </a:xfrm>
          <a:ln/>
        </p:spPr>
      </p:sp>
      <p:sp>
        <p:nvSpPr>
          <p:cNvPr id="15363" name="Notes Placeholder 2">
            <a:extLst>
              <a:ext uri="{FF2B5EF4-FFF2-40B4-BE49-F238E27FC236}">
                <a16:creationId xmlns:a16="http://schemas.microsoft.com/office/drawing/2014/main" id="{930DEECD-EB3B-4F10-A2AD-A3D20F49FF3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5364" name="Slide Number Placeholder 3">
            <a:extLst>
              <a:ext uri="{FF2B5EF4-FFF2-40B4-BE49-F238E27FC236}">
                <a16:creationId xmlns:a16="http://schemas.microsoft.com/office/drawing/2014/main" id="{B0A5240F-8474-43D6-8B17-7BE4998E87E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fld id="{4CA66D72-5804-488F-9170-308CA85B9B7A}" type="slidenum">
              <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t>23</a:t>
            </a:fld>
            <a:endPar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endParaRPr>
          </a:p>
        </p:txBody>
      </p:sp>
    </p:spTree>
    <p:extLst>
      <p:ext uri="{BB962C8B-B14F-4D97-AF65-F5344CB8AC3E}">
        <p14:creationId xmlns:p14="http://schemas.microsoft.com/office/powerpoint/2010/main" val="549761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CF04F14-6C95-4794-9F77-819AD25F030A}"/>
              </a:ext>
            </a:extLst>
          </p:cNvPr>
          <p:cNvSpPr>
            <a:spLocks noGrp="1" noRot="1" noChangeAspect="1" noChangeArrowheads="1" noTextEdit="1"/>
          </p:cNvSpPr>
          <p:nvPr>
            <p:ph type="sldImg"/>
          </p:nvPr>
        </p:nvSpPr>
        <p:spPr>
          <a:xfrm>
            <a:off x="381000" y="685800"/>
            <a:ext cx="6096000" cy="3429000"/>
          </a:xfrm>
          <a:ln/>
        </p:spPr>
      </p:sp>
      <p:sp>
        <p:nvSpPr>
          <p:cNvPr id="15363" name="Notes Placeholder 2">
            <a:extLst>
              <a:ext uri="{FF2B5EF4-FFF2-40B4-BE49-F238E27FC236}">
                <a16:creationId xmlns:a16="http://schemas.microsoft.com/office/drawing/2014/main" id="{930DEECD-EB3B-4F10-A2AD-A3D20F49FF3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5364" name="Slide Number Placeholder 3">
            <a:extLst>
              <a:ext uri="{FF2B5EF4-FFF2-40B4-BE49-F238E27FC236}">
                <a16:creationId xmlns:a16="http://schemas.microsoft.com/office/drawing/2014/main" id="{B0A5240F-8474-43D6-8B17-7BE4998E87E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fld id="{4CA66D72-5804-488F-9170-308CA85B9B7A}" type="slidenum">
              <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t>24</a:t>
            </a:fld>
            <a:endParaRPr kumimoji="0" lang="es-ES"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endParaRPr>
          </a:p>
        </p:txBody>
      </p:sp>
    </p:spTree>
    <p:extLst>
      <p:ext uri="{BB962C8B-B14F-4D97-AF65-F5344CB8AC3E}">
        <p14:creationId xmlns:p14="http://schemas.microsoft.com/office/powerpoint/2010/main" val="2760730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524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102393"/>
            <a:ext cx="8210266" cy="327511"/>
          </a:xfrm>
        </p:spPr>
        <p:txBody>
          <a:bodyPr anchor="t" anchorCtr="0">
            <a:normAutofit/>
          </a:bodyPr>
          <a:lstStyle>
            <a:lvl1pPr>
              <a:defRPr sz="1600" b="1">
                <a:solidFill>
                  <a:srgbClr val="FF0000"/>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sz="1000"/>
            </a:lvl1pPr>
          </a:lstStyle>
          <a:p>
            <a:fld id="{94EF284B-A536-4129-B3B0-B5ABA5FDC2D4}" type="datetime1">
              <a:rPr lang="en-US" smtClean="0"/>
              <a:pPr/>
              <a:t>21-Jul-21</a:t>
            </a:fld>
            <a:endParaRPr lang="en-US"/>
          </a:p>
        </p:txBody>
      </p:sp>
      <p:sp>
        <p:nvSpPr>
          <p:cNvPr id="5" name="Slide Number Placeholder 4"/>
          <p:cNvSpPr>
            <a:spLocks noGrp="1"/>
          </p:cNvSpPr>
          <p:nvPr>
            <p:ph type="sldNum" sz="quarter" idx="12"/>
          </p:nvPr>
        </p:nvSpPr>
        <p:spPr>
          <a:xfrm>
            <a:off x="7010400" y="4868094"/>
            <a:ext cx="2133600" cy="273844"/>
          </a:xfrm>
        </p:spPr>
        <p:txBody>
          <a:bodyPr/>
          <a:lstStyle>
            <a:lvl1pPr>
              <a:defRPr sz="1000">
                <a:solidFill>
                  <a:srgbClr val="FF0000"/>
                </a:solidFill>
              </a:defRPr>
            </a:lvl1pPr>
          </a:lstStyle>
          <a:p>
            <a:fld id="{EDA4E73C-7A94-44D4-A65F-F6EB5CEC5634}" type="slidenum">
              <a:rPr lang="en-US" smtClean="0"/>
              <a:pPr/>
              <a:t>‹#›</a:t>
            </a:fld>
            <a:endParaRPr lang="en-US"/>
          </a:p>
        </p:txBody>
      </p:sp>
    </p:spTree>
    <p:extLst>
      <p:ext uri="{BB962C8B-B14F-4D97-AF65-F5344CB8AC3E}">
        <p14:creationId xmlns:p14="http://schemas.microsoft.com/office/powerpoint/2010/main" val="282890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86530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76592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65008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04401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8399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_center_white">
  <p:cSld name="Title Only_center_white">
    <p:spTree>
      <p:nvGrpSpPr>
        <p:cNvPr id="1" name="Shape 3357"/>
        <p:cNvGrpSpPr/>
        <p:nvPr/>
      </p:nvGrpSpPr>
      <p:grpSpPr>
        <a:xfrm>
          <a:off x="0" y="0"/>
          <a:ext cx="0" cy="0"/>
          <a:chOff x="0" y="0"/>
          <a:chExt cx="0" cy="0"/>
        </a:xfrm>
      </p:grpSpPr>
      <p:sp>
        <p:nvSpPr>
          <p:cNvPr id="3358" name="Google Shape;3358;p461"/>
          <p:cNvSpPr/>
          <p:nvPr/>
        </p:nvSpPr>
        <p:spPr>
          <a:xfrm>
            <a:off x="0" y="0"/>
            <a:ext cx="9144000" cy="4782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359" name="Google Shape;3359;p461"/>
          <p:cNvSpPr txBox="1">
            <a:spLocks noGrp="1"/>
          </p:cNvSpPr>
          <p:nvPr>
            <p:ph type="title"/>
          </p:nvPr>
        </p:nvSpPr>
        <p:spPr>
          <a:xfrm>
            <a:off x="457200" y="70903"/>
            <a:ext cx="8229600" cy="8574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accent1"/>
              </a:buClr>
              <a:buSzPts val="1400"/>
              <a:buFont typeface="Open Sans"/>
              <a:buNone/>
              <a:defRPr sz="4200" b="0" i="0" u="none" strike="noStrike" cap="none">
                <a:solidFill>
                  <a:schemeClr val="accent1"/>
                </a:solidFill>
                <a:latin typeface="Open Sans"/>
                <a:ea typeface="Open Sans"/>
                <a:cs typeface="Open Sans"/>
                <a:sym typeface="Open Sans"/>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360" name="Google Shape;3360;p461"/>
          <p:cNvSpPr txBox="1">
            <a:spLocks noGrp="1"/>
          </p:cNvSpPr>
          <p:nvPr>
            <p:ph type="sldNum" idx="12"/>
          </p:nvPr>
        </p:nvSpPr>
        <p:spPr>
          <a:xfrm>
            <a:off x="137953" y="4853919"/>
            <a:ext cx="344700" cy="2895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1pPr>
            <a:lvl2pPr marL="0" marR="0" lvl="1"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2pPr>
            <a:lvl3pPr marL="0" marR="0" lvl="2"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3pPr>
            <a:lvl4pPr marL="0" marR="0" lvl="3"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4pPr>
            <a:lvl5pPr marL="0" marR="0" lvl="4"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5pPr>
            <a:lvl6pPr marL="0" marR="0" lvl="5"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6pPr>
            <a:lvl7pPr marL="0" marR="0" lvl="6"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7pPr>
            <a:lvl8pPr marL="0" marR="0" lvl="7"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8pPr>
            <a:lvl9pPr marL="0" marR="0" lvl="8" indent="0" algn="r" rtl="0">
              <a:lnSpc>
                <a:spcPct val="100000"/>
              </a:lnSpc>
              <a:spcBef>
                <a:spcPts val="0"/>
              </a:spcBef>
              <a:spcAft>
                <a:spcPts val="0"/>
              </a:spcAft>
              <a:buClr>
                <a:schemeClr val="accent1"/>
              </a:buClr>
              <a:buFont typeface="Open Sans"/>
              <a:buNone/>
              <a:defRPr sz="1000" b="0" i="0" u="none" strike="noStrike" cap="none">
                <a:solidFill>
                  <a:schemeClr val="accen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99733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AGENDA">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55C80D08-8A8E-456F-A37F-836DA88ABF6B}"/>
              </a:ext>
            </a:extLst>
          </p:cNvPr>
          <p:cNvPicPr>
            <a:picLocks noChangeAspect="1" noChangeArrowheads="1"/>
          </p:cNvPicPr>
          <p:nvPr/>
        </p:nvPicPr>
        <p:blipFill>
          <a:blip r:embed="rId2">
            <a:lum bright="40000" contrast="-16000"/>
            <a:extLst>
              <a:ext uri="{28A0092B-C50C-407E-A947-70E740481C1C}">
                <a14:useLocalDpi xmlns:a14="http://schemas.microsoft.com/office/drawing/2010/main" val="0"/>
              </a:ext>
            </a:extLst>
          </a:blip>
          <a:srcRect/>
          <a:stretch>
            <a:fillRect/>
          </a:stretch>
        </p:blipFill>
        <p:spPr bwMode="auto">
          <a:xfrm>
            <a:off x="0" y="0"/>
            <a:ext cx="31019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title"/>
          </p:nvPr>
        </p:nvSpPr>
        <p:spPr>
          <a:xfrm>
            <a:off x="4125914" y="138113"/>
            <a:ext cx="3750396" cy="346075"/>
          </a:xfrm>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733F1297-CDE4-4331-8261-24CF86E031F9}"/>
              </a:ext>
            </a:extLst>
          </p:cNvPr>
          <p:cNvSpPr>
            <a:spLocks noGrp="1"/>
          </p:cNvSpPr>
          <p:nvPr>
            <p:ph type="sldNum" sz="quarter" idx="10"/>
          </p:nvPr>
        </p:nvSpPr>
        <p:spPr/>
        <p:txBody>
          <a:bodyPr/>
          <a:lstStyle>
            <a:lvl1pPr>
              <a:defRPr smtClean="0"/>
            </a:lvl1pPr>
          </a:lstStyle>
          <a:p>
            <a:pPr>
              <a:defRPr/>
            </a:pPr>
            <a:fld id="{886B180F-0A07-4661-A020-0E89C5DF2104}" type="slidenum">
              <a:rPr lang="en-US" altLang="en-US"/>
              <a:pPr>
                <a:defRPr/>
              </a:pPr>
              <a:t>‹#›</a:t>
            </a:fld>
            <a:endParaRPr lang="en-US" altLang="en-US"/>
          </a:p>
        </p:txBody>
      </p:sp>
    </p:spTree>
    <p:extLst>
      <p:ext uri="{BB962C8B-B14F-4D97-AF65-F5344CB8AC3E}">
        <p14:creationId xmlns:p14="http://schemas.microsoft.com/office/powerpoint/2010/main" val="73967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7097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16499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7961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6456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948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102210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02393"/>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4850090"/>
            <a:ext cx="2133600" cy="273844"/>
          </a:xfrm>
          <a:prstGeom prst="rect">
            <a:avLst/>
          </a:prstGeom>
        </p:spPr>
        <p:txBody>
          <a:bodyPr vert="horz" lIns="91440" tIns="45720" rIns="91440" bIns="45720" rtlCol="0" anchor="ctr"/>
          <a:lstStyle>
            <a:lvl1pPr algn="l">
              <a:defRPr sz="1200">
                <a:solidFill>
                  <a:srgbClr val="FF0000"/>
                </a:solidFill>
                <a:latin typeface="Arial" panose="020B0604020202020204" pitchFamily="34" charset="0"/>
                <a:cs typeface="Arial" panose="020B0604020202020204" pitchFamily="34" charset="0"/>
              </a:defRPr>
            </a:lvl1pPr>
          </a:lstStyle>
          <a:p>
            <a:fld id="{D813B121-7DC8-4740-AF23-B2979B0ADE67}" type="datetime1">
              <a:rPr lang="en-US" smtClean="0"/>
              <a:pPr/>
              <a:t>21-Jul-21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7010400" y="4869656"/>
            <a:ext cx="2133600" cy="273844"/>
          </a:xfrm>
          <a:prstGeom prst="rect">
            <a:avLst/>
          </a:prstGeom>
        </p:spPr>
        <p:txBody>
          <a:bodyPr vert="horz" lIns="91440" tIns="45720" rIns="91440" bIns="45720" rtlCol="0" anchor="ctr"/>
          <a:lstStyle>
            <a:lvl1pPr algn="r">
              <a:defRPr sz="1200">
                <a:solidFill>
                  <a:srgbClr val="FF0000"/>
                </a:solidFill>
                <a:latin typeface="Arial" panose="020B0604020202020204" pitchFamily="34" charset="0"/>
                <a:cs typeface="Arial" panose="020B0604020202020204" pitchFamily="34" charset="0"/>
              </a:defRPr>
            </a:lvl1pPr>
          </a:lstStyle>
          <a:p>
            <a:fld id="{EDA4E73C-7A94-44D4-A65F-F6EB5CEC5634}" type="slidenum">
              <a:rPr lang="en-US" smtClean="0"/>
              <a:pPr/>
              <a:t>‹#›</a:t>
            </a:fld>
            <a:endParaRPr lang="en-US"/>
          </a:p>
        </p:txBody>
      </p:sp>
    </p:spTree>
    <p:extLst>
      <p:ext uri="{BB962C8B-B14F-4D97-AF65-F5344CB8AC3E}">
        <p14:creationId xmlns:p14="http://schemas.microsoft.com/office/powerpoint/2010/main" val="2952175802"/>
      </p:ext>
    </p:extLst>
  </p:cSld>
  <p:clrMap bg1="lt1" tx1="dk1" bg2="lt2" tx2="dk2" accent1="accent1" accent2="accent2" accent3="accent3" accent4="accent4" accent5="accent5" accent6="accent6" hlink="hlink" folHlink="folHlink"/>
  <p:sldLayoutIdLst>
    <p:sldLayoutId id="2147483654" r:id="rId1"/>
    <p:sldLayoutId id="2147483655" r:id="rId2"/>
  </p:sldLayoutIdLst>
  <p:hf hdr="0" ftr="0" dt="0"/>
  <p:txStyles>
    <p:titleStyle>
      <a:lvl1pPr algn="l" defTabSz="914400" rtl="0" eaLnBrk="1" latinLnBrk="0" hangingPunct="1">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90350" y="299500"/>
            <a:ext cx="4967700" cy="1176900"/>
          </a:xfrm>
          <a:prstGeom prst="rect">
            <a:avLst/>
          </a:prstGeom>
          <a:noFill/>
          <a:ln>
            <a:noFill/>
          </a:ln>
        </p:spPr>
        <p:txBody>
          <a:bodyPr spcFirstLastPara="1" wrap="square" lIns="91425" tIns="91425" rIns="91425" bIns="91425" anchor="t" anchorCtr="0">
            <a:noAutofit/>
          </a:bodyPr>
          <a:lstStyle>
            <a:lvl1pPr marL="0" marR="0" lvl="0" indent="0" algn="l" rtl="0">
              <a:lnSpc>
                <a:spcPct val="85000"/>
              </a:lnSpc>
              <a:spcBef>
                <a:spcPts val="0"/>
              </a:spcBef>
              <a:spcAft>
                <a:spcPts val="0"/>
              </a:spcAft>
              <a:buSzPts val="2600"/>
              <a:buFont typeface="Muli Regular"/>
              <a:buNone/>
              <a:defRPr sz="2600">
                <a:latin typeface="Muli Regular"/>
                <a:ea typeface="Muli Regular"/>
                <a:cs typeface="Muli Regular"/>
                <a:sym typeface="Muli Regular"/>
              </a:defRPr>
            </a:lvl1pPr>
            <a:lvl2pPr marL="0" marR="0" lvl="1" indent="0" algn="l" rtl="0">
              <a:lnSpc>
                <a:spcPct val="85000"/>
              </a:lnSpc>
              <a:spcBef>
                <a:spcPts val="0"/>
              </a:spcBef>
              <a:spcAft>
                <a:spcPts val="0"/>
              </a:spcAft>
              <a:buSzPts val="2600"/>
              <a:buFont typeface="Open Sans ExtraBold"/>
              <a:buNone/>
              <a:defRPr sz="2600">
                <a:solidFill>
                  <a:srgbClr val="282828"/>
                </a:solidFill>
                <a:latin typeface="Muli Regular"/>
                <a:ea typeface="Muli Regular"/>
                <a:cs typeface="Muli Regular"/>
                <a:sym typeface="Muli Regular"/>
              </a:defRPr>
            </a:lvl2pPr>
            <a:lvl3pPr marL="0" marR="0" lvl="2" indent="0" algn="l" rtl="0">
              <a:lnSpc>
                <a:spcPct val="85000"/>
              </a:lnSpc>
              <a:spcBef>
                <a:spcPts val="0"/>
              </a:spcBef>
              <a:spcAft>
                <a:spcPts val="0"/>
              </a:spcAft>
              <a:buSzPts val="2600"/>
              <a:buFont typeface="Open Sans ExtraBold"/>
              <a:buNone/>
              <a:defRPr sz="2600">
                <a:solidFill>
                  <a:srgbClr val="282828"/>
                </a:solidFill>
                <a:latin typeface="Muli Regular"/>
                <a:ea typeface="Muli Regular"/>
                <a:cs typeface="Muli Regular"/>
                <a:sym typeface="Muli Regular"/>
              </a:defRPr>
            </a:lvl3pPr>
            <a:lvl4pPr marL="0" marR="0" lvl="3" indent="0" algn="l" rtl="0">
              <a:lnSpc>
                <a:spcPct val="85000"/>
              </a:lnSpc>
              <a:spcBef>
                <a:spcPts val="0"/>
              </a:spcBef>
              <a:spcAft>
                <a:spcPts val="0"/>
              </a:spcAft>
              <a:buSzPts val="2600"/>
              <a:buFont typeface="Open Sans ExtraBold"/>
              <a:buNone/>
              <a:defRPr sz="2600">
                <a:solidFill>
                  <a:srgbClr val="282828"/>
                </a:solidFill>
                <a:latin typeface="Muli Regular"/>
                <a:ea typeface="Muli Regular"/>
                <a:cs typeface="Muli Regular"/>
                <a:sym typeface="Muli Regular"/>
              </a:defRPr>
            </a:lvl4pPr>
            <a:lvl5pPr marL="0" marR="0" lvl="4" indent="0" algn="l" rtl="0">
              <a:lnSpc>
                <a:spcPct val="85000"/>
              </a:lnSpc>
              <a:spcBef>
                <a:spcPts val="0"/>
              </a:spcBef>
              <a:spcAft>
                <a:spcPts val="0"/>
              </a:spcAft>
              <a:buSzPts val="2600"/>
              <a:buFont typeface="Open Sans ExtraBold"/>
              <a:buNone/>
              <a:defRPr sz="2600">
                <a:solidFill>
                  <a:srgbClr val="282828"/>
                </a:solidFill>
                <a:latin typeface="Muli Regular"/>
                <a:ea typeface="Muli Regular"/>
                <a:cs typeface="Muli Regular"/>
                <a:sym typeface="Muli Regular"/>
              </a:defRPr>
            </a:lvl5pPr>
            <a:lvl6pPr marL="0" marR="0" lvl="5" indent="0" algn="l" rtl="0">
              <a:lnSpc>
                <a:spcPct val="85000"/>
              </a:lnSpc>
              <a:spcBef>
                <a:spcPts val="0"/>
              </a:spcBef>
              <a:spcAft>
                <a:spcPts val="0"/>
              </a:spcAft>
              <a:buSzPts val="2600"/>
              <a:buFont typeface="Open Sans ExtraBold"/>
              <a:buNone/>
              <a:defRPr sz="2600">
                <a:solidFill>
                  <a:srgbClr val="282828"/>
                </a:solidFill>
                <a:latin typeface="Muli Regular"/>
                <a:ea typeface="Muli Regular"/>
                <a:cs typeface="Muli Regular"/>
                <a:sym typeface="Muli Regular"/>
              </a:defRPr>
            </a:lvl6pPr>
            <a:lvl7pPr marL="0" marR="0" lvl="6" indent="0" algn="l" rtl="0">
              <a:lnSpc>
                <a:spcPct val="85000"/>
              </a:lnSpc>
              <a:spcBef>
                <a:spcPts val="0"/>
              </a:spcBef>
              <a:spcAft>
                <a:spcPts val="0"/>
              </a:spcAft>
              <a:buSzPts val="2600"/>
              <a:buFont typeface="Open Sans ExtraBold"/>
              <a:buNone/>
              <a:defRPr sz="2600">
                <a:solidFill>
                  <a:srgbClr val="282828"/>
                </a:solidFill>
                <a:latin typeface="Muli Regular"/>
                <a:ea typeface="Muli Regular"/>
                <a:cs typeface="Muli Regular"/>
                <a:sym typeface="Muli Regular"/>
              </a:defRPr>
            </a:lvl7pPr>
            <a:lvl8pPr marL="0" marR="0" lvl="7" indent="0" algn="l" rtl="0">
              <a:lnSpc>
                <a:spcPct val="85000"/>
              </a:lnSpc>
              <a:spcBef>
                <a:spcPts val="0"/>
              </a:spcBef>
              <a:spcAft>
                <a:spcPts val="0"/>
              </a:spcAft>
              <a:buSzPts val="2600"/>
              <a:buFont typeface="Open Sans ExtraBold"/>
              <a:buNone/>
              <a:defRPr sz="2600">
                <a:solidFill>
                  <a:srgbClr val="282828"/>
                </a:solidFill>
                <a:latin typeface="Muli Regular"/>
                <a:ea typeface="Muli Regular"/>
                <a:cs typeface="Muli Regular"/>
                <a:sym typeface="Muli Regular"/>
              </a:defRPr>
            </a:lvl8pPr>
            <a:lvl9pPr marL="0" marR="0" lvl="8" indent="0" algn="l" rtl="0">
              <a:lnSpc>
                <a:spcPct val="85000"/>
              </a:lnSpc>
              <a:spcBef>
                <a:spcPts val="0"/>
              </a:spcBef>
              <a:spcAft>
                <a:spcPts val="0"/>
              </a:spcAft>
              <a:buSzPts val="2600"/>
              <a:buFont typeface="Open Sans ExtraBold"/>
              <a:buNone/>
              <a:defRPr sz="2600">
                <a:solidFill>
                  <a:srgbClr val="282828"/>
                </a:solidFill>
                <a:latin typeface="Muli Regular"/>
                <a:ea typeface="Muli Regular"/>
                <a:cs typeface="Muli Regular"/>
                <a:sym typeface="Muli Regular"/>
              </a:defRPr>
            </a:lvl9pPr>
          </a:lstStyle>
          <a:p>
            <a:endParaRPr/>
          </a:p>
        </p:txBody>
      </p:sp>
      <p:sp>
        <p:nvSpPr>
          <p:cNvPr id="7" name="Google Shape;7;p1"/>
          <p:cNvSpPr txBox="1">
            <a:spLocks noGrp="1"/>
          </p:cNvSpPr>
          <p:nvPr>
            <p:ph type="body" idx="1"/>
          </p:nvPr>
        </p:nvSpPr>
        <p:spPr>
          <a:xfrm>
            <a:off x="237950" y="1580850"/>
            <a:ext cx="8514000" cy="2804100"/>
          </a:xfrm>
          <a:prstGeom prst="rect">
            <a:avLst/>
          </a:prstGeom>
          <a:noFill/>
          <a:ln>
            <a:noFill/>
          </a:ln>
        </p:spPr>
        <p:txBody>
          <a:bodyPr spcFirstLastPara="1" wrap="square" lIns="91425" tIns="91425" rIns="91425" bIns="91425" anchor="t" anchorCtr="0">
            <a:noAutofit/>
          </a:bodyPr>
          <a:lstStyle>
            <a:lvl1pPr marL="457200" marR="0" lvl="0" indent="-266700" algn="l" rtl="0">
              <a:lnSpc>
                <a:spcPct val="112000"/>
              </a:lnSpc>
              <a:spcBef>
                <a:spcPts val="600"/>
              </a:spcBef>
              <a:spcAft>
                <a:spcPts val="0"/>
              </a:spcAft>
              <a:buClr>
                <a:schemeClr val="dk2"/>
              </a:buClr>
              <a:buSzPts val="600"/>
              <a:buFont typeface="Muli Regular"/>
              <a:buChar char="•"/>
              <a:defRPr sz="600" i="0" u="none" strike="noStrike" cap="none">
                <a:solidFill>
                  <a:schemeClr val="dk2"/>
                </a:solidFill>
                <a:latin typeface="Muli Regular"/>
                <a:ea typeface="Muli Regular"/>
                <a:cs typeface="Muli Regular"/>
                <a:sym typeface="Muli Regular"/>
              </a:defRPr>
            </a:lvl1pPr>
            <a:lvl2pPr marL="914400" marR="0" lvl="1" indent="-266700" algn="l" rtl="0">
              <a:lnSpc>
                <a:spcPct val="112000"/>
              </a:lnSpc>
              <a:spcBef>
                <a:spcPts val="1000"/>
              </a:spcBef>
              <a:spcAft>
                <a:spcPts val="0"/>
              </a:spcAft>
              <a:buClr>
                <a:schemeClr val="dk2"/>
              </a:buClr>
              <a:buSzPts val="600"/>
              <a:buFont typeface="Muli Regular"/>
              <a:buChar char="•"/>
              <a:defRPr sz="600" i="0" u="none" strike="noStrike" cap="none">
                <a:solidFill>
                  <a:schemeClr val="dk2"/>
                </a:solidFill>
                <a:latin typeface="Muli Regular"/>
                <a:ea typeface="Muli Regular"/>
                <a:cs typeface="Muli Regular"/>
                <a:sym typeface="Muli Regular"/>
              </a:defRPr>
            </a:lvl2pPr>
            <a:lvl3pPr marL="1371600" marR="0" lvl="2" indent="-266700" algn="l" rtl="0">
              <a:lnSpc>
                <a:spcPct val="112000"/>
              </a:lnSpc>
              <a:spcBef>
                <a:spcPts val="1000"/>
              </a:spcBef>
              <a:spcAft>
                <a:spcPts val="0"/>
              </a:spcAft>
              <a:buClr>
                <a:schemeClr val="dk2"/>
              </a:buClr>
              <a:buSzPts val="600"/>
              <a:buFont typeface="Muli"/>
              <a:buChar char="•"/>
              <a:defRPr sz="600" b="1" i="0" u="none" strike="noStrike" cap="none">
                <a:solidFill>
                  <a:schemeClr val="dk2"/>
                </a:solidFill>
                <a:latin typeface="Muli"/>
                <a:ea typeface="Muli"/>
                <a:cs typeface="Muli"/>
                <a:sym typeface="Muli"/>
              </a:defRPr>
            </a:lvl3pPr>
            <a:lvl4pPr marL="1828800" marR="0" lvl="3" indent="-266700" algn="l" rtl="0">
              <a:lnSpc>
                <a:spcPct val="112000"/>
              </a:lnSpc>
              <a:spcBef>
                <a:spcPts val="1000"/>
              </a:spcBef>
              <a:spcAft>
                <a:spcPts val="0"/>
              </a:spcAft>
              <a:buClr>
                <a:schemeClr val="dk2"/>
              </a:buClr>
              <a:buSzPts val="600"/>
              <a:buFont typeface="Muli Regular"/>
              <a:buChar char="•"/>
              <a:defRPr sz="600" i="0" u="none" strike="noStrike" cap="none">
                <a:solidFill>
                  <a:schemeClr val="dk2"/>
                </a:solidFill>
                <a:latin typeface="Muli Regular"/>
                <a:ea typeface="Muli Regular"/>
                <a:cs typeface="Muli Regular"/>
                <a:sym typeface="Muli Regular"/>
              </a:defRPr>
            </a:lvl4pPr>
            <a:lvl5pPr marL="2286000" marR="0" lvl="4" indent="-266700" algn="l" rtl="0">
              <a:lnSpc>
                <a:spcPct val="115000"/>
              </a:lnSpc>
              <a:spcBef>
                <a:spcPts val="1000"/>
              </a:spcBef>
              <a:spcAft>
                <a:spcPts val="0"/>
              </a:spcAft>
              <a:buClr>
                <a:schemeClr val="dk2"/>
              </a:buClr>
              <a:buSzPts val="600"/>
              <a:buFont typeface="Muli"/>
              <a:buChar char="•"/>
              <a:defRPr sz="600" i="0" u="none" strike="noStrike" cap="none">
                <a:solidFill>
                  <a:schemeClr val="dk2"/>
                </a:solidFill>
                <a:latin typeface="Muli"/>
                <a:ea typeface="Muli"/>
                <a:cs typeface="Muli"/>
                <a:sym typeface="Muli"/>
              </a:defRPr>
            </a:lvl5pPr>
            <a:lvl6pPr marL="2743200" marR="0" lvl="5" indent="-266700" algn="l" rtl="0">
              <a:lnSpc>
                <a:spcPct val="115000"/>
              </a:lnSpc>
              <a:spcBef>
                <a:spcPts val="400"/>
              </a:spcBef>
              <a:spcAft>
                <a:spcPts val="0"/>
              </a:spcAft>
              <a:buClr>
                <a:schemeClr val="dk2"/>
              </a:buClr>
              <a:buSzPts val="600"/>
              <a:buFont typeface="Inter"/>
              <a:buChar char="•"/>
              <a:defRPr sz="600" i="0" u="none" strike="noStrike" cap="none">
                <a:solidFill>
                  <a:schemeClr val="dk2"/>
                </a:solidFill>
                <a:latin typeface="Inter"/>
                <a:ea typeface="Inter"/>
                <a:cs typeface="Inter"/>
                <a:sym typeface="Inter"/>
              </a:defRPr>
            </a:lvl6pPr>
            <a:lvl7pPr marL="3200400" marR="0" lvl="6" indent="-266700" algn="l" rtl="0">
              <a:lnSpc>
                <a:spcPct val="115000"/>
              </a:lnSpc>
              <a:spcBef>
                <a:spcPts val="400"/>
              </a:spcBef>
              <a:spcAft>
                <a:spcPts val="0"/>
              </a:spcAft>
              <a:buClr>
                <a:schemeClr val="dk2"/>
              </a:buClr>
              <a:buSzPts val="600"/>
              <a:buFont typeface="Muli"/>
              <a:buChar char="•"/>
              <a:defRPr sz="600" i="0" u="none" strike="noStrike" cap="none">
                <a:solidFill>
                  <a:schemeClr val="dk2"/>
                </a:solidFill>
                <a:latin typeface="Muli"/>
                <a:ea typeface="Muli"/>
                <a:cs typeface="Muli"/>
                <a:sym typeface="Muli"/>
              </a:defRPr>
            </a:lvl7pPr>
            <a:lvl8pPr marL="3657600" marR="0" lvl="7" indent="-266700" algn="l" rtl="0">
              <a:lnSpc>
                <a:spcPct val="115000"/>
              </a:lnSpc>
              <a:spcBef>
                <a:spcPts val="400"/>
              </a:spcBef>
              <a:spcAft>
                <a:spcPts val="0"/>
              </a:spcAft>
              <a:buClr>
                <a:schemeClr val="dk2"/>
              </a:buClr>
              <a:buSzPts val="600"/>
              <a:buFont typeface="Muli"/>
              <a:buChar char="•"/>
              <a:defRPr sz="600" i="0" u="none" strike="noStrike" cap="none">
                <a:solidFill>
                  <a:schemeClr val="dk2"/>
                </a:solidFill>
                <a:latin typeface="Muli"/>
                <a:ea typeface="Muli"/>
                <a:cs typeface="Muli"/>
                <a:sym typeface="Muli"/>
              </a:defRPr>
            </a:lvl8pPr>
            <a:lvl9pPr marL="4114800" marR="0" lvl="8" indent="-266700" algn="l" rtl="0">
              <a:lnSpc>
                <a:spcPct val="115000"/>
              </a:lnSpc>
              <a:spcBef>
                <a:spcPts val="400"/>
              </a:spcBef>
              <a:spcAft>
                <a:spcPts val="0"/>
              </a:spcAft>
              <a:buClr>
                <a:schemeClr val="dk2"/>
              </a:buClr>
              <a:buSzPts val="600"/>
              <a:buFont typeface="Muli"/>
              <a:buChar char="•"/>
              <a:defRPr sz="600" i="0" u="none" strike="noStrike" cap="none">
                <a:solidFill>
                  <a:schemeClr val="dk2"/>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8288" y="4821060"/>
            <a:ext cx="384000" cy="265200"/>
          </a:xfrm>
          <a:prstGeom prst="rect">
            <a:avLst/>
          </a:prstGeom>
          <a:noFill/>
          <a:ln>
            <a:noFill/>
          </a:ln>
        </p:spPr>
        <p:txBody>
          <a:bodyPr spcFirstLastPara="1" wrap="square" lIns="0" tIns="45700" rIns="0" bIns="45700" anchor="t" anchorCtr="0">
            <a:noAutofit/>
          </a:bodyPr>
          <a:lstStyle>
            <a:lvl1pPr marL="0" marR="0" lvl="0" indent="0" algn="r" rtl="0">
              <a:lnSpc>
                <a:spcPct val="100000"/>
              </a:lnSpc>
              <a:spcBef>
                <a:spcPts val="0"/>
              </a:spcBef>
              <a:spcAft>
                <a:spcPts val="0"/>
              </a:spcAft>
              <a:buNone/>
              <a:defRPr sz="600">
                <a:solidFill>
                  <a:srgbClr val="B5B5B5"/>
                </a:solidFill>
                <a:latin typeface="Muli"/>
                <a:ea typeface="Muli"/>
                <a:cs typeface="Muli"/>
                <a:sym typeface="Muli"/>
              </a:defRPr>
            </a:lvl1pPr>
            <a:lvl2pPr marL="0" marR="0" lvl="1" indent="0" algn="r" rtl="0">
              <a:lnSpc>
                <a:spcPct val="100000"/>
              </a:lnSpc>
              <a:spcBef>
                <a:spcPts val="0"/>
              </a:spcBef>
              <a:spcAft>
                <a:spcPts val="0"/>
              </a:spcAft>
              <a:buNone/>
              <a:defRPr sz="600">
                <a:solidFill>
                  <a:srgbClr val="B5B5B5"/>
                </a:solidFill>
                <a:latin typeface="Muli"/>
                <a:ea typeface="Muli"/>
                <a:cs typeface="Muli"/>
                <a:sym typeface="Muli"/>
              </a:defRPr>
            </a:lvl2pPr>
            <a:lvl3pPr marL="0" marR="0" lvl="2" indent="0" algn="r" rtl="0">
              <a:lnSpc>
                <a:spcPct val="100000"/>
              </a:lnSpc>
              <a:spcBef>
                <a:spcPts val="0"/>
              </a:spcBef>
              <a:spcAft>
                <a:spcPts val="0"/>
              </a:spcAft>
              <a:buNone/>
              <a:defRPr sz="600">
                <a:solidFill>
                  <a:srgbClr val="B5B5B5"/>
                </a:solidFill>
                <a:latin typeface="Muli"/>
                <a:ea typeface="Muli"/>
                <a:cs typeface="Muli"/>
                <a:sym typeface="Muli"/>
              </a:defRPr>
            </a:lvl3pPr>
            <a:lvl4pPr marL="0" marR="0" lvl="3" indent="0" algn="r" rtl="0">
              <a:lnSpc>
                <a:spcPct val="100000"/>
              </a:lnSpc>
              <a:spcBef>
                <a:spcPts val="0"/>
              </a:spcBef>
              <a:spcAft>
                <a:spcPts val="0"/>
              </a:spcAft>
              <a:buNone/>
              <a:defRPr sz="600">
                <a:solidFill>
                  <a:srgbClr val="B5B5B5"/>
                </a:solidFill>
                <a:latin typeface="Muli"/>
                <a:ea typeface="Muli"/>
                <a:cs typeface="Muli"/>
                <a:sym typeface="Muli"/>
              </a:defRPr>
            </a:lvl4pPr>
            <a:lvl5pPr marL="0" marR="0" lvl="4" indent="0" algn="r" rtl="0">
              <a:lnSpc>
                <a:spcPct val="100000"/>
              </a:lnSpc>
              <a:spcBef>
                <a:spcPts val="0"/>
              </a:spcBef>
              <a:spcAft>
                <a:spcPts val="0"/>
              </a:spcAft>
              <a:buNone/>
              <a:defRPr sz="600">
                <a:solidFill>
                  <a:srgbClr val="B5B5B5"/>
                </a:solidFill>
                <a:latin typeface="Muli"/>
                <a:ea typeface="Muli"/>
                <a:cs typeface="Muli"/>
                <a:sym typeface="Muli"/>
              </a:defRPr>
            </a:lvl5pPr>
            <a:lvl6pPr marL="0" marR="0" lvl="5" indent="0" algn="r" rtl="0">
              <a:lnSpc>
                <a:spcPct val="100000"/>
              </a:lnSpc>
              <a:spcBef>
                <a:spcPts val="0"/>
              </a:spcBef>
              <a:spcAft>
                <a:spcPts val="0"/>
              </a:spcAft>
              <a:buNone/>
              <a:defRPr sz="600">
                <a:solidFill>
                  <a:srgbClr val="B5B5B5"/>
                </a:solidFill>
                <a:latin typeface="Muli"/>
                <a:ea typeface="Muli"/>
                <a:cs typeface="Muli"/>
                <a:sym typeface="Muli"/>
              </a:defRPr>
            </a:lvl6pPr>
            <a:lvl7pPr marL="0" marR="0" lvl="6" indent="0" algn="r" rtl="0">
              <a:lnSpc>
                <a:spcPct val="100000"/>
              </a:lnSpc>
              <a:spcBef>
                <a:spcPts val="0"/>
              </a:spcBef>
              <a:spcAft>
                <a:spcPts val="0"/>
              </a:spcAft>
              <a:buNone/>
              <a:defRPr sz="600">
                <a:solidFill>
                  <a:srgbClr val="B5B5B5"/>
                </a:solidFill>
                <a:latin typeface="Muli"/>
                <a:ea typeface="Muli"/>
                <a:cs typeface="Muli"/>
                <a:sym typeface="Muli"/>
              </a:defRPr>
            </a:lvl7pPr>
            <a:lvl8pPr marL="0" marR="0" lvl="7" indent="0" algn="r" rtl="0">
              <a:lnSpc>
                <a:spcPct val="100000"/>
              </a:lnSpc>
              <a:spcBef>
                <a:spcPts val="0"/>
              </a:spcBef>
              <a:spcAft>
                <a:spcPts val="0"/>
              </a:spcAft>
              <a:buNone/>
              <a:defRPr sz="600">
                <a:solidFill>
                  <a:srgbClr val="B5B5B5"/>
                </a:solidFill>
                <a:latin typeface="Muli"/>
                <a:ea typeface="Muli"/>
                <a:cs typeface="Muli"/>
                <a:sym typeface="Muli"/>
              </a:defRPr>
            </a:lvl8pPr>
            <a:lvl9pPr marL="0" marR="0" lvl="8" indent="0" algn="r" rtl="0">
              <a:lnSpc>
                <a:spcPct val="100000"/>
              </a:lnSpc>
              <a:spcBef>
                <a:spcPts val="0"/>
              </a:spcBef>
              <a:spcAft>
                <a:spcPts val="0"/>
              </a:spcAft>
              <a:buNone/>
              <a:defRPr sz="600">
                <a:solidFill>
                  <a:srgbClr val="B5B5B5"/>
                </a:solidFill>
                <a:latin typeface="Muli"/>
                <a:ea typeface="Muli"/>
                <a:cs typeface="Muli"/>
                <a:sym typeface="Muli"/>
              </a:defRPr>
            </a:lvl9pPr>
          </a:lstStyle>
          <a:p>
            <a:pPr marL="0" lvl="0" indent="0" algn="r" rtl="0">
              <a:spcBef>
                <a:spcPts val="0"/>
              </a:spcBef>
              <a:spcAft>
                <a:spcPts val="0"/>
              </a:spcAft>
              <a:buNone/>
            </a:pPr>
            <a:fld id="{00000000-1234-1234-1234-123412341234}" type="slidenum">
              <a:rPr lang="en"/>
              <a:t>‹#›</a:t>
            </a:fld>
            <a:endParaRPr/>
          </a:p>
        </p:txBody>
      </p:sp>
      <p:sp>
        <p:nvSpPr>
          <p:cNvPr id="5" name="Google Shape;19;p3">
            <a:extLst>
              <a:ext uri="{FF2B5EF4-FFF2-40B4-BE49-F238E27FC236}">
                <a16:creationId xmlns:a16="http://schemas.microsoft.com/office/drawing/2014/main" id="{47137D5D-BCD2-4702-A58F-50B83CAC0EC7}"/>
              </a:ext>
            </a:extLst>
          </p:cNvPr>
          <p:cNvSpPr/>
          <p:nvPr userDrawn="1"/>
        </p:nvSpPr>
        <p:spPr>
          <a:xfrm>
            <a:off x="418778" y="4831423"/>
            <a:ext cx="1012200" cy="211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Font typeface="Open Sans"/>
              <a:buNone/>
            </a:pPr>
            <a:r>
              <a:rPr lang="en" sz="600" i="0" strike="noStrike" cap="none" dirty="0">
                <a:solidFill>
                  <a:srgbClr val="B5B5B5"/>
                </a:solidFill>
                <a:latin typeface="Muli"/>
                <a:ea typeface="Muli"/>
                <a:cs typeface="Muli"/>
                <a:sym typeface="Muli"/>
              </a:rPr>
              <a:t>Confidential</a:t>
            </a:r>
            <a:endParaRPr sz="600" dirty="0">
              <a:solidFill>
                <a:srgbClr val="B5B5B5"/>
              </a:solidFill>
              <a:latin typeface="Muli"/>
              <a:ea typeface="Muli"/>
              <a:cs typeface="Muli"/>
              <a:sym typeface="Muli"/>
            </a:endParaRPr>
          </a:p>
        </p:txBody>
      </p:sp>
    </p:spTree>
    <p:extLst>
      <p:ext uri="{BB962C8B-B14F-4D97-AF65-F5344CB8AC3E}">
        <p14:creationId xmlns:p14="http://schemas.microsoft.com/office/powerpoint/2010/main" val="4035284808"/>
      </p:ext>
    </p:extLst>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1657074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2.png"/><Relationship Id="rId3" Type="http://schemas.openxmlformats.org/officeDocument/2006/relationships/customXml" Target="../ink/ink3.xml"/><Relationship Id="rId7" Type="http://schemas.openxmlformats.org/officeDocument/2006/relationships/customXml" Target="../ink/ink5.xml"/><Relationship Id="rId12" Type="http://schemas.openxmlformats.org/officeDocument/2006/relationships/customXml" Target="../ink/ink7.xml"/><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1.png"/><Relationship Id="rId5" Type="http://schemas.openxmlformats.org/officeDocument/2006/relationships/customXml" Target="../ink/ink4.xml"/><Relationship Id="rId10" Type="http://schemas.openxmlformats.org/officeDocument/2006/relationships/customXml" Target="../ink/ink6.xml"/><Relationship Id="rId4" Type="http://schemas.openxmlformats.org/officeDocument/2006/relationships/image" Target="../media/image17.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customXml" Target="../ink/ink8.xml"/><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customXml" Target="../ink/ink9.xml"/><Relationship Id="rId4" Type="http://schemas.openxmlformats.org/officeDocument/2006/relationships/image" Target="../media/image24.png"/><Relationship Id="rId9"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customXml" Target="../ink/ink1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adam.burstyn@gmail.com" TargetMode="External"/><Relationship Id="rId7" Type="http://schemas.openxmlformats.org/officeDocument/2006/relationships/image" Target="../media/image4.jpeg"/><Relationship Id="rId2" Type="http://schemas.openxmlformats.org/officeDocument/2006/relationships/hyperlink" Target="mailto:ulloajuan@hotmail.com"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idomaica@gmail.com" TargetMode="External"/></Relationships>
</file>

<file path=ppt/slides/_rels/slide2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share.streamlit.io/aburstyn9068/nba_player_comparison/main/app.p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hoopshype.com/salaries/players/" TargetMode="External"/><Relationship Id="rId2" Type="http://schemas.openxmlformats.org/officeDocument/2006/relationships/hyperlink" Target="https://www.basketball-reference.com/leagues/NBA_2021.html" TargetMode="Externa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hyperlink" Target="https://www.basketball-reference.com/about/glossary.html" TargetMode="External"/><Relationship Id="rId1" Type="http://schemas.openxmlformats.org/officeDocument/2006/relationships/slideLayout" Target="../slideLayouts/slideLayout1.xml"/><Relationship Id="rId4" Type="http://schemas.openxmlformats.org/officeDocument/2006/relationships/image" Target="../media/image120.png"/></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48.png"/><Relationship Id="rId7" Type="http://schemas.openxmlformats.org/officeDocument/2006/relationships/image" Target="../media/image170.png"/><Relationship Id="rId2"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customXml" Target="../ink/ink16.xml"/><Relationship Id="rId11" Type="http://schemas.openxmlformats.org/officeDocument/2006/relationships/image" Target="../media/image190.png"/><Relationship Id="rId5" Type="http://schemas.openxmlformats.org/officeDocument/2006/relationships/image" Target="../media/image50.png"/><Relationship Id="rId10" Type="http://schemas.openxmlformats.org/officeDocument/2006/relationships/customXml" Target="../ink/ink18.xml"/><Relationship Id="rId4" Type="http://schemas.openxmlformats.org/officeDocument/2006/relationships/image" Target="../media/image49.png"/><Relationship Id="rId9" Type="http://schemas.openxmlformats.org/officeDocument/2006/relationships/image" Target="../media/image180.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basketball-reference.com/leagues/NBA_2021.html" TargetMode="External"/><Relationship Id="rId2" Type="http://schemas.openxmlformats.org/officeDocument/2006/relationships/hyperlink" Target="https://www.kaggle.com/robikscube/ncaa-data-20152019-sportsreference"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hoopshype.com/salaries/play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DE16AE-ED37-44B9-A51B-4915F1E6011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900" b="0" i="0" u="none" strike="noStrike" kern="0" cap="none" spc="0" normalizeH="0" baseline="0" noProof="0" smtClean="0">
                <a:ln>
                  <a:noFill/>
                </a:ln>
                <a:solidFill>
                  <a:srgbClr val="FFFFFF"/>
                </a:solidFill>
                <a:effectLst/>
                <a:uLnTx/>
                <a:uFillTx/>
                <a:latin typeface="Nunito"/>
                <a:sym typeface="Nuni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 sz="900" b="0" i="0" u="none" strike="noStrike" kern="0" cap="none" spc="0" normalizeH="0" baseline="0" noProof="0">
              <a:ln>
                <a:noFill/>
              </a:ln>
              <a:solidFill>
                <a:srgbClr val="FFFFFF"/>
              </a:solidFill>
              <a:effectLst/>
              <a:uLnTx/>
              <a:uFillTx/>
              <a:latin typeface="Nunito"/>
              <a:sym typeface="Nunito"/>
            </a:endParaRPr>
          </a:p>
        </p:txBody>
      </p:sp>
      <p:sp>
        <p:nvSpPr>
          <p:cNvPr id="3" name="TextBox 2">
            <a:extLst>
              <a:ext uri="{FF2B5EF4-FFF2-40B4-BE49-F238E27FC236}">
                <a16:creationId xmlns:a16="http://schemas.microsoft.com/office/drawing/2014/main" id="{EDBDE2E3-E7EA-4946-B368-4E6D1D372E79}"/>
              </a:ext>
            </a:extLst>
          </p:cNvPr>
          <p:cNvSpPr txBox="1"/>
          <p:nvPr/>
        </p:nvSpPr>
        <p:spPr>
          <a:xfrm>
            <a:off x="357509" y="1430039"/>
            <a:ext cx="764485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Final Project  – </a:t>
            </a:r>
            <a:r>
              <a:rPr kumimoji="0" lang="es-ES" sz="2400" b="1" i="0" u="none" strike="noStrike" kern="1200" cap="none" spc="0" normalizeH="0" baseline="0" noProof="0" dirty="0" err="1">
                <a:ln>
                  <a:noFill/>
                </a:ln>
                <a:solidFill>
                  <a:srgbClr val="FFFF00"/>
                </a:solidFill>
                <a:effectLst>
                  <a:outerShdw blurRad="38100" dist="38100" dir="2700000" algn="tl">
                    <a:srgbClr val="000000">
                      <a:alpha val="43137"/>
                    </a:srgbClr>
                  </a:outerShdw>
                </a:effectLst>
                <a:uLnTx/>
                <a:uFillTx/>
                <a:latin typeface="Arial"/>
                <a:ea typeface="+mn-ea"/>
                <a:cs typeface="+mn-cs"/>
              </a:rPr>
              <a:t>Group</a:t>
            </a:r>
            <a:r>
              <a:rPr kumimoji="0" lang="es-E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rPr>
              <a:t> 1 – NBA Player </a:t>
            </a:r>
            <a:r>
              <a:rPr kumimoji="0" lang="es-ES" sz="2400" b="1" i="0" u="none" strike="noStrike" kern="1200" cap="none" spc="0" normalizeH="0" baseline="0" noProof="0" dirty="0" err="1">
                <a:ln>
                  <a:noFill/>
                </a:ln>
                <a:solidFill>
                  <a:srgbClr val="FFFF00"/>
                </a:solidFill>
                <a:effectLst>
                  <a:outerShdw blurRad="38100" dist="38100" dir="2700000" algn="tl">
                    <a:srgbClr val="000000">
                      <a:alpha val="43137"/>
                    </a:srgbClr>
                  </a:outerShdw>
                </a:effectLst>
                <a:uLnTx/>
                <a:uFillTx/>
                <a:latin typeface="Arial"/>
                <a:ea typeface="+mn-ea"/>
                <a:cs typeface="+mn-cs"/>
              </a:rPr>
              <a:t>Replacement</a:t>
            </a:r>
            <a:endParaRPr kumimoji="0" lang="es-ES" sz="2400" b="1"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a:ea typeface="+mn-ea"/>
              <a:cs typeface="+mn-cs"/>
            </a:endParaRPr>
          </a:p>
        </p:txBody>
      </p:sp>
      <p:sp>
        <p:nvSpPr>
          <p:cNvPr id="6" name="Title 5">
            <a:extLst>
              <a:ext uri="{FF2B5EF4-FFF2-40B4-BE49-F238E27FC236}">
                <a16:creationId xmlns:a16="http://schemas.microsoft.com/office/drawing/2014/main" id="{E84345D5-8E86-4DCD-9A5F-D12E0947D943}"/>
              </a:ext>
            </a:extLst>
          </p:cNvPr>
          <p:cNvSpPr>
            <a:spLocks noGrp="1"/>
          </p:cNvSpPr>
          <p:nvPr>
            <p:ph type="ctrTitle"/>
          </p:nvPr>
        </p:nvSpPr>
        <p:spPr>
          <a:xfrm>
            <a:off x="720872" y="2466337"/>
            <a:ext cx="4255500" cy="648124"/>
          </a:xfrm>
        </p:spPr>
        <p:txBody>
          <a:bodyPr>
            <a:normAutofit fontScale="90000"/>
          </a:bodyPr>
          <a:lstStyle/>
          <a:p>
            <a:r>
              <a:rPr lang="en-US" sz="2000" dirty="0"/>
              <a:t>Using Automated Machine Learning to Predict NBA Player replacement</a:t>
            </a:r>
            <a:br>
              <a:rPr lang="en-US" sz="2000" dirty="0"/>
            </a:br>
            <a:endParaRPr lang="es-E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7863C23B-044C-439D-AD7D-182930483434}"/>
              </a:ext>
            </a:extLst>
          </p:cNvPr>
          <p:cNvSpPr>
            <a:spLocks noChangeArrowheads="1"/>
          </p:cNvSpPr>
          <p:nvPr/>
        </p:nvSpPr>
        <p:spPr bwMode="auto">
          <a:xfrm>
            <a:off x="5940425" y="2195513"/>
            <a:ext cx="2303463" cy="487362"/>
          </a:xfrm>
          <a:prstGeom prst="rect">
            <a:avLst/>
          </a:prstGeom>
          <a:solidFill>
            <a:schemeClr val="bg1"/>
          </a:solidFill>
          <a:ln w="9525">
            <a:solidFill>
              <a:schemeClr val="bg1"/>
            </a:solidFill>
            <a:miter lim="800000"/>
            <a:headEnd/>
            <a:tailEnd/>
          </a:ln>
        </p:spPr>
        <p:txBody>
          <a:bodyPr wrap="none"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VE" altLang="en-US" sz="1400" b="0"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
        <p:nvSpPr>
          <p:cNvPr id="14339" name="Rectangle 2">
            <a:extLst>
              <a:ext uri="{FF2B5EF4-FFF2-40B4-BE49-F238E27FC236}">
                <a16:creationId xmlns:a16="http://schemas.microsoft.com/office/drawing/2014/main" id="{CEAEEC25-86F5-4EF9-ABDA-ED451EB9E446}"/>
              </a:ext>
            </a:extLst>
          </p:cNvPr>
          <p:cNvSpPr>
            <a:spLocks noGrp="1" noChangeArrowheads="1"/>
          </p:cNvSpPr>
          <p:nvPr>
            <p:ph type="title"/>
          </p:nvPr>
        </p:nvSpPr>
        <p:spPr>
          <a:xfrm>
            <a:off x="4114037" y="90611"/>
            <a:ext cx="3749675" cy="346075"/>
          </a:xfrm>
        </p:spPr>
        <p:txBody>
          <a:bodyPr/>
          <a:lstStyle/>
          <a:p>
            <a:pPr algn="ctr" eaLnBrk="1" hangingPunct="1"/>
            <a:r>
              <a:rPr lang="es-VE" dirty="0">
                <a:solidFill>
                  <a:srgbClr val="FF0000"/>
                </a:solidFill>
                <a:effectLst>
                  <a:outerShdw blurRad="38100" dist="38100" dir="2700000" algn="tl">
                    <a:srgbClr val="000000">
                      <a:alpha val="43137"/>
                    </a:srgbClr>
                  </a:outerShdw>
                </a:effectLst>
                <a:cs typeface="Arial" panose="020B0604020202020204" pitchFamily="34" charset="0"/>
              </a:rPr>
              <a:t>AGENDA</a:t>
            </a:r>
            <a:endParaRPr dirty="0">
              <a:solidFill>
                <a:srgbClr val="FF0000"/>
              </a:solidFill>
              <a:effectLst>
                <a:outerShdw blurRad="38100" dist="38100" dir="2700000" algn="tl">
                  <a:srgbClr val="000000">
                    <a:alpha val="43137"/>
                  </a:srgbClr>
                </a:outerShdw>
              </a:effectLst>
              <a:cs typeface="Arial" panose="020B0604020202020204" pitchFamily="34" charset="0"/>
            </a:endParaRPr>
          </a:p>
        </p:txBody>
      </p:sp>
      <p:sp>
        <p:nvSpPr>
          <p:cNvPr id="14340" name="Slide Number Placeholder 16">
            <a:extLst>
              <a:ext uri="{FF2B5EF4-FFF2-40B4-BE49-F238E27FC236}">
                <a16:creationId xmlns:a16="http://schemas.microsoft.com/office/drawing/2014/main" id="{AD737F08-B4E7-4B45-B37C-EC30E92AC45B}"/>
              </a:ext>
            </a:extLst>
          </p:cNvPr>
          <p:cNvSpPr>
            <a:spLocks noGrp="1" noChangeArrowheads="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066CD2D-0ABF-47FB-B40B-94A07E0DAB6A}" type="slidenum">
              <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rPr>
              <a:pPr marL="0" marR="0" lvl="0" indent="0" algn="r" defTabSz="914400" rtl="0" eaLnBrk="1" fontAlgn="auto" latinLnBrk="0" hangingPunct="1">
                <a:lnSpc>
                  <a:spcPct val="100000"/>
                </a:lnSpc>
                <a:spcBef>
                  <a:spcPct val="0"/>
                </a:spcBef>
                <a:spcAft>
                  <a:spcPts val="0"/>
                </a:spcAft>
                <a:buClrTx/>
                <a:buSzTx/>
                <a:buFontTx/>
                <a:buNone/>
                <a:tabLst/>
                <a:defRPr/>
              </a:pPr>
              <a:t>10</a:t>
            </a:fld>
            <a:endPar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endParaRPr>
          </a:p>
        </p:txBody>
      </p:sp>
      <p:sp>
        <p:nvSpPr>
          <p:cNvPr id="23" name="Rectangle 5">
            <a:extLst>
              <a:ext uri="{FF2B5EF4-FFF2-40B4-BE49-F238E27FC236}">
                <a16:creationId xmlns:a16="http://schemas.microsoft.com/office/drawing/2014/main" id="{93F6B737-4C10-47DD-8B3A-388754690A04}"/>
              </a:ext>
            </a:extLst>
          </p:cNvPr>
          <p:cNvSpPr>
            <a:spLocks noChangeArrowheads="1"/>
          </p:cNvSpPr>
          <p:nvPr/>
        </p:nvSpPr>
        <p:spPr bwMode="auto">
          <a:xfrm>
            <a:off x="3486604" y="1025962"/>
            <a:ext cx="4846124" cy="3123932"/>
          </a:xfrm>
          <a:prstGeom prst="rect">
            <a:avLst/>
          </a:prstGeom>
          <a:noFill/>
          <a:ln>
            <a:noFill/>
          </a:ln>
        </p:spPr>
        <p:txBody>
          <a:bodyPr wrap="square">
            <a:spAutoFit/>
          </a:bodyPr>
          <a:lstStyle>
            <a:lvl1pPr marL="342900" indent="-342900">
              <a:defRPr sz="1400">
                <a:solidFill>
                  <a:schemeClr val="tx1"/>
                </a:solidFill>
                <a:latin typeface="Arial" panose="020B0604020202020204" pitchFamily="34" charset="0"/>
              </a:defRPr>
            </a:lvl1pPr>
            <a:lvl2pPr marL="800100" indent="-342900">
              <a:defRPr sz="1400">
                <a:solidFill>
                  <a:schemeClr val="tx1"/>
                </a:solidFill>
                <a:latin typeface="Arial" panose="020B0604020202020204" pitchFamily="34" charset="0"/>
              </a:defRPr>
            </a:lvl2pPr>
            <a:lvl3pPr marL="1085850" indent="-17145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s-VE"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DESCRIPTION</a:t>
            </a:r>
            <a:endParaRPr kumimoji="0" lang="es-VE"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REQUIREMENTS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SOURCES</a:t>
            </a:r>
            <a:endParaRPr kumimoji="0" lang="es-VE" altLang="en-US" sz="16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ETL</a:t>
            </a:r>
            <a:endPar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EXTRACTION</a:t>
            </a:r>
            <a:endParaRPr kumimoji="0" lang="es-E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TRANSFORMATION</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LOAD</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USER INTERFACE &amp; VISUALIZATIONS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CONCLUSIONS</a:t>
            </a:r>
            <a:endParaRPr kumimoji="0" lang="es-ES" altLang="en-US" sz="105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p:txBody>
      </p:sp>
      <p:sp>
        <p:nvSpPr>
          <p:cNvPr id="7" name="Rounded Rectangle 6">
            <a:extLst>
              <a:ext uri="{FF2B5EF4-FFF2-40B4-BE49-F238E27FC236}">
                <a16:creationId xmlns:a16="http://schemas.microsoft.com/office/drawing/2014/main" id="{59020BB8-52F6-42E8-BAD9-1A279A6328FC}"/>
              </a:ext>
            </a:extLst>
          </p:cNvPr>
          <p:cNvSpPr>
            <a:spLocks noChangeArrowheads="1"/>
          </p:cNvSpPr>
          <p:nvPr/>
        </p:nvSpPr>
        <p:spPr bwMode="auto">
          <a:xfrm>
            <a:off x="3431603" y="2172619"/>
            <a:ext cx="3292332" cy="714960"/>
          </a:xfrm>
          <a:prstGeom prst="roundRect">
            <a:avLst>
              <a:gd name="adj" fmla="val 16667"/>
            </a:avLst>
          </a:prstGeom>
          <a:solidFill>
            <a:srgbClr val="FFFF00">
              <a:alpha val="25098"/>
            </a:srgbClr>
          </a:solidFill>
          <a:ln w="50800" algn="ctr">
            <a:solidFill>
              <a:srgbClr val="FF0000"/>
            </a:solidFill>
            <a:prstDash val="dash"/>
            <a:round/>
            <a:headEnd/>
            <a:tailEnd/>
          </a:ln>
        </p:spPr>
        <p:txBody>
          <a:bodyPr lIns="90000" tIns="46800" rIns="90000" bIns="46800"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600" b="1"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Tree>
    <p:extLst>
      <p:ext uri="{BB962C8B-B14F-4D97-AF65-F5344CB8AC3E}">
        <p14:creationId xmlns:p14="http://schemas.microsoft.com/office/powerpoint/2010/main" val="16526980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2A54FF-4CF9-4470-A2BA-85FD57A2F989}"/>
              </a:ext>
            </a:extLst>
          </p:cNvPr>
          <p:cNvPicPr>
            <a:picLocks noChangeAspect="1"/>
          </p:cNvPicPr>
          <p:nvPr/>
        </p:nvPicPr>
        <p:blipFill>
          <a:blip r:embed="rId2"/>
          <a:stretch>
            <a:fillRect/>
          </a:stretch>
        </p:blipFill>
        <p:spPr>
          <a:xfrm>
            <a:off x="350062" y="607083"/>
            <a:ext cx="7727138" cy="4261011"/>
          </a:xfrm>
          <a:prstGeom prst="rect">
            <a:avLst/>
          </a:prstGeom>
        </p:spPr>
      </p:pic>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r>
              <a:rPr lang="en-US"/>
              <a:t>EXTRACTION</a:t>
            </a:r>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endParaRPr>
          </a:p>
        </p:txBody>
      </p:sp>
      <p:cxnSp>
        <p:nvCxnSpPr>
          <p:cNvPr id="10" name="Straight Arrow Connector 9">
            <a:extLst>
              <a:ext uri="{FF2B5EF4-FFF2-40B4-BE49-F238E27FC236}">
                <a16:creationId xmlns:a16="http://schemas.microsoft.com/office/drawing/2014/main" id="{C3FBC72A-0211-4F4B-846D-76CD2B9106F9}"/>
              </a:ext>
            </a:extLst>
          </p:cNvPr>
          <p:cNvCxnSpPr>
            <a:cxnSpLocks/>
          </p:cNvCxnSpPr>
          <p:nvPr/>
        </p:nvCxnSpPr>
        <p:spPr>
          <a:xfrm>
            <a:off x="2487959" y="1778397"/>
            <a:ext cx="27071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E4D320-9716-47CB-BED4-5CC980B8FEF7}"/>
              </a:ext>
            </a:extLst>
          </p:cNvPr>
          <p:cNvSpPr txBox="1"/>
          <p:nvPr/>
        </p:nvSpPr>
        <p:spPr>
          <a:xfrm>
            <a:off x="5222664" y="1593731"/>
            <a:ext cx="213360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Dependencies</a:t>
            </a:r>
            <a:endParaRPr kumimoji="0" lang="es-E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0313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r>
              <a:rPr lang="en-US" dirty="0"/>
              <a:t>EXTRACTION. </a:t>
            </a:r>
            <a:r>
              <a:rPr lang="en-US" dirty="0">
                <a:solidFill>
                  <a:srgbClr val="0070C0"/>
                </a:solidFill>
              </a:rPr>
              <a:t>Reading .csv for stats &amp; Salaries</a:t>
            </a:r>
            <a:endParaRPr lang="es-ES" dirty="0">
              <a:solidFill>
                <a:srgbClr val="0070C0"/>
              </a:solidFill>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endParaRPr>
          </a:p>
        </p:txBody>
      </p:sp>
      <p:pic>
        <p:nvPicPr>
          <p:cNvPr id="6" name="Picture 5">
            <a:extLst>
              <a:ext uri="{FF2B5EF4-FFF2-40B4-BE49-F238E27FC236}">
                <a16:creationId xmlns:a16="http://schemas.microsoft.com/office/drawing/2014/main" id="{8C6E0873-9D59-497D-B636-D719EA5FF2FD}"/>
              </a:ext>
            </a:extLst>
          </p:cNvPr>
          <p:cNvPicPr>
            <a:picLocks noChangeAspect="1"/>
          </p:cNvPicPr>
          <p:nvPr/>
        </p:nvPicPr>
        <p:blipFill>
          <a:blip r:embed="rId2"/>
          <a:stretch>
            <a:fillRect/>
          </a:stretch>
        </p:blipFill>
        <p:spPr>
          <a:xfrm>
            <a:off x="720400" y="474500"/>
            <a:ext cx="5966866" cy="4348997"/>
          </a:xfrm>
          <a:prstGeom prst="rect">
            <a:avLst/>
          </a:prstGeom>
          <a:ln>
            <a:solidFill>
              <a:schemeClr val="tx1"/>
            </a:solidFill>
          </a:ln>
        </p:spPr>
      </p:pic>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C47821A1-08FE-4FB7-BCF2-043367C044B5}"/>
                  </a:ext>
                </a:extLst>
              </p14:cNvPr>
              <p14:cNvContentPartPr/>
              <p14:nvPr/>
            </p14:nvContentPartPr>
            <p14:xfrm>
              <a:off x="1739160" y="1505861"/>
              <a:ext cx="982080" cy="34560"/>
            </p14:xfrm>
          </p:contentPart>
        </mc:Choice>
        <mc:Fallback>
          <p:pic>
            <p:nvPicPr>
              <p:cNvPr id="11" name="Ink 10">
                <a:extLst>
                  <a:ext uri="{FF2B5EF4-FFF2-40B4-BE49-F238E27FC236}">
                    <a16:creationId xmlns:a16="http://schemas.microsoft.com/office/drawing/2014/main" id="{C47821A1-08FE-4FB7-BCF2-043367C044B5}"/>
                  </a:ext>
                </a:extLst>
              </p:cNvPr>
              <p:cNvPicPr/>
              <p:nvPr/>
            </p:nvPicPr>
            <p:blipFill>
              <a:blip r:embed="rId4"/>
              <a:stretch>
                <a:fillRect/>
              </a:stretch>
            </p:blipFill>
            <p:spPr>
              <a:xfrm>
                <a:off x="1703520" y="1433861"/>
                <a:ext cx="10537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4C835997-DC29-41E3-99EB-7788F29ED4DB}"/>
                  </a:ext>
                </a:extLst>
              </p14:cNvPr>
              <p14:cNvContentPartPr/>
              <p14:nvPr/>
            </p14:nvContentPartPr>
            <p14:xfrm>
              <a:off x="1752840" y="3471101"/>
              <a:ext cx="913320" cy="35280"/>
            </p14:xfrm>
          </p:contentPart>
        </mc:Choice>
        <mc:Fallback>
          <p:pic>
            <p:nvPicPr>
              <p:cNvPr id="12" name="Ink 11">
                <a:extLst>
                  <a:ext uri="{FF2B5EF4-FFF2-40B4-BE49-F238E27FC236}">
                    <a16:creationId xmlns:a16="http://schemas.microsoft.com/office/drawing/2014/main" id="{4C835997-DC29-41E3-99EB-7788F29ED4DB}"/>
                  </a:ext>
                </a:extLst>
              </p:cNvPr>
              <p:cNvPicPr/>
              <p:nvPr/>
            </p:nvPicPr>
            <p:blipFill>
              <a:blip r:embed="rId6"/>
              <a:stretch>
                <a:fillRect/>
              </a:stretch>
            </p:blipFill>
            <p:spPr>
              <a:xfrm>
                <a:off x="1717200" y="3399101"/>
                <a:ext cx="984960" cy="178920"/>
              </a:xfrm>
              <a:prstGeom prst="rect">
                <a:avLst/>
              </a:prstGeom>
            </p:spPr>
          </p:pic>
        </mc:Fallback>
      </mc:AlternateContent>
    </p:spTree>
    <p:extLst>
      <p:ext uri="{BB962C8B-B14F-4D97-AF65-F5344CB8AC3E}">
        <p14:creationId xmlns:p14="http://schemas.microsoft.com/office/powerpoint/2010/main" val="55949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7863C23B-044C-439D-AD7D-182930483434}"/>
              </a:ext>
            </a:extLst>
          </p:cNvPr>
          <p:cNvSpPr>
            <a:spLocks noChangeArrowheads="1"/>
          </p:cNvSpPr>
          <p:nvPr/>
        </p:nvSpPr>
        <p:spPr bwMode="auto">
          <a:xfrm>
            <a:off x="5940425" y="2195513"/>
            <a:ext cx="2303463" cy="487362"/>
          </a:xfrm>
          <a:prstGeom prst="rect">
            <a:avLst/>
          </a:prstGeom>
          <a:solidFill>
            <a:schemeClr val="bg1"/>
          </a:solidFill>
          <a:ln w="9525">
            <a:solidFill>
              <a:schemeClr val="bg1"/>
            </a:solidFill>
            <a:miter lim="800000"/>
            <a:headEnd/>
            <a:tailEnd/>
          </a:ln>
        </p:spPr>
        <p:txBody>
          <a:bodyPr wrap="none"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VE" altLang="en-US" sz="1400" b="0"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
        <p:nvSpPr>
          <p:cNvPr id="14339" name="Rectangle 2">
            <a:extLst>
              <a:ext uri="{FF2B5EF4-FFF2-40B4-BE49-F238E27FC236}">
                <a16:creationId xmlns:a16="http://schemas.microsoft.com/office/drawing/2014/main" id="{CEAEEC25-86F5-4EF9-ABDA-ED451EB9E446}"/>
              </a:ext>
            </a:extLst>
          </p:cNvPr>
          <p:cNvSpPr>
            <a:spLocks noGrp="1" noChangeArrowheads="1"/>
          </p:cNvSpPr>
          <p:nvPr>
            <p:ph type="title"/>
          </p:nvPr>
        </p:nvSpPr>
        <p:spPr>
          <a:xfrm>
            <a:off x="4114037" y="90611"/>
            <a:ext cx="3749675" cy="346075"/>
          </a:xfrm>
        </p:spPr>
        <p:txBody>
          <a:bodyPr/>
          <a:lstStyle/>
          <a:p>
            <a:pPr algn="ctr" eaLnBrk="1" hangingPunct="1"/>
            <a:r>
              <a:rPr lang="es-VE" dirty="0">
                <a:solidFill>
                  <a:srgbClr val="FF0000"/>
                </a:solidFill>
                <a:effectLst>
                  <a:outerShdw blurRad="38100" dist="38100" dir="2700000" algn="tl">
                    <a:srgbClr val="000000">
                      <a:alpha val="43137"/>
                    </a:srgbClr>
                  </a:outerShdw>
                </a:effectLst>
                <a:cs typeface="Arial" panose="020B0604020202020204" pitchFamily="34" charset="0"/>
              </a:rPr>
              <a:t>AGENDA</a:t>
            </a:r>
            <a:endParaRPr dirty="0">
              <a:solidFill>
                <a:srgbClr val="FF0000"/>
              </a:solidFill>
              <a:effectLst>
                <a:outerShdw blurRad="38100" dist="38100" dir="2700000" algn="tl">
                  <a:srgbClr val="000000">
                    <a:alpha val="43137"/>
                  </a:srgbClr>
                </a:outerShdw>
              </a:effectLst>
              <a:cs typeface="Arial" panose="020B0604020202020204" pitchFamily="34" charset="0"/>
            </a:endParaRPr>
          </a:p>
        </p:txBody>
      </p:sp>
      <p:sp>
        <p:nvSpPr>
          <p:cNvPr id="14340" name="Slide Number Placeholder 16">
            <a:extLst>
              <a:ext uri="{FF2B5EF4-FFF2-40B4-BE49-F238E27FC236}">
                <a16:creationId xmlns:a16="http://schemas.microsoft.com/office/drawing/2014/main" id="{AD737F08-B4E7-4B45-B37C-EC30E92AC45B}"/>
              </a:ext>
            </a:extLst>
          </p:cNvPr>
          <p:cNvSpPr>
            <a:spLocks noGrp="1" noChangeArrowheads="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066CD2D-0ABF-47FB-B40B-94A07E0DAB6A}" type="slidenum">
              <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rPr>
              <a:pPr marL="0" marR="0" lvl="0" indent="0" algn="r" defTabSz="914400" rtl="0" eaLnBrk="1" fontAlgn="auto" latinLnBrk="0" hangingPunct="1">
                <a:lnSpc>
                  <a:spcPct val="100000"/>
                </a:lnSpc>
                <a:spcBef>
                  <a:spcPct val="0"/>
                </a:spcBef>
                <a:spcAft>
                  <a:spcPts val="0"/>
                </a:spcAft>
                <a:buClrTx/>
                <a:buSzTx/>
                <a:buFontTx/>
                <a:buNone/>
                <a:tabLst/>
                <a:defRPr/>
              </a:pPr>
              <a:t>13</a:t>
            </a:fld>
            <a:endPar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endParaRPr>
          </a:p>
        </p:txBody>
      </p:sp>
      <p:sp>
        <p:nvSpPr>
          <p:cNvPr id="23" name="Rectangle 5">
            <a:extLst>
              <a:ext uri="{FF2B5EF4-FFF2-40B4-BE49-F238E27FC236}">
                <a16:creationId xmlns:a16="http://schemas.microsoft.com/office/drawing/2014/main" id="{93F6B737-4C10-47DD-8B3A-388754690A04}"/>
              </a:ext>
            </a:extLst>
          </p:cNvPr>
          <p:cNvSpPr>
            <a:spLocks noChangeArrowheads="1"/>
          </p:cNvSpPr>
          <p:nvPr/>
        </p:nvSpPr>
        <p:spPr bwMode="auto">
          <a:xfrm>
            <a:off x="3486604" y="1025962"/>
            <a:ext cx="4846124" cy="3123932"/>
          </a:xfrm>
          <a:prstGeom prst="rect">
            <a:avLst/>
          </a:prstGeom>
          <a:noFill/>
          <a:ln>
            <a:noFill/>
          </a:ln>
        </p:spPr>
        <p:txBody>
          <a:bodyPr wrap="square">
            <a:spAutoFit/>
          </a:bodyPr>
          <a:lstStyle>
            <a:lvl1pPr marL="342900" indent="-342900">
              <a:defRPr sz="1400">
                <a:solidFill>
                  <a:schemeClr val="tx1"/>
                </a:solidFill>
                <a:latin typeface="Arial" panose="020B0604020202020204" pitchFamily="34" charset="0"/>
              </a:defRPr>
            </a:lvl1pPr>
            <a:lvl2pPr marL="800100" indent="-342900">
              <a:defRPr sz="1400">
                <a:solidFill>
                  <a:schemeClr val="tx1"/>
                </a:solidFill>
                <a:latin typeface="Arial" panose="020B0604020202020204" pitchFamily="34" charset="0"/>
              </a:defRPr>
            </a:lvl2pPr>
            <a:lvl3pPr marL="1085850" indent="-17145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s-VE"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DESCRIPTION</a:t>
            </a:r>
            <a:endParaRPr kumimoji="0" lang="es-VE"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REQUIREMENTS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SOURCES</a:t>
            </a:r>
            <a:endParaRPr kumimoji="0" lang="es-VE" altLang="en-US" sz="16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ETL</a:t>
            </a:r>
            <a:endPar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EXTRACTION</a:t>
            </a:r>
            <a:endParaRPr kumimoji="0" lang="es-E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TRANSFORMATION</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LOAD</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USER INTERFACE &amp; VISUALIZATIONS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CONCLUSIONS</a:t>
            </a:r>
            <a:endParaRPr kumimoji="0" lang="es-ES" altLang="en-US" sz="105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p:txBody>
      </p:sp>
      <p:sp>
        <p:nvSpPr>
          <p:cNvPr id="7" name="Rounded Rectangle 6">
            <a:extLst>
              <a:ext uri="{FF2B5EF4-FFF2-40B4-BE49-F238E27FC236}">
                <a16:creationId xmlns:a16="http://schemas.microsoft.com/office/drawing/2014/main" id="{59020BB8-52F6-42E8-BAD9-1A279A6328FC}"/>
              </a:ext>
            </a:extLst>
          </p:cNvPr>
          <p:cNvSpPr>
            <a:spLocks noChangeArrowheads="1"/>
          </p:cNvSpPr>
          <p:nvPr/>
        </p:nvSpPr>
        <p:spPr bwMode="auto">
          <a:xfrm>
            <a:off x="3954117" y="2860078"/>
            <a:ext cx="2075423" cy="543140"/>
          </a:xfrm>
          <a:prstGeom prst="roundRect">
            <a:avLst>
              <a:gd name="adj" fmla="val 16667"/>
            </a:avLst>
          </a:prstGeom>
          <a:solidFill>
            <a:srgbClr val="FFFF00">
              <a:alpha val="25098"/>
            </a:srgbClr>
          </a:solidFill>
          <a:ln w="50800" algn="ctr">
            <a:solidFill>
              <a:srgbClr val="FF0000"/>
            </a:solidFill>
            <a:prstDash val="dash"/>
            <a:round/>
            <a:headEnd/>
            <a:tailEnd/>
          </a:ln>
        </p:spPr>
        <p:txBody>
          <a:bodyPr lIns="90000" tIns="46800" rIns="90000" bIns="46800"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600" b="1"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Tree>
    <p:extLst>
      <p:ext uri="{BB962C8B-B14F-4D97-AF65-F5344CB8AC3E}">
        <p14:creationId xmlns:p14="http://schemas.microsoft.com/office/powerpoint/2010/main" val="39254514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TRANSFORMATION #1. </a:t>
            </a:r>
            <a:r>
              <a:rPr lang="en-US" dirty="0">
                <a:solidFill>
                  <a:srgbClr val="0070C0"/>
                </a:solidFill>
                <a:effectLst/>
              </a:rPr>
              <a:t>To produce statistical cleaned data</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pic>
        <p:nvPicPr>
          <p:cNvPr id="8" name="Picture 7">
            <a:extLst>
              <a:ext uri="{FF2B5EF4-FFF2-40B4-BE49-F238E27FC236}">
                <a16:creationId xmlns:a16="http://schemas.microsoft.com/office/drawing/2014/main" id="{530BFCC3-243F-4F71-B369-71D643ACA9BF}"/>
              </a:ext>
            </a:extLst>
          </p:cNvPr>
          <p:cNvPicPr>
            <a:picLocks noChangeAspect="1"/>
          </p:cNvPicPr>
          <p:nvPr/>
        </p:nvPicPr>
        <p:blipFill>
          <a:blip r:embed="rId2"/>
          <a:stretch>
            <a:fillRect/>
          </a:stretch>
        </p:blipFill>
        <p:spPr>
          <a:xfrm>
            <a:off x="483043" y="717203"/>
            <a:ext cx="4735225" cy="2040704"/>
          </a:xfrm>
          <a:prstGeom prst="rect">
            <a:avLst/>
          </a:prstGeom>
        </p:spPr>
      </p:pic>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9CEB11D6-9278-4271-A619-2D4F5C1F463F}"/>
                  </a:ext>
                </a:extLst>
              </p14:cNvPr>
              <p14:cNvContentPartPr/>
              <p14:nvPr/>
            </p14:nvContentPartPr>
            <p14:xfrm>
              <a:off x="1587960" y="1152701"/>
              <a:ext cx="285120" cy="30600"/>
            </p14:xfrm>
          </p:contentPart>
        </mc:Choice>
        <mc:Fallback>
          <p:pic>
            <p:nvPicPr>
              <p:cNvPr id="10" name="Ink 9">
                <a:extLst>
                  <a:ext uri="{FF2B5EF4-FFF2-40B4-BE49-F238E27FC236}">
                    <a16:creationId xmlns:a16="http://schemas.microsoft.com/office/drawing/2014/main" id="{9CEB11D6-9278-4271-A619-2D4F5C1F463F}"/>
                  </a:ext>
                </a:extLst>
              </p:cNvPr>
              <p:cNvPicPr/>
              <p:nvPr/>
            </p:nvPicPr>
            <p:blipFill>
              <a:blip r:embed="rId4"/>
              <a:stretch>
                <a:fillRect/>
              </a:stretch>
            </p:blipFill>
            <p:spPr>
              <a:xfrm>
                <a:off x="1552320" y="1080701"/>
                <a:ext cx="35676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552F17B4-885F-4C97-BCB6-DB442135FC6C}"/>
                  </a:ext>
                </a:extLst>
              </p14:cNvPr>
              <p14:cNvContentPartPr/>
              <p14:nvPr/>
            </p14:nvContentPartPr>
            <p14:xfrm>
              <a:off x="2880360" y="1299221"/>
              <a:ext cx="352440" cy="28080"/>
            </p14:xfrm>
          </p:contentPart>
        </mc:Choice>
        <mc:Fallback>
          <p:pic>
            <p:nvPicPr>
              <p:cNvPr id="11" name="Ink 10">
                <a:extLst>
                  <a:ext uri="{FF2B5EF4-FFF2-40B4-BE49-F238E27FC236}">
                    <a16:creationId xmlns:a16="http://schemas.microsoft.com/office/drawing/2014/main" id="{552F17B4-885F-4C97-BCB6-DB442135FC6C}"/>
                  </a:ext>
                </a:extLst>
              </p:cNvPr>
              <p:cNvPicPr/>
              <p:nvPr/>
            </p:nvPicPr>
            <p:blipFill>
              <a:blip r:embed="rId6"/>
              <a:stretch>
                <a:fillRect/>
              </a:stretch>
            </p:blipFill>
            <p:spPr>
              <a:xfrm>
                <a:off x="2844720" y="1227221"/>
                <a:ext cx="42408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6396D505-A520-46CF-9044-DA2C960D6399}"/>
                  </a:ext>
                </a:extLst>
              </p14:cNvPr>
              <p14:cNvContentPartPr/>
              <p14:nvPr/>
            </p14:nvContentPartPr>
            <p14:xfrm>
              <a:off x="2309760" y="1685141"/>
              <a:ext cx="233640" cy="6120"/>
            </p14:xfrm>
          </p:contentPart>
        </mc:Choice>
        <mc:Fallback>
          <p:pic>
            <p:nvPicPr>
              <p:cNvPr id="12" name="Ink 11">
                <a:extLst>
                  <a:ext uri="{FF2B5EF4-FFF2-40B4-BE49-F238E27FC236}">
                    <a16:creationId xmlns:a16="http://schemas.microsoft.com/office/drawing/2014/main" id="{6396D505-A520-46CF-9044-DA2C960D6399}"/>
                  </a:ext>
                </a:extLst>
              </p:cNvPr>
              <p:cNvPicPr/>
              <p:nvPr/>
            </p:nvPicPr>
            <p:blipFill>
              <a:blip r:embed="rId8"/>
              <a:stretch>
                <a:fillRect/>
              </a:stretch>
            </p:blipFill>
            <p:spPr>
              <a:xfrm>
                <a:off x="2273760" y="1613501"/>
                <a:ext cx="305280" cy="149760"/>
              </a:xfrm>
              <a:prstGeom prst="rect">
                <a:avLst/>
              </a:prstGeom>
            </p:spPr>
          </p:pic>
        </mc:Fallback>
      </mc:AlternateContent>
      <p:pic>
        <p:nvPicPr>
          <p:cNvPr id="18" name="Picture 17">
            <a:extLst>
              <a:ext uri="{FF2B5EF4-FFF2-40B4-BE49-F238E27FC236}">
                <a16:creationId xmlns:a16="http://schemas.microsoft.com/office/drawing/2014/main" id="{4F607111-7917-4BE1-A6F5-4BA6130E6094}"/>
              </a:ext>
            </a:extLst>
          </p:cNvPr>
          <p:cNvPicPr>
            <a:picLocks noChangeAspect="1"/>
          </p:cNvPicPr>
          <p:nvPr/>
        </p:nvPicPr>
        <p:blipFill>
          <a:blip r:embed="rId9"/>
          <a:stretch>
            <a:fillRect/>
          </a:stretch>
        </p:blipFill>
        <p:spPr>
          <a:xfrm>
            <a:off x="613673" y="2757907"/>
            <a:ext cx="5910882" cy="2287915"/>
          </a:xfrm>
          <a:prstGeom prst="rect">
            <a:avLst/>
          </a:prstGeom>
        </p:spPr>
      </p:pic>
      <mc:AlternateContent xmlns:mc="http://schemas.openxmlformats.org/markup-compatibility/2006">
        <mc:Choice xmlns:p14="http://schemas.microsoft.com/office/powerpoint/2010/main" Requires="p14">
          <p:contentPart p14:bwMode="auto" r:id="rId10">
            <p14:nvContentPartPr>
              <p14:cNvPr id="19" name="Ink 18">
                <a:extLst>
                  <a:ext uri="{FF2B5EF4-FFF2-40B4-BE49-F238E27FC236}">
                    <a16:creationId xmlns:a16="http://schemas.microsoft.com/office/drawing/2014/main" id="{0B3CBD74-5B10-457E-BB41-CE20C93A1301}"/>
                  </a:ext>
                </a:extLst>
              </p14:cNvPr>
              <p14:cNvContentPartPr/>
              <p14:nvPr/>
            </p14:nvContentPartPr>
            <p14:xfrm>
              <a:off x="1306080" y="2894021"/>
              <a:ext cx="595080" cy="22320"/>
            </p14:xfrm>
          </p:contentPart>
        </mc:Choice>
        <mc:Fallback>
          <p:pic>
            <p:nvPicPr>
              <p:cNvPr id="19" name="Ink 18">
                <a:extLst>
                  <a:ext uri="{FF2B5EF4-FFF2-40B4-BE49-F238E27FC236}">
                    <a16:creationId xmlns:a16="http://schemas.microsoft.com/office/drawing/2014/main" id="{0B3CBD74-5B10-457E-BB41-CE20C93A1301}"/>
                  </a:ext>
                </a:extLst>
              </p:cNvPr>
              <p:cNvPicPr/>
              <p:nvPr/>
            </p:nvPicPr>
            <p:blipFill>
              <a:blip r:embed="rId11"/>
              <a:stretch>
                <a:fillRect/>
              </a:stretch>
            </p:blipFill>
            <p:spPr>
              <a:xfrm>
                <a:off x="1270080" y="2822021"/>
                <a:ext cx="66672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FE8BD4F5-4F1B-45FA-9EBB-142C9E0B197E}"/>
                  </a:ext>
                </a:extLst>
              </p14:cNvPr>
              <p14:cNvContentPartPr/>
              <p14:nvPr/>
            </p14:nvContentPartPr>
            <p14:xfrm>
              <a:off x="2454120" y="3017861"/>
              <a:ext cx="692280" cy="15120"/>
            </p14:xfrm>
          </p:contentPart>
        </mc:Choice>
        <mc:Fallback>
          <p:pic>
            <p:nvPicPr>
              <p:cNvPr id="20" name="Ink 19">
                <a:extLst>
                  <a:ext uri="{FF2B5EF4-FFF2-40B4-BE49-F238E27FC236}">
                    <a16:creationId xmlns:a16="http://schemas.microsoft.com/office/drawing/2014/main" id="{FE8BD4F5-4F1B-45FA-9EBB-142C9E0B197E}"/>
                  </a:ext>
                </a:extLst>
              </p:cNvPr>
              <p:cNvPicPr/>
              <p:nvPr/>
            </p:nvPicPr>
            <p:blipFill>
              <a:blip r:embed="rId13"/>
              <a:stretch>
                <a:fillRect/>
              </a:stretch>
            </p:blipFill>
            <p:spPr>
              <a:xfrm>
                <a:off x="2418480" y="2945861"/>
                <a:ext cx="763920" cy="158760"/>
              </a:xfrm>
              <a:prstGeom prst="rect">
                <a:avLst/>
              </a:prstGeom>
            </p:spPr>
          </p:pic>
        </mc:Fallback>
      </mc:AlternateContent>
      <p:sp>
        <p:nvSpPr>
          <p:cNvPr id="23" name="TextBox 22">
            <a:extLst>
              <a:ext uri="{FF2B5EF4-FFF2-40B4-BE49-F238E27FC236}">
                <a16:creationId xmlns:a16="http://schemas.microsoft.com/office/drawing/2014/main" id="{38B5048C-5566-4AEB-93FE-2328CF5CE7A5}"/>
              </a:ext>
            </a:extLst>
          </p:cNvPr>
          <p:cNvSpPr txBox="1"/>
          <p:nvPr/>
        </p:nvSpPr>
        <p:spPr>
          <a:xfrm>
            <a:off x="6603618" y="1168001"/>
            <a:ext cx="1522854" cy="307777"/>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Rename</a:t>
            </a:r>
            <a:endParaRPr lang="es-ES" sz="1400" b="1" dirty="0">
              <a:solidFill>
                <a:srgbClr val="0070C0"/>
              </a:solidFill>
              <a:latin typeface="Arial" panose="020B0604020202020204" pitchFamily="34" charset="0"/>
              <a:ea typeface="+mj-ea"/>
              <a:cs typeface="Arial" panose="020B0604020202020204" pitchFamily="34" charset="0"/>
            </a:endParaRPr>
          </a:p>
        </p:txBody>
      </p:sp>
      <p:sp>
        <p:nvSpPr>
          <p:cNvPr id="24" name="TextBox 23">
            <a:extLst>
              <a:ext uri="{FF2B5EF4-FFF2-40B4-BE49-F238E27FC236}">
                <a16:creationId xmlns:a16="http://schemas.microsoft.com/office/drawing/2014/main" id="{397BC317-11AD-4B29-BA88-DADA5B1B2183}"/>
              </a:ext>
            </a:extLst>
          </p:cNvPr>
          <p:cNvSpPr txBox="1"/>
          <p:nvPr/>
        </p:nvSpPr>
        <p:spPr>
          <a:xfrm>
            <a:off x="6690778" y="2930811"/>
            <a:ext cx="1522854" cy="954107"/>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Get last team of a player dropping duplicates</a:t>
            </a:r>
            <a:endParaRPr lang="es-ES" sz="1400" b="1" dirty="0">
              <a:solidFill>
                <a:srgbClr val="0070C0"/>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788577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TRANSFORMATION #1. </a:t>
            </a:r>
            <a:r>
              <a:rPr lang="en-US" dirty="0">
                <a:solidFill>
                  <a:srgbClr val="0070C0"/>
                </a:solidFill>
                <a:effectLst/>
              </a:rPr>
              <a:t>To produce statistical cleaned data</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23" name="TextBox 22">
            <a:extLst>
              <a:ext uri="{FF2B5EF4-FFF2-40B4-BE49-F238E27FC236}">
                <a16:creationId xmlns:a16="http://schemas.microsoft.com/office/drawing/2014/main" id="{38B5048C-5566-4AEB-93FE-2328CF5CE7A5}"/>
              </a:ext>
            </a:extLst>
          </p:cNvPr>
          <p:cNvSpPr txBox="1"/>
          <p:nvPr/>
        </p:nvSpPr>
        <p:spPr>
          <a:xfrm>
            <a:off x="6603618" y="1168001"/>
            <a:ext cx="1522854" cy="1169551"/>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Get </a:t>
            </a:r>
            <a:r>
              <a:rPr lang="en-US" sz="1400" b="1" dirty="0" err="1">
                <a:solidFill>
                  <a:srgbClr val="0070C0"/>
                </a:solidFill>
                <a:latin typeface="Arial" panose="020B0604020202020204" pitchFamily="34" charset="0"/>
                <a:ea typeface="+mj-ea"/>
                <a:cs typeface="Arial" panose="020B0604020202020204" pitchFamily="34" charset="0"/>
              </a:rPr>
              <a:t>dataframe</a:t>
            </a:r>
            <a:r>
              <a:rPr lang="en-US" sz="1400" b="1" dirty="0">
                <a:solidFill>
                  <a:srgbClr val="0070C0"/>
                </a:solidFill>
                <a:latin typeface="Arial" panose="020B0604020202020204" pitchFamily="34" charset="0"/>
                <a:ea typeface="+mj-ea"/>
                <a:cs typeface="Arial" panose="020B0604020202020204" pitchFamily="34" charset="0"/>
              </a:rPr>
              <a:t> with initial columns needed for specific player</a:t>
            </a:r>
            <a:endParaRPr lang="es-ES" sz="1400" b="1" dirty="0">
              <a:solidFill>
                <a:srgbClr val="0070C0"/>
              </a:solidFill>
              <a:latin typeface="Arial" panose="020B0604020202020204" pitchFamily="34" charset="0"/>
              <a:ea typeface="+mj-ea"/>
              <a:cs typeface="Arial" panose="020B0604020202020204" pitchFamily="34" charset="0"/>
            </a:endParaRPr>
          </a:p>
        </p:txBody>
      </p:sp>
      <p:sp>
        <p:nvSpPr>
          <p:cNvPr id="24" name="TextBox 23">
            <a:extLst>
              <a:ext uri="{FF2B5EF4-FFF2-40B4-BE49-F238E27FC236}">
                <a16:creationId xmlns:a16="http://schemas.microsoft.com/office/drawing/2014/main" id="{397BC317-11AD-4B29-BA88-DADA5B1B2183}"/>
              </a:ext>
            </a:extLst>
          </p:cNvPr>
          <p:cNvSpPr txBox="1"/>
          <p:nvPr/>
        </p:nvSpPr>
        <p:spPr>
          <a:xfrm>
            <a:off x="6690778" y="2930811"/>
            <a:ext cx="1522854" cy="738664"/>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Begin transformation of rest of data</a:t>
            </a:r>
            <a:endParaRPr lang="es-ES" sz="1400" b="1" dirty="0">
              <a:solidFill>
                <a:srgbClr val="0070C0"/>
              </a:solidFill>
              <a:latin typeface="Arial" panose="020B0604020202020204" pitchFamily="34" charset="0"/>
              <a:ea typeface="+mj-ea"/>
              <a:cs typeface="Arial" panose="020B0604020202020204" pitchFamily="34" charset="0"/>
            </a:endParaRPr>
          </a:p>
        </p:txBody>
      </p:sp>
      <p:pic>
        <p:nvPicPr>
          <p:cNvPr id="5" name="Picture 4">
            <a:extLst>
              <a:ext uri="{FF2B5EF4-FFF2-40B4-BE49-F238E27FC236}">
                <a16:creationId xmlns:a16="http://schemas.microsoft.com/office/drawing/2014/main" id="{5EA46AF4-8CE6-4FC9-8871-13C59284A2F3}"/>
              </a:ext>
            </a:extLst>
          </p:cNvPr>
          <p:cNvPicPr>
            <a:picLocks noChangeAspect="1"/>
          </p:cNvPicPr>
          <p:nvPr/>
        </p:nvPicPr>
        <p:blipFill>
          <a:blip r:embed="rId2"/>
          <a:stretch>
            <a:fillRect/>
          </a:stretch>
        </p:blipFill>
        <p:spPr>
          <a:xfrm>
            <a:off x="759131" y="1014784"/>
            <a:ext cx="3727002" cy="1475984"/>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8AB8E0D8-24A6-41A7-BEC4-0CAC75085BA5}"/>
                  </a:ext>
                </a:extLst>
              </p14:cNvPr>
              <p14:cNvContentPartPr/>
              <p14:nvPr/>
            </p14:nvContentPartPr>
            <p14:xfrm>
              <a:off x="1278360" y="1278341"/>
              <a:ext cx="565560" cy="360"/>
            </p14:xfrm>
          </p:contentPart>
        </mc:Choice>
        <mc:Fallback>
          <p:pic>
            <p:nvPicPr>
              <p:cNvPr id="6" name="Ink 5">
                <a:extLst>
                  <a:ext uri="{FF2B5EF4-FFF2-40B4-BE49-F238E27FC236}">
                    <a16:creationId xmlns:a16="http://schemas.microsoft.com/office/drawing/2014/main" id="{8AB8E0D8-24A6-41A7-BEC4-0CAC75085BA5}"/>
                  </a:ext>
                </a:extLst>
              </p:cNvPr>
              <p:cNvPicPr/>
              <p:nvPr/>
            </p:nvPicPr>
            <p:blipFill>
              <a:blip r:embed="rId4"/>
              <a:stretch>
                <a:fillRect/>
              </a:stretch>
            </p:blipFill>
            <p:spPr>
              <a:xfrm>
                <a:off x="1242720" y="1206701"/>
                <a:ext cx="6372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75AFB95A-992E-40A6-A727-FBB1E86CCD06}"/>
                  </a:ext>
                </a:extLst>
              </p14:cNvPr>
              <p14:cNvContentPartPr/>
              <p14:nvPr/>
            </p14:nvContentPartPr>
            <p14:xfrm>
              <a:off x="2722320" y="1264661"/>
              <a:ext cx="1285560" cy="28080"/>
            </p14:xfrm>
          </p:contentPart>
        </mc:Choice>
        <mc:Fallback>
          <p:pic>
            <p:nvPicPr>
              <p:cNvPr id="7" name="Ink 6">
                <a:extLst>
                  <a:ext uri="{FF2B5EF4-FFF2-40B4-BE49-F238E27FC236}">
                    <a16:creationId xmlns:a16="http://schemas.microsoft.com/office/drawing/2014/main" id="{75AFB95A-992E-40A6-A727-FBB1E86CCD06}"/>
                  </a:ext>
                </a:extLst>
              </p:cNvPr>
              <p:cNvPicPr/>
              <p:nvPr/>
            </p:nvPicPr>
            <p:blipFill>
              <a:blip r:embed="rId6"/>
              <a:stretch>
                <a:fillRect/>
              </a:stretch>
            </p:blipFill>
            <p:spPr>
              <a:xfrm>
                <a:off x="2686320" y="1193021"/>
                <a:ext cx="1357200" cy="171720"/>
              </a:xfrm>
              <a:prstGeom prst="rect">
                <a:avLst/>
              </a:prstGeom>
            </p:spPr>
          </p:pic>
        </mc:Fallback>
      </mc:AlternateContent>
      <p:pic>
        <p:nvPicPr>
          <p:cNvPr id="14" name="Picture 13">
            <a:extLst>
              <a:ext uri="{FF2B5EF4-FFF2-40B4-BE49-F238E27FC236}">
                <a16:creationId xmlns:a16="http://schemas.microsoft.com/office/drawing/2014/main" id="{66798407-E135-4BAA-A87C-04F7C5C35D6F}"/>
              </a:ext>
            </a:extLst>
          </p:cNvPr>
          <p:cNvPicPr>
            <a:picLocks noChangeAspect="1"/>
          </p:cNvPicPr>
          <p:nvPr/>
        </p:nvPicPr>
        <p:blipFill>
          <a:blip r:embed="rId7"/>
          <a:stretch>
            <a:fillRect/>
          </a:stretch>
        </p:blipFill>
        <p:spPr>
          <a:xfrm>
            <a:off x="807261" y="2652733"/>
            <a:ext cx="5252644" cy="1742945"/>
          </a:xfrm>
          <a:prstGeom prst="rect">
            <a:avLst/>
          </a:prstGeom>
        </p:spPr>
      </p:pic>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0785F1BB-10E0-4EFF-AE49-33AD4C918569}"/>
                  </a:ext>
                </a:extLst>
              </p14:cNvPr>
              <p14:cNvContentPartPr/>
              <p14:nvPr/>
            </p14:nvContentPartPr>
            <p14:xfrm>
              <a:off x="1340280" y="2721581"/>
              <a:ext cx="1147320" cy="36360"/>
            </p14:xfrm>
          </p:contentPart>
        </mc:Choice>
        <mc:Fallback>
          <p:pic>
            <p:nvPicPr>
              <p:cNvPr id="15" name="Ink 14">
                <a:extLst>
                  <a:ext uri="{FF2B5EF4-FFF2-40B4-BE49-F238E27FC236}">
                    <a16:creationId xmlns:a16="http://schemas.microsoft.com/office/drawing/2014/main" id="{0785F1BB-10E0-4EFF-AE49-33AD4C918569}"/>
                  </a:ext>
                </a:extLst>
              </p:cNvPr>
              <p:cNvPicPr/>
              <p:nvPr/>
            </p:nvPicPr>
            <p:blipFill>
              <a:blip r:embed="rId9"/>
              <a:stretch>
                <a:fillRect/>
              </a:stretch>
            </p:blipFill>
            <p:spPr>
              <a:xfrm>
                <a:off x="1304640" y="2649941"/>
                <a:ext cx="1218960" cy="180000"/>
              </a:xfrm>
              <a:prstGeom prst="rect">
                <a:avLst/>
              </a:prstGeom>
            </p:spPr>
          </p:pic>
        </mc:Fallback>
      </mc:AlternateContent>
    </p:spTree>
    <p:extLst>
      <p:ext uri="{BB962C8B-B14F-4D97-AF65-F5344CB8AC3E}">
        <p14:creationId xmlns:p14="http://schemas.microsoft.com/office/powerpoint/2010/main" val="162364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E8E9A8E-87D5-479D-BB6D-3B124F004FB5}"/>
              </a:ext>
            </a:extLst>
          </p:cNvPr>
          <p:cNvPicPr>
            <a:picLocks noChangeAspect="1"/>
          </p:cNvPicPr>
          <p:nvPr/>
        </p:nvPicPr>
        <p:blipFill>
          <a:blip r:embed="rId2"/>
          <a:stretch>
            <a:fillRect/>
          </a:stretch>
        </p:blipFill>
        <p:spPr>
          <a:xfrm>
            <a:off x="506513" y="914061"/>
            <a:ext cx="5578027" cy="3469876"/>
          </a:xfrm>
          <a:prstGeom prst="rect">
            <a:avLst/>
          </a:prstGeom>
        </p:spPr>
      </p:pic>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TRANSFORMATION #1. </a:t>
            </a:r>
            <a:r>
              <a:rPr lang="en-US" dirty="0">
                <a:solidFill>
                  <a:srgbClr val="0070C0"/>
                </a:solidFill>
                <a:effectLst/>
              </a:rPr>
              <a:t>To produce statistical cleaned data</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397BC317-11AD-4B29-BA88-DADA5B1B2183}"/>
              </a:ext>
            </a:extLst>
          </p:cNvPr>
          <p:cNvSpPr txBox="1"/>
          <p:nvPr/>
        </p:nvSpPr>
        <p:spPr>
          <a:xfrm>
            <a:off x="6628901" y="1018092"/>
            <a:ext cx="1522854" cy="738664"/>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Begin transformation for rest of data</a:t>
            </a:r>
            <a:endParaRPr lang="es-ES" sz="1400" b="1" dirty="0">
              <a:solidFill>
                <a:srgbClr val="0070C0"/>
              </a:solidFill>
              <a:latin typeface="Arial" panose="020B0604020202020204" pitchFamily="34" charset="0"/>
              <a:ea typeface="+mj-ea"/>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15" name="Ink 14">
                <a:extLst>
                  <a:ext uri="{FF2B5EF4-FFF2-40B4-BE49-F238E27FC236}">
                    <a16:creationId xmlns:a16="http://schemas.microsoft.com/office/drawing/2014/main" id="{0785F1BB-10E0-4EFF-AE49-33AD4C918569}"/>
                  </a:ext>
                </a:extLst>
              </p14:cNvPr>
              <p14:cNvContentPartPr/>
              <p14:nvPr/>
            </p14:nvContentPartPr>
            <p14:xfrm>
              <a:off x="1030896" y="2630818"/>
              <a:ext cx="1810563" cy="57379"/>
            </p14:xfrm>
          </p:contentPart>
        </mc:Choice>
        <mc:Fallback>
          <p:pic>
            <p:nvPicPr>
              <p:cNvPr id="15" name="Ink 14">
                <a:extLst>
                  <a:ext uri="{FF2B5EF4-FFF2-40B4-BE49-F238E27FC236}">
                    <a16:creationId xmlns:a16="http://schemas.microsoft.com/office/drawing/2014/main" id="{0785F1BB-10E0-4EFF-AE49-33AD4C918569}"/>
                  </a:ext>
                </a:extLst>
              </p:cNvPr>
              <p:cNvPicPr/>
              <p:nvPr/>
            </p:nvPicPr>
            <p:blipFill>
              <a:blip r:embed="rId4"/>
              <a:stretch>
                <a:fillRect/>
              </a:stretch>
            </p:blipFill>
            <p:spPr>
              <a:xfrm>
                <a:off x="994894" y="2558643"/>
                <a:ext cx="1882208" cy="201368"/>
              </a:xfrm>
              <a:prstGeom prst="rect">
                <a:avLst/>
              </a:prstGeom>
            </p:spPr>
          </p:pic>
        </mc:Fallback>
      </mc:AlternateContent>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prstGeom prst="ellipse">
            <a:avLst/>
          </a:prstGeom>
          <a:noFill/>
          <a:ln w="22225">
            <a:solidFill>
              <a:srgbClr val="FF0000"/>
            </a:solidFill>
            <a:extLst>
              <a:ext uri="{C807C97D-BFC1-408E-A445-0C87EB9F89A2}">
                <ask:lineSketchStyleProps xmlns:ask="http://schemas.microsoft.com/office/drawing/2018/sketchyshapes">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Oval 16">
            <a:extLst>
              <a:ext uri="{FF2B5EF4-FFF2-40B4-BE49-F238E27FC236}">
                <a16:creationId xmlns:a16="http://schemas.microsoft.com/office/drawing/2014/main" id="{D77548D6-CFB9-4B4F-88BE-ED7485BD4402}"/>
              </a:ext>
            </a:extLst>
          </p:cNvPr>
          <p:cNvSpPr/>
          <p:nvPr/>
        </p:nvSpPr>
        <p:spPr>
          <a:xfrm>
            <a:off x="4723253" y="3445326"/>
            <a:ext cx="378136" cy="195230"/>
          </a:xfrm>
          <a:custGeom>
            <a:avLst/>
            <a:gdLst>
              <a:gd name="connsiteX0" fmla="*/ 0 w 378136"/>
              <a:gd name="connsiteY0" fmla="*/ 97615 h 195230"/>
              <a:gd name="connsiteX1" fmla="*/ 189068 w 378136"/>
              <a:gd name="connsiteY1" fmla="*/ 0 h 195230"/>
              <a:gd name="connsiteX2" fmla="*/ 378136 w 378136"/>
              <a:gd name="connsiteY2" fmla="*/ 97615 h 195230"/>
              <a:gd name="connsiteX3" fmla="*/ 189068 w 378136"/>
              <a:gd name="connsiteY3" fmla="*/ 195230 h 195230"/>
              <a:gd name="connsiteX4" fmla="*/ 0 w 378136"/>
              <a:gd name="connsiteY4" fmla="*/ 97615 h 19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136" h="195230" extrusionOk="0">
                <a:moveTo>
                  <a:pt x="0" y="97615"/>
                </a:moveTo>
                <a:cubicBezTo>
                  <a:pt x="-13029" y="35668"/>
                  <a:pt x="70845" y="5181"/>
                  <a:pt x="189068" y="0"/>
                </a:cubicBezTo>
                <a:cubicBezTo>
                  <a:pt x="308930" y="3251"/>
                  <a:pt x="366839" y="44063"/>
                  <a:pt x="378136" y="97615"/>
                </a:cubicBezTo>
                <a:cubicBezTo>
                  <a:pt x="364918" y="164434"/>
                  <a:pt x="291883" y="204094"/>
                  <a:pt x="189068" y="195230"/>
                </a:cubicBezTo>
                <a:cubicBezTo>
                  <a:pt x="79354" y="192333"/>
                  <a:pt x="3038" y="152978"/>
                  <a:pt x="0" y="97615"/>
                </a:cubicBezTo>
                <a:close/>
              </a:path>
            </a:pathLst>
          </a:custGeom>
          <a:noFill/>
          <a:ln w="22225">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54919EEA-E5FD-4122-846C-1812815519B5}"/>
                  </a:ext>
                </a:extLst>
              </p14:cNvPr>
              <p14:cNvContentPartPr/>
              <p14:nvPr/>
            </p14:nvContentPartPr>
            <p14:xfrm>
              <a:off x="2131281" y="2848661"/>
              <a:ext cx="308880" cy="60120"/>
            </p14:xfrm>
          </p:contentPart>
        </mc:Choice>
        <mc:Fallback>
          <p:pic>
            <p:nvPicPr>
              <p:cNvPr id="13" name="Ink 12">
                <a:extLst>
                  <a:ext uri="{FF2B5EF4-FFF2-40B4-BE49-F238E27FC236}">
                    <a16:creationId xmlns:a16="http://schemas.microsoft.com/office/drawing/2014/main" id="{54919EEA-E5FD-4122-846C-1812815519B5}"/>
                  </a:ext>
                </a:extLst>
              </p:cNvPr>
              <p:cNvPicPr/>
              <p:nvPr/>
            </p:nvPicPr>
            <p:blipFill>
              <a:blip r:embed="rId6"/>
              <a:stretch>
                <a:fillRect/>
              </a:stretch>
            </p:blipFill>
            <p:spPr>
              <a:xfrm>
                <a:off x="2095281" y="2777021"/>
                <a:ext cx="380520" cy="203760"/>
              </a:xfrm>
              <a:prstGeom prst="rect">
                <a:avLst/>
              </a:prstGeom>
            </p:spPr>
          </p:pic>
        </mc:Fallback>
      </mc:AlternateContent>
    </p:spTree>
    <p:extLst>
      <p:ext uri="{BB962C8B-B14F-4D97-AF65-F5344CB8AC3E}">
        <p14:creationId xmlns:p14="http://schemas.microsoft.com/office/powerpoint/2010/main" val="3978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1+#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TRANSFORMATION #1. </a:t>
            </a:r>
            <a:r>
              <a:rPr lang="en-US" dirty="0">
                <a:solidFill>
                  <a:srgbClr val="0070C0"/>
                </a:solidFill>
                <a:effectLst/>
              </a:rPr>
              <a:t>To produce statistical cleaned data</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397BC317-11AD-4B29-BA88-DADA5B1B2183}"/>
              </a:ext>
            </a:extLst>
          </p:cNvPr>
          <p:cNvSpPr txBox="1"/>
          <p:nvPr/>
        </p:nvSpPr>
        <p:spPr>
          <a:xfrm>
            <a:off x="6468053" y="737573"/>
            <a:ext cx="2013210" cy="738664"/>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Recalculate calculated values (</a:t>
            </a:r>
            <a:r>
              <a:rPr lang="en-US" sz="1400" b="1" dirty="0" err="1">
                <a:solidFill>
                  <a:srgbClr val="0070C0"/>
                </a:solidFill>
                <a:latin typeface="Arial" panose="020B0604020202020204" pitchFamily="34" charset="0"/>
                <a:ea typeface="+mj-ea"/>
                <a:cs typeface="Arial" panose="020B0604020202020204" pitchFamily="34" charset="0"/>
              </a:rPr>
              <a:t>f.ex</a:t>
            </a:r>
            <a:r>
              <a:rPr lang="en-US" sz="1400" b="1" dirty="0">
                <a:solidFill>
                  <a:srgbClr val="0070C0"/>
                </a:solidFill>
                <a:latin typeface="Arial" panose="020B0604020202020204" pitchFamily="34" charset="0"/>
                <a:ea typeface="+mj-ea"/>
                <a:cs typeface="Arial" panose="020B0604020202020204" pitchFamily="34" charset="0"/>
              </a:rPr>
              <a:t>. %)</a:t>
            </a:r>
            <a:endParaRPr lang="es-ES" sz="1400" b="1" dirty="0">
              <a:solidFill>
                <a:srgbClr val="0070C0"/>
              </a:solidFill>
              <a:latin typeface="Arial" panose="020B0604020202020204" pitchFamily="34" charset="0"/>
              <a:ea typeface="+mj-ea"/>
              <a:cs typeface="Arial" panose="020B0604020202020204" pitchFamily="34" charset="0"/>
            </a:endParaRPr>
          </a:p>
        </p:txBody>
      </p:sp>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Picture 4">
            <a:extLst>
              <a:ext uri="{FF2B5EF4-FFF2-40B4-BE49-F238E27FC236}">
                <a16:creationId xmlns:a16="http://schemas.microsoft.com/office/drawing/2014/main" id="{65F34E57-2296-4827-B23B-DB6D29C57F57}"/>
              </a:ext>
            </a:extLst>
          </p:cNvPr>
          <p:cNvPicPr>
            <a:picLocks noChangeAspect="1"/>
          </p:cNvPicPr>
          <p:nvPr/>
        </p:nvPicPr>
        <p:blipFill>
          <a:blip r:embed="rId2"/>
          <a:stretch>
            <a:fillRect/>
          </a:stretch>
        </p:blipFill>
        <p:spPr>
          <a:xfrm>
            <a:off x="381000" y="553666"/>
            <a:ext cx="6159431" cy="4238340"/>
          </a:xfrm>
          <a:prstGeom prst="rect">
            <a:avLst/>
          </a:prstGeom>
        </p:spPr>
      </p:pic>
      <p:sp>
        <p:nvSpPr>
          <p:cNvPr id="6" name="Right Brace 5">
            <a:extLst>
              <a:ext uri="{FF2B5EF4-FFF2-40B4-BE49-F238E27FC236}">
                <a16:creationId xmlns:a16="http://schemas.microsoft.com/office/drawing/2014/main" id="{6A769093-B53B-48A2-A129-8C77E18ECB98}"/>
              </a:ext>
            </a:extLst>
          </p:cNvPr>
          <p:cNvSpPr/>
          <p:nvPr/>
        </p:nvSpPr>
        <p:spPr>
          <a:xfrm>
            <a:off x="5850785" y="687519"/>
            <a:ext cx="199380" cy="838773"/>
          </a:xfrm>
          <a:prstGeom prst="rightBrace">
            <a:avLst>
              <a:gd name="adj1" fmla="val 54487"/>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4" name="TextBox 13">
            <a:extLst>
              <a:ext uri="{FF2B5EF4-FFF2-40B4-BE49-F238E27FC236}">
                <a16:creationId xmlns:a16="http://schemas.microsoft.com/office/drawing/2014/main" id="{A0427C29-19B8-479D-B71B-6DF59524629B}"/>
              </a:ext>
            </a:extLst>
          </p:cNvPr>
          <p:cNvSpPr txBox="1"/>
          <p:nvPr/>
        </p:nvSpPr>
        <p:spPr>
          <a:xfrm>
            <a:off x="6641079" y="3667264"/>
            <a:ext cx="2013210" cy="523220"/>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Drop unnecessary columns</a:t>
            </a:r>
            <a:endParaRPr lang="es-ES" sz="1400" b="1" dirty="0">
              <a:solidFill>
                <a:srgbClr val="0070C0"/>
              </a:solidFill>
              <a:latin typeface="Arial" panose="020B0604020202020204" pitchFamily="34" charset="0"/>
              <a:ea typeface="+mj-ea"/>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8D0F0E99-5E38-4B7E-A0EE-B151B3C87372}"/>
                  </a:ext>
                </a:extLst>
              </p14:cNvPr>
              <p14:cNvContentPartPr/>
              <p14:nvPr/>
            </p14:nvContentPartPr>
            <p14:xfrm>
              <a:off x="2206738" y="3581621"/>
              <a:ext cx="1168560" cy="7200"/>
            </p14:xfrm>
          </p:contentPart>
        </mc:Choice>
        <mc:Fallback>
          <p:pic>
            <p:nvPicPr>
              <p:cNvPr id="7" name="Ink 6">
                <a:extLst>
                  <a:ext uri="{FF2B5EF4-FFF2-40B4-BE49-F238E27FC236}">
                    <a16:creationId xmlns:a16="http://schemas.microsoft.com/office/drawing/2014/main" id="{8D0F0E99-5E38-4B7E-A0EE-B151B3C87372}"/>
                  </a:ext>
                </a:extLst>
              </p:cNvPr>
              <p:cNvPicPr/>
              <p:nvPr/>
            </p:nvPicPr>
            <p:blipFill>
              <a:blip r:embed="rId4"/>
              <a:stretch>
                <a:fillRect/>
              </a:stretch>
            </p:blipFill>
            <p:spPr>
              <a:xfrm>
                <a:off x="2171098" y="3509981"/>
                <a:ext cx="1240200" cy="150840"/>
              </a:xfrm>
              <a:prstGeom prst="rect">
                <a:avLst/>
              </a:prstGeom>
            </p:spPr>
          </p:pic>
        </mc:Fallback>
      </mc:AlternateContent>
    </p:spTree>
    <p:extLst>
      <p:ext uri="{BB962C8B-B14F-4D97-AF65-F5344CB8AC3E}">
        <p14:creationId xmlns:p14="http://schemas.microsoft.com/office/powerpoint/2010/main" val="62195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TRANSFORMATION #1. </a:t>
            </a:r>
            <a:r>
              <a:rPr lang="en-US" dirty="0">
                <a:solidFill>
                  <a:srgbClr val="0070C0"/>
                </a:solidFill>
                <a:effectLst/>
              </a:rPr>
              <a:t>To produce statistical cleaned data</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397BC317-11AD-4B29-BA88-DADA5B1B2183}"/>
              </a:ext>
            </a:extLst>
          </p:cNvPr>
          <p:cNvSpPr txBox="1"/>
          <p:nvPr/>
        </p:nvSpPr>
        <p:spPr>
          <a:xfrm>
            <a:off x="6468053" y="737573"/>
            <a:ext cx="2013210" cy="523220"/>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Merge 3 datasets consecutively</a:t>
            </a:r>
            <a:endParaRPr lang="es-ES" sz="1400" b="1" dirty="0">
              <a:solidFill>
                <a:srgbClr val="0070C0"/>
              </a:solidFill>
              <a:latin typeface="Arial" panose="020B0604020202020204" pitchFamily="34" charset="0"/>
              <a:ea typeface="+mj-ea"/>
              <a:cs typeface="Arial" panose="020B0604020202020204" pitchFamily="34" charset="0"/>
            </a:endParaRPr>
          </a:p>
        </p:txBody>
      </p:sp>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Picture 8">
            <a:extLst>
              <a:ext uri="{FF2B5EF4-FFF2-40B4-BE49-F238E27FC236}">
                <a16:creationId xmlns:a16="http://schemas.microsoft.com/office/drawing/2014/main" id="{6D966AFF-7B89-4F31-8B3D-5A708240A58F}"/>
              </a:ext>
            </a:extLst>
          </p:cNvPr>
          <p:cNvPicPr>
            <a:picLocks noChangeAspect="1"/>
          </p:cNvPicPr>
          <p:nvPr/>
        </p:nvPicPr>
        <p:blipFill>
          <a:blip r:embed="rId2"/>
          <a:stretch>
            <a:fillRect/>
          </a:stretch>
        </p:blipFill>
        <p:spPr>
          <a:xfrm>
            <a:off x="381000" y="737573"/>
            <a:ext cx="5701586" cy="3882707"/>
          </a:xfrm>
          <a:prstGeom prst="rect">
            <a:avLst/>
          </a:prstGeom>
        </p:spPr>
      </p:pic>
      <p:sp>
        <p:nvSpPr>
          <p:cNvPr id="11" name="Rectangle: Rounded Corners 10">
            <a:extLst>
              <a:ext uri="{FF2B5EF4-FFF2-40B4-BE49-F238E27FC236}">
                <a16:creationId xmlns:a16="http://schemas.microsoft.com/office/drawing/2014/main" id="{ADC12979-C4B3-4FE8-B1C2-67C8DBD440F8}"/>
              </a:ext>
            </a:extLst>
          </p:cNvPr>
          <p:cNvSpPr/>
          <p:nvPr/>
        </p:nvSpPr>
        <p:spPr>
          <a:xfrm>
            <a:off x="1354412" y="999183"/>
            <a:ext cx="639393" cy="100847"/>
          </a:xfrm>
          <a:prstGeom prst="roundRect">
            <a:avLst/>
          </a:prstGeom>
          <a:noFill/>
          <a:ln w="22225">
            <a:solidFill>
              <a:srgbClr val="FF0000"/>
            </a:solidFill>
            <a:extLst>
              <a:ext uri="{C807C97D-BFC1-408E-A445-0C87EB9F89A2}">
                <ask:lineSketchStyleProps xmlns:ask="http://schemas.microsoft.com/office/drawing/2018/sketchyshapes">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angle: Rounded Corners 14">
            <a:extLst>
              <a:ext uri="{FF2B5EF4-FFF2-40B4-BE49-F238E27FC236}">
                <a16:creationId xmlns:a16="http://schemas.microsoft.com/office/drawing/2014/main" id="{650F6983-C5D5-418D-A857-28C7DC484273}"/>
              </a:ext>
            </a:extLst>
          </p:cNvPr>
          <p:cNvSpPr/>
          <p:nvPr/>
        </p:nvSpPr>
        <p:spPr>
          <a:xfrm>
            <a:off x="2214956" y="999182"/>
            <a:ext cx="555745" cy="100847"/>
          </a:xfrm>
          <a:custGeom>
            <a:avLst/>
            <a:gdLst>
              <a:gd name="connsiteX0" fmla="*/ 0 w 555745"/>
              <a:gd name="connsiteY0" fmla="*/ 16808 h 100847"/>
              <a:gd name="connsiteX1" fmla="*/ 16808 w 555745"/>
              <a:gd name="connsiteY1" fmla="*/ 0 h 100847"/>
              <a:gd name="connsiteX2" fmla="*/ 538937 w 555745"/>
              <a:gd name="connsiteY2" fmla="*/ 0 h 100847"/>
              <a:gd name="connsiteX3" fmla="*/ 555745 w 555745"/>
              <a:gd name="connsiteY3" fmla="*/ 16808 h 100847"/>
              <a:gd name="connsiteX4" fmla="*/ 555745 w 555745"/>
              <a:gd name="connsiteY4" fmla="*/ 84039 h 100847"/>
              <a:gd name="connsiteX5" fmla="*/ 538937 w 555745"/>
              <a:gd name="connsiteY5" fmla="*/ 100847 h 100847"/>
              <a:gd name="connsiteX6" fmla="*/ 16808 w 555745"/>
              <a:gd name="connsiteY6" fmla="*/ 100847 h 100847"/>
              <a:gd name="connsiteX7" fmla="*/ 0 w 555745"/>
              <a:gd name="connsiteY7" fmla="*/ 84039 h 100847"/>
              <a:gd name="connsiteX8" fmla="*/ 0 w 555745"/>
              <a:gd name="connsiteY8" fmla="*/ 16808 h 10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5745" h="100847" extrusionOk="0">
                <a:moveTo>
                  <a:pt x="0" y="16808"/>
                </a:moveTo>
                <a:cubicBezTo>
                  <a:pt x="-230" y="6989"/>
                  <a:pt x="5637" y="-1308"/>
                  <a:pt x="16808" y="0"/>
                </a:cubicBezTo>
                <a:cubicBezTo>
                  <a:pt x="197270" y="-59178"/>
                  <a:pt x="371051" y="25395"/>
                  <a:pt x="538937" y="0"/>
                </a:cubicBezTo>
                <a:cubicBezTo>
                  <a:pt x="550407" y="1665"/>
                  <a:pt x="554641" y="8174"/>
                  <a:pt x="555745" y="16808"/>
                </a:cubicBezTo>
                <a:cubicBezTo>
                  <a:pt x="557356" y="48698"/>
                  <a:pt x="550895" y="53684"/>
                  <a:pt x="555745" y="84039"/>
                </a:cubicBezTo>
                <a:cubicBezTo>
                  <a:pt x="557027" y="91039"/>
                  <a:pt x="550170" y="101907"/>
                  <a:pt x="538937" y="100847"/>
                </a:cubicBezTo>
                <a:cubicBezTo>
                  <a:pt x="301205" y="132133"/>
                  <a:pt x="147470" y="90361"/>
                  <a:pt x="16808" y="100847"/>
                </a:cubicBezTo>
                <a:cubicBezTo>
                  <a:pt x="8250" y="101039"/>
                  <a:pt x="585" y="93294"/>
                  <a:pt x="0" y="84039"/>
                </a:cubicBezTo>
                <a:cubicBezTo>
                  <a:pt x="-2156" y="69117"/>
                  <a:pt x="3500" y="48325"/>
                  <a:pt x="0" y="16808"/>
                </a:cubicBezTo>
                <a:close/>
              </a:path>
            </a:pathLst>
          </a:custGeom>
          <a:noFill/>
          <a:ln w="22225">
            <a:solidFill>
              <a:srgbClr val="FF0000"/>
            </a:solidFill>
            <a:extLst>
              <a:ext uri="{C807C97D-BFC1-408E-A445-0C87EB9F89A2}">
                <ask:lineSketchStyleProps xmlns:ask="http://schemas.microsoft.com/office/drawing/2018/sketchyshapes" sd="248868165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angle: Rounded Corners 15">
            <a:extLst>
              <a:ext uri="{FF2B5EF4-FFF2-40B4-BE49-F238E27FC236}">
                <a16:creationId xmlns:a16="http://schemas.microsoft.com/office/drawing/2014/main" id="{F33697D2-13F4-4A0A-970C-830321C73E87}"/>
              </a:ext>
            </a:extLst>
          </p:cNvPr>
          <p:cNvSpPr/>
          <p:nvPr/>
        </p:nvSpPr>
        <p:spPr>
          <a:xfrm>
            <a:off x="2078598" y="2884129"/>
            <a:ext cx="643976" cy="100847"/>
          </a:xfrm>
          <a:custGeom>
            <a:avLst/>
            <a:gdLst>
              <a:gd name="connsiteX0" fmla="*/ 0 w 643976"/>
              <a:gd name="connsiteY0" fmla="*/ 16808 h 100847"/>
              <a:gd name="connsiteX1" fmla="*/ 16808 w 643976"/>
              <a:gd name="connsiteY1" fmla="*/ 0 h 100847"/>
              <a:gd name="connsiteX2" fmla="*/ 303677 w 643976"/>
              <a:gd name="connsiteY2" fmla="*/ 0 h 100847"/>
              <a:gd name="connsiteX3" fmla="*/ 627168 w 643976"/>
              <a:gd name="connsiteY3" fmla="*/ 0 h 100847"/>
              <a:gd name="connsiteX4" fmla="*/ 643976 w 643976"/>
              <a:gd name="connsiteY4" fmla="*/ 16808 h 100847"/>
              <a:gd name="connsiteX5" fmla="*/ 643976 w 643976"/>
              <a:gd name="connsiteY5" fmla="*/ 84039 h 100847"/>
              <a:gd name="connsiteX6" fmla="*/ 627168 w 643976"/>
              <a:gd name="connsiteY6" fmla="*/ 100847 h 100847"/>
              <a:gd name="connsiteX7" fmla="*/ 340299 w 643976"/>
              <a:gd name="connsiteY7" fmla="*/ 100847 h 100847"/>
              <a:gd name="connsiteX8" fmla="*/ 16808 w 643976"/>
              <a:gd name="connsiteY8" fmla="*/ 100847 h 100847"/>
              <a:gd name="connsiteX9" fmla="*/ 0 w 643976"/>
              <a:gd name="connsiteY9" fmla="*/ 84039 h 100847"/>
              <a:gd name="connsiteX10" fmla="*/ 0 w 643976"/>
              <a:gd name="connsiteY10" fmla="*/ 16808 h 10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976" h="100847" extrusionOk="0">
                <a:moveTo>
                  <a:pt x="0" y="16808"/>
                </a:moveTo>
                <a:cubicBezTo>
                  <a:pt x="-230" y="6989"/>
                  <a:pt x="5637" y="-1308"/>
                  <a:pt x="16808" y="0"/>
                </a:cubicBezTo>
                <a:cubicBezTo>
                  <a:pt x="143547" y="-25085"/>
                  <a:pt x="201935" y="15675"/>
                  <a:pt x="303677" y="0"/>
                </a:cubicBezTo>
                <a:cubicBezTo>
                  <a:pt x="405419" y="-15675"/>
                  <a:pt x="468878" y="19502"/>
                  <a:pt x="627168" y="0"/>
                </a:cubicBezTo>
                <a:cubicBezTo>
                  <a:pt x="636374" y="1406"/>
                  <a:pt x="646234" y="8182"/>
                  <a:pt x="643976" y="16808"/>
                </a:cubicBezTo>
                <a:cubicBezTo>
                  <a:pt x="644064" y="40605"/>
                  <a:pt x="638752" y="50472"/>
                  <a:pt x="643976" y="84039"/>
                </a:cubicBezTo>
                <a:cubicBezTo>
                  <a:pt x="645524" y="92790"/>
                  <a:pt x="638707" y="101125"/>
                  <a:pt x="627168" y="100847"/>
                </a:cubicBezTo>
                <a:cubicBezTo>
                  <a:pt x="551342" y="123302"/>
                  <a:pt x="483008" y="79459"/>
                  <a:pt x="340299" y="100847"/>
                </a:cubicBezTo>
                <a:cubicBezTo>
                  <a:pt x="197590" y="122235"/>
                  <a:pt x="162349" y="88404"/>
                  <a:pt x="16808" y="100847"/>
                </a:cubicBezTo>
                <a:cubicBezTo>
                  <a:pt x="9397" y="98815"/>
                  <a:pt x="-366" y="93966"/>
                  <a:pt x="0" y="84039"/>
                </a:cubicBezTo>
                <a:cubicBezTo>
                  <a:pt x="-6326" y="54371"/>
                  <a:pt x="7597" y="38766"/>
                  <a:pt x="0" y="16808"/>
                </a:cubicBezTo>
                <a:close/>
              </a:path>
            </a:pathLst>
          </a:custGeom>
          <a:noFill/>
          <a:ln w="22225">
            <a:solidFill>
              <a:srgbClr val="FF0000"/>
            </a:solidFill>
            <a:extLst>
              <a:ext uri="{C807C97D-BFC1-408E-A445-0C87EB9F89A2}">
                <ask:lineSketchStyleProps xmlns:ask="http://schemas.microsoft.com/office/drawing/2018/sketchyshapes" sd="248868165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1970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TRANSFORMATION #1. </a:t>
            </a:r>
            <a:r>
              <a:rPr lang="en-US" dirty="0">
                <a:solidFill>
                  <a:srgbClr val="0070C0"/>
                </a:solidFill>
                <a:effectLst/>
              </a:rPr>
              <a:t>To produce statistical cleaned data</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397BC317-11AD-4B29-BA88-DADA5B1B2183}"/>
              </a:ext>
            </a:extLst>
          </p:cNvPr>
          <p:cNvSpPr txBox="1"/>
          <p:nvPr/>
        </p:nvSpPr>
        <p:spPr>
          <a:xfrm>
            <a:off x="6782983" y="689956"/>
            <a:ext cx="2013210" cy="307777"/>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Final drop</a:t>
            </a:r>
            <a:endParaRPr lang="es-ES" sz="1400" b="1" dirty="0">
              <a:solidFill>
                <a:srgbClr val="0070C0"/>
              </a:solidFill>
              <a:latin typeface="Arial" panose="020B0604020202020204" pitchFamily="34" charset="0"/>
              <a:ea typeface="+mj-ea"/>
              <a:cs typeface="Arial" panose="020B0604020202020204" pitchFamily="34" charset="0"/>
            </a:endParaRPr>
          </a:p>
        </p:txBody>
      </p:sp>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angle: Rounded Corners 10">
            <a:extLst>
              <a:ext uri="{FF2B5EF4-FFF2-40B4-BE49-F238E27FC236}">
                <a16:creationId xmlns:a16="http://schemas.microsoft.com/office/drawing/2014/main" id="{ADC12979-C4B3-4FE8-B1C2-67C8DBD440F8}"/>
              </a:ext>
            </a:extLst>
          </p:cNvPr>
          <p:cNvSpPr/>
          <p:nvPr/>
        </p:nvSpPr>
        <p:spPr>
          <a:xfrm>
            <a:off x="1354412" y="999183"/>
            <a:ext cx="639393" cy="100847"/>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Picture 4">
            <a:extLst>
              <a:ext uri="{FF2B5EF4-FFF2-40B4-BE49-F238E27FC236}">
                <a16:creationId xmlns:a16="http://schemas.microsoft.com/office/drawing/2014/main" id="{66A592D4-1470-498B-9A24-0D8EB3CB0EF7}"/>
              </a:ext>
            </a:extLst>
          </p:cNvPr>
          <p:cNvPicPr>
            <a:picLocks noChangeAspect="1"/>
          </p:cNvPicPr>
          <p:nvPr/>
        </p:nvPicPr>
        <p:blipFill>
          <a:blip r:embed="rId2"/>
          <a:stretch>
            <a:fillRect/>
          </a:stretch>
        </p:blipFill>
        <p:spPr>
          <a:xfrm>
            <a:off x="0" y="689956"/>
            <a:ext cx="6558437" cy="2979505"/>
          </a:xfrm>
          <a:prstGeom prst="rect">
            <a:avLst/>
          </a:prstGeom>
        </p:spPr>
      </p:pic>
      <p:sp>
        <p:nvSpPr>
          <p:cNvPr id="12" name="TextBox 11">
            <a:extLst>
              <a:ext uri="{FF2B5EF4-FFF2-40B4-BE49-F238E27FC236}">
                <a16:creationId xmlns:a16="http://schemas.microsoft.com/office/drawing/2014/main" id="{E9AC89CD-51FB-4ABD-AFCD-43B9618983B8}"/>
              </a:ext>
            </a:extLst>
          </p:cNvPr>
          <p:cNvSpPr txBox="1"/>
          <p:nvPr/>
        </p:nvSpPr>
        <p:spPr>
          <a:xfrm>
            <a:off x="6782983" y="2103474"/>
            <a:ext cx="2013210" cy="523220"/>
          </a:xfrm>
          <a:prstGeom prst="rect">
            <a:avLst/>
          </a:prstGeom>
          <a:noFill/>
        </p:spPr>
        <p:txBody>
          <a:bodyPr wrap="square">
            <a:spAutoFit/>
          </a:bodyPr>
          <a:lstStyle/>
          <a:p>
            <a:r>
              <a:rPr lang="en-US" sz="1400" b="1" dirty="0">
                <a:solidFill>
                  <a:srgbClr val="0070C0"/>
                </a:solidFill>
                <a:latin typeface="Arial" panose="020B0604020202020204" pitchFamily="34" charset="0"/>
                <a:ea typeface="+mj-ea"/>
                <a:cs typeface="Arial" panose="020B0604020202020204" pitchFamily="34" charset="0"/>
              </a:rPr>
              <a:t>Check salaries are updated</a:t>
            </a:r>
            <a:endParaRPr lang="es-ES" sz="1400" b="1" dirty="0">
              <a:solidFill>
                <a:srgbClr val="0070C0"/>
              </a:solidFill>
              <a:latin typeface="Arial" panose="020B0604020202020204" pitchFamily="34" charset="0"/>
              <a:ea typeface="+mj-ea"/>
              <a:cs typeface="Arial" panose="020B0604020202020204" pitchFamily="34" charset="0"/>
            </a:endParaRPr>
          </a:p>
        </p:txBody>
      </p:sp>
      <p:sp>
        <p:nvSpPr>
          <p:cNvPr id="13" name="Rectangle: Rounded Corners 12">
            <a:extLst>
              <a:ext uri="{FF2B5EF4-FFF2-40B4-BE49-F238E27FC236}">
                <a16:creationId xmlns:a16="http://schemas.microsoft.com/office/drawing/2014/main" id="{BDCEDADE-8688-421A-9076-5C8AC82B718B}"/>
              </a:ext>
            </a:extLst>
          </p:cNvPr>
          <p:cNvSpPr/>
          <p:nvPr/>
        </p:nvSpPr>
        <p:spPr>
          <a:xfrm>
            <a:off x="6118911" y="1210033"/>
            <a:ext cx="378136" cy="1375467"/>
          </a:xfrm>
          <a:custGeom>
            <a:avLst/>
            <a:gdLst>
              <a:gd name="connsiteX0" fmla="*/ 0 w 378136"/>
              <a:gd name="connsiteY0" fmla="*/ 63024 h 1375467"/>
              <a:gd name="connsiteX1" fmla="*/ 63024 w 378136"/>
              <a:gd name="connsiteY1" fmla="*/ 0 h 1375467"/>
              <a:gd name="connsiteX2" fmla="*/ 315112 w 378136"/>
              <a:gd name="connsiteY2" fmla="*/ 0 h 1375467"/>
              <a:gd name="connsiteX3" fmla="*/ 378136 w 378136"/>
              <a:gd name="connsiteY3" fmla="*/ 63024 h 1375467"/>
              <a:gd name="connsiteX4" fmla="*/ 378136 w 378136"/>
              <a:gd name="connsiteY4" fmla="*/ 479497 h 1375467"/>
              <a:gd name="connsiteX5" fmla="*/ 378136 w 378136"/>
              <a:gd name="connsiteY5" fmla="*/ 883476 h 1375467"/>
              <a:gd name="connsiteX6" fmla="*/ 378136 w 378136"/>
              <a:gd name="connsiteY6" fmla="*/ 1312443 h 1375467"/>
              <a:gd name="connsiteX7" fmla="*/ 315112 w 378136"/>
              <a:gd name="connsiteY7" fmla="*/ 1375467 h 1375467"/>
              <a:gd name="connsiteX8" fmla="*/ 63024 w 378136"/>
              <a:gd name="connsiteY8" fmla="*/ 1375467 h 1375467"/>
              <a:gd name="connsiteX9" fmla="*/ 0 w 378136"/>
              <a:gd name="connsiteY9" fmla="*/ 1312443 h 1375467"/>
              <a:gd name="connsiteX10" fmla="*/ 0 w 378136"/>
              <a:gd name="connsiteY10" fmla="*/ 933453 h 1375467"/>
              <a:gd name="connsiteX11" fmla="*/ 0 w 378136"/>
              <a:gd name="connsiteY11" fmla="*/ 541968 h 1375467"/>
              <a:gd name="connsiteX12" fmla="*/ 0 w 378136"/>
              <a:gd name="connsiteY12" fmla="*/ 63024 h 137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8136" h="1375467" extrusionOk="0">
                <a:moveTo>
                  <a:pt x="0" y="63024"/>
                </a:moveTo>
                <a:cubicBezTo>
                  <a:pt x="-2018" y="23525"/>
                  <a:pt x="27126" y="-756"/>
                  <a:pt x="63024" y="0"/>
                </a:cubicBezTo>
                <a:cubicBezTo>
                  <a:pt x="183805" y="-24034"/>
                  <a:pt x="228492" y="13355"/>
                  <a:pt x="315112" y="0"/>
                </a:cubicBezTo>
                <a:cubicBezTo>
                  <a:pt x="357676" y="5903"/>
                  <a:pt x="376351" y="29266"/>
                  <a:pt x="378136" y="63024"/>
                </a:cubicBezTo>
                <a:cubicBezTo>
                  <a:pt x="413610" y="254426"/>
                  <a:pt x="330561" y="348226"/>
                  <a:pt x="378136" y="479497"/>
                </a:cubicBezTo>
                <a:cubicBezTo>
                  <a:pt x="425711" y="610768"/>
                  <a:pt x="367906" y="700372"/>
                  <a:pt x="378136" y="883476"/>
                </a:cubicBezTo>
                <a:cubicBezTo>
                  <a:pt x="388366" y="1066580"/>
                  <a:pt x="356784" y="1105988"/>
                  <a:pt x="378136" y="1312443"/>
                </a:cubicBezTo>
                <a:cubicBezTo>
                  <a:pt x="375342" y="1345460"/>
                  <a:pt x="344123" y="1375507"/>
                  <a:pt x="315112" y="1375467"/>
                </a:cubicBezTo>
                <a:cubicBezTo>
                  <a:pt x="220815" y="1394318"/>
                  <a:pt x="150955" y="1347206"/>
                  <a:pt x="63024" y="1375467"/>
                </a:cubicBezTo>
                <a:cubicBezTo>
                  <a:pt x="29691" y="1373867"/>
                  <a:pt x="-4216" y="1354680"/>
                  <a:pt x="0" y="1312443"/>
                </a:cubicBezTo>
                <a:cubicBezTo>
                  <a:pt x="-4456" y="1183246"/>
                  <a:pt x="9172" y="1021433"/>
                  <a:pt x="0" y="933453"/>
                </a:cubicBezTo>
                <a:cubicBezTo>
                  <a:pt x="-9172" y="845473"/>
                  <a:pt x="12295" y="697384"/>
                  <a:pt x="0" y="541968"/>
                </a:cubicBezTo>
                <a:cubicBezTo>
                  <a:pt x="-12295" y="386552"/>
                  <a:pt x="12482" y="280894"/>
                  <a:pt x="0" y="63024"/>
                </a:cubicBezTo>
                <a:close/>
              </a:path>
            </a:pathLst>
          </a:custGeom>
          <a:noFill/>
          <a:ln w="22225">
            <a:solidFill>
              <a:srgbClr val="FF0000"/>
            </a:solidFill>
            <a:extLst>
              <a:ext uri="{C807C97D-BFC1-408E-A445-0C87EB9F89A2}">
                <ask:lineSketchStyleProps xmlns:ask="http://schemas.microsoft.com/office/drawing/2018/sketchyshapes" sd="248868165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 name="Straight Arrow Connector 6">
            <a:extLst>
              <a:ext uri="{FF2B5EF4-FFF2-40B4-BE49-F238E27FC236}">
                <a16:creationId xmlns:a16="http://schemas.microsoft.com/office/drawing/2014/main" id="{C53D9B3B-8D05-4EAB-A7A4-74BA14A1B566}"/>
              </a:ext>
            </a:extLst>
          </p:cNvPr>
          <p:cNvCxnSpPr>
            <a:cxnSpLocks/>
          </p:cNvCxnSpPr>
          <p:nvPr/>
        </p:nvCxnSpPr>
        <p:spPr>
          <a:xfrm flipH="1">
            <a:off x="2873829" y="2585500"/>
            <a:ext cx="3909154" cy="384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B20E7D-2125-45F0-B072-A68B4491BF25}"/>
              </a:ext>
            </a:extLst>
          </p:cNvPr>
          <p:cNvCxnSpPr>
            <a:cxnSpLocks/>
            <a:stCxn id="12" idx="0"/>
          </p:cNvCxnSpPr>
          <p:nvPr/>
        </p:nvCxnSpPr>
        <p:spPr>
          <a:xfrm flipH="1" flipV="1">
            <a:off x="6558438" y="1802558"/>
            <a:ext cx="1231150" cy="300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4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r>
              <a:rPr kumimoji="0" lang="en-US" altLang="en-US" sz="1600" b="1" i="0" u="sng" strike="noStrike" cap="none" normalizeH="0" baseline="0" dirty="0">
                <a:ln>
                  <a:noFill/>
                </a:ln>
                <a:solidFill>
                  <a:srgbClr val="FF0000"/>
                </a:solidFill>
                <a:effectLst/>
                <a:latin typeface="Arial" panose="020B0604020202020204" pitchFamily="34" charset="0"/>
                <a:ea typeface="Calibri" panose="020F0502020204030204" pitchFamily="34" charset="0"/>
                <a:cs typeface="Arial" panose="020B0604020202020204" pitchFamily="34" charset="0"/>
              </a:rPr>
              <a:t>TEAM MEMBERS:</a:t>
            </a:r>
            <a:br>
              <a:rPr kumimoji="0" lang="en-US" altLang="en-US" sz="2800" b="0" i="0" u="none" strike="noStrike" cap="none" normalizeH="0" baseline="0" dirty="0">
                <a:ln>
                  <a:noFill/>
                </a:ln>
                <a:solidFill>
                  <a:schemeClr val="tx1"/>
                </a:solidFill>
                <a:effectLst/>
                <a:latin typeface="Arial" panose="020B0604020202020204" pitchFamily="34" charset="0"/>
              </a:rPr>
            </a:br>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2</a:t>
            </a:fld>
            <a:endParaRPr lang="en-US"/>
          </a:p>
        </p:txBody>
      </p:sp>
      <p:graphicFrame>
        <p:nvGraphicFramePr>
          <p:cNvPr id="6" name="Table 5">
            <a:extLst>
              <a:ext uri="{FF2B5EF4-FFF2-40B4-BE49-F238E27FC236}">
                <a16:creationId xmlns:a16="http://schemas.microsoft.com/office/drawing/2014/main" id="{FBB4419C-ADF7-41B7-8DFA-E4032E461AB6}"/>
              </a:ext>
            </a:extLst>
          </p:cNvPr>
          <p:cNvGraphicFramePr>
            <a:graphicFrameLocks noGrp="1"/>
          </p:cNvGraphicFramePr>
          <p:nvPr>
            <p:extLst>
              <p:ext uri="{D42A27DB-BD31-4B8C-83A1-F6EECF244321}">
                <p14:modId xmlns:p14="http://schemas.microsoft.com/office/powerpoint/2010/main" val="3161111236"/>
              </p:ext>
            </p:extLst>
          </p:nvPr>
        </p:nvGraphicFramePr>
        <p:xfrm>
          <a:off x="2228379" y="1231016"/>
          <a:ext cx="4361180" cy="655131"/>
        </p:xfrm>
        <a:graphic>
          <a:graphicData uri="http://schemas.openxmlformats.org/drawingml/2006/table">
            <a:tbl>
              <a:tblPr firstRow="1" firstCol="1" bandRow="1"/>
              <a:tblGrid>
                <a:gridCol w="1539875">
                  <a:extLst>
                    <a:ext uri="{9D8B030D-6E8A-4147-A177-3AD203B41FA5}">
                      <a16:colId xmlns:a16="http://schemas.microsoft.com/office/drawing/2014/main" val="3754403198"/>
                    </a:ext>
                  </a:extLst>
                </a:gridCol>
                <a:gridCol w="2821305">
                  <a:extLst>
                    <a:ext uri="{9D8B030D-6E8A-4147-A177-3AD203B41FA5}">
                      <a16:colId xmlns:a16="http://schemas.microsoft.com/office/drawing/2014/main" val="1297294205"/>
                    </a:ext>
                  </a:extLst>
                </a:gridCol>
              </a:tblGrid>
              <a:tr h="0">
                <a:tc>
                  <a:txBody>
                    <a:bodyPr/>
                    <a:lstStyle/>
                    <a:p>
                      <a:pPr marL="0" marR="0">
                        <a:lnSpc>
                          <a:spcPct val="107000"/>
                        </a:lnSpc>
                        <a:spcBef>
                          <a:spcPts val="0"/>
                        </a:spcBef>
                        <a:spcAft>
                          <a:spcPts val="0"/>
                        </a:spcAft>
                      </a:pPr>
                      <a:r>
                        <a:rPr lang="en-US" sz="1200">
                          <a:effectLst/>
                          <a:latin typeface="Arial" panose="020B0604020202020204" pitchFamily="34" charset="0"/>
                          <a:ea typeface="Calibri" panose="020F0502020204030204" pitchFamily="34" charset="0"/>
                          <a:cs typeface="Times New Roman" panose="02020603050405020304" pitchFamily="18" charset="0"/>
                        </a:rPr>
                        <a:t>Juan Ulloa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18415" marB="18415"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u="sng" kern="1200"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ulloajuan@hotmail.com</a:t>
                      </a:r>
                      <a:r>
                        <a:rPr lang="en-US" sz="1200" u="sng" kern="1200"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rPr>
                        <a:t> </a:t>
                      </a:r>
                    </a:p>
                  </a:txBody>
                  <a:tcPr marL="68580" marR="68580" marT="18415" marB="18415"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72914469"/>
                  </a:ext>
                </a:extLst>
              </a:tr>
              <a:tr h="160655">
                <a:tc>
                  <a:txBody>
                    <a:bodyPr/>
                    <a:lstStyle/>
                    <a:p>
                      <a:pPr marL="0" marR="0">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Adam Burstyn</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18415" marB="18415"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u="sng">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adam.burstyn@gmail.com</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18415" marB="18415"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261437518"/>
                  </a:ext>
                </a:extLst>
              </a:tr>
              <a:tr h="160655">
                <a:tc>
                  <a:txBody>
                    <a:bodyPr/>
                    <a:lstStyle/>
                    <a:p>
                      <a:pPr marL="0" marR="0">
                        <a:lnSpc>
                          <a:spcPct val="107000"/>
                        </a:lnSpc>
                        <a:spcBef>
                          <a:spcPts val="0"/>
                        </a:spcBef>
                        <a:spcAft>
                          <a:spcPts val="0"/>
                        </a:spcAft>
                      </a:pPr>
                      <a:r>
                        <a:rPr lang="en-US" sz="1200">
                          <a:effectLst/>
                          <a:latin typeface="Arial" panose="020B0604020202020204" pitchFamily="34" charset="0"/>
                          <a:ea typeface="Calibri" panose="020F0502020204030204" pitchFamily="34" charset="0"/>
                          <a:cs typeface="Times New Roman" panose="02020603050405020304" pitchFamily="18" charset="0"/>
                        </a:rPr>
                        <a:t>Ignacio Domaica</a:t>
                      </a:r>
                      <a:endParaRPr lang="en-US" sz="11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18415" marB="18415"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4"/>
                        </a:rPr>
                        <a:t>idomaica@gmail.com</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18415" marB="18415"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235911114"/>
                  </a:ext>
                </a:extLst>
              </a:tr>
            </a:tbl>
          </a:graphicData>
        </a:graphic>
      </p:graphicFrame>
      <p:pic>
        <p:nvPicPr>
          <p:cNvPr id="5" name="Picture 4">
            <a:extLst>
              <a:ext uri="{FF2B5EF4-FFF2-40B4-BE49-F238E27FC236}">
                <a16:creationId xmlns:a16="http://schemas.microsoft.com/office/drawing/2014/main" id="{0ACC2D6F-F54B-4CA1-975B-306CEBEEA526}"/>
              </a:ext>
            </a:extLst>
          </p:cNvPr>
          <p:cNvPicPr>
            <a:picLocks noChangeAspect="1"/>
          </p:cNvPicPr>
          <p:nvPr/>
        </p:nvPicPr>
        <p:blipFill>
          <a:blip r:embed="rId5"/>
          <a:stretch>
            <a:fillRect/>
          </a:stretch>
        </p:blipFill>
        <p:spPr>
          <a:xfrm>
            <a:off x="930612" y="2877015"/>
            <a:ext cx="1780430" cy="1830083"/>
          </a:xfrm>
          <a:prstGeom prst="rect">
            <a:avLst/>
          </a:prstGeom>
        </p:spPr>
      </p:pic>
      <p:pic>
        <p:nvPicPr>
          <p:cNvPr id="8" name="Picture 7">
            <a:extLst>
              <a:ext uri="{FF2B5EF4-FFF2-40B4-BE49-F238E27FC236}">
                <a16:creationId xmlns:a16="http://schemas.microsoft.com/office/drawing/2014/main" id="{FCF6B92C-6923-4BAA-9A59-D8A930DAFEEE}"/>
              </a:ext>
            </a:extLst>
          </p:cNvPr>
          <p:cNvPicPr>
            <a:picLocks noChangeAspect="1"/>
          </p:cNvPicPr>
          <p:nvPr/>
        </p:nvPicPr>
        <p:blipFill>
          <a:blip r:embed="rId6"/>
          <a:stretch>
            <a:fillRect/>
          </a:stretch>
        </p:blipFill>
        <p:spPr>
          <a:xfrm>
            <a:off x="3664285" y="2877015"/>
            <a:ext cx="1837345" cy="1830083"/>
          </a:xfrm>
          <a:prstGeom prst="rect">
            <a:avLst/>
          </a:prstGeom>
        </p:spPr>
      </p:pic>
      <p:pic>
        <p:nvPicPr>
          <p:cNvPr id="1026" name="Picture 2" descr="Profile photo for Ignacio Domaica">
            <a:extLst>
              <a:ext uri="{FF2B5EF4-FFF2-40B4-BE49-F238E27FC236}">
                <a16:creationId xmlns:a16="http://schemas.microsoft.com/office/drawing/2014/main" id="{CD63C7BA-D804-4810-83A0-72EF2BFB3C0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26460" y="2877015"/>
            <a:ext cx="1830083" cy="1830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905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LOAD #1. </a:t>
            </a:r>
            <a:r>
              <a:rPr lang="en-US" dirty="0">
                <a:solidFill>
                  <a:srgbClr val="0070C0"/>
                </a:solidFill>
                <a:effectLst/>
              </a:rPr>
              <a:t>To produce statistical cleaned data</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angle: Rounded Corners 10">
            <a:extLst>
              <a:ext uri="{FF2B5EF4-FFF2-40B4-BE49-F238E27FC236}">
                <a16:creationId xmlns:a16="http://schemas.microsoft.com/office/drawing/2014/main" id="{ADC12979-C4B3-4FE8-B1C2-67C8DBD440F8}"/>
              </a:ext>
            </a:extLst>
          </p:cNvPr>
          <p:cNvSpPr/>
          <p:nvPr/>
        </p:nvSpPr>
        <p:spPr>
          <a:xfrm>
            <a:off x="1354412" y="999183"/>
            <a:ext cx="639393" cy="100847"/>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Picture 5">
            <a:extLst>
              <a:ext uri="{FF2B5EF4-FFF2-40B4-BE49-F238E27FC236}">
                <a16:creationId xmlns:a16="http://schemas.microsoft.com/office/drawing/2014/main" id="{B4B7116D-7538-4214-AA29-D15115A98B7B}"/>
              </a:ext>
            </a:extLst>
          </p:cNvPr>
          <p:cNvPicPr>
            <a:picLocks noChangeAspect="1"/>
          </p:cNvPicPr>
          <p:nvPr/>
        </p:nvPicPr>
        <p:blipFill>
          <a:blip r:embed="rId2"/>
          <a:stretch>
            <a:fillRect/>
          </a:stretch>
        </p:blipFill>
        <p:spPr>
          <a:xfrm>
            <a:off x="635475" y="822724"/>
            <a:ext cx="5449060" cy="1086002"/>
          </a:xfrm>
          <a:prstGeom prst="rect">
            <a:avLst/>
          </a:prstGeom>
          <a:ln>
            <a:solidFill>
              <a:schemeClr val="tx1"/>
            </a:solidFill>
          </a:ln>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ECD3C5CC-5300-49EF-80B1-15D6D9AE6DF2}"/>
                  </a:ext>
                </a:extLst>
              </p14:cNvPr>
              <p14:cNvContentPartPr/>
              <p14:nvPr/>
            </p14:nvContentPartPr>
            <p14:xfrm>
              <a:off x="3292858" y="1437101"/>
              <a:ext cx="783720" cy="192960"/>
            </p14:xfrm>
          </p:contentPart>
        </mc:Choice>
        <mc:Fallback>
          <p:pic>
            <p:nvPicPr>
              <p:cNvPr id="8" name="Ink 7">
                <a:extLst>
                  <a:ext uri="{FF2B5EF4-FFF2-40B4-BE49-F238E27FC236}">
                    <a16:creationId xmlns:a16="http://schemas.microsoft.com/office/drawing/2014/main" id="{ECD3C5CC-5300-49EF-80B1-15D6D9AE6DF2}"/>
                  </a:ext>
                </a:extLst>
              </p:cNvPr>
              <p:cNvPicPr/>
              <p:nvPr/>
            </p:nvPicPr>
            <p:blipFill>
              <a:blip r:embed="rId4"/>
              <a:stretch>
                <a:fillRect/>
              </a:stretch>
            </p:blipFill>
            <p:spPr>
              <a:xfrm>
                <a:off x="3257218" y="1365461"/>
                <a:ext cx="855360" cy="336600"/>
              </a:xfrm>
              <a:prstGeom prst="rect">
                <a:avLst/>
              </a:prstGeom>
            </p:spPr>
          </p:pic>
        </mc:Fallback>
      </mc:AlternateContent>
    </p:spTree>
    <p:extLst>
      <p:ext uri="{BB962C8B-B14F-4D97-AF65-F5344CB8AC3E}">
        <p14:creationId xmlns:p14="http://schemas.microsoft.com/office/powerpoint/2010/main" val="161252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ETL #2</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angle: Rounded Corners 10">
            <a:extLst>
              <a:ext uri="{FF2B5EF4-FFF2-40B4-BE49-F238E27FC236}">
                <a16:creationId xmlns:a16="http://schemas.microsoft.com/office/drawing/2014/main" id="{ADC12979-C4B3-4FE8-B1C2-67C8DBD440F8}"/>
              </a:ext>
            </a:extLst>
          </p:cNvPr>
          <p:cNvSpPr/>
          <p:nvPr/>
        </p:nvSpPr>
        <p:spPr>
          <a:xfrm>
            <a:off x="1354412" y="999183"/>
            <a:ext cx="639393" cy="100847"/>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extBox 3">
            <a:extLst>
              <a:ext uri="{FF2B5EF4-FFF2-40B4-BE49-F238E27FC236}">
                <a16:creationId xmlns:a16="http://schemas.microsoft.com/office/drawing/2014/main" id="{EC3E5508-371B-40C8-9516-308D618FC3D2}"/>
              </a:ext>
            </a:extLst>
          </p:cNvPr>
          <p:cNvSpPr txBox="1"/>
          <p:nvPr/>
        </p:nvSpPr>
        <p:spPr>
          <a:xfrm>
            <a:off x="481264" y="429904"/>
            <a:ext cx="7954592" cy="2862322"/>
          </a:xfrm>
          <a:prstGeom prst="rect">
            <a:avLst/>
          </a:prstGeom>
          <a:noFill/>
        </p:spPr>
        <p:txBody>
          <a:bodyPr wrap="square" rtlCol="0">
            <a:spAutoFit/>
          </a:bodyPr>
          <a:lstStyle/>
          <a:p>
            <a:pPr marL="342900" indent="-342900">
              <a:buClr>
                <a:srgbClr val="0070C0"/>
              </a:buClr>
              <a:buFont typeface="+mj-lt"/>
              <a:buAutoNum type="arabicParenR"/>
            </a:pPr>
            <a:r>
              <a:rPr lang="en-US" sz="1200" dirty="0">
                <a:latin typeface="Arial" panose="020B0604020202020204" pitchFamily="34" charset="0"/>
                <a:cs typeface="Arial" panose="020B0604020202020204" pitchFamily="34" charset="0"/>
              </a:rPr>
              <a:t>After producing a </a:t>
            </a:r>
            <a:r>
              <a:rPr lang="en-US" sz="1200" b="1" dirty="0">
                <a:latin typeface="Arial" panose="020B0604020202020204" pitchFamily="34" charset="0"/>
                <a:cs typeface="Arial" panose="020B0604020202020204" pitchFamily="34" charset="0"/>
              </a:rPr>
              <a:t>LINEAR REGRESSION </a:t>
            </a:r>
            <a:r>
              <a:rPr lang="en-US" sz="1200" dirty="0">
                <a:latin typeface="Arial" panose="020B0604020202020204" pitchFamily="34" charset="0"/>
                <a:cs typeface="Arial" panose="020B0604020202020204" pitchFamily="34" charset="0"/>
              </a:rPr>
              <a:t>and analyzing it, we were able to verify that it is not possible (based on this analysis) to obtain a good prediction of the rookie behavior/stats/performance of a player in NBA based on the data of the last year of college (NCAA stats).</a:t>
            </a:r>
          </a:p>
          <a:p>
            <a:pPr marL="342900" indent="-342900">
              <a:buClr>
                <a:srgbClr val="0070C0"/>
              </a:buClr>
              <a:buFont typeface="+mj-lt"/>
              <a:buAutoNum type="arabicParenR"/>
            </a:pPr>
            <a:endParaRPr lang="en-US" sz="1200" dirty="0">
              <a:latin typeface="Arial" panose="020B0604020202020204" pitchFamily="34" charset="0"/>
              <a:cs typeface="Arial" panose="020B0604020202020204" pitchFamily="34" charset="0"/>
            </a:endParaRPr>
          </a:p>
          <a:p>
            <a:pPr marL="342900" indent="-342900">
              <a:buClr>
                <a:srgbClr val="0070C0"/>
              </a:buClr>
              <a:buFont typeface="+mj-lt"/>
              <a:buAutoNum type="arabicParenR"/>
            </a:pPr>
            <a:r>
              <a:rPr lang="es-ES" sz="1200" dirty="0" err="1">
                <a:latin typeface="Arial" panose="020B0604020202020204" pitchFamily="34" charset="0"/>
                <a:cs typeface="Arial" panose="020B0604020202020204" pitchFamily="34" charset="0"/>
              </a:rPr>
              <a:t>Therefore</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we</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have</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executed</a:t>
            </a:r>
            <a:r>
              <a:rPr lang="es-ES" sz="1200" dirty="0">
                <a:latin typeface="Arial" panose="020B0604020202020204" pitchFamily="34" charset="0"/>
                <a:cs typeface="Arial" panose="020B0604020202020204" pitchFamily="34" charset="0"/>
              </a:rPr>
              <a:t> a 2nd ETL </a:t>
            </a:r>
            <a:r>
              <a:rPr lang="es-ES" sz="1200" dirty="0" err="1">
                <a:latin typeface="Arial" panose="020B0604020202020204" pitchFamily="34" charset="0"/>
                <a:cs typeface="Arial" panose="020B0604020202020204" pitchFamily="34" charset="0"/>
              </a:rPr>
              <a:t>cycle</a:t>
            </a:r>
            <a:r>
              <a:rPr lang="es-ES" sz="1200" dirty="0">
                <a:latin typeface="Arial" panose="020B0604020202020204" pitchFamily="34" charset="0"/>
                <a:cs typeface="Arial" panose="020B0604020202020204" pitchFamily="34" charset="0"/>
              </a:rPr>
              <a:t> in </a:t>
            </a:r>
            <a:r>
              <a:rPr lang="es-ES" sz="1200" dirty="0" err="1">
                <a:latin typeface="Arial" panose="020B0604020202020204" pitchFamily="34" charset="0"/>
                <a:cs typeface="Arial" panose="020B0604020202020204" pitchFamily="34" charset="0"/>
              </a:rPr>
              <a:t>order</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to</a:t>
            </a:r>
            <a:r>
              <a:rPr lang="es-ES" sz="1200" dirty="0">
                <a:latin typeface="Arial" panose="020B0604020202020204" pitchFamily="34" charset="0"/>
                <a:cs typeface="Arial" panose="020B0604020202020204" pitchFamily="34" charset="0"/>
              </a:rPr>
              <a:t> produce a new </a:t>
            </a:r>
            <a:r>
              <a:rPr lang="es-ES" sz="1200" dirty="0" err="1">
                <a:latin typeface="Arial" panose="020B0604020202020204" pitchFamily="34" charset="0"/>
                <a:cs typeface="Arial" panose="020B0604020202020204" pitchFamily="34" charset="0"/>
              </a:rPr>
              <a:t>analysis</a:t>
            </a:r>
            <a:r>
              <a:rPr lang="es-ES"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based on </a:t>
            </a:r>
            <a:r>
              <a:rPr lang="en-US" sz="1200" b="1" dirty="0">
                <a:latin typeface="Arial" panose="020B0604020202020204" pitchFamily="34" charset="0"/>
                <a:cs typeface="Arial" panose="020B0604020202020204" pitchFamily="34" charset="0"/>
              </a:rPr>
              <a:t>RANDOM FOREST REGRESSION</a:t>
            </a:r>
            <a:r>
              <a:rPr lang="en-US" sz="1200"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 </a:t>
            </a:r>
          </a:p>
          <a:p>
            <a:pPr marL="342900" indent="-342900">
              <a:buClr>
                <a:srgbClr val="0070C0"/>
              </a:buClr>
              <a:buFont typeface="+mj-lt"/>
              <a:buAutoNum type="arabicParenR"/>
            </a:pPr>
            <a:endParaRPr lang="es-ES" sz="1200" dirty="0">
              <a:latin typeface="Arial" panose="020B0604020202020204" pitchFamily="34" charset="0"/>
              <a:cs typeface="Arial" panose="020B0604020202020204" pitchFamily="34" charset="0"/>
            </a:endParaRPr>
          </a:p>
          <a:p>
            <a:pPr marL="342900" indent="-342900">
              <a:buClr>
                <a:srgbClr val="0070C0"/>
              </a:buClr>
              <a:buFont typeface="+mj-lt"/>
              <a:buAutoNum type="arabicParenR"/>
            </a:pPr>
            <a:r>
              <a:rPr lang="es-ES" sz="1200" dirty="0" err="1">
                <a:latin typeface="Arial" panose="020B0604020202020204" pitchFamily="34" charset="0"/>
                <a:cs typeface="Arial" panose="020B0604020202020204" pitchFamily="34" charset="0"/>
              </a:rPr>
              <a:t>To</a:t>
            </a:r>
            <a:r>
              <a:rPr lang="es-ES" sz="1200" dirty="0">
                <a:latin typeface="Arial" panose="020B0604020202020204" pitchFamily="34" charset="0"/>
                <a:cs typeface="Arial" panose="020B0604020202020204" pitchFamily="34" charset="0"/>
              </a:rPr>
              <a:t> do so, </a:t>
            </a:r>
            <a:r>
              <a:rPr lang="es-ES" sz="1200" dirty="0" err="1">
                <a:latin typeface="Arial" panose="020B0604020202020204" pitchFamily="34" charset="0"/>
                <a:cs typeface="Arial" panose="020B0604020202020204" pitchFamily="34" charset="0"/>
              </a:rPr>
              <a:t>we</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need</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to</a:t>
            </a:r>
            <a:r>
              <a:rPr lang="en-US" sz="1200" dirty="0">
                <a:latin typeface="Arial" panose="020B0604020202020204" pitchFamily="34" charset="0"/>
                <a:cs typeface="Arial" panose="020B0604020202020204" pitchFamily="34" charset="0"/>
              </a:rPr>
              <a:t>:</a:t>
            </a:r>
          </a:p>
          <a:p>
            <a:pPr marL="342900" indent="-342900">
              <a:buClr>
                <a:srgbClr val="0070C0"/>
              </a:buClr>
              <a:buFont typeface="+mj-lt"/>
              <a:buAutoNum type="arabicParenR"/>
            </a:pPr>
            <a:endParaRPr lang="en-US" sz="1200" dirty="0">
              <a:latin typeface="Arial" panose="020B0604020202020204" pitchFamily="34" charset="0"/>
              <a:cs typeface="Arial" panose="020B0604020202020204" pitchFamily="34" charset="0"/>
            </a:endParaRPr>
          </a:p>
          <a:p>
            <a:pPr marL="625475" lvl="1" indent="-168275">
              <a:buClr>
                <a:srgbClr val="0070C0"/>
              </a:buClr>
              <a:buFont typeface="Arial" panose="020B0604020202020204" pitchFamily="34" charset="0"/>
              <a:buChar char="•"/>
            </a:pPr>
            <a:r>
              <a:rPr lang="es-ES" sz="1200" dirty="0">
                <a:latin typeface="Arial" panose="020B0604020202020204" pitchFamily="34" charset="0"/>
                <a:cs typeface="Arial" panose="020B0604020202020204" pitchFamily="34" charset="0"/>
              </a:rPr>
              <a:t>ETL – </a:t>
            </a:r>
            <a:r>
              <a:rPr lang="es-ES" sz="1200" dirty="0" err="1">
                <a:latin typeface="Arial" panose="020B0604020202020204" pitchFamily="34" charset="0"/>
                <a:cs typeface="Arial" panose="020B0604020202020204" pitchFamily="34" charset="0"/>
              </a:rPr>
              <a:t>Extract</a:t>
            </a:r>
            <a:r>
              <a:rPr lang="es-ES" sz="1200" dirty="0">
                <a:latin typeface="Arial" panose="020B0604020202020204" pitchFamily="34" charset="0"/>
                <a:cs typeface="Arial" panose="020B0604020202020204" pitchFamily="34" charset="0"/>
              </a:rPr>
              <a:t> new data NCAA (</a:t>
            </a:r>
            <a:r>
              <a:rPr lang="es-ES" sz="1200" dirty="0" err="1">
                <a:latin typeface="Arial" panose="020B0604020202020204" pitchFamily="34" charset="0"/>
                <a:cs typeface="Arial" panose="020B0604020202020204" pitchFamily="34" charset="0"/>
              </a:rPr>
              <a:t>college</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player</a:t>
            </a:r>
            <a:r>
              <a:rPr lang="es-ES" sz="1200" dirty="0">
                <a:latin typeface="Arial" panose="020B0604020202020204" pitchFamily="34" charset="0"/>
                <a:cs typeface="Arial" panose="020B0604020202020204" pitchFamily="34" charset="0"/>
              </a:rPr>
              <a:t> data), NBA </a:t>
            </a:r>
            <a:r>
              <a:rPr lang="es-ES" sz="1200" dirty="0" err="1">
                <a:latin typeface="Arial" panose="020B0604020202020204" pitchFamily="34" charset="0"/>
                <a:cs typeface="Arial" panose="020B0604020202020204" pitchFamily="34" charset="0"/>
              </a:rPr>
              <a:t>Rookie</a:t>
            </a:r>
            <a:r>
              <a:rPr lang="es-ES" sz="1200" dirty="0">
                <a:latin typeface="Arial" panose="020B0604020202020204" pitchFamily="34" charset="0"/>
                <a:cs typeface="Arial" panose="020B0604020202020204" pitchFamily="34" charset="0"/>
              </a:rPr>
              <a:t> data</a:t>
            </a:r>
          </a:p>
          <a:p>
            <a:pPr marL="625475" lvl="1" indent="-168275">
              <a:buClr>
                <a:srgbClr val="0070C0"/>
              </a:buClr>
              <a:buFont typeface="Arial" panose="020B0604020202020204" pitchFamily="34" charset="0"/>
              <a:buChar char="•"/>
            </a:pPr>
            <a:r>
              <a:rPr lang="es-ES" sz="1200" dirty="0">
                <a:latin typeface="Arial" panose="020B0604020202020204" pitchFamily="34" charset="0"/>
                <a:cs typeface="Arial" panose="020B0604020202020204" pitchFamily="34" charset="0"/>
              </a:rPr>
              <a:t>ETL – </a:t>
            </a:r>
            <a:r>
              <a:rPr lang="es-ES" sz="1200" dirty="0" err="1">
                <a:latin typeface="Arial" panose="020B0604020202020204" pitchFamily="34" charset="0"/>
                <a:cs typeface="Arial" panose="020B0604020202020204" pitchFamily="34" charset="0"/>
              </a:rPr>
              <a:t>Transform</a:t>
            </a:r>
            <a:r>
              <a:rPr lang="es-ES" sz="1200" dirty="0">
                <a:latin typeface="Arial" panose="020B0604020202020204" pitchFamily="34" charset="0"/>
                <a:cs typeface="Arial" panose="020B0604020202020204" pitchFamily="34" charset="0"/>
              </a:rPr>
              <a:t>. Split </a:t>
            </a:r>
            <a:r>
              <a:rPr lang="es-ES" sz="1200" dirty="0" err="1">
                <a:latin typeface="Arial" panose="020B0604020202020204" pitchFamily="34" charset="0"/>
                <a:cs typeface="Arial" panose="020B0604020202020204" pitchFamily="34" charset="0"/>
              </a:rPr>
              <a:t>datasets</a:t>
            </a:r>
            <a:endParaRPr lang="es-ES" sz="1200" dirty="0">
              <a:latin typeface="Arial" panose="020B0604020202020204" pitchFamily="34" charset="0"/>
              <a:cs typeface="Arial" panose="020B0604020202020204" pitchFamily="34" charset="0"/>
            </a:endParaRPr>
          </a:p>
          <a:p>
            <a:pPr marL="625475" lvl="1" indent="-168275">
              <a:buClr>
                <a:srgbClr val="0070C0"/>
              </a:buClr>
              <a:buFont typeface="Arial" panose="020B0604020202020204" pitchFamily="34" charset="0"/>
              <a:buChar char="•"/>
            </a:pPr>
            <a:r>
              <a:rPr lang="es-ES" sz="1200" dirty="0">
                <a:latin typeface="Arial" panose="020B0604020202020204" pitchFamily="34" charset="0"/>
                <a:cs typeface="Arial" panose="020B0604020202020204" pitchFamily="34" charset="0"/>
              </a:rPr>
              <a:t>ETL – Load </a:t>
            </a:r>
            <a:r>
              <a:rPr lang="es-ES" sz="1200" dirty="0" err="1">
                <a:latin typeface="Arial" panose="020B0604020202020204" pitchFamily="34" charset="0"/>
                <a:cs typeface="Arial" panose="020B0604020202020204" pitchFamily="34" charset="0"/>
              </a:rPr>
              <a:t>save</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csv</a:t>
            </a:r>
            <a:r>
              <a:rPr lang="es-ES" sz="1200" dirty="0">
                <a:latin typeface="Arial" panose="020B0604020202020204" pitchFamily="34" charset="0"/>
                <a:cs typeface="Arial" panose="020B0604020202020204" pitchFamily="34" charset="0"/>
              </a:rPr>
              <a:t> </a:t>
            </a:r>
          </a:p>
          <a:p>
            <a:pPr marL="625475" lvl="1" indent="-168275">
              <a:buClr>
                <a:srgbClr val="0070C0"/>
              </a:buClr>
              <a:buFont typeface="Arial" panose="020B0604020202020204" pitchFamily="34" charset="0"/>
              <a:buChar char="•"/>
            </a:pPr>
            <a:endParaRPr lang="es-ES" sz="1200" dirty="0">
              <a:latin typeface="Arial" panose="020B0604020202020204" pitchFamily="34" charset="0"/>
              <a:cs typeface="Arial" panose="020B0604020202020204" pitchFamily="34" charset="0"/>
            </a:endParaRPr>
          </a:p>
          <a:p>
            <a:pPr lvl="1">
              <a:buClr>
                <a:srgbClr val="0070C0"/>
              </a:buClr>
            </a:pPr>
            <a:r>
              <a:rPr lang="es-ES" sz="1200" i="1" dirty="0" err="1">
                <a:latin typeface="Arial" panose="020B0604020202020204" pitchFamily="34" charset="0"/>
                <a:cs typeface="Arial" panose="020B0604020202020204" pitchFamily="34" charset="0"/>
              </a:rPr>
              <a:t>Finally</a:t>
            </a:r>
            <a:r>
              <a:rPr lang="es-ES" sz="1200" i="1" dirty="0">
                <a:latin typeface="Arial" panose="020B0604020202020204" pitchFamily="34" charset="0"/>
                <a:cs typeface="Arial" panose="020B0604020202020204" pitchFamily="34" charset="0"/>
              </a:rPr>
              <a:t> </a:t>
            </a:r>
            <a:r>
              <a:rPr lang="es-ES" sz="1200" i="1" dirty="0" err="1">
                <a:latin typeface="Arial" panose="020B0604020202020204" pitchFamily="34" charset="0"/>
                <a:cs typeface="Arial" panose="020B0604020202020204" pitchFamily="34" charset="0"/>
              </a:rPr>
              <a:t>train</a:t>
            </a:r>
            <a:r>
              <a:rPr lang="es-ES" sz="1200" i="1" dirty="0">
                <a:latin typeface="Arial" panose="020B0604020202020204" pitchFamily="34" charset="0"/>
                <a:cs typeface="Arial" panose="020B0604020202020204" pitchFamily="34" charset="0"/>
              </a:rPr>
              <a:t> </a:t>
            </a:r>
            <a:r>
              <a:rPr lang="es-ES" sz="1200" i="1" dirty="0" err="1">
                <a:latin typeface="Arial" panose="020B0604020202020204" pitchFamily="34" charset="0"/>
                <a:cs typeface="Arial" panose="020B0604020202020204" pitchFamily="34" charset="0"/>
              </a:rPr>
              <a:t>models</a:t>
            </a:r>
            <a:r>
              <a:rPr lang="es-ES" sz="1200" i="1" dirty="0">
                <a:latin typeface="Arial" panose="020B0604020202020204" pitchFamily="34" charset="0"/>
                <a:cs typeface="Arial" panose="020B0604020202020204" pitchFamily="34" charset="0"/>
              </a:rPr>
              <a:t> and </a:t>
            </a:r>
            <a:r>
              <a:rPr lang="es-ES" sz="1200" i="1" dirty="0" err="1">
                <a:latin typeface="Arial" panose="020B0604020202020204" pitchFamily="34" charset="0"/>
                <a:cs typeface="Arial" panose="020B0604020202020204" pitchFamily="34" charset="0"/>
              </a:rPr>
              <a:t>analyze</a:t>
            </a:r>
            <a:r>
              <a:rPr lang="es-ES" sz="1200" i="1" dirty="0">
                <a:latin typeface="Arial" panose="020B0604020202020204" pitchFamily="34" charset="0"/>
                <a:cs typeface="Arial" panose="020B0604020202020204" pitchFamily="34" charset="0"/>
              </a:rPr>
              <a:t> </a:t>
            </a:r>
            <a:r>
              <a:rPr lang="es-ES" sz="1200" i="1" dirty="0" err="1">
                <a:latin typeface="Arial" panose="020B0604020202020204" pitchFamily="34" charset="0"/>
                <a:cs typeface="Arial" panose="020B0604020202020204" pitchFamily="34" charset="0"/>
              </a:rPr>
              <a:t>model</a:t>
            </a:r>
            <a:r>
              <a:rPr lang="es-ES" sz="1200" i="1" dirty="0">
                <a:latin typeface="Arial" panose="020B0604020202020204" pitchFamily="34" charset="0"/>
                <a:cs typeface="Arial" panose="020B0604020202020204" pitchFamily="34" charset="0"/>
              </a:rPr>
              <a:t> </a:t>
            </a:r>
            <a:r>
              <a:rPr lang="es-ES" sz="1200" i="1" dirty="0" err="1">
                <a:latin typeface="Arial" panose="020B0604020202020204" pitchFamily="34" charset="0"/>
                <a:cs typeface="Arial" panose="020B0604020202020204" pitchFamily="34" charset="0"/>
              </a:rPr>
              <a:t>outcomes</a:t>
            </a:r>
            <a:endParaRPr lang="es-ES" sz="1200" i="1" dirty="0">
              <a:latin typeface="Arial" panose="020B0604020202020204" pitchFamily="34" charset="0"/>
              <a:cs typeface="Arial" panose="020B0604020202020204" pitchFamily="34" charset="0"/>
            </a:endParaRPr>
          </a:p>
          <a:p>
            <a:pPr>
              <a:buClr>
                <a:srgbClr val="0070C0"/>
              </a:buClr>
            </a:pPr>
            <a:endParaRPr lang="es-ES" sz="1200" dirty="0">
              <a:latin typeface="Arial" panose="020B0604020202020204" pitchFamily="34" charset="0"/>
              <a:cs typeface="Arial" panose="020B0604020202020204" pitchFamily="34" charset="0"/>
            </a:endParaRPr>
          </a:p>
        </p:txBody>
      </p:sp>
      <p:pic>
        <p:nvPicPr>
          <p:cNvPr id="9" name="Picture 2" descr="Machine Learning Workflow">
            <a:extLst>
              <a:ext uri="{FF2B5EF4-FFF2-40B4-BE49-F238E27FC236}">
                <a16:creationId xmlns:a16="http://schemas.microsoft.com/office/drawing/2014/main" id="{7FC4257B-AF44-47F9-8FBB-7E24C6CC0D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42398" y="0"/>
            <a:ext cx="4600817" cy="558929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454B665A-975F-4CF3-A136-97D81BCC0A95}"/>
              </a:ext>
            </a:extLst>
          </p:cNvPr>
          <p:cNvGrpSpPr/>
          <p:nvPr/>
        </p:nvGrpSpPr>
        <p:grpSpPr>
          <a:xfrm>
            <a:off x="2869309" y="3494227"/>
            <a:ext cx="2701949" cy="1107548"/>
            <a:chOff x="6080021" y="1226901"/>
            <a:chExt cx="2701949" cy="1107548"/>
          </a:xfrm>
        </p:grpSpPr>
        <p:pic>
          <p:nvPicPr>
            <p:cNvPr id="7" name="Picture 6" descr="A screenshot of a video game&#10;&#10;Description automatically generated with medium confidence">
              <a:extLst>
                <a:ext uri="{FF2B5EF4-FFF2-40B4-BE49-F238E27FC236}">
                  <a16:creationId xmlns:a16="http://schemas.microsoft.com/office/drawing/2014/main" id="{B0546B1E-3B85-4D65-8A26-F5E8C94F88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0021" y="1226901"/>
              <a:ext cx="2701949" cy="1107548"/>
            </a:xfrm>
            <a:prstGeom prst="rect">
              <a:avLst/>
            </a:prstGeom>
          </p:spPr>
        </p:pic>
        <p:pic>
          <p:nvPicPr>
            <p:cNvPr id="13" name="Picture 12" descr="A picture containing monitor, green, screen, painted&#10;&#10;Description automatically generated">
              <a:extLst>
                <a:ext uri="{FF2B5EF4-FFF2-40B4-BE49-F238E27FC236}">
                  <a16:creationId xmlns:a16="http://schemas.microsoft.com/office/drawing/2014/main" id="{EF826979-3148-4742-BA7F-0E06FD78E7D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827" t="8518" r="6400" b="9096"/>
            <a:stretch/>
          </p:blipFill>
          <p:spPr>
            <a:xfrm>
              <a:off x="7521455" y="1612945"/>
              <a:ext cx="487434" cy="545863"/>
            </a:xfrm>
            <a:prstGeom prst="rect">
              <a:avLst/>
            </a:prstGeom>
            <a:solidFill>
              <a:schemeClr val="bg1"/>
            </a:solidFill>
          </p:spPr>
        </p:pic>
      </p:grpSp>
    </p:spTree>
    <p:extLst>
      <p:ext uri="{BB962C8B-B14F-4D97-AF65-F5344CB8AC3E}">
        <p14:creationId xmlns:p14="http://schemas.microsoft.com/office/powerpoint/2010/main" val="273633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7863C23B-044C-439D-AD7D-182930483434}"/>
              </a:ext>
            </a:extLst>
          </p:cNvPr>
          <p:cNvSpPr>
            <a:spLocks noChangeArrowheads="1"/>
          </p:cNvSpPr>
          <p:nvPr/>
        </p:nvSpPr>
        <p:spPr bwMode="auto">
          <a:xfrm>
            <a:off x="5940425" y="2195513"/>
            <a:ext cx="2303463" cy="487362"/>
          </a:xfrm>
          <a:prstGeom prst="rect">
            <a:avLst/>
          </a:prstGeom>
          <a:solidFill>
            <a:schemeClr val="bg1"/>
          </a:solidFill>
          <a:ln w="9525">
            <a:solidFill>
              <a:schemeClr val="bg1"/>
            </a:solidFill>
            <a:miter lim="800000"/>
            <a:headEnd/>
            <a:tailEnd/>
          </a:ln>
        </p:spPr>
        <p:txBody>
          <a:bodyPr wrap="none"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VE" altLang="en-US" sz="1400" b="0"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
        <p:nvSpPr>
          <p:cNvPr id="14339" name="Rectangle 2">
            <a:extLst>
              <a:ext uri="{FF2B5EF4-FFF2-40B4-BE49-F238E27FC236}">
                <a16:creationId xmlns:a16="http://schemas.microsoft.com/office/drawing/2014/main" id="{CEAEEC25-86F5-4EF9-ABDA-ED451EB9E446}"/>
              </a:ext>
            </a:extLst>
          </p:cNvPr>
          <p:cNvSpPr>
            <a:spLocks noGrp="1" noChangeArrowheads="1"/>
          </p:cNvSpPr>
          <p:nvPr>
            <p:ph type="title"/>
          </p:nvPr>
        </p:nvSpPr>
        <p:spPr>
          <a:xfrm>
            <a:off x="4114037" y="90611"/>
            <a:ext cx="3749675" cy="346075"/>
          </a:xfrm>
        </p:spPr>
        <p:txBody>
          <a:bodyPr/>
          <a:lstStyle/>
          <a:p>
            <a:pPr algn="ctr" eaLnBrk="1" hangingPunct="1"/>
            <a:r>
              <a:rPr lang="es-VE" dirty="0">
                <a:solidFill>
                  <a:srgbClr val="FF0000"/>
                </a:solidFill>
                <a:effectLst>
                  <a:outerShdw blurRad="38100" dist="38100" dir="2700000" algn="tl">
                    <a:srgbClr val="000000">
                      <a:alpha val="43137"/>
                    </a:srgbClr>
                  </a:outerShdw>
                </a:effectLst>
                <a:cs typeface="Arial" panose="020B0604020202020204" pitchFamily="34" charset="0"/>
              </a:rPr>
              <a:t>AGENDA</a:t>
            </a:r>
            <a:endParaRPr dirty="0">
              <a:solidFill>
                <a:srgbClr val="FF0000"/>
              </a:solidFill>
              <a:effectLst>
                <a:outerShdw blurRad="38100" dist="38100" dir="2700000" algn="tl">
                  <a:srgbClr val="000000">
                    <a:alpha val="43137"/>
                  </a:srgbClr>
                </a:outerShdw>
              </a:effectLst>
              <a:cs typeface="Arial" panose="020B0604020202020204" pitchFamily="34" charset="0"/>
            </a:endParaRPr>
          </a:p>
        </p:txBody>
      </p:sp>
      <p:sp>
        <p:nvSpPr>
          <p:cNvPr id="14340" name="Slide Number Placeholder 16">
            <a:extLst>
              <a:ext uri="{FF2B5EF4-FFF2-40B4-BE49-F238E27FC236}">
                <a16:creationId xmlns:a16="http://schemas.microsoft.com/office/drawing/2014/main" id="{AD737F08-B4E7-4B45-B37C-EC30E92AC45B}"/>
              </a:ext>
            </a:extLst>
          </p:cNvPr>
          <p:cNvSpPr>
            <a:spLocks noGrp="1" noChangeArrowheads="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066CD2D-0ABF-47FB-B40B-94A07E0DAB6A}" type="slidenum">
              <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rPr>
              <a:pPr marL="0" marR="0" lvl="0" indent="0" algn="r" defTabSz="914400" rtl="0" eaLnBrk="1" fontAlgn="auto" latinLnBrk="0" hangingPunct="1">
                <a:lnSpc>
                  <a:spcPct val="100000"/>
                </a:lnSpc>
                <a:spcBef>
                  <a:spcPct val="0"/>
                </a:spcBef>
                <a:spcAft>
                  <a:spcPts val="0"/>
                </a:spcAft>
                <a:buClrTx/>
                <a:buSzTx/>
                <a:buFontTx/>
                <a:buNone/>
                <a:tabLst/>
                <a:defRPr/>
              </a:pPr>
              <a:t>22</a:t>
            </a:fld>
            <a:endPar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endParaRPr>
          </a:p>
        </p:txBody>
      </p:sp>
      <p:sp>
        <p:nvSpPr>
          <p:cNvPr id="23" name="Rectangle 5">
            <a:extLst>
              <a:ext uri="{FF2B5EF4-FFF2-40B4-BE49-F238E27FC236}">
                <a16:creationId xmlns:a16="http://schemas.microsoft.com/office/drawing/2014/main" id="{93F6B737-4C10-47DD-8B3A-388754690A04}"/>
              </a:ext>
            </a:extLst>
          </p:cNvPr>
          <p:cNvSpPr>
            <a:spLocks noChangeArrowheads="1"/>
          </p:cNvSpPr>
          <p:nvPr/>
        </p:nvSpPr>
        <p:spPr bwMode="auto">
          <a:xfrm>
            <a:off x="3486604" y="1025962"/>
            <a:ext cx="4846124" cy="3123932"/>
          </a:xfrm>
          <a:prstGeom prst="rect">
            <a:avLst/>
          </a:prstGeom>
          <a:noFill/>
          <a:ln>
            <a:noFill/>
          </a:ln>
        </p:spPr>
        <p:txBody>
          <a:bodyPr wrap="square">
            <a:spAutoFit/>
          </a:bodyPr>
          <a:lstStyle>
            <a:lvl1pPr marL="342900" indent="-342900">
              <a:defRPr sz="1400">
                <a:solidFill>
                  <a:schemeClr val="tx1"/>
                </a:solidFill>
                <a:latin typeface="Arial" panose="020B0604020202020204" pitchFamily="34" charset="0"/>
              </a:defRPr>
            </a:lvl1pPr>
            <a:lvl2pPr marL="800100" indent="-342900">
              <a:defRPr sz="1400">
                <a:solidFill>
                  <a:schemeClr val="tx1"/>
                </a:solidFill>
                <a:latin typeface="Arial" panose="020B0604020202020204" pitchFamily="34" charset="0"/>
              </a:defRPr>
            </a:lvl2pPr>
            <a:lvl3pPr marL="1085850" indent="-17145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s-VE"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DESCRIPTION</a:t>
            </a:r>
            <a:endParaRPr kumimoji="0" lang="es-VE"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REQUIREMENTS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SOURCES</a:t>
            </a:r>
            <a:endParaRPr kumimoji="0" lang="es-VE" altLang="en-US" sz="16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ETL</a:t>
            </a:r>
            <a:endPar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EXTRACTION</a:t>
            </a:r>
            <a:endParaRPr kumimoji="0" lang="es-E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TRANSFORMATION</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LOAD</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USER INTERFACE &amp; VISUALIZATIONS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CONCLUSIONS</a:t>
            </a:r>
            <a:endParaRPr kumimoji="0" lang="es-ES" altLang="en-US" sz="105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p:txBody>
      </p:sp>
      <p:sp>
        <p:nvSpPr>
          <p:cNvPr id="7" name="Rounded Rectangle 6">
            <a:extLst>
              <a:ext uri="{FF2B5EF4-FFF2-40B4-BE49-F238E27FC236}">
                <a16:creationId xmlns:a16="http://schemas.microsoft.com/office/drawing/2014/main" id="{59020BB8-52F6-42E8-BAD9-1A279A6328FC}"/>
              </a:ext>
            </a:extLst>
          </p:cNvPr>
          <p:cNvSpPr>
            <a:spLocks noChangeArrowheads="1"/>
          </p:cNvSpPr>
          <p:nvPr/>
        </p:nvSpPr>
        <p:spPr bwMode="auto">
          <a:xfrm>
            <a:off x="3438478" y="3382593"/>
            <a:ext cx="4425234" cy="349420"/>
          </a:xfrm>
          <a:prstGeom prst="roundRect">
            <a:avLst>
              <a:gd name="adj" fmla="val 16667"/>
            </a:avLst>
          </a:prstGeom>
          <a:solidFill>
            <a:srgbClr val="FFFF00">
              <a:alpha val="25098"/>
            </a:srgbClr>
          </a:solidFill>
          <a:ln w="50800" algn="ctr">
            <a:solidFill>
              <a:srgbClr val="FF0000"/>
            </a:solidFill>
            <a:prstDash val="dash"/>
            <a:round/>
            <a:headEnd/>
            <a:tailEnd/>
          </a:ln>
        </p:spPr>
        <p:txBody>
          <a:bodyPr lIns="90000" tIns="46800" rIns="90000" bIns="46800"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600" b="1"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Tree>
    <p:extLst>
      <p:ext uri="{BB962C8B-B14F-4D97-AF65-F5344CB8AC3E}">
        <p14:creationId xmlns:p14="http://schemas.microsoft.com/office/powerpoint/2010/main" val="4188681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7863C23B-044C-439D-AD7D-182930483434}"/>
              </a:ext>
            </a:extLst>
          </p:cNvPr>
          <p:cNvSpPr>
            <a:spLocks noChangeArrowheads="1"/>
          </p:cNvSpPr>
          <p:nvPr/>
        </p:nvSpPr>
        <p:spPr bwMode="auto">
          <a:xfrm>
            <a:off x="5940425" y="2195513"/>
            <a:ext cx="2303463" cy="487362"/>
          </a:xfrm>
          <a:prstGeom prst="rect">
            <a:avLst/>
          </a:prstGeom>
          <a:solidFill>
            <a:schemeClr val="bg1"/>
          </a:solidFill>
          <a:ln w="9525">
            <a:solidFill>
              <a:schemeClr val="bg1"/>
            </a:solidFill>
            <a:miter lim="800000"/>
            <a:headEnd/>
            <a:tailEnd/>
          </a:ln>
        </p:spPr>
        <p:txBody>
          <a:bodyPr wrap="none"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VE" altLang="en-US" sz="1400" b="0"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
        <p:nvSpPr>
          <p:cNvPr id="14339" name="Rectangle 2">
            <a:extLst>
              <a:ext uri="{FF2B5EF4-FFF2-40B4-BE49-F238E27FC236}">
                <a16:creationId xmlns:a16="http://schemas.microsoft.com/office/drawing/2014/main" id="{CEAEEC25-86F5-4EF9-ABDA-ED451EB9E446}"/>
              </a:ext>
            </a:extLst>
          </p:cNvPr>
          <p:cNvSpPr>
            <a:spLocks noGrp="1" noChangeArrowheads="1"/>
          </p:cNvSpPr>
          <p:nvPr>
            <p:ph type="title"/>
          </p:nvPr>
        </p:nvSpPr>
        <p:spPr>
          <a:xfrm>
            <a:off x="4114037" y="90611"/>
            <a:ext cx="3749675" cy="346075"/>
          </a:xfrm>
        </p:spPr>
        <p:txBody>
          <a:bodyPr/>
          <a:lstStyle/>
          <a:p>
            <a:pPr algn="ctr" eaLnBrk="1" hangingPunct="1"/>
            <a:r>
              <a:rPr lang="es-VE" dirty="0">
                <a:solidFill>
                  <a:srgbClr val="FF0000"/>
                </a:solidFill>
                <a:effectLst>
                  <a:outerShdw blurRad="38100" dist="38100" dir="2700000" algn="tl">
                    <a:srgbClr val="000000">
                      <a:alpha val="43137"/>
                    </a:srgbClr>
                  </a:outerShdw>
                </a:effectLst>
                <a:cs typeface="Arial" panose="020B0604020202020204" pitchFamily="34" charset="0"/>
              </a:rPr>
              <a:t>AGENDA</a:t>
            </a:r>
            <a:endParaRPr dirty="0">
              <a:solidFill>
                <a:srgbClr val="FF0000"/>
              </a:solidFill>
              <a:effectLst>
                <a:outerShdw blurRad="38100" dist="38100" dir="2700000" algn="tl">
                  <a:srgbClr val="000000">
                    <a:alpha val="43137"/>
                  </a:srgbClr>
                </a:outerShdw>
              </a:effectLst>
              <a:cs typeface="Arial" panose="020B0604020202020204" pitchFamily="34" charset="0"/>
            </a:endParaRPr>
          </a:p>
        </p:txBody>
      </p:sp>
      <p:sp>
        <p:nvSpPr>
          <p:cNvPr id="14340" name="Slide Number Placeholder 16">
            <a:extLst>
              <a:ext uri="{FF2B5EF4-FFF2-40B4-BE49-F238E27FC236}">
                <a16:creationId xmlns:a16="http://schemas.microsoft.com/office/drawing/2014/main" id="{AD737F08-B4E7-4B45-B37C-EC30E92AC45B}"/>
              </a:ext>
            </a:extLst>
          </p:cNvPr>
          <p:cNvSpPr>
            <a:spLocks noGrp="1" noChangeArrowheads="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066CD2D-0ABF-47FB-B40B-94A07E0DAB6A}" type="slidenum">
              <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rPr>
              <a:pPr marL="0" marR="0" lvl="0" indent="0" algn="r" defTabSz="914400" rtl="0" eaLnBrk="1" fontAlgn="auto" latinLnBrk="0" hangingPunct="1">
                <a:lnSpc>
                  <a:spcPct val="100000"/>
                </a:lnSpc>
                <a:spcBef>
                  <a:spcPct val="0"/>
                </a:spcBef>
                <a:spcAft>
                  <a:spcPts val="0"/>
                </a:spcAft>
                <a:buClrTx/>
                <a:buSzTx/>
                <a:buFontTx/>
                <a:buNone/>
                <a:tabLst/>
                <a:defRPr/>
              </a:pPr>
              <a:t>23</a:t>
            </a:fld>
            <a:endPar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endParaRPr>
          </a:p>
        </p:txBody>
      </p:sp>
      <p:sp>
        <p:nvSpPr>
          <p:cNvPr id="23" name="Rectangle 5">
            <a:extLst>
              <a:ext uri="{FF2B5EF4-FFF2-40B4-BE49-F238E27FC236}">
                <a16:creationId xmlns:a16="http://schemas.microsoft.com/office/drawing/2014/main" id="{93F6B737-4C10-47DD-8B3A-388754690A04}"/>
              </a:ext>
            </a:extLst>
          </p:cNvPr>
          <p:cNvSpPr>
            <a:spLocks noChangeArrowheads="1"/>
          </p:cNvSpPr>
          <p:nvPr/>
        </p:nvSpPr>
        <p:spPr bwMode="auto">
          <a:xfrm>
            <a:off x="3486604" y="1025962"/>
            <a:ext cx="4846124" cy="3123932"/>
          </a:xfrm>
          <a:prstGeom prst="rect">
            <a:avLst/>
          </a:prstGeom>
          <a:noFill/>
          <a:ln>
            <a:noFill/>
          </a:ln>
        </p:spPr>
        <p:txBody>
          <a:bodyPr wrap="square">
            <a:spAutoFit/>
          </a:bodyPr>
          <a:lstStyle>
            <a:lvl1pPr marL="342900" indent="-342900">
              <a:defRPr sz="1400">
                <a:solidFill>
                  <a:schemeClr val="tx1"/>
                </a:solidFill>
                <a:latin typeface="Arial" panose="020B0604020202020204" pitchFamily="34" charset="0"/>
              </a:defRPr>
            </a:lvl1pPr>
            <a:lvl2pPr marL="800100" indent="-342900">
              <a:defRPr sz="1400">
                <a:solidFill>
                  <a:schemeClr val="tx1"/>
                </a:solidFill>
                <a:latin typeface="Arial" panose="020B0604020202020204" pitchFamily="34" charset="0"/>
              </a:defRPr>
            </a:lvl2pPr>
            <a:lvl3pPr marL="1085850" indent="-17145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s-VE"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DESCRIPTION</a:t>
            </a:r>
            <a:endParaRPr kumimoji="0" lang="es-VE"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REQUIREMENTS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SOURCES</a:t>
            </a:r>
            <a:endParaRPr kumimoji="0" lang="es-VE" altLang="en-US" sz="16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ETL</a:t>
            </a:r>
            <a:endPar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EXTRACTION</a:t>
            </a:r>
            <a:endParaRPr kumimoji="0" lang="es-E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TRANSFORMATION</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LOAD</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USER INTERFACE &amp; VISUALIZATIONS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CONCLUSIONS</a:t>
            </a:r>
            <a:endParaRPr kumimoji="0" lang="es-ES" altLang="en-US" sz="105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p:txBody>
      </p:sp>
      <p:sp>
        <p:nvSpPr>
          <p:cNvPr id="7" name="Rounded Rectangle 6">
            <a:extLst>
              <a:ext uri="{FF2B5EF4-FFF2-40B4-BE49-F238E27FC236}">
                <a16:creationId xmlns:a16="http://schemas.microsoft.com/office/drawing/2014/main" id="{59020BB8-52F6-42E8-BAD9-1A279A6328FC}"/>
              </a:ext>
            </a:extLst>
          </p:cNvPr>
          <p:cNvSpPr>
            <a:spLocks noChangeArrowheads="1"/>
          </p:cNvSpPr>
          <p:nvPr/>
        </p:nvSpPr>
        <p:spPr bwMode="auto">
          <a:xfrm>
            <a:off x="3438478" y="3382593"/>
            <a:ext cx="4425234" cy="349420"/>
          </a:xfrm>
          <a:prstGeom prst="roundRect">
            <a:avLst>
              <a:gd name="adj" fmla="val 16667"/>
            </a:avLst>
          </a:prstGeom>
          <a:solidFill>
            <a:srgbClr val="FFFF00">
              <a:alpha val="25098"/>
            </a:srgbClr>
          </a:solidFill>
          <a:ln w="50800" algn="ctr">
            <a:solidFill>
              <a:srgbClr val="FF0000"/>
            </a:solidFill>
            <a:prstDash val="dash"/>
            <a:round/>
            <a:headEnd/>
            <a:tailEnd/>
          </a:ln>
        </p:spPr>
        <p:txBody>
          <a:bodyPr lIns="90000" tIns="46800" rIns="90000" bIns="46800"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600" b="1"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Tree>
    <p:extLst>
      <p:ext uri="{BB962C8B-B14F-4D97-AF65-F5344CB8AC3E}">
        <p14:creationId xmlns:p14="http://schemas.microsoft.com/office/powerpoint/2010/main" val="11334641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7863C23B-044C-439D-AD7D-182930483434}"/>
              </a:ext>
            </a:extLst>
          </p:cNvPr>
          <p:cNvSpPr>
            <a:spLocks noChangeArrowheads="1"/>
          </p:cNvSpPr>
          <p:nvPr/>
        </p:nvSpPr>
        <p:spPr bwMode="auto">
          <a:xfrm>
            <a:off x="5940425" y="2195513"/>
            <a:ext cx="2303463" cy="487362"/>
          </a:xfrm>
          <a:prstGeom prst="rect">
            <a:avLst/>
          </a:prstGeom>
          <a:solidFill>
            <a:schemeClr val="bg1"/>
          </a:solidFill>
          <a:ln w="9525">
            <a:solidFill>
              <a:schemeClr val="bg1"/>
            </a:solidFill>
            <a:miter lim="800000"/>
            <a:headEnd/>
            <a:tailEnd/>
          </a:ln>
        </p:spPr>
        <p:txBody>
          <a:bodyPr wrap="none"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VE" altLang="en-US" sz="1400" b="0"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
        <p:nvSpPr>
          <p:cNvPr id="14339" name="Rectangle 2">
            <a:extLst>
              <a:ext uri="{FF2B5EF4-FFF2-40B4-BE49-F238E27FC236}">
                <a16:creationId xmlns:a16="http://schemas.microsoft.com/office/drawing/2014/main" id="{CEAEEC25-86F5-4EF9-ABDA-ED451EB9E446}"/>
              </a:ext>
            </a:extLst>
          </p:cNvPr>
          <p:cNvSpPr>
            <a:spLocks noGrp="1" noChangeArrowheads="1"/>
          </p:cNvSpPr>
          <p:nvPr>
            <p:ph type="title"/>
          </p:nvPr>
        </p:nvSpPr>
        <p:spPr>
          <a:xfrm>
            <a:off x="4114037" y="90611"/>
            <a:ext cx="3749675" cy="346075"/>
          </a:xfrm>
        </p:spPr>
        <p:txBody>
          <a:bodyPr/>
          <a:lstStyle/>
          <a:p>
            <a:pPr algn="ctr" eaLnBrk="1" hangingPunct="1"/>
            <a:r>
              <a:rPr lang="es-VE" dirty="0">
                <a:solidFill>
                  <a:srgbClr val="FF0000"/>
                </a:solidFill>
                <a:effectLst>
                  <a:outerShdw blurRad="38100" dist="38100" dir="2700000" algn="tl">
                    <a:srgbClr val="000000">
                      <a:alpha val="43137"/>
                    </a:srgbClr>
                  </a:outerShdw>
                </a:effectLst>
                <a:cs typeface="Arial" panose="020B0604020202020204" pitchFamily="34" charset="0"/>
              </a:rPr>
              <a:t>AGENDA</a:t>
            </a:r>
            <a:endParaRPr dirty="0">
              <a:solidFill>
                <a:srgbClr val="FF0000"/>
              </a:solidFill>
              <a:effectLst>
                <a:outerShdw blurRad="38100" dist="38100" dir="2700000" algn="tl">
                  <a:srgbClr val="000000">
                    <a:alpha val="43137"/>
                  </a:srgbClr>
                </a:outerShdw>
              </a:effectLst>
              <a:cs typeface="Arial" panose="020B0604020202020204" pitchFamily="34" charset="0"/>
            </a:endParaRPr>
          </a:p>
        </p:txBody>
      </p:sp>
      <p:sp>
        <p:nvSpPr>
          <p:cNvPr id="14340" name="Slide Number Placeholder 16">
            <a:extLst>
              <a:ext uri="{FF2B5EF4-FFF2-40B4-BE49-F238E27FC236}">
                <a16:creationId xmlns:a16="http://schemas.microsoft.com/office/drawing/2014/main" id="{AD737F08-B4E7-4B45-B37C-EC30E92AC45B}"/>
              </a:ext>
            </a:extLst>
          </p:cNvPr>
          <p:cNvSpPr>
            <a:spLocks noGrp="1" noChangeArrowheads="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066CD2D-0ABF-47FB-B40B-94A07E0DAB6A}" type="slidenum">
              <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rPr>
              <a:pPr marL="0" marR="0" lvl="0" indent="0" algn="r" defTabSz="914400" rtl="0" eaLnBrk="1" fontAlgn="auto" latinLnBrk="0" hangingPunct="1">
                <a:lnSpc>
                  <a:spcPct val="100000"/>
                </a:lnSpc>
                <a:spcBef>
                  <a:spcPct val="0"/>
                </a:spcBef>
                <a:spcAft>
                  <a:spcPts val="0"/>
                </a:spcAft>
                <a:buClrTx/>
                <a:buSzTx/>
                <a:buFontTx/>
                <a:buNone/>
                <a:tabLst/>
                <a:defRPr/>
              </a:pPr>
              <a:t>24</a:t>
            </a:fld>
            <a:endPar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endParaRPr>
          </a:p>
        </p:txBody>
      </p:sp>
      <p:sp>
        <p:nvSpPr>
          <p:cNvPr id="23" name="Rectangle 5">
            <a:extLst>
              <a:ext uri="{FF2B5EF4-FFF2-40B4-BE49-F238E27FC236}">
                <a16:creationId xmlns:a16="http://schemas.microsoft.com/office/drawing/2014/main" id="{93F6B737-4C10-47DD-8B3A-388754690A04}"/>
              </a:ext>
            </a:extLst>
          </p:cNvPr>
          <p:cNvSpPr>
            <a:spLocks noChangeArrowheads="1"/>
          </p:cNvSpPr>
          <p:nvPr/>
        </p:nvSpPr>
        <p:spPr bwMode="auto">
          <a:xfrm>
            <a:off x="3486604" y="1025962"/>
            <a:ext cx="4846124" cy="3123932"/>
          </a:xfrm>
          <a:prstGeom prst="rect">
            <a:avLst/>
          </a:prstGeom>
          <a:noFill/>
          <a:ln>
            <a:noFill/>
          </a:ln>
        </p:spPr>
        <p:txBody>
          <a:bodyPr wrap="square">
            <a:spAutoFit/>
          </a:bodyPr>
          <a:lstStyle>
            <a:lvl1pPr marL="342900" indent="-342900">
              <a:defRPr sz="1400">
                <a:solidFill>
                  <a:schemeClr val="tx1"/>
                </a:solidFill>
                <a:latin typeface="Arial" panose="020B0604020202020204" pitchFamily="34" charset="0"/>
              </a:defRPr>
            </a:lvl1pPr>
            <a:lvl2pPr marL="800100" indent="-342900">
              <a:defRPr sz="1400">
                <a:solidFill>
                  <a:schemeClr val="tx1"/>
                </a:solidFill>
                <a:latin typeface="Arial" panose="020B0604020202020204" pitchFamily="34" charset="0"/>
              </a:defRPr>
            </a:lvl2pPr>
            <a:lvl3pPr marL="1085850" indent="-17145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s-VE"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DESCRIPTION</a:t>
            </a:r>
            <a:endParaRPr kumimoji="0" lang="es-VE"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REQUIREMENTS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SOURCES</a:t>
            </a:r>
            <a:endParaRPr kumimoji="0" lang="es-VE" altLang="en-US" sz="16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ETL</a:t>
            </a:r>
            <a:endPar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EXTRACTION</a:t>
            </a:r>
            <a:endParaRPr kumimoji="0" lang="es-E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TRANSFORMATION</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LOAD</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USER INTERFACE &amp; VISUALIZATIONS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CONCLUSIONS</a:t>
            </a:r>
            <a:endParaRPr kumimoji="0" lang="es-ES" altLang="en-US" sz="105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p:txBody>
      </p:sp>
      <p:sp>
        <p:nvSpPr>
          <p:cNvPr id="7" name="Rounded Rectangle 6">
            <a:extLst>
              <a:ext uri="{FF2B5EF4-FFF2-40B4-BE49-F238E27FC236}">
                <a16:creationId xmlns:a16="http://schemas.microsoft.com/office/drawing/2014/main" id="{59020BB8-52F6-42E8-BAD9-1A279A6328FC}"/>
              </a:ext>
            </a:extLst>
          </p:cNvPr>
          <p:cNvSpPr>
            <a:spLocks noChangeArrowheads="1"/>
          </p:cNvSpPr>
          <p:nvPr/>
        </p:nvSpPr>
        <p:spPr bwMode="auto">
          <a:xfrm>
            <a:off x="3404102" y="3768118"/>
            <a:ext cx="2446683" cy="349420"/>
          </a:xfrm>
          <a:prstGeom prst="roundRect">
            <a:avLst>
              <a:gd name="adj" fmla="val 16667"/>
            </a:avLst>
          </a:prstGeom>
          <a:solidFill>
            <a:srgbClr val="FFFF00">
              <a:alpha val="25098"/>
            </a:srgbClr>
          </a:solidFill>
          <a:ln w="50800" algn="ctr">
            <a:solidFill>
              <a:srgbClr val="FF0000"/>
            </a:solidFill>
            <a:prstDash val="dash"/>
            <a:round/>
            <a:headEnd/>
            <a:tailEnd/>
          </a:ln>
        </p:spPr>
        <p:txBody>
          <a:bodyPr lIns="90000" tIns="46800" rIns="90000" bIns="46800"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600" b="1"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Tree>
    <p:extLst>
      <p:ext uri="{BB962C8B-B14F-4D97-AF65-F5344CB8AC3E}">
        <p14:creationId xmlns:p14="http://schemas.microsoft.com/office/powerpoint/2010/main" val="1612788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pPr marL="4054475" indent="-4054475"/>
            <a:r>
              <a:rPr lang="en-US" dirty="0"/>
              <a:t>CONCLUSIONS</a:t>
            </a:r>
            <a:endParaRPr lang="es-ES" dirty="0">
              <a:solidFill>
                <a:srgbClr val="0070C0"/>
              </a:solidFill>
              <a:effectLst/>
            </a:endParaRP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4E73C-7A94-44D4-A65F-F6EB5CEC5634}" type="slidenum">
              <a:rPr kumimoji="0" lang="en-US" sz="100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0" name="Oval 9">
            <a:extLst>
              <a:ext uri="{FF2B5EF4-FFF2-40B4-BE49-F238E27FC236}">
                <a16:creationId xmlns:a16="http://schemas.microsoft.com/office/drawing/2014/main" id="{BAE4B36B-01B8-4E02-9CF7-2BD8042DC575}"/>
              </a:ext>
            </a:extLst>
          </p:cNvPr>
          <p:cNvSpPr/>
          <p:nvPr/>
        </p:nvSpPr>
        <p:spPr>
          <a:xfrm>
            <a:off x="4750753" y="1585445"/>
            <a:ext cx="378136" cy="195230"/>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angle: Rounded Corners 10">
            <a:extLst>
              <a:ext uri="{FF2B5EF4-FFF2-40B4-BE49-F238E27FC236}">
                <a16:creationId xmlns:a16="http://schemas.microsoft.com/office/drawing/2014/main" id="{ADC12979-C4B3-4FE8-B1C2-67C8DBD440F8}"/>
              </a:ext>
            </a:extLst>
          </p:cNvPr>
          <p:cNvSpPr/>
          <p:nvPr/>
        </p:nvSpPr>
        <p:spPr>
          <a:xfrm>
            <a:off x="1354412" y="999183"/>
            <a:ext cx="639393" cy="100847"/>
          </a:xfr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extBox 3">
            <a:extLst>
              <a:ext uri="{FF2B5EF4-FFF2-40B4-BE49-F238E27FC236}">
                <a16:creationId xmlns:a16="http://schemas.microsoft.com/office/drawing/2014/main" id="{EC3E5508-371B-40C8-9516-308D618FC3D2}"/>
              </a:ext>
            </a:extLst>
          </p:cNvPr>
          <p:cNvSpPr txBox="1"/>
          <p:nvPr/>
        </p:nvSpPr>
        <p:spPr>
          <a:xfrm>
            <a:off x="481264" y="429904"/>
            <a:ext cx="7954592" cy="2862322"/>
          </a:xfrm>
          <a:prstGeom prst="rect">
            <a:avLst/>
          </a:prstGeom>
          <a:noFill/>
        </p:spPr>
        <p:txBody>
          <a:bodyPr wrap="square" rtlCol="0">
            <a:spAutoFit/>
          </a:bodyPr>
          <a:lstStyle/>
          <a:p>
            <a:pPr marL="342900" indent="-342900">
              <a:buClr>
                <a:srgbClr val="0070C0"/>
              </a:buClr>
              <a:buFont typeface="+mj-lt"/>
              <a:buAutoNum type="arabicParenR"/>
            </a:pPr>
            <a:r>
              <a:rPr lang="en-US" sz="1200" b="0" i="0" dirty="0">
                <a:solidFill>
                  <a:srgbClr val="1D1C1D"/>
                </a:solidFill>
                <a:effectLst/>
                <a:latin typeface="Arial" panose="020B0604020202020204" pitchFamily="34" charset="0"/>
                <a:cs typeface="Arial" panose="020B0604020202020204" pitchFamily="34" charset="0"/>
              </a:rPr>
              <a:t>The purpose of this exercise was to find a machine learning model that would help us to get the best one to replace a certain player, taking into account his game position and previous performance.</a:t>
            </a:r>
          </a:p>
          <a:p>
            <a:pPr marL="342900" indent="-342900">
              <a:buClr>
                <a:srgbClr val="0070C0"/>
              </a:buClr>
              <a:buFont typeface="+mj-lt"/>
              <a:buAutoNum type="arabicParenR"/>
            </a:pPr>
            <a:endParaRPr lang="en-US" sz="1200" dirty="0">
              <a:solidFill>
                <a:srgbClr val="1D1C1D"/>
              </a:solidFill>
              <a:latin typeface="Arial" panose="020B0604020202020204" pitchFamily="34" charset="0"/>
              <a:cs typeface="Arial" panose="020B0604020202020204" pitchFamily="34" charset="0"/>
            </a:endParaRPr>
          </a:p>
          <a:p>
            <a:pPr marL="342900" indent="-342900">
              <a:buClr>
                <a:srgbClr val="0070C0"/>
              </a:buClr>
              <a:buFont typeface="+mj-lt"/>
              <a:buAutoNum type="arabicParenR"/>
            </a:pPr>
            <a:r>
              <a:rPr lang="en-US" sz="1200" b="0" i="0" dirty="0">
                <a:solidFill>
                  <a:srgbClr val="1D1C1D"/>
                </a:solidFill>
                <a:effectLst/>
                <a:latin typeface="Arial" panose="020B0604020202020204" pitchFamily="34" charset="0"/>
                <a:cs typeface="Arial" panose="020B0604020202020204" pitchFamily="34" charset="0"/>
              </a:rPr>
              <a:t>We used three options: First, finding the closest ones; second,  determining salary levels; and third, looking for the best options with the NCAA players.</a:t>
            </a:r>
          </a:p>
          <a:p>
            <a:pPr marL="342900" indent="-342900">
              <a:buClr>
                <a:srgbClr val="0070C0"/>
              </a:buClr>
              <a:buFont typeface="+mj-lt"/>
              <a:buAutoNum type="arabicParenR"/>
            </a:pPr>
            <a:endParaRPr lang="en-US" sz="1200" dirty="0">
              <a:solidFill>
                <a:srgbClr val="1D1C1D"/>
              </a:solidFill>
              <a:latin typeface="Arial" panose="020B0604020202020204" pitchFamily="34" charset="0"/>
              <a:cs typeface="Arial" panose="020B0604020202020204" pitchFamily="34" charset="0"/>
            </a:endParaRPr>
          </a:p>
          <a:p>
            <a:pPr marL="342900" indent="-342900">
              <a:buClr>
                <a:srgbClr val="0070C0"/>
              </a:buClr>
              <a:buFont typeface="+mj-lt"/>
              <a:buAutoNum type="arabicParenR"/>
            </a:pPr>
            <a:r>
              <a:rPr lang="en-US" sz="1200" b="0" i="0" dirty="0">
                <a:solidFill>
                  <a:srgbClr val="1D1C1D"/>
                </a:solidFill>
                <a:effectLst/>
                <a:latin typeface="Arial" panose="020B0604020202020204" pitchFamily="34" charset="0"/>
                <a:cs typeface="Arial" panose="020B0604020202020204" pitchFamily="34" charset="0"/>
              </a:rPr>
              <a:t>We were able to identify the closest players within the NBA and we tried to correlate the two leagues in order to determine which NBA player could be replaced by one from the NCCA, within the analysis we found that there is no correlation between any key features. which leaves this claim without strong foundations.</a:t>
            </a:r>
          </a:p>
          <a:p>
            <a:pPr marL="342900" indent="-342900">
              <a:buClr>
                <a:srgbClr val="0070C0"/>
              </a:buClr>
              <a:buFont typeface="+mj-lt"/>
              <a:buAutoNum type="arabicParenR"/>
            </a:pPr>
            <a:endParaRPr lang="en-US" sz="1200" dirty="0">
              <a:solidFill>
                <a:srgbClr val="1D1C1D"/>
              </a:solidFill>
              <a:latin typeface="Arial" panose="020B0604020202020204" pitchFamily="34" charset="0"/>
              <a:cs typeface="Arial" panose="020B0604020202020204" pitchFamily="34" charset="0"/>
            </a:endParaRPr>
          </a:p>
          <a:p>
            <a:pPr marL="342900" indent="-342900">
              <a:buClr>
                <a:srgbClr val="0070C0"/>
              </a:buClr>
              <a:buFont typeface="+mj-lt"/>
              <a:buAutoNum type="arabicParenR"/>
            </a:pPr>
            <a:r>
              <a:rPr lang="en-US" sz="1200" b="0" i="0" dirty="0">
                <a:solidFill>
                  <a:srgbClr val="1D1C1D"/>
                </a:solidFill>
                <a:effectLst/>
                <a:latin typeface="Arial" panose="020B0604020202020204" pitchFamily="34" charset="0"/>
                <a:cs typeface="Arial" panose="020B0604020202020204" pitchFamily="34" charset="0"/>
              </a:rPr>
              <a:t>On the contrary, we found that the distance allowed us to identify the players closest to the player we wanted to replace, this allowed us to measure the Key Features between players, identify which of them is closer and further away, see their performance and be able to see their salary levels .In conclusion, we can say that this allows us to identify the Key Performance indicators of the player  we want to replace and to know which of the players are closer to him could replace him and how much he would cost.</a:t>
            </a:r>
            <a:endParaRPr lang="es-ES" sz="1200" dirty="0">
              <a:latin typeface="Arial" panose="020B0604020202020204" pitchFamily="34" charset="0"/>
              <a:cs typeface="Arial" panose="020B0604020202020204" pitchFamily="34" charset="0"/>
            </a:endParaRPr>
          </a:p>
        </p:txBody>
      </p:sp>
      <p:pic>
        <p:nvPicPr>
          <p:cNvPr id="9" name="Picture 2" descr="Machine Learning Workflow">
            <a:extLst>
              <a:ext uri="{FF2B5EF4-FFF2-40B4-BE49-F238E27FC236}">
                <a16:creationId xmlns:a16="http://schemas.microsoft.com/office/drawing/2014/main" id="{7FC4257B-AF44-47F9-8FBB-7E24C6CC0D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42398" y="0"/>
            <a:ext cx="4600817" cy="558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78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DE16AE-ED37-44B9-A51B-4915F1E6011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900" b="0" i="0" u="none" strike="noStrike" kern="0" cap="none" spc="0" normalizeH="0" baseline="0" noProof="0" smtClean="0">
                <a:ln>
                  <a:noFill/>
                </a:ln>
                <a:solidFill>
                  <a:srgbClr val="FFFFFF"/>
                </a:solidFill>
                <a:effectLst/>
                <a:uLnTx/>
                <a:uFillTx/>
                <a:latin typeface="Nunito"/>
                <a:sym typeface="Nuni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lang="en" sz="900" b="0" i="0" u="none" strike="noStrike" kern="0" cap="none" spc="0" normalizeH="0" baseline="0" noProof="0">
              <a:ln>
                <a:noFill/>
              </a:ln>
              <a:solidFill>
                <a:srgbClr val="FFFFFF"/>
              </a:solidFill>
              <a:effectLst/>
              <a:uLnTx/>
              <a:uFillTx/>
              <a:latin typeface="Nunito"/>
              <a:sym typeface="Nunito"/>
            </a:endParaRPr>
          </a:p>
        </p:txBody>
      </p:sp>
      <p:pic>
        <p:nvPicPr>
          <p:cNvPr id="9" name="Picture 8">
            <a:extLst>
              <a:ext uri="{FF2B5EF4-FFF2-40B4-BE49-F238E27FC236}">
                <a16:creationId xmlns:a16="http://schemas.microsoft.com/office/drawing/2014/main" id="{6E274143-4BB5-4715-85CB-51E757EEBD2C}"/>
              </a:ext>
            </a:extLst>
          </p:cNvPr>
          <p:cNvPicPr>
            <a:picLocks noChangeAspect="1"/>
          </p:cNvPicPr>
          <p:nvPr/>
        </p:nvPicPr>
        <p:blipFill>
          <a:blip r:embed="rId3"/>
          <a:stretch>
            <a:fillRect/>
          </a:stretch>
        </p:blipFill>
        <p:spPr>
          <a:xfrm>
            <a:off x="1836484" y="393510"/>
            <a:ext cx="5574969" cy="4231004"/>
          </a:xfrm>
          <a:prstGeom prst="rect">
            <a:avLst/>
          </a:prstGeom>
        </p:spPr>
      </p:pic>
      <p:pic>
        <p:nvPicPr>
          <p:cNvPr id="13" name="Picture 12" descr="A picture containing person, hand&#10;&#10;Description automatically generated">
            <a:extLst>
              <a:ext uri="{FF2B5EF4-FFF2-40B4-BE49-F238E27FC236}">
                <a16:creationId xmlns:a16="http://schemas.microsoft.com/office/drawing/2014/main" id="{B1B1CFAC-A6AB-4933-A47A-6AF862C438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650" y="3045707"/>
            <a:ext cx="1557668" cy="1987789"/>
          </a:xfrm>
          <a:prstGeom prst="rect">
            <a:avLst/>
          </a:prstGeom>
        </p:spPr>
      </p:pic>
    </p:spTree>
    <p:extLst>
      <p:ext uri="{BB962C8B-B14F-4D97-AF65-F5344CB8AC3E}">
        <p14:creationId xmlns:p14="http://schemas.microsoft.com/office/powerpoint/2010/main" val="2153248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3" name="Google Shape;2443;p27"/>
          <p:cNvSpPr/>
          <p:nvPr/>
        </p:nvSpPr>
        <p:spPr>
          <a:xfrm>
            <a:off x="1533210" y="1499687"/>
            <a:ext cx="6077583" cy="1639370"/>
          </a:xfrm>
          <a:prstGeom prst="rect">
            <a:avLst/>
          </a:prstGeom>
          <a:noFill/>
          <a:ln>
            <a:noFill/>
          </a:ln>
        </p:spPr>
        <p:txBody>
          <a:bodyPr spcFirstLastPara="1" wrap="square" lIns="80450" tIns="40225" rIns="80450" bIns="40225" anchor="t" anchorCtr="0">
            <a:spAutoFit/>
            <a:scene3d>
              <a:camera prst="orthographicFront"/>
              <a:lightRig rig="soft" dir="t">
                <a:rot lat="0" lon="0" rev="15600000"/>
              </a:lightRig>
            </a:scene3d>
            <a:sp3d extrusionH="57150" prstMaterial="softEdge">
              <a:bevelT w="25400" h="38100"/>
            </a:sp3d>
          </a:bodyPr>
          <a:lstStyle/>
          <a:p>
            <a:pPr marL="0" marR="0" lvl="0" indent="0" algn="ctr" rtl="0">
              <a:lnSpc>
                <a:spcPct val="100000"/>
              </a:lnSpc>
              <a:spcBef>
                <a:spcPts val="0"/>
              </a:spcBef>
              <a:spcAft>
                <a:spcPts val="0"/>
              </a:spcAft>
              <a:buClr>
                <a:srgbClr val="000000"/>
              </a:buClr>
              <a:buSzPts val="10100"/>
              <a:buFont typeface="Arial"/>
              <a:buNone/>
            </a:pPr>
            <a:r>
              <a:rPr lang="en-US" sz="10100" b="1" i="0" u="none" strike="noStrike" dirty="0">
                <a:ln/>
                <a:solidFill>
                  <a:srgbClr val="FF0000"/>
                </a:solidFill>
                <a:effectLst>
                  <a:reflection blurRad="6350" stA="55000" endA="300" endPos="45500" dir="5400000" sy="-100000" algn="bl" rotWithShape="0"/>
                </a:effectLst>
                <a:latin typeface="Arial"/>
                <a:ea typeface="Arial"/>
                <a:cs typeface="Arial"/>
                <a:sym typeface="Arial"/>
              </a:rPr>
              <a:t>BACK UP</a:t>
            </a:r>
            <a:endParaRPr sz="1400" b="1" i="0" u="none" strike="noStrike" dirty="0">
              <a:ln/>
              <a:solidFill>
                <a:srgbClr val="FF0000"/>
              </a:solidFill>
              <a:effectLst>
                <a:reflection blurRad="6350" stA="55000" endA="300" endPos="45500" dir="5400000" sy="-100000" algn="bl" rotWithShape="0"/>
              </a:effectLst>
              <a:latin typeface="Arial"/>
              <a:ea typeface="Arial"/>
              <a:cs typeface="Arial"/>
              <a:sym typeface="Arial"/>
            </a:endParaRPr>
          </a:p>
        </p:txBody>
      </p:sp>
      <p:sp>
        <p:nvSpPr>
          <p:cNvPr id="2444" name="Google Shape;2444;p27"/>
          <p:cNvSpPr txBox="1"/>
          <p:nvPr/>
        </p:nvSpPr>
        <p:spPr>
          <a:xfrm>
            <a:off x="47501" y="4854575"/>
            <a:ext cx="435099" cy="2889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000"/>
              <a:buFont typeface="Open Sans"/>
              <a:buNone/>
            </a:pPr>
            <a:fld id="{00000000-1234-1234-1234-123412341234}" type="slidenum">
              <a:rPr lang="en-US" sz="1000" b="0" i="0" u="none" strike="noStrike" cap="none">
                <a:solidFill>
                  <a:schemeClr val="accent1"/>
                </a:solidFill>
                <a:latin typeface="Open Sans"/>
                <a:ea typeface="Open Sans"/>
                <a:cs typeface="Open Sans"/>
                <a:sym typeface="Open Sans"/>
              </a:rPr>
              <a:t>27</a:t>
            </a:fld>
            <a:endParaRPr sz="1000" b="0" i="0" u="none" strike="noStrike" cap="none" dirty="0">
              <a:solidFill>
                <a:schemeClr val="accent1"/>
              </a:solidFill>
              <a:latin typeface="Open Sans"/>
              <a:ea typeface="Open Sans"/>
              <a:cs typeface="Open Sans"/>
              <a:sym typeface="Open Sans"/>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28</a:t>
            </a:fld>
            <a:endParaRPr lang="en-US"/>
          </a:p>
        </p:txBody>
      </p:sp>
      <p:pic>
        <p:nvPicPr>
          <p:cNvPr id="4" name="Picture 3">
            <a:extLst>
              <a:ext uri="{FF2B5EF4-FFF2-40B4-BE49-F238E27FC236}">
                <a16:creationId xmlns:a16="http://schemas.microsoft.com/office/drawing/2014/main" id="{41435387-4FB1-41F2-A32E-D253F974B9DC}"/>
              </a:ext>
            </a:extLst>
          </p:cNvPr>
          <p:cNvPicPr>
            <a:picLocks noChangeAspect="1"/>
          </p:cNvPicPr>
          <p:nvPr/>
        </p:nvPicPr>
        <p:blipFill>
          <a:blip r:embed="rId2"/>
          <a:stretch>
            <a:fillRect/>
          </a:stretch>
        </p:blipFill>
        <p:spPr>
          <a:xfrm>
            <a:off x="2256282" y="677856"/>
            <a:ext cx="4190238" cy="4190238"/>
          </a:xfrm>
          <a:prstGeom prst="rect">
            <a:avLst/>
          </a:prstGeom>
        </p:spPr>
      </p:pic>
    </p:spTree>
    <p:extLst>
      <p:ext uri="{BB962C8B-B14F-4D97-AF65-F5344CB8AC3E}">
        <p14:creationId xmlns:p14="http://schemas.microsoft.com/office/powerpoint/2010/main" val="1610272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29</a:t>
            </a:fld>
            <a:endParaRPr lang="en-US"/>
          </a:p>
        </p:txBody>
      </p:sp>
      <p:pic>
        <p:nvPicPr>
          <p:cNvPr id="3074" name="Picture 2" descr="Machine Learning Workflow">
            <a:extLst>
              <a:ext uri="{FF2B5EF4-FFF2-40B4-BE49-F238E27FC236}">
                <a16:creationId xmlns:a16="http://schemas.microsoft.com/office/drawing/2014/main" id="{9D745086-DEC7-429F-8EC7-DA2DB0D19A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5132" y="164592"/>
            <a:ext cx="3962896" cy="4814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77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FDC5-DE9D-4AD3-9225-D3BEDC5D67F5}"/>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7B2F7FE-8A3B-4A77-92F0-F5CEECB68B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TextBox 4">
            <a:extLst>
              <a:ext uri="{FF2B5EF4-FFF2-40B4-BE49-F238E27FC236}">
                <a16:creationId xmlns:a16="http://schemas.microsoft.com/office/drawing/2014/main" id="{452215F9-AB80-48D8-80E6-8AE1B96D6820}"/>
              </a:ext>
            </a:extLst>
          </p:cNvPr>
          <p:cNvSpPr txBox="1"/>
          <p:nvPr/>
        </p:nvSpPr>
        <p:spPr>
          <a:xfrm>
            <a:off x="2286000" y="2249049"/>
            <a:ext cx="4572000" cy="923330"/>
          </a:xfrm>
          <a:prstGeom prst="rect">
            <a:avLst/>
          </a:prstGeom>
          <a:noFill/>
        </p:spPr>
        <p:txBody>
          <a:bodyPr wrap="square">
            <a:spAutoFit/>
          </a:bodyPr>
          <a:lstStyle/>
          <a:p>
            <a:r>
              <a:rPr lang="en-US" dirty="0">
                <a:hlinkClick r:id="rId2"/>
              </a:rPr>
              <a:t>https://share.streamlit.io/aburstyn9068/nba_player_comparison/main/app.py</a:t>
            </a:r>
            <a:endParaRPr lang="en-US" dirty="0"/>
          </a:p>
          <a:p>
            <a:endParaRPr lang="en-US" dirty="0"/>
          </a:p>
        </p:txBody>
      </p:sp>
    </p:spTree>
    <p:extLst>
      <p:ext uri="{BB962C8B-B14F-4D97-AF65-F5344CB8AC3E}">
        <p14:creationId xmlns:p14="http://schemas.microsoft.com/office/powerpoint/2010/main" val="1215660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endParaRPr lang="es-ES"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30</a:t>
            </a:fld>
            <a:endParaRPr lang="en-US"/>
          </a:p>
        </p:txBody>
      </p:sp>
      <p:pic>
        <p:nvPicPr>
          <p:cNvPr id="5" name="Picture 4">
            <a:extLst>
              <a:ext uri="{FF2B5EF4-FFF2-40B4-BE49-F238E27FC236}">
                <a16:creationId xmlns:a16="http://schemas.microsoft.com/office/drawing/2014/main" id="{9EB5E997-5438-4DB4-86AD-B6294006078A}"/>
              </a:ext>
            </a:extLst>
          </p:cNvPr>
          <p:cNvPicPr>
            <a:picLocks noChangeAspect="1"/>
          </p:cNvPicPr>
          <p:nvPr/>
        </p:nvPicPr>
        <p:blipFill>
          <a:blip r:embed="rId2"/>
          <a:stretch>
            <a:fillRect/>
          </a:stretch>
        </p:blipFill>
        <p:spPr>
          <a:xfrm>
            <a:off x="2492813" y="0"/>
            <a:ext cx="4158373" cy="5143500"/>
          </a:xfrm>
          <a:prstGeom prst="rect">
            <a:avLst/>
          </a:prstGeom>
        </p:spPr>
      </p:pic>
    </p:spTree>
    <p:extLst>
      <p:ext uri="{BB962C8B-B14F-4D97-AF65-F5344CB8AC3E}">
        <p14:creationId xmlns:p14="http://schemas.microsoft.com/office/powerpoint/2010/main" val="3794983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Autofit/>
          </a:bodyPr>
          <a:lstStyle/>
          <a:p>
            <a:r>
              <a:rPr lang="es-ES" sz="1800" dirty="0" err="1"/>
              <a:t>Design</a:t>
            </a:r>
            <a:r>
              <a:rPr lang="es-ES" sz="1800" dirty="0"/>
              <a:t> / </a:t>
            </a:r>
            <a:r>
              <a:rPr lang="es-ES" sz="1800" dirty="0" err="1"/>
              <a:t>Steps</a:t>
            </a:r>
            <a:endParaRPr lang="es-ES" sz="1800"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31</a:t>
            </a:fld>
            <a:endParaRPr lang="en-US"/>
          </a:p>
        </p:txBody>
      </p:sp>
      <p:sp>
        <p:nvSpPr>
          <p:cNvPr id="4" name="TextBox 3">
            <a:extLst>
              <a:ext uri="{FF2B5EF4-FFF2-40B4-BE49-F238E27FC236}">
                <a16:creationId xmlns:a16="http://schemas.microsoft.com/office/drawing/2014/main" id="{7AA5C33A-1F4C-4D9F-A3DF-39886F96B3D4}"/>
              </a:ext>
            </a:extLst>
          </p:cNvPr>
          <p:cNvSpPr txBox="1"/>
          <p:nvPr/>
        </p:nvSpPr>
        <p:spPr>
          <a:xfrm>
            <a:off x="3666744" y="939215"/>
            <a:ext cx="3557016" cy="523220"/>
          </a:xfrm>
          <a:prstGeom prst="rect">
            <a:avLst/>
          </a:prstGeom>
          <a:noFill/>
        </p:spPr>
        <p:txBody>
          <a:bodyPr wrap="square" rtlCol="0">
            <a:spAutoFit/>
          </a:bodyPr>
          <a:lstStyle/>
          <a:p>
            <a:pPr marL="804863" indent="-804863"/>
            <a:r>
              <a:rPr lang="es-ES" sz="1400" b="1" u="sng" dirty="0">
                <a:latin typeface="Arial" panose="020B0604020202020204" pitchFamily="34" charset="0"/>
                <a:cs typeface="Arial" panose="020B0604020202020204" pitchFamily="34" charset="0"/>
              </a:rPr>
              <a:t>STEP 1.</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Select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specific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team</a:t>
            </a:r>
            <a:r>
              <a:rPr lang="es-ES" sz="1400" dirty="0">
                <a:latin typeface="Arial" panose="020B0604020202020204" pitchFamily="34" charset="0"/>
                <a:cs typeface="Arial" panose="020B0604020202020204" pitchFamily="34" charset="0"/>
              </a:rPr>
              <a:t> </a:t>
            </a:r>
          </a:p>
          <a:p>
            <a:pPr marL="804863" indent="-804863"/>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Select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specific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player</a:t>
            </a:r>
            <a:endParaRPr lang="es-ES" sz="1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A03C8A5-1B1F-4EEC-AB4B-436E1A19EB07}"/>
              </a:ext>
            </a:extLst>
          </p:cNvPr>
          <p:cNvSpPr txBox="1"/>
          <p:nvPr/>
        </p:nvSpPr>
        <p:spPr>
          <a:xfrm>
            <a:off x="3666744" y="1636015"/>
            <a:ext cx="4608576" cy="3323987"/>
          </a:xfrm>
          <a:prstGeom prst="rect">
            <a:avLst/>
          </a:prstGeom>
          <a:noFill/>
        </p:spPr>
        <p:txBody>
          <a:bodyPr wrap="square" rtlCol="0">
            <a:spAutoFit/>
          </a:bodyPr>
          <a:lstStyle/>
          <a:p>
            <a:pPr marL="804863" indent="-804863"/>
            <a:r>
              <a:rPr lang="es-ES" sz="1400" b="1" u="sng" dirty="0">
                <a:latin typeface="Arial" panose="020B0604020202020204" pitchFamily="34" charset="0"/>
                <a:cs typeface="Arial" panose="020B0604020202020204" pitchFamily="34" charset="0"/>
              </a:rPr>
              <a:t>STEP 2</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Selected</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player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will</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have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specific</a:t>
            </a:r>
            <a:r>
              <a:rPr lang="es-ES" sz="1400" dirty="0">
                <a:latin typeface="Arial" panose="020B0604020202020204" pitchFamily="34" charset="0"/>
                <a:cs typeface="Arial" panose="020B0604020202020204" pitchFamily="34" charset="0"/>
              </a:rPr>
              <a:t> performance </a:t>
            </a:r>
            <a:r>
              <a:rPr lang="es-ES" sz="1400" dirty="0" err="1">
                <a:latin typeface="Arial" panose="020B0604020202020204" pitchFamily="34" charset="0"/>
                <a:cs typeface="Arial" panose="020B0604020202020204" pitchFamily="34" charset="0"/>
              </a:rPr>
              <a:t>reflected</a:t>
            </a:r>
            <a:r>
              <a:rPr lang="es-ES" sz="1400" dirty="0">
                <a:latin typeface="Arial" panose="020B0604020202020204" pitchFamily="34" charset="0"/>
                <a:cs typeface="Arial" panose="020B0604020202020204" pitchFamily="34" charset="0"/>
              </a:rPr>
              <a:t> in </a:t>
            </a:r>
            <a:r>
              <a:rPr lang="es-ES" sz="1400" dirty="0" err="1">
                <a:latin typeface="Arial" panose="020B0604020202020204" pitchFamily="34" charset="0"/>
                <a:cs typeface="Arial" panose="020B0604020202020204" pitchFamily="34" charset="0"/>
              </a:rPr>
              <a:t>stats</a:t>
            </a:r>
            <a:r>
              <a:rPr lang="es-ES" sz="1400" dirty="0">
                <a:latin typeface="Arial" panose="020B0604020202020204" pitchFamily="34" charset="0"/>
                <a:cs typeface="Arial" panose="020B0604020202020204" pitchFamily="34" charset="0"/>
              </a:rPr>
              <a:t>.</a:t>
            </a:r>
          </a:p>
          <a:p>
            <a:pPr marL="804863" indent="-804863"/>
            <a:endParaRPr lang="es-ES" sz="1400" dirty="0">
              <a:latin typeface="Arial" panose="020B0604020202020204" pitchFamily="34" charset="0"/>
              <a:cs typeface="Arial" panose="020B0604020202020204" pitchFamily="34" charset="0"/>
            </a:endParaRPr>
          </a:p>
          <a:p>
            <a:pPr marL="804863" indent="-804863"/>
            <a:endParaRPr lang="es-ES" sz="1400" dirty="0">
              <a:latin typeface="Arial" panose="020B0604020202020204" pitchFamily="34" charset="0"/>
              <a:cs typeface="Arial" panose="020B0604020202020204" pitchFamily="34" charset="0"/>
            </a:endParaRPr>
          </a:p>
          <a:p>
            <a:pPr marL="804863" indent="-804863"/>
            <a:endParaRPr lang="es-ES" sz="1400" dirty="0">
              <a:latin typeface="Arial" panose="020B0604020202020204" pitchFamily="34" charset="0"/>
              <a:cs typeface="Arial" panose="020B0604020202020204" pitchFamily="34" charset="0"/>
            </a:endParaRPr>
          </a:p>
          <a:p>
            <a:pPr marL="804863" indent="-804863"/>
            <a:endParaRPr lang="es-ES" sz="1400" dirty="0">
              <a:latin typeface="Arial" panose="020B0604020202020204" pitchFamily="34" charset="0"/>
              <a:cs typeface="Arial" panose="020B0604020202020204" pitchFamily="34" charset="0"/>
            </a:endParaRPr>
          </a:p>
          <a:p>
            <a:pPr marL="804863" indent="-804863"/>
            <a:endParaRPr lang="es-ES" sz="1400" dirty="0">
              <a:latin typeface="Arial" panose="020B0604020202020204" pitchFamily="34" charset="0"/>
              <a:cs typeface="Arial" panose="020B0604020202020204" pitchFamily="34" charset="0"/>
            </a:endParaRPr>
          </a:p>
          <a:p>
            <a:pPr marL="804863" indent="-804863"/>
            <a:endParaRPr lang="es-ES" sz="1400" dirty="0">
              <a:latin typeface="Arial" panose="020B0604020202020204" pitchFamily="34" charset="0"/>
              <a:cs typeface="Arial" panose="020B0604020202020204" pitchFamily="34" charset="0"/>
            </a:endParaRPr>
          </a:p>
          <a:p>
            <a:pPr marL="804863" indent="-804863"/>
            <a:endParaRPr lang="es-ES" sz="1400" dirty="0">
              <a:latin typeface="Arial" panose="020B0604020202020204" pitchFamily="34" charset="0"/>
              <a:cs typeface="Arial" panose="020B0604020202020204" pitchFamily="34" charset="0"/>
            </a:endParaRPr>
          </a:p>
          <a:p>
            <a:pPr marL="804863" indent="-804863"/>
            <a:endParaRPr lang="es-ES" sz="1400" dirty="0">
              <a:latin typeface="Arial" panose="020B0604020202020204" pitchFamily="34" charset="0"/>
              <a:cs typeface="Arial" panose="020B0604020202020204" pitchFamily="34" charset="0"/>
            </a:endParaRPr>
          </a:p>
          <a:p>
            <a:pPr marL="804863" indent="-804863"/>
            <a:r>
              <a:rPr lang="es-ES" sz="1400" dirty="0">
                <a:latin typeface="Arial" panose="020B0604020202020204" pitchFamily="34" charset="0"/>
                <a:cs typeface="Arial" panose="020B0604020202020204" pitchFamily="34" charset="0"/>
              </a:rPr>
              <a:t>	</a:t>
            </a:r>
          </a:p>
          <a:p>
            <a:r>
              <a:rPr lang="es-ES" sz="1400" dirty="0" err="1">
                <a:latin typeface="Arial" panose="020B0604020202020204" pitchFamily="34" charset="0"/>
                <a:cs typeface="Arial" panose="020B0604020202020204" pitchFamily="34" charset="0"/>
              </a:rPr>
              <a:t>Specific</a:t>
            </a:r>
            <a:r>
              <a:rPr lang="es-ES" sz="1400" dirty="0">
                <a:latin typeface="Arial" panose="020B0604020202020204" pitchFamily="34" charset="0"/>
                <a:cs typeface="Arial" panose="020B0604020202020204" pitchFamily="34" charset="0"/>
              </a:rPr>
              <a:t> performance data can be </a:t>
            </a:r>
            <a:r>
              <a:rPr lang="es-ES" sz="1400" dirty="0" err="1">
                <a:latin typeface="Arial" panose="020B0604020202020204" pitchFamily="34" charset="0"/>
                <a:cs typeface="Arial" panose="020B0604020202020204" pitchFamily="34" charset="0"/>
              </a:rPr>
              <a:t>loaded</a:t>
            </a:r>
            <a:r>
              <a:rPr lang="es-ES" sz="1400" dirty="0">
                <a:latin typeface="Arial" panose="020B0604020202020204" pitchFamily="34" charset="0"/>
                <a:cs typeface="Arial" panose="020B0604020202020204" pitchFamily="34" charset="0"/>
              </a:rPr>
              <a:t> as defaults </a:t>
            </a:r>
            <a:r>
              <a:rPr lang="es-ES" sz="1400" dirty="0" err="1">
                <a:latin typeface="Arial" panose="020B0604020202020204" pitchFamily="34" charset="0"/>
                <a:cs typeface="Arial" panose="020B0604020202020204" pitchFamily="34" charset="0"/>
              </a:rPr>
              <a:t>to</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make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corrections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using</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additional</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tools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like</a:t>
            </a:r>
            <a:r>
              <a:rPr lang="es-ES" sz="1400" dirty="0">
                <a:latin typeface="Arial" panose="020B0604020202020204" pitchFamily="34" charset="0"/>
                <a:cs typeface="Arial" panose="020B0604020202020204" pitchFamily="34" charset="0"/>
              </a:rPr>
              <a:t> sliders, </a:t>
            </a:r>
            <a:r>
              <a:rPr lang="es-ES" sz="1400" dirty="0" err="1">
                <a:latin typeface="Arial" panose="020B0604020202020204" pitchFamily="34" charset="0"/>
                <a:cs typeface="Arial" panose="020B0604020202020204" pitchFamily="34" charset="0"/>
              </a:rPr>
              <a:t>filters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etc</a:t>
            </a:r>
            <a:r>
              <a:rPr lang="es-ES" sz="1400" dirty="0">
                <a:latin typeface="Arial" panose="020B0604020202020204" pitchFamily="34" charset="0"/>
                <a:cs typeface="Arial" panose="020B0604020202020204" pitchFamily="34" charset="0"/>
              </a:rPr>
              <a:t>?</a:t>
            </a:r>
          </a:p>
          <a:p>
            <a:pPr marL="804863" indent="-804863"/>
            <a:r>
              <a:rPr lang="es-ES" sz="1400" dirty="0">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56216957-94A3-44E2-9A5B-784D1FA54CB5}"/>
              </a:ext>
            </a:extLst>
          </p:cNvPr>
          <p:cNvSpPr txBox="1"/>
          <p:nvPr/>
        </p:nvSpPr>
        <p:spPr>
          <a:xfrm>
            <a:off x="4486133" y="2114835"/>
            <a:ext cx="4401015" cy="1661993"/>
          </a:xfrm>
          <a:prstGeom prst="rect">
            <a:avLst/>
          </a:prstGeom>
          <a:noFill/>
        </p:spPr>
        <p:txBody>
          <a:bodyPr wrap="square" rtlCol="0">
            <a:spAutoFit/>
          </a:bodyPr>
          <a:lstStyle/>
          <a:p>
            <a:pPr marL="804863" indent="-804863"/>
            <a:r>
              <a:rPr lang="es-ES" sz="1200" b="1" i="1" u="sng" dirty="0">
                <a:latin typeface="Arial" panose="020B0604020202020204" pitchFamily="34" charset="0"/>
                <a:cs typeface="Arial" panose="020B0604020202020204" pitchFamily="34" charset="0"/>
              </a:rPr>
              <a:t>DATA</a:t>
            </a:r>
            <a:r>
              <a:rPr lang="es-ES" sz="1200" i="1" dirty="0">
                <a:latin typeface="Arial" panose="020B0604020202020204" pitchFamily="34" charset="0"/>
                <a:cs typeface="Arial" panose="020B0604020202020204" pitchFamily="34" charset="0"/>
              </a:rPr>
              <a:t>.- 	Will be </a:t>
            </a:r>
            <a:r>
              <a:rPr lang="es-ES" sz="1200" i="1" dirty="0" err="1">
                <a:latin typeface="Arial" panose="020B0604020202020204" pitchFamily="34" charset="0"/>
                <a:cs typeface="Arial" panose="020B0604020202020204" pitchFamily="34" charset="0"/>
              </a:rPr>
              <a:t>collected</a:t>
            </a:r>
            <a:r>
              <a:rPr lang="es-ES" sz="1200" i="1" dirty="0">
                <a:latin typeface="Arial" panose="020B0604020202020204" pitchFamily="34" charset="0"/>
                <a:cs typeface="Arial" panose="020B0604020202020204" pitchFamily="34" charset="0"/>
              </a:rPr>
              <a:t> from:</a:t>
            </a:r>
          </a:p>
          <a:p>
            <a:pPr marL="804863" indent="-804863"/>
            <a:r>
              <a:rPr lang="es-ES" sz="1200" i="1" dirty="0">
                <a:latin typeface="Arial" panose="020B0604020202020204" pitchFamily="34" charset="0"/>
                <a:cs typeface="Arial" panose="020B0604020202020204" pitchFamily="34" charset="0"/>
              </a:rPr>
              <a:t> </a:t>
            </a:r>
          </a:p>
          <a:p>
            <a:pPr marL="1262063" lvl="1" indent="-804863"/>
            <a:r>
              <a:rPr lang="es-ES" sz="1200" i="1" dirty="0">
                <a:latin typeface="Arial" panose="020B0604020202020204" pitchFamily="34" charset="0"/>
                <a:cs typeface="Arial" panose="020B0604020202020204" pitchFamily="34" charset="0"/>
              </a:rPr>
              <a:t>	</a:t>
            </a:r>
            <a:r>
              <a:rPr lang="es-ES" sz="1100" i="1" dirty="0" err="1">
                <a:latin typeface="Arial" panose="020B0604020202020204" pitchFamily="34" charset="0"/>
                <a:cs typeface="Arial" panose="020B0604020202020204" pitchFamily="34" charset="0"/>
              </a:rPr>
              <a:t>Kaggle</a:t>
            </a:r>
            <a:endParaRPr lang="es-ES" sz="1100" i="1" dirty="0">
              <a:latin typeface="Arial" panose="020B0604020202020204" pitchFamily="34" charset="0"/>
              <a:cs typeface="Arial" panose="020B0604020202020204" pitchFamily="34" charset="0"/>
            </a:endParaRPr>
          </a:p>
          <a:p>
            <a:pPr marL="1262063" lvl="1" indent="-804863"/>
            <a:r>
              <a:rPr lang="es-ES" sz="1100" i="1" dirty="0">
                <a:latin typeface="Arial" panose="020B0604020202020204" pitchFamily="34" charset="0"/>
                <a:cs typeface="Arial" panose="020B0604020202020204" pitchFamily="34" charset="0"/>
              </a:rPr>
              <a:t>	NBA </a:t>
            </a:r>
            <a:r>
              <a:rPr lang="es-ES" sz="1100" i="1" dirty="0" err="1">
                <a:latin typeface="Arial" panose="020B0604020202020204" pitchFamily="34" charset="0"/>
                <a:cs typeface="Arial" panose="020B0604020202020204" pitchFamily="34" charset="0"/>
              </a:rPr>
              <a:t>stats</a:t>
            </a:r>
            <a:endParaRPr lang="es-ES" sz="1100" i="1" dirty="0">
              <a:latin typeface="Arial" panose="020B0604020202020204" pitchFamily="34" charset="0"/>
              <a:cs typeface="Arial" panose="020B0604020202020204" pitchFamily="34" charset="0"/>
            </a:endParaRPr>
          </a:p>
          <a:p>
            <a:pPr marL="1262063" lvl="1" indent="-804863"/>
            <a:endParaRPr lang="es-ES" sz="1100" i="1" dirty="0">
              <a:latin typeface="Arial" panose="020B0604020202020204" pitchFamily="34" charset="0"/>
              <a:cs typeface="Arial" panose="020B0604020202020204" pitchFamily="34" charset="0"/>
            </a:endParaRPr>
          </a:p>
          <a:p>
            <a:pPr marL="1255713" lvl="1" indent="-1588"/>
            <a:r>
              <a:rPr lang="es-ES" sz="1100" i="1" dirty="0">
                <a:latin typeface="Arial" panose="020B0604020202020204" pitchFamily="34" charset="0"/>
                <a:cs typeface="Arial" panose="020B0604020202020204" pitchFamily="34" charset="0"/>
                <a:hlinkClick r:id="rId2"/>
              </a:rPr>
              <a:t>https://www.basketball-reference.com/leagues/NBA_2021.html</a:t>
            </a:r>
            <a:endParaRPr lang="es-ES" sz="1100" i="1" dirty="0">
              <a:latin typeface="Arial" panose="020B0604020202020204" pitchFamily="34" charset="0"/>
              <a:cs typeface="Arial" panose="020B0604020202020204" pitchFamily="34" charset="0"/>
            </a:endParaRPr>
          </a:p>
          <a:p>
            <a:pPr marL="1255713" lvl="1" indent="-1588"/>
            <a:endParaRPr lang="es-ES" sz="1100" i="1" dirty="0">
              <a:latin typeface="Arial" panose="020B0604020202020204" pitchFamily="34" charset="0"/>
              <a:cs typeface="Arial" panose="020B0604020202020204" pitchFamily="34" charset="0"/>
            </a:endParaRPr>
          </a:p>
          <a:p>
            <a:pPr marL="1262063" lvl="1" indent="-804863"/>
            <a:r>
              <a:rPr lang="es-ES" sz="1100" i="1" dirty="0">
                <a:latin typeface="Arial" panose="020B0604020202020204" pitchFamily="34" charset="0"/>
                <a:cs typeface="Arial" panose="020B0604020202020204" pitchFamily="34" charset="0"/>
              </a:rPr>
              <a:t>	</a:t>
            </a:r>
            <a:r>
              <a:rPr lang="es-ES" sz="1100" i="1" dirty="0">
                <a:latin typeface="Arial" panose="020B0604020202020204" pitchFamily="34" charset="0"/>
                <a:cs typeface="Arial" panose="020B0604020202020204" pitchFamily="34" charset="0"/>
                <a:hlinkClick r:id="rId3"/>
              </a:rPr>
              <a:t>https://hoopshype.com/salaries/players/</a:t>
            </a:r>
            <a:endParaRPr lang="es-ES" sz="1100" i="1"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336DC78D-FCCB-4C98-A1B4-084B5B75DB77}"/>
              </a:ext>
            </a:extLst>
          </p:cNvPr>
          <p:cNvPicPr>
            <a:picLocks noChangeAspect="1"/>
          </p:cNvPicPr>
          <p:nvPr/>
        </p:nvPicPr>
        <p:blipFill>
          <a:blip r:embed="rId4"/>
          <a:stretch>
            <a:fillRect/>
          </a:stretch>
        </p:blipFill>
        <p:spPr>
          <a:xfrm>
            <a:off x="2586058" y="2410237"/>
            <a:ext cx="1623878" cy="1487889"/>
          </a:xfrm>
          <a:prstGeom prst="rect">
            <a:avLst/>
          </a:prstGeom>
        </p:spPr>
      </p:pic>
      <p:pic>
        <p:nvPicPr>
          <p:cNvPr id="15" name="Picture 14">
            <a:extLst>
              <a:ext uri="{FF2B5EF4-FFF2-40B4-BE49-F238E27FC236}">
                <a16:creationId xmlns:a16="http://schemas.microsoft.com/office/drawing/2014/main" id="{3671CCD6-36CC-4CF4-8EA4-2D733AC9028D}"/>
              </a:ext>
            </a:extLst>
          </p:cNvPr>
          <p:cNvPicPr>
            <a:picLocks noChangeAspect="1"/>
          </p:cNvPicPr>
          <p:nvPr/>
        </p:nvPicPr>
        <p:blipFill>
          <a:blip r:embed="rId5"/>
          <a:stretch>
            <a:fillRect/>
          </a:stretch>
        </p:blipFill>
        <p:spPr>
          <a:xfrm>
            <a:off x="331045" y="2873552"/>
            <a:ext cx="2097933" cy="1806553"/>
          </a:xfrm>
          <a:prstGeom prst="rect">
            <a:avLst/>
          </a:prstGeom>
        </p:spPr>
      </p:pic>
      <p:pic>
        <p:nvPicPr>
          <p:cNvPr id="17" name="Picture 16">
            <a:extLst>
              <a:ext uri="{FF2B5EF4-FFF2-40B4-BE49-F238E27FC236}">
                <a16:creationId xmlns:a16="http://schemas.microsoft.com/office/drawing/2014/main" id="{03516AE5-6E87-430C-99C3-9C560775504B}"/>
              </a:ext>
            </a:extLst>
          </p:cNvPr>
          <p:cNvPicPr>
            <a:picLocks noChangeAspect="1"/>
          </p:cNvPicPr>
          <p:nvPr/>
        </p:nvPicPr>
        <p:blipFill>
          <a:blip r:embed="rId6"/>
          <a:stretch>
            <a:fillRect/>
          </a:stretch>
        </p:blipFill>
        <p:spPr>
          <a:xfrm>
            <a:off x="400771" y="654920"/>
            <a:ext cx="1089701" cy="1615029"/>
          </a:xfrm>
          <a:prstGeom prst="rect">
            <a:avLst/>
          </a:prstGeom>
        </p:spPr>
      </p:pic>
    </p:spTree>
    <p:extLst>
      <p:ext uri="{BB962C8B-B14F-4D97-AF65-F5344CB8AC3E}">
        <p14:creationId xmlns:p14="http://schemas.microsoft.com/office/powerpoint/2010/main" val="747248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Autofit/>
          </a:bodyPr>
          <a:lstStyle/>
          <a:p>
            <a:r>
              <a:rPr lang="es-ES" sz="1800" dirty="0" err="1"/>
              <a:t>Design</a:t>
            </a:r>
            <a:r>
              <a:rPr lang="es-ES" sz="1800" dirty="0"/>
              <a:t> / </a:t>
            </a:r>
            <a:r>
              <a:rPr lang="es-ES" sz="1800" dirty="0" err="1"/>
              <a:t>Steps</a:t>
            </a:r>
            <a:r>
              <a:rPr lang="es-ES" sz="1800" dirty="0"/>
              <a:t> (2)</a:t>
            </a: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32</a:t>
            </a:fld>
            <a:endParaRPr lang="en-US"/>
          </a:p>
        </p:txBody>
      </p:sp>
      <p:sp>
        <p:nvSpPr>
          <p:cNvPr id="11" name="TextBox 10">
            <a:extLst>
              <a:ext uri="{FF2B5EF4-FFF2-40B4-BE49-F238E27FC236}">
                <a16:creationId xmlns:a16="http://schemas.microsoft.com/office/drawing/2014/main" id="{3ABA6E67-B064-43D1-B545-FBFAD4759EDF}"/>
              </a:ext>
            </a:extLst>
          </p:cNvPr>
          <p:cNvSpPr txBox="1"/>
          <p:nvPr/>
        </p:nvSpPr>
        <p:spPr>
          <a:xfrm>
            <a:off x="576072" y="665351"/>
            <a:ext cx="7598664" cy="2785378"/>
          </a:xfrm>
          <a:prstGeom prst="rect">
            <a:avLst/>
          </a:prstGeom>
          <a:noFill/>
        </p:spPr>
        <p:txBody>
          <a:bodyPr wrap="square">
            <a:spAutoFit/>
          </a:bodyPr>
          <a:lstStyle/>
          <a:p>
            <a:pPr algn="l" rtl="0"/>
            <a:r>
              <a:rPr lang="en-US" sz="1100" b="1" i="0" dirty="0">
                <a:solidFill>
                  <a:srgbClr val="0070C0"/>
                </a:solidFill>
                <a:effectLst/>
                <a:latin typeface="Arial" panose="020B0604020202020204" pitchFamily="34" charset="0"/>
                <a:cs typeface="Arial" panose="020B0604020202020204" pitchFamily="34" charset="0"/>
              </a:rPr>
              <a:t>CLOSEST PLAYER PERFORMANCE COMPARISON</a:t>
            </a:r>
          </a:p>
          <a:p>
            <a:pPr algn="l" rtl="0"/>
            <a:endParaRPr lang="en-US" sz="1000" b="1" i="0" dirty="0">
              <a:solidFill>
                <a:srgbClr val="23232D"/>
              </a:solidFill>
              <a:effectLst/>
              <a:latin typeface="Arial" panose="020B0604020202020204" pitchFamily="34" charset="0"/>
              <a:cs typeface="Arial" panose="020B0604020202020204" pitchFamily="34" charset="0"/>
            </a:endParaRPr>
          </a:p>
          <a:p>
            <a:pPr lvl="2"/>
            <a:r>
              <a:rPr lang="en-US" sz="1000" b="0" i="0" dirty="0">
                <a:solidFill>
                  <a:srgbClr val="23232D"/>
                </a:solidFill>
                <a:effectLst/>
                <a:latin typeface="Arial" panose="020B0604020202020204" pitchFamily="34" charset="0"/>
                <a:cs typeface="Arial" panose="020B0604020202020204" pitchFamily="34" charset="0"/>
              </a:rPr>
              <a:t>XXXXX</a:t>
            </a:r>
          </a:p>
          <a:p>
            <a:pPr lvl="2"/>
            <a:r>
              <a:rPr lang="en-US" sz="1000" dirty="0">
                <a:solidFill>
                  <a:srgbClr val="23232D"/>
                </a:solidFill>
                <a:latin typeface="Arial" panose="020B0604020202020204" pitchFamily="34" charset="0"/>
                <a:cs typeface="Arial" panose="020B0604020202020204" pitchFamily="34" charset="0"/>
              </a:rPr>
              <a:t>Most similar</a:t>
            </a:r>
          </a:p>
          <a:p>
            <a:pPr lvl="2"/>
            <a:r>
              <a:rPr lang="en-US" sz="1000" b="0" i="0" dirty="0">
                <a:solidFill>
                  <a:srgbClr val="23232D"/>
                </a:solidFill>
                <a:effectLst/>
                <a:latin typeface="Arial" panose="020B0604020202020204" pitchFamily="34" charset="0"/>
                <a:cs typeface="Arial" panose="020B0604020202020204" pitchFamily="34" charset="0"/>
              </a:rPr>
              <a:t>Including every stat and similar performance</a:t>
            </a:r>
          </a:p>
          <a:p>
            <a:pPr lvl="2"/>
            <a:r>
              <a:rPr lang="en-US" sz="1000" dirty="0">
                <a:solidFill>
                  <a:srgbClr val="23232D"/>
                </a:solidFill>
                <a:latin typeface="Arial" panose="020B0604020202020204" pitchFamily="34" charset="0"/>
                <a:cs typeface="Arial" panose="020B0604020202020204" pitchFamily="34" charset="0"/>
              </a:rPr>
              <a:t>Explain salary size dots</a:t>
            </a:r>
          </a:p>
          <a:p>
            <a:pPr lvl="2"/>
            <a:r>
              <a:rPr lang="en-US" sz="1000" b="0" i="0" dirty="0">
                <a:solidFill>
                  <a:srgbClr val="23232D"/>
                </a:solidFill>
                <a:effectLst/>
                <a:latin typeface="Arial" panose="020B0604020202020204" pitchFamily="34" charset="0"/>
                <a:cs typeface="Arial" panose="020B0604020202020204" pitchFamily="34" charset="0"/>
              </a:rPr>
              <a:t>Color red or team colors</a:t>
            </a:r>
          </a:p>
          <a:p>
            <a:pPr lvl="2"/>
            <a:r>
              <a:rPr lang="en-US" sz="1000" dirty="0">
                <a:solidFill>
                  <a:srgbClr val="23232D"/>
                </a:solidFill>
                <a:latin typeface="Arial" panose="020B0604020202020204" pitchFamily="34" charset="0"/>
                <a:cs typeface="Arial" panose="020B0604020202020204" pitchFamily="34" charset="0"/>
              </a:rPr>
              <a:t>Team colors dictionary if possible</a:t>
            </a:r>
            <a:endParaRPr lang="en-US" sz="1000" b="0" i="0" dirty="0">
              <a:solidFill>
                <a:srgbClr val="23232D"/>
              </a:solidFill>
              <a:effectLst/>
              <a:latin typeface="Arial" panose="020B0604020202020204" pitchFamily="34" charset="0"/>
              <a:cs typeface="Arial" panose="020B0604020202020204" pitchFamily="34" charset="0"/>
            </a:endParaRPr>
          </a:p>
          <a:p>
            <a:pPr lvl="2"/>
            <a:endParaRPr lang="en-US" sz="1000" dirty="0">
              <a:solidFill>
                <a:srgbClr val="23232D"/>
              </a:solidFill>
              <a:latin typeface="Arial" panose="020B0604020202020204" pitchFamily="34" charset="0"/>
              <a:cs typeface="Arial" panose="020B0604020202020204" pitchFamily="34" charset="0"/>
            </a:endParaRPr>
          </a:p>
          <a:p>
            <a:pPr lvl="2"/>
            <a:r>
              <a:rPr lang="en-US" sz="1000" b="0" i="0" dirty="0">
                <a:solidFill>
                  <a:srgbClr val="23232D"/>
                </a:solidFill>
                <a:effectLst/>
                <a:latin typeface="Arial" panose="020B0604020202020204" pitchFamily="34" charset="0"/>
                <a:cs typeface="Arial" panose="020B0604020202020204" pitchFamily="34" charset="0"/>
                <a:hlinkClick r:id="rId2"/>
              </a:rPr>
              <a:t>Glossary</a:t>
            </a:r>
            <a:endParaRPr lang="en-US" sz="1000" b="0" i="0" dirty="0">
              <a:solidFill>
                <a:srgbClr val="23232D"/>
              </a:solidFill>
              <a:effectLst/>
              <a:latin typeface="Arial" panose="020B0604020202020204" pitchFamily="34" charset="0"/>
              <a:cs typeface="Arial" panose="020B0604020202020204" pitchFamily="34" charset="0"/>
            </a:endParaRPr>
          </a:p>
          <a:p>
            <a:pPr lvl="2"/>
            <a:endParaRPr lang="en-US" sz="1000" dirty="0">
              <a:solidFill>
                <a:srgbClr val="23232D"/>
              </a:solidFill>
              <a:latin typeface="Arial" panose="020B0604020202020204" pitchFamily="34" charset="0"/>
              <a:cs typeface="Arial" panose="020B0604020202020204" pitchFamily="34" charset="0"/>
            </a:endParaRPr>
          </a:p>
          <a:p>
            <a:pPr lvl="2"/>
            <a:endParaRPr lang="en-US" sz="1000" b="0" i="0" dirty="0">
              <a:solidFill>
                <a:srgbClr val="23232D"/>
              </a:solidFill>
              <a:effectLst/>
              <a:latin typeface="Arial" panose="020B0604020202020204" pitchFamily="34" charset="0"/>
              <a:cs typeface="Arial" panose="020B0604020202020204" pitchFamily="34" charset="0"/>
            </a:endParaRPr>
          </a:p>
          <a:p>
            <a:r>
              <a:rPr lang="en-US" sz="1100" b="1" dirty="0">
                <a:solidFill>
                  <a:srgbClr val="0070C0"/>
                </a:solidFill>
                <a:latin typeface="Arial" panose="020B0604020202020204" pitchFamily="34" charset="0"/>
                <a:cs typeface="Arial" panose="020B0604020202020204" pitchFamily="34" charset="0"/>
              </a:rPr>
              <a:t>SALARY</a:t>
            </a:r>
            <a:r>
              <a:rPr lang="en-US" sz="1100" b="0" i="0" dirty="0">
                <a:solidFill>
                  <a:srgbClr val="23232D"/>
                </a:solidFill>
                <a:effectLst/>
                <a:latin typeface="Arial" panose="020B0604020202020204" pitchFamily="34" charset="0"/>
                <a:cs typeface="Arial" panose="020B0604020202020204" pitchFamily="34" charset="0"/>
              </a:rPr>
              <a:t> </a:t>
            </a:r>
          </a:p>
          <a:p>
            <a:pPr marL="914400" indent="-914400"/>
            <a:r>
              <a:rPr lang="en-US" sz="1100" dirty="0">
                <a:solidFill>
                  <a:srgbClr val="23232D"/>
                </a:solidFill>
                <a:latin typeface="Arial" panose="020B0604020202020204" pitchFamily="34" charset="0"/>
                <a:cs typeface="Arial" panose="020B0604020202020204" pitchFamily="34" charset="0"/>
              </a:rPr>
              <a:t>	</a:t>
            </a:r>
            <a:r>
              <a:rPr lang="en-US" sz="1100" b="0" i="0" dirty="0">
                <a:solidFill>
                  <a:srgbClr val="7030A0"/>
                </a:solidFill>
                <a:effectLst/>
                <a:highlight>
                  <a:srgbClr val="FFFF00"/>
                </a:highlight>
                <a:latin typeface="Arial" panose="020B0604020202020204" pitchFamily="34" charset="0"/>
                <a:cs typeface="Arial" panose="020B0604020202020204" pitchFamily="34" charset="0"/>
              </a:rPr>
              <a:t>Specific players have contracts and salaries. Do we want to filter players also with salary data to respect salary caps?</a:t>
            </a:r>
            <a:endParaRPr lang="en-US" sz="1100" b="1" dirty="0">
              <a:solidFill>
                <a:srgbClr val="7030A0"/>
              </a:solidFill>
              <a:highlight>
                <a:srgbClr val="FFFF00"/>
              </a:highlight>
              <a:latin typeface="Arial" panose="020B0604020202020204" pitchFamily="34" charset="0"/>
              <a:cs typeface="Arial" panose="020B0604020202020204" pitchFamily="34" charset="0"/>
            </a:endParaRPr>
          </a:p>
          <a:p>
            <a:endParaRPr lang="en-US" sz="1100" b="1" dirty="0">
              <a:solidFill>
                <a:srgbClr val="0070C0"/>
              </a:solidFill>
              <a:latin typeface="Arial" panose="020B0604020202020204" pitchFamily="34" charset="0"/>
              <a:cs typeface="Arial" panose="020B0604020202020204" pitchFamily="34" charset="0"/>
            </a:endParaRPr>
          </a:p>
          <a:p>
            <a:pPr lvl="2"/>
            <a:endParaRPr lang="en-US" sz="1000" b="0" i="0" dirty="0">
              <a:solidFill>
                <a:srgbClr val="23232D"/>
              </a:solidFill>
              <a:effectLst/>
              <a:latin typeface="Arial" panose="020B0604020202020204" pitchFamily="34" charset="0"/>
              <a:cs typeface="Arial" panose="020B0604020202020204" pitchFamily="34" charset="0"/>
            </a:endParaRPr>
          </a:p>
        </p:txBody>
      </p:sp>
      <p:sp>
        <p:nvSpPr>
          <p:cNvPr id="4" name="Oval 3">
            <a:extLst>
              <a:ext uri="{FF2B5EF4-FFF2-40B4-BE49-F238E27FC236}">
                <a16:creationId xmlns:a16="http://schemas.microsoft.com/office/drawing/2014/main" id="{0A1974A4-500E-48EC-99EE-55B0DE7CAAEF}"/>
              </a:ext>
            </a:extLst>
          </p:cNvPr>
          <p:cNvSpPr/>
          <p:nvPr/>
        </p:nvSpPr>
        <p:spPr>
          <a:xfrm>
            <a:off x="4795024" y="3898286"/>
            <a:ext cx="646771" cy="579863"/>
          </a:xfrm>
          <a:prstGeom prst="ellipse">
            <a:avLst/>
          </a:prstGeom>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ln>
                <a:solidFill>
                  <a:schemeClr val="tx1"/>
                </a:solidFill>
              </a:ln>
            </a:endParaRPr>
          </a:p>
        </p:txBody>
      </p:sp>
      <p:sp>
        <p:nvSpPr>
          <p:cNvPr id="6" name="Oval 5">
            <a:extLst>
              <a:ext uri="{FF2B5EF4-FFF2-40B4-BE49-F238E27FC236}">
                <a16:creationId xmlns:a16="http://schemas.microsoft.com/office/drawing/2014/main" id="{A9D3143B-0BC0-47D1-8C0B-43C9EA87E432}"/>
              </a:ext>
            </a:extLst>
          </p:cNvPr>
          <p:cNvSpPr/>
          <p:nvPr/>
        </p:nvSpPr>
        <p:spPr>
          <a:xfrm>
            <a:off x="6598696" y="3331141"/>
            <a:ext cx="646771" cy="579863"/>
          </a:xfrm>
          <a:prstGeom prst="ellipse">
            <a:avLst/>
          </a:prstGeom>
          <a:solidFill>
            <a:srgbClr val="FFFF00"/>
          </a:solidFill>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ln>
                <a:solidFill>
                  <a:schemeClr val="tx1"/>
                </a:solidFill>
              </a:ln>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A594C926-A13D-41BC-8EA8-7346F82760DE}"/>
                  </a:ext>
                </a:extLst>
              </p14:cNvPr>
              <p14:cNvContentPartPr/>
              <p14:nvPr/>
            </p14:nvContentPartPr>
            <p14:xfrm>
              <a:off x="5508533" y="3560848"/>
              <a:ext cx="1115280" cy="491040"/>
            </p14:xfrm>
          </p:contentPart>
        </mc:Choice>
        <mc:Fallback xmlns="">
          <p:pic>
            <p:nvPicPr>
              <p:cNvPr id="5" name="Ink 4">
                <a:extLst>
                  <a:ext uri="{FF2B5EF4-FFF2-40B4-BE49-F238E27FC236}">
                    <a16:creationId xmlns:a16="http://schemas.microsoft.com/office/drawing/2014/main" id="{A594C926-A13D-41BC-8EA8-7346F82760DE}"/>
                  </a:ext>
                </a:extLst>
              </p:cNvPr>
              <p:cNvPicPr/>
              <p:nvPr/>
            </p:nvPicPr>
            <p:blipFill>
              <a:blip r:embed="rId4"/>
              <a:stretch>
                <a:fillRect/>
              </a:stretch>
            </p:blipFill>
            <p:spPr>
              <a:xfrm>
                <a:off x="5490533" y="3452848"/>
                <a:ext cx="1150920" cy="706680"/>
              </a:xfrm>
              <a:prstGeom prst="rect">
                <a:avLst/>
              </a:prstGeom>
            </p:spPr>
          </p:pic>
        </mc:Fallback>
      </mc:AlternateContent>
    </p:spTree>
    <p:extLst>
      <p:ext uri="{BB962C8B-B14F-4D97-AF65-F5344CB8AC3E}">
        <p14:creationId xmlns:p14="http://schemas.microsoft.com/office/powerpoint/2010/main" val="3036275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Autofit/>
          </a:bodyPr>
          <a:lstStyle/>
          <a:p>
            <a:r>
              <a:rPr lang="es-ES" sz="1800" dirty="0" err="1"/>
              <a:t>Design</a:t>
            </a:r>
            <a:r>
              <a:rPr lang="es-ES" sz="1800" dirty="0"/>
              <a:t> / </a:t>
            </a:r>
            <a:r>
              <a:rPr lang="es-ES" sz="1800" dirty="0" err="1"/>
              <a:t>Steps</a:t>
            </a:r>
            <a:r>
              <a:rPr lang="es-ES" sz="1800" dirty="0"/>
              <a:t> (3)</a:t>
            </a: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33</a:t>
            </a:fld>
            <a:endParaRPr lang="en-US"/>
          </a:p>
        </p:txBody>
      </p:sp>
      <p:pic>
        <p:nvPicPr>
          <p:cNvPr id="5" name="Picture 4">
            <a:extLst>
              <a:ext uri="{FF2B5EF4-FFF2-40B4-BE49-F238E27FC236}">
                <a16:creationId xmlns:a16="http://schemas.microsoft.com/office/drawing/2014/main" id="{FCD9CD4E-663C-4D8C-9E94-A10164799400}"/>
              </a:ext>
            </a:extLst>
          </p:cNvPr>
          <p:cNvPicPr>
            <a:picLocks noChangeAspect="1"/>
          </p:cNvPicPr>
          <p:nvPr/>
        </p:nvPicPr>
        <p:blipFill>
          <a:blip r:embed="rId2"/>
          <a:stretch>
            <a:fillRect/>
          </a:stretch>
        </p:blipFill>
        <p:spPr>
          <a:xfrm>
            <a:off x="783705" y="2470928"/>
            <a:ext cx="5308877" cy="2337704"/>
          </a:xfrm>
          <a:prstGeom prst="rect">
            <a:avLst/>
          </a:prstGeom>
        </p:spPr>
      </p:pic>
      <p:sp>
        <p:nvSpPr>
          <p:cNvPr id="7" name="TextBox 6">
            <a:extLst>
              <a:ext uri="{FF2B5EF4-FFF2-40B4-BE49-F238E27FC236}">
                <a16:creationId xmlns:a16="http://schemas.microsoft.com/office/drawing/2014/main" id="{207F9DBD-7EA1-45EA-9DAA-F2D011039AC7}"/>
              </a:ext>
            </a:extLst>
          </p:cNvPr>
          <p:cNvSpPr txBox="1"/>
          <p:nvPr/>
        </p:nvSpPr>
        <p:spPr>
          <a:xfrm>
            <a:off x="585216" y="594149"/>
            <a:ext cx="8138160" cy="1323439"/>
          </a:xfrm>
          <a:prstGeom prst="rect">
            <a:avLst/>
          </a:prstGeom>
          <a:noFill/>
        </p:spPr>
        <p:txBody>
          <a:bodyPr wrap="square">
            <a:spAutoFit/>
          </a:bodyPr>
          <a:lstStyle/>
          <a:p>
            <a:pPr marL="969963" indent="-969963"/>
            <a:r>
              <a:rPr lang="es-ES" sz="1600" b="1" u="sng" dirty="0">
                <a:latin typeface="Arial" panose="020B0604020202020204" pitchFamily="34" charset="0"/>
                <a:cs typeface="Arial" panose="020B0604020202020204" pitchFamily="34" charset="0"/>
              </a:rPr>
              <a:t>STEP 3</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Apply</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models</a:t>
            </a:r>
            <a:r>
              <a:rPr lang="es-ES" sz="1600" dirty="0">
                <a:latin typeface="Arial" panose="020B0604020202020204" pitchFamily="34" charset="0"/>
                <a:cs typeface="Arial" panose="020B0604020202020204" pitchFamily="34" charset="0"/>
              </a:rPr>
              <a:t> and machine </a:t>
            </a:r>
            <a:r>
              <a:rPr lang="es-ES" sz="1600" dirty="0" err="1">
                <a:latin typeface="Arial" panose="020B0604020202020204" pitchFamily="34" charset="0"/>
                <a:cs typeface="Arial" panose="020B0604020202020204" pitchFamily="34" charset="0"/>
              </a:rPr>
              <a:t>learning</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to</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make</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proper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forecasting</a:t>
            </a:r>
            <a:r>
              <a:rPr lang="es-ES" sz="1600" dirty="0">
                <a:latin typeface="Arial" panose="020B0604020202020204" pitchFamily="34" charset="0"/>
                <a:cs typeface="Arial" panose="020B0604020202020204" pitchFamily="34" charset="0"/>
              </a:rPr>
              <a:t> / </a:t>
            </a:r>
            <a:r>
              <a:rPr lang="es-ES" sz="1600" dirty="0" err="1">
                <a:latin typeface="Arial" panose="020B0604020202020204" pitchFamily="34" charset="0"/>
                <a:cs typeface="Arial" panose="020B0604020202020204" pitchFamily="34" charset="0"/>
              </a:rPr>
              <a:t>predictions</a:t>
            </a:r>
            <a:endParaRPr lang="es-ES" sz="1600" dirty="0">
              <a:latin typeface="Arial" panose="020B0604020202020204" pitchFamily="34" charset="0"/>
              <a:cs typeface="Arial" panose="020B0604020202020204" pitchFamily="34" charset="0"/>
            </a:endParaRPr>
          </a:p>
          <a:p>
            <a:pPr marL="969963" indent="-969963"/>
            <a:endParaRPr lang="es-ES" sz="1600" dirty="0">
              <a:latin typeface="Arial" panose="020B0604020202020204" pitchFamily="34" charset="0"/>
              <a:cs typeface="Arial" panose="020B0604020202020204" pitchFamily="34" charset="0"/>
            </a:endParaRPr>
          </a:p>
          <a:p>
            <a:pPr marL="969963" indent="-969963"/>
            <a:r>
              <a:rPr lang="es-ES" sz="1600" dirty="0">
                <a:latin typeface="Arial" panose="020B0604020202020204" pitchFamily="34" charset="0"/>
                <a:cs typeface="Arial" panose="020B0604020202020204" pitchFamily="34" charset="0"/>
              </a:rPr>
              <a:t>	Will </a:t>
            </a:r>
            <a:r>
              <a:rPr lang="es-ES" sz="1600" dirty="0" err="1">
                <a:latin typeface="Arial" panose="020B0604020202020204" pitchFamily="34" charset="0"/>
                <a:cs typeface="Arial" panose="020B0604020202020204" pitchFamily="34" charset="0"/>
              </a:rPr>
              <a:t>make</a:t>
            </a:r>
            <a:r>
              <a:rPr lang="es-ES" sz="1600" dirty="0">
                <a:latin typeface="Arial" panose="020B0604020202020204" pitchFamily="34" charset="0"/>
                <a:cs typeface="Arial" panose="020B0604020202020204" pitchFamily="34" charset="0"/>
              </a:rPr>
              <a:t> up </a:t>
            </a:r>
            <a:r>
              <a:rPr lang="es-ES" sz="1600" dirty="0" err="1">
                <a:latin typeface="Arial" panose="020B0604020202020204" pitchFamily="34" charset="0"/>
                <a:cs typeface="Arial" panose="020B0604020202020204" pitchFamily="34" charset="0"/>
              </a:rPr>
              <a:t>to</a:t>
            </a:r>
            <a:r>
              <a:rPr lang="es-ES" sz="1600" dirty="0">
                <a:latin typeface="Arial" panose="020B0604020202020204" pitchFamily="34" charset="0"/>
                <a:cs typeface="Arial" panose="020B0604020202020204" pitchFamily="34" charset="0"/>
              </a:rPr>
              <a:t> 5 </a:t>
            </a:r>
            <a:r>
              <a:rPr lang="es-ES" sz="1600" dirty="0" err="1">
                <a:solidFill>
                  <a:srgbClr val="7030A0"/>
                </a:solidFill>
                <a:highlight>
                  <a:srgbClr val="FFFF00"/>
                </a:highlight>
                <a:latin typeface="Arial" panose="020B0604020202020204" pitchFamily="34" charset="0"/>
                <a:cs typeface="Arial" panose="020B0604020202020204" pitchFamily="34" charset="0"/>
              </a:rPr>
              <a:t>recommendations</a:t>
            </a:r>
            <a:r>
              <a:rPr lang="es-ES" sz="1600" dirty="0">
                <a:solidFill>
                  <a:srgbClr val="7030A0"/>
                </a:solidFill>
                <a:latin typeface="Arial" panose="020B0604020202020204" pitchFamily="34" charset="0"/>
                <a:cs typeface="Arial" panose="020B0604020202020204" pitchFamily="34" charset="0"/>
              </a:rPr>
              <a:t>:</a:t>
            </a:r>
          </a:p>
          <a:p>
            <a:pPr marL="1714500" lvl="3" indent="-342900">
              <a:buClr>
                <a:srgbClr val="0070C0"/>
              </a:buClr>
              <a:buFont typeface="+mj-lt"/>
              <a:buAutoNum type="arabicParenR"/>
            </a:pPr>
            <a:r>
              <a:rPr lang="es-ES" sz="1600" dirty="0" err="1">
                <a:latin typeface="Arial" panose="020B0604020202020204" pitchFamily="34" charset="0"/>
                <a:cs typeface="Arial" panose="020B0604020202020204" pitchFamily="34" charset="0"/>
              </a:rPr>
              <a:t>Closest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player</a:t>
            </a:r>
            <a:endParaRPr lang="es-ES" sz="1600" dirty="0">
              <a:latin typeface="Arial" panose="020B0604020202020204" pitchFamily="34" charset="0"/>
              <a:cs typeface="Arial" panose="020B0604020202020204" pitchFamily="34" charset="0"/>
            </a:endParaRPr>
          </a:p>
          <a:p>
            <a:pPr marL="1714500" lvl="3" indent="-342900">
              <a:buClr>
                <a:srgbClr val="0070C0"/>
              </a:buClr>
              <a:buFont typeface="+mj-lt"/>
              <a:buAutoNum type="arabicParenR"/>
            </a:pPr>
            <a:r>
              <a:rPr lang="es-ES" sz="1600" dirty="0" err="1">
                <a:latin typeface="Arial" panose="020B0604020202020204" pitchFamily="34" charset="0"/>
                <a:cs typeface="Arial" panose="020B0604020202020204" pitchFamily="34" charset="0"/>
              </a:rPr>
              <a:t>Closest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player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including</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salary</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4950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r>
              <a:rPr lang="es-ES" dirty="0"/>
              <a:t>MODELS</a:t>
            </a: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34</a:t>
            </a:fld>
            <a:endParaRPr lang="en-US"/>
          </a:p>
        </p:txBody>
      </p:sp>
      <p:sp>
        <p:nvSpPr>
          <p:cNvPr id="4" name="TextBox 3">
            <a:extLst>
              <a:ext uri="{FF2B5EF4-FFF2-40B4-BE49-F238E27FC236}">
                <a16:creationId xmlns:a16="http://schemas.microsoft.com/office/drawing/2014/main" id="{F9734730-7B42-4202-A993-A5C3AEF58384}"/>
              </a:ext>
            </a:extLst>
          </p:cNvPr>
          <p:cNvSpPr txBox="1"/>
          <p:nvPr/>
        </p:nvSpPr>
        <p:spPr>
          <a:xfrm>
            <a:off x="381000" y="733978"/>
            <a:ext cx="2409634" cy="1200329"/>
          </a:xfrm>
          <a:prstGeom prst="rect">
            <a:avLst/>
          </a:prstGeom>
          <a:noFill/>
        </p:spPr>
        <p:txBody>
          <a:bodyPr wrap="none" rtlCol="0">
            <a:spAutoFit/>
          </a:bodyPr>
          <a:lstStyle/>
          <a:p>
            <a:pPr marL="285750" indent="-285750">
              <a:buClr>
                <a:srgbClr val="0070C0"/>
              </a:buClr>
              <a:buSzPct val="150000"/>
              <a:buFont typeface="Wingdings" panose="05000000000000000000" pitchFamily="2" charset="2"/>
              <a:buChar char="§"/>
            </a:pPr>
            <a:r>
              <a:rPr lang="es-ES" dirty="0" err="1">
                <a:latin typeface="Arial" panose="020B0604020202020204" pitchFamily="34" charset="0"/>
                <a:cs typeface="Arial" panose="020B0604020202020204" pitchFamily="34" charset="0"/>
              </a:rPr>
              <a:t>Clustering</a:t>
            </a:r>
            <a:endParaRPr lang="es-ES" dirty="0">
              <a:latin typeface="Arial" panose="020B0604020202020204" pitchFamily="34" charset="0"/>
              <a:cs typeface="Arial" panose="020B0604020202020204" pitchFamily="34" charset="0"/>
            </a:endParaRPr>
          </a:p>
          <a:p>
            <a:pPr marL="285750" indent="-285750">
              <a:buClr>
                <a:srgbClr val="0070C0"/>
              </a:buClr>
              <a:buSzPct val="150000"/>
              <a:buFont typeface="Wingdings" panose="05000000000000000000" pitchFamily="2" charset="2"/>
              <a:buChar char="§"/>
            </a:pPr>
            <a:r>
              <a:rPr lang="es-ES" dirty="0" err="1">
                <a:latin typeface="Arial" panose="020B0604020202020204" pitchFamily="34" charset="0"/>
                <a:cs typeface="Arial" panose="020B0604020202020204" pitchFamily="34" charset="0"/>
              </a:rPr>
              <a:t>Euclidean</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distance</a:t>
            </a:r>
            <a:endParaRPr lang="es-ES" dirty="0">
              <a:latin typeface="Arial" panose="020B0604020202020204" pitchFamily="34" charset="0"/>
              <a:cs typeface="Arial" panose="020B0604020202020204" pitchFamily="34" charset="0"/>
            </a:endParaRPr>
          </a:p>
          <a:p>
            <a:pPr marL="285750" indent="-285750">
              <a:buClr>
                <a:srgbClr val="0070C0"/>
              </a:buClr>
              <a:buSzPct val="150000"/>
              <a:buFont typeface="Wingdings" panose="05000000000000000000" pitchFamily="2" charset="2"/>
              <a:buChar char="§"/>
            </a:pPr>
            <a:endParaRPr lang="es-ES" dirty="0">
              <a:latin typeface="Arial" panose="020B0604020202020204" pitchFamily="34" charset="0"/>
              <a:cs typeface="Arial" panose="020B0604020202020204" pitchFamily="34" charset="0"/>
            </a:endParaRPr>
          </a:p>
          <a:p>
            <a:pPr marL="285750" indent="-285750">
              <a:buClr>
                <a:srgbClr val="0070C0"/>
              </a:buClr>
              <a:buSzPct val="150000"/>
              <a:buFont typeface="Wingdings" panose="05000000000000000000" pitchFamily="2" charset="2"/>
              <a:buChar char="§"/>
            </a:pPr>
            <a:endParaRPr lang="es-E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C63F23A-382E-4523-B105-5514E41B5307}"/>
              </a:ext>
            </a:extLst>
          </p:cNvPr>
          <p:cNvPicPr>
            <a:picLocks noChangeAspect="1"/>
          </p:cNvPicPr>
          <p:nvPr/>
        </p:nvPicPr>
        <p:blipFill>
          <a:blip r:embed="rId2"/>
          <a:stretch>
            <a:fillRect/>
          </a:stretch>
        </p:blipFill>
        <p:spPr>
          <a:xfrm>
            <a:off x="4051771" y="733978"/>
            <a:ext cx="2438400" cy="1557393"/>
          </a:xfrm>
          <a:prstGeom prst="rect">
            <a:avLst/>
          </a:prstGeom>
        </p:spPr>
      </p:pic>
      <p:pic>
        <p:nvPicPr>
          <p:cNvPr id="8" name="Picture 7">
            <a:extLst>
              <a:ext uri="{FF2B5EF4-FFF2-40B4-BE49-F238E27FC236}">
                <a16:creationId xmlns:a16="http://schemas.microsoft.com/office/drawing/2014/main" id="{0A3D24E3-4715-422D-B960-0F6AFF5DAF1B}"/>
              </a:ext>
            </a:extLst>
          </p:cNvPr>
          <p:cNvPicPr>
            <a:picLocks noChangeAspect="1"/>
          </p:cNvPicPr>
          <p:nvPr/>
        </p:nvPicPr>
        <p:blipFill>
          <a:blip r:embed="rId3"/>
          <a:stretch>
            <a:fillRect/>
          </a:stretch>
        </p:blipFill>
        <p:spPr>
          <a:xfrm>
            <a:off x="6630491" y="780655"/>
            <a:ext cx="2265530" cy="1355227"/>
          </a:xfrm>
          <a:prstGeom prst="rect">
            <a:avLst/>
          </a:prstGeom>
        </p:spPr>
      </p:pic>
      <p:pic>
        <p:nvPicPr>
          <p:cNvPr id="10" name="Picture 9">
            <a:extLst>
              <a:ext uri="{FF2B5EF4-FFF2-40B4-BE49-F238E27FC236}">
                <a16:creationId xmlns:a16="http://schemas.microsoft.com/office/drawing/2014/main" id="{53F44B01-2568-4039-A7E3-6398F1E2CF44}"/>
              </a:ext>
            </a:extLst>
          </p:cNvPr>
          <p:cNvPicPr>
            <a:picLocks noChangeAspect="1"/>
          </p:cNvPicPr>
          <p:nvPr/>
        </p:nvPicPr>
        <p:blipFill>
          <a:blip r:embed="rId4"/>
          <a:stretch>
            <a:fillRect/>
          </a:stretch>
        </p:blipFill>
        <p:spPr>
          <a:xfrm>
            <a:off x="4707191" y="2403463"/>
            <a:ext cx="1923300" cy="1473593"/>
          </a:xfrm>
          <a:prstGeom prst="rect">
            <a:avLst/>
          </a:prstGeom>
        </p:spPr>
      </p:pic>
      <p:pic>
        <p:nvPicPr>
          <p:cNvPr id="12" name="Picture 11">
            <a:extLst>
              <a:ext uri="{FF2B5EF4-FFF2-40B4-BE49-F238E27FC236}">
                <a16:creationId xmlns:a16="http://schemas.microsoft.com/office/drawing/2014/main" id="{AC5D1C98-8355-4D7B-828A-4F28EBE4C5E5}"/>
              </a:ext>
            </a:extLst>
          </p:cNvPr>
          <p:cNvPicPr>
            <a:picLocks noChangeAspect="1"/>
          </p:cNvPicPr>
          <p:nvPr/>
        </p:nvPicPr>
        <p:blipFill>
          <a:blip r:embed="rId5"/>
          <a:stretch>
            <a:fillRect/>
          </a:stretch>
        </p:blipFill>
        <p:spPr>
          <a:xfrm>
            <a:off x="6630491" y="3751521"/>
            <a:ext cx="1853779" cy="1289586"/>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107A6502-268E-4227-908B-836415B218F5}"/>
                  </a:ext>
                </a:extLst>
              </p14:cNvPr>
              <p14:cNvContentPartPr/>
              <p14:nvPr/>
            </p14:nvContentPartPr>
            <p14:xfrm>
              <a:off x="6214581" y="15425"/>
              <a:ext cx="1168200" cy="631440"/>
            </p14:xfrm>
          </p:contentPart>
        </mc:Choice>
        <mc:Fallback xmlns="">
          <p:pic>
            <p:nvPicPr>
              <p:cNvPr id="9" name="Ink 8">
                <a:extLst>
                  <a:ext uri="{FF2B5EF4-FFF2-40B4-BE49-F238E27FC236}">
                    <a16:creationId xmlns:a16="http://schemas.microsoft.com/office/drawing/2014/main" id="{107A6502-268E-4227-908B-836415B218F5}"/>
                  </a:ext>
                </a:extLst>
              </p:cNvPr>
              <p:cNvPicPr/>
              <p:nvPr/>
            </p:nvPicPr>
            <p:blipFill>
              <a:blip r:embed="rId7"/>
              <a:stretch>
                <a:fillRect/>
              </a:stretch>
            </p:blipFill>
            <p:spPr>
              <a:xfrm>
                <a:off x="6205221" y="6065"/>
                <a:ext cx="1186920" cy="650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Ink 4">
                <a:extLst>
                  <a:ext uri="{FF2B5EF4-FFF2-40B4-BE49-F238E27FC236}">
                    <a16:creationId xmlns:a16="http://schemas.microsoft.com/office/drawing/2014/main" id="{06E3B6DB-2DB4-4D6E-826C-9A4D1C77941A}"/>
                  </a:ext>
                </a:extLst>
              </p14:cNvPr>
              <p14:cNvContentPartPr/>
              <p14:nvPr/>
            </p14:nvContentPartPr>
            <p14:xfrm>
              <a:off x="1189253" y="936448"/>
              <a:ext cx="360" cy="360"/>
            </p14:xfrm>
          </p:contentPart>
        </mc:Choice>
        <mc:Fallback xmlns="">
          <p:pic>
            <p:nvPicPr>
              <p:cNvPr id="5" name="Ink 4">
                <a:extLst>
                  <a:ext uri="{FF2B5EF4-FFF2-40B4-BE49-F238E27FC236}">
                    <a16:creationId xmlns:a16="http://schemas.microsoft.com/office/drawing/2014/main" id="{06E3B6DB-2DB4-4D6E-826C-9A4D1C77941A}"/>
                  </a:ext>
                </a:extLst>
              </p:cNvPr>
              <p:cNvPicPr/>
              <p:nvPr/>
            </p:nvPicPr>
            <p:blipFill>
              <a:blip r:embed="rId9"/>
              <a:stretch>
                <a:fillRect/>
              </a:stretch>
            </p:blipFill>
            <p:spPr>
              <a:xfrm>
                <a:off x="1171253" y="828448"/>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7" name="Ink 6">
                <a:extLst>
                  <a:ext uri="{FF2B5EF4-FFF2-40B4-BE49-F238E27FC236}">
                    <a16:creationId xmlns:a16="http://schemas.microsoft.com/office/drawing/2014/main" id="{D92BB37E-1077-4938-A95E-B00078132C46}"/>
                  </a:ext>
                </a:extLst>
              </p14:cNvPr>
              <p14:cNvContentPartPr/>
              <p14:nvPr/>
            </p14:nvContentPartPr>
            <p14:xfrm>
              <a:off x="2609093" y="1657528"/>
              <a:ext cx="360" cy="360"/>
            </p14:xfrm>
          </p:contentPart>
        </mc:Choice>
        <mc:Fallback xmlns="">
          <p:pic>
            <p:nvPicPr>
              <p:cNvPr id="7" name="Ink 6">
                <a:extLst>
                  <a:ext uri="{FF2B5EF4-FFF2-40B4-BE49-F238E27FC236}">
                    <a16:creationId xmlns:a16="http://schemas.microsoft.com/office/drawing/2014/main" id="{D92BB37E-1077-4938-A95E-B00078132C46}"/>
                  </a:ext>
                </a:extLst>
              </p:cNvPr>
              <p:cNvPicPr/>
              <p:nvPr/>
            </p:nvPicPr>
            <p:blipFill>
              <a:blip r:embed="rId11"/>
              <a:stretch>
                <a:fillRect/>
              </a:stretch>
            </p:blipFill>
            <p:spPr>
              <a:xfrm>
                <a:off x="2591453" y="1549528"/>
                <a:ext cx="36000" cy="216000"/>
              </a:xfrm>
              <a:prstGeom prst="rect">
                <a:avLst/>
              </a:prstGeom>
            </p:spPr>
          </p:pic>
        </mc:Fallback>
      </mc:AlternateContent>
    </p:spTree>
    <p:extLst>
      <p:ext uri="{BB962C8B-B14F-4D97-AF65-F5344CB8AC3E}">
        <p14:creationId xmlns:p14="http://schemas.microsoft.com/office/powerpoint/2010/main" val="4292091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rmAutofit fontScale="90000"/>
          </a:bodyPr>
          <a:lstStyle/>
          <a:p>
            <a:r>
              <a:rPr lang="es-ES" dirty="0"/>
              <a:t>VISUALIZATIONS</a:t>
            </a: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35</a:t>
            </a:fld>
            <a:endParaRPr lang="en-US"/>
          </a:p>
        </p:txBody>
      </p:sp>
      <p:pic>
        <p:nvPicPr>
          <p:cNvPr id="5122" name="Picture 2" descr="Using Machine Learning to Find the 8 Types of Players in the NBA | by Alex  Cheng | Fastbreak Data | Medium">
            <a:extLst>
              <a:ext uri="{FF2B5EF4-FFF2-40B4-BE49-F238E27FC236}">
                <a16:creationId xmlns:a16="http://schemas.microsoft.com/office/drawing/2014/main" id="{13FA9B84-0111-4511-B5AC-E08CFF3DC7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323" y="2998200"/>
            <a:ext cx="1825941" cy="17035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41FD20-EF10-4D81-A7ED-67F355B8794C}"/>
              </a:ext>
            </a:extLst>
          </p:cNvPr>
          <p:cNvSpPr txBox="1"/>
          <p:nvPr/>
        </p:nvSpPr>
        <p:spPr>
          <a:xfrm>
            <a:off x="898971" y="705761"/>
            <a:ext cx="3249608" cy="923330"/>
          </a:xfrm>
          <a:prstGeom prst="rect">
            <a:avLst/>
          </a:prstGeom>
          <a:noFill/>
        </p:spPr>
        <p:txBody>
          <a:bodyPr wrap="none" rtlCol="0">
            <a:spAutoFit/>
          </a:bodyPr>
          <a:lstStyle/>
          <a:p>
            <a:r>
              <a:rPr lang="es-ES" dirty="0" err="1">
                <a:latin typeface="Arial" panose="020B0604020202020204" pitchFamily="34" charset="0"/>
                <a:cs typeface="Arial" panose="020B0604020202020204" pitchFamily="34" charset="0"/>
              </a:rPr>
              <a:t>To</a:t>
            </a:r>
            <a:r>
              <a:rPr lang="es-ES" dirty="0">
                <a:latin typeface="Arial" panose="020B0604020202020204" pitchFamily="34" charset="0"/>
                <a:cs typeface="Arial" panose="020B0604020202020204" pitchFamily="34" charset="0"/>
              </a:rPr>
              <a:t> be </a:t>
            </a:r>
            <a:r>
              <a:rPr lang="es-ES" dirty="0" err="1">
                <a:latin typeface="Arial" panose="020B0604020202020204" pitchFamily="34" charset="0"/>
                <a:cs typeface="Arial" panose="020B0604020202020204" pitchFamily="34" charset="0"/>
              </a:rPr>
              <a:t>determined</a:t>
            </a:r>
            <a:r>
              <a:rPr lang="es-ES" dirty="0">
                <a:latin typeface="Arial" panose="020B0604020202020204" pitchFamily="34" charset="0"/>
                <a:cs typeface="Arial" panose="020B0604020202020204" pitchFamily="34" charset="0"/>
              </a:rPr>
              <a:t>:</a:t>
            </a:r>
          </a:p>
          <a:p>
            <a:pPr marL="914400" indent="-285750">
              <a:buFont typeface="Arial" panose="020B0604020202020204" pitchFamily="34" charset="0"/>
              <a:buChar char="•"/>
            </a:pPr>
            <a:r>
              <a:rPr lang="es-ES" dirty="0" err="1">
                <a:latin typeface="Arial" panose="020B0604020202020204" pitchFamily="34" charset="0"/>
                <a:cs typeface="Arial" panose="020B0604020202020204" pitchFamily="34" charset="0"/>
              </a:rPr>
              <a:t>Pyvis</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network</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graph</a:t>
            </a:r>
            <a:endParaRPr lang="es-ES" dirty="0">
              <a:latin typeface="Arial" panose="020B0604020202020204" pitchFamily="34" charset="0"/>
              <a:cs typeface="Arial" panose="020B0604020202020204" pitchFamily="34" charset="0"/>
            </a:endParaRPr>
          </a:p>
          <a:p>
            <a:pPr marL="914400" indent="-285750">
              <a:buFont typeface="Arial" panose="020B0604020202020204" pitchFamily="34" charset="0"/>
              <a:buChar char="•"/>
            </a:pPr>
            <a:r>
              <a:rPr lang="es-ES" dirty="0" err="1">
                <a:latin typeface="Arial" panose="020B0604020202020204" pitchFamily="34" charset="0"/>
                <a:cs typeface="Arial" panose="020B0604020202020204" pitchFamily="34" charset="0"/>
              </a:rPr>
              <a:t>Maxplotlib</a:t>
            </a:r>
            <a:endParaRPr lang="es-E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F7FE0F7-4745-4DC2-B7B3-E86D01D1EFAB}"/>
              </a:ext>
            </a:extLst>
          </p:cNvPr>
          <p:cNvPicPr>
            <a:picLocks noChangeAspect="1"/>
          </p:cNvPicPr>
          <p:nvPr/>
        </p:nvPicPr>
        <p:blipFill>
          <a:blip r:embed="rId3"/>
          <a:stretch>
            <a:fillRect/>
          </a:stretch>
        </p:blipFill>
        <p:spPr>
          <a:xfrm>
            <a:off x="2409932" y="3051084"/>
            <a:ext cx="2935356" cy="1511772"/>
          </a:xfrm>
          <a:prstGeom prst="rect">
            <a:avLst/>
          </a:prstGeom>
        </p:spPr>
      </p:pic>
      <p:pic>
        <p:nvPicPr>
          <p:cNvPr id="8" name="Picture 7">
            <a:extLst>
              <a:ext uri="{FF2B5EF4-FFF2-40B4-BE49-F238E27FC236}">
                <a16:creationId xmlns:a16="http://schemas.microsoft.com/office/drawing/2014/main" id="{240C8B31-5E2B-48CD-A154-A71865CEE7D8}"/>
              </a:ext>
            </a:extLst>
          </p:cNvPr>
          <p:cNvPicPr>
            <a:picLocks noChangeAspect="1"/>
          </p:cNvPicPr>
          <p:nvPr/>
        </p:nvPicPr>
        <p:blipFill>
          <a:blip r:embed="rId4"/>
          <a:stretch>
            <a:fillRect/>
          </a:stretch>
        </p:blipFill>
        <p:spPr>
          <a:xfrm>
            <a:off x="5528750" y="2971029"/>
            <a:ext cx="3615250" cy="1897065"/>
          </a:xfrm>
          <a:prstGeom prst="rect">
            <a:avLst/>
          </a:prstGeom>
        </p:spPr>
      </p:pic>
    </p:spTree>
    <p:extLst>
      <p:ext uri="{BB962C8B-B14F-4D97-AF65-F5344CB8AC3E}">
        <p14:creationId xmlns:p14="http://schemas.microsoft.com/office/powerpoint/2010/main" val="2391182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015B-4C19-49A0-82D4-16D98292506E}"/>
              </a:ext>
            </a:extLst>
          </p:cNvPr>
          <p:cNvSpPr>
            <a:spLocks noGrp="1"/>
          </p:cNvSpPr>
          <p:nvPr>
            <p:ph type="title"/>
          </p:nvPr>
        </p:nvSpPr>
        <p:spPr/>
        <p:txBody>
          <a:bodyPr/>
          <a:lstStyle/>
          <a:p>
            <a:endParaRPr lang="es-ES"/>
          </a:p>
        </p:txBody>
      </p:sp>
      <p:sp>
        <p:nvSpPr>
          <p:cNvPr id="3" name="Slide Number Placeholder 2">
            <a:extLst>
              <a:ext uri="{FF2B5EF4-FFF2-40B4-BE49-F238E27FC236}">
                <a16:creationId xmlns:a16="http://schemas.microsoft.com/office/drawing/2014/main" id="{428BE7EB-7131-4EC0-AC46-E6C0ED29A8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extLst>
      <p:ext uri="{BB962C8B-B14F-4D97-AF65-F5344CB8AC3E}">
        <p14:creationId xmlns:p14="http://schemas.microsoft.com/office/powerpoint/2010/main" val="282157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F6A9-C231-4DCD-9073-E5A2600855CE}"/>
              </a:ext>
            </a:extLst>
          </p:cNvPr>
          <p:cNvSpPr>
            <a:spLocks noGrp="1"/>
          </p:cNvSpPr>
          <p:nvPr>
            <p:ph type="title"/>
          </p:nvPr>
        </p:nvSpPr>
        <p:spPr/>
        <p:txBody>
          <a:bodyPr/>
          <a:lstStyle/>
          <a:p>
            <a:endParaRPr lang="es-ES"/>
          </a:p>
        </p:txBody>
      </p:sp>
      <p:sp>
        <p:nvSpPr>
          <p:cNvPr id="3" name="Slide Number Placeholder 2">
            <a:extLst>
              <a:ext uri="{FF2B5EF4-FFF2-40B4-BE49-F238E27FC236}">
                <a16:creationId xmlns:a16="http://schemas.microsoft.com/office/drawing/2014/main" id="{C98D1ABD-BDAB-4C5A-BFB2-3DDA04FE85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Tree>
    <p:extLst>
      <p:ext uri="{BB962C8B-B14F-4D97-AF65-F5344CB8AC3E}">
        <p14:creationId xmlns:p14="http://schemas.microsoft.com/office/powerpoint/2010/main" val="3052358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F91D-C450-4A5E-80E3-3A099DEAA040}"/>
              </a:ext>
            </a:extLst>
          </p:cNvPr>
          <p:cNvSpPr>
            <a:spLocks noGrp="1"/>
          </p:cNvSpPr>
          <p:nvPr>
            <p:ph type="title"/>
          </p:nvPr>
        </p:nvSpPr>
        <p:spPr/>
        <p:txBody>
          <a:bodyPr/>
          <a:lstStyle/>
          <a:p>
            <a:endParaRPr lang="es-ES"/>
          </a:p>
        </p:txBody>
      </p:sp>
      <p:sp>
        <p:nvSpPr>
          <p:cNvPr id="3" name="Slide Number Placeholder 2">
            <a:extLst>
              <a:ext uri="{FF2B5EF4-FFF2-40B4-BE49-F238E27FC236}">
                <a16:creationId xmlns:a16="http://schemas.microsoft.com/office/drawing/2014/main" id="{17CA2E3C-3779-4019-AF31-34AD685C59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extLst>
      <p:ext uri="{BB962C8B-B14F-4D97-AF65-F5344CB8AC3E}">
        <p14:creationId xmlns:p14="http://schemas.microsoft.com/office/powerpoint/2010/main" val="2999442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8B75-A838-416E-90F8-56EF6FA78483}"/>
              </a:ext>
            </a:extLst>
          </p:cNvPr>
          <p:cNvSpPr>
            <a:spLocks noGrp="1"/>
          </p:cNvSpPr>
          <p:nvPr>
            <p:ph type="title"/>
          </p:nvPr>
        </p:nvSpPr>
        <p:spPr/>
        <p:txBody>
          <a:bodyPr/>
          <a:lstStyle/>
          <a:p>
            <a:endParaRPr lang="es-ES"/>
          </a:p>
        </p:txBody>
      </p:sp>
      <p:sp>
        <p:nvSpPr>
          <p:cNvPr id="3" name="Slide Number Placeholder 2">
            <a:extLst>
              <a:ext uri="{FF2B5EF4-FFF2-40B4-BE49-F238E27FC236}">
                <a16:creationId xmlns:a16="http://schemas.microsoft.com/office/drawing/2014/main" id="{76D1326B-C54C-4F88-8986-0996210F6D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extLst>
      <p:ext uri="{BB962C8B-B14F-4D97-AF65-F5344CB8AC3E}">
        <p14:creationId xmlns:p14="http://schemas.microsoft.com/office/powerpoint/2010/main" val="191732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7863C23B-044C-439D-AD7D-182930483434}"/>
              </a:ext>
            </a:extLst>
          </p:cNvPr>
          <p:cNvSpPr>
            <a:spLocks noChangeArrowheads="1"/>
          </p:cNvSpPr>
          <p:nvPr/>
        </p:nvSpPr>
        <p:spPr bwMode="auto">
          <a:xfrm>
            <a:off x="5940425" y="2195513"/>
            <a:ext cx="2303463" cy="487362"/>
          </a:xfrm>
          <a:prstGeom prst="rect">
            <a:avLst/>
          </a:prstGeom>
          <a:solidFill>
            <a:schemeClr val="bg1"/>
          </a:solidFill>
          <a:ln w="9525">
            <a:solidFill>
              <a:schemeClr val="bg1"/>
            </a:solidFill>
            <a:miter lim="800000"/>
            <a:headEnd/>
            <a:tailEnd/>
          </a:ln>
        </p:spPr>
        <p:txBody>
          <a:bodyPr wrap="none"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VE" altLang="en-US" sz="1400" b="0"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
        <p:nvSpPr>
          <p:cNvPr id="14339" name="Rectangle 2">
            <a:extLst>
              <a:ext uri="{FF2B5EF4-FFF2-40B4-BE49-F238E27FC236}">
                <a16:creationId xmlns:a16="http://schemas.microsoft.com/office/drawing/2014/main" id="{CEAEEC25-86F5-4EF9-ABDA-ED451EB9E446}"/>
              </a:ext>
            </a:extLst>
          </p:cNvPr>
          <p:cNvSpPr>
            <a:spLocks noGrp="1" noChangeArrowheads="1"/>
          </p:cNvSpPr>
          <p:nvPr>
            <p:ph type="title"/>
          </p:nvPr>
        </p:nvSpPr>
        <p:spPr>
          <a:xfrm>
            <a:off x="4114037" y="90611"/>
            <a:ext cx="3749675" cy="346075"/>
          </a:xfrm>
        </p:spPr>
        <p:txBody>
          <a:bodyPr/>
          <a:lstStyle/>
          <a:p>
            <a:pPr algn="ctr" eaLnBrk="1" hangingPunct="1"/>
            <a:r>
              <a:rPr lang="es-VE" dirty="0">
                <a:solidFill>
                  <a:srgbClr val="FF0000"/>
                </a:solidFill>
                <a:effectLst>
                  <a:outerShdw blurRad="38100" dist="38100" dir="2700000" algn="tl">
                    <a:srgbClr val="000000">
                      <a:alpha val="43137"/>
                    </a:srgbClr>
                  </a:outerShdw>
                </a:effectLst>
                <a:cs typeface="Arial" panose="020B0604020202020204" pitchFamily="34" charset="0"/>
              </a:rPr>
              <a:t>AGENDA</a:t>
            </a:r>
            <a:endParaRPr dirty="0">
              <a:solidFill>
                <a:srgbClr val="FF0000"/>
              </a:solidFill>
              <a:effectLst>
                <a:outerShdw blurRad="38100" dist="38100" dir="2700000" algn="tl">
                  <a:srgbClr val="000000">
                    <a:alpha val="43137"/>
                  </a:srgbClr>
                </a:outerShdw>
              </a:effectLst>
              <a:cs typeface="Arial" panose="020B0604020202020204" pitchFamily="34" charset="0"/>
            </a:endParaRPr>
          </a:p>
        </p:txBody>
      </p:sp>
      <p:sp>
        <p:nvSpPr>
          <p:cNvPr id="14340" name="Slide Number Placeholder 16">
            <a:extLst>
              <a:ext uri="{FF2B5EF4-FFF2-40B4-BE49-F238E27FC236}">
                <a16:creationId xmlns:a16="http://schemas.microsoft.com/office/drawing/2014/main" id="{AD737F08-B4E7-4B45-B37C-EC30E92AC45B}"/>
              </a:ext>
            </a:extLst>
          </p:cNvPr>
          <p:cNvSpPr>
            <a:spLocks noGrp="1" noChangeArrowheads="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066CD2D-0ABF-47FB-B40B-94A07E0DAB6A}" type="slidenum">
              <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rPr>
              <a:pPr marL="0" marR="0" lvl="0" indent="0" algn="r" defTabSz="914400" rtl="0" eaLnBrk="1" fontAlgn="auto" latinLnBrk="0" hangingPunct="1">
                <a:lnSpc>
                  <a:spcPct val="100000"/>
                </a:lnSpc>
                <a:spcBef>
                  <a:spcPct val="0"/>
                </a:spcBef>
                <a:spcAft>
                  <a:spcPts val="0"/>
                </a:spcAft>
                <a:buClrTx/>
                <a:buSzTx/>
                <a:buFontTx/>
                <a:buNone/>
                <a:tabLst/>
                <a:defRPr/>
              </a:pPr>
              <a:t>4</a:t>
            </a:fld>
            <a:endPar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endParaRPr>
          </a:p>
        </p:txBody>
      </p:sp>
      <p:sp>
        <p:nvSpPr>
          <p:cNvPr id="23" name="Rectangle 5">
            <a:extLst>
              <a:ext uri="{FF2B5EF4-FFF2-40B4-BE49-F238E27FC236}">
                <a16:creationId xmlns:a16="http://schemas.microsoft.com/office/drawing/2014/main" id="{93F6B737-4C10-47DD-8B3A-388754690A04}"/>
              </a:ext>
            </a:extLst>
          </p:cNvPr>
          <p:cNvSpPr>
            <a:spLocks noChangeArrowheads="1"/>
          </p:cNvSpPr>
          <p:nvPr/>
        </p:nvSpPr>
        <p:spPr bwMode="auto">
          <a:xfrm>
            <a:off x="3486604" y="1025962"/>
            <a:ext cx="4846124" cy="3123932"/>
          </a:xfrm>
          <a:prstGeom prst="rect">
            <a:avLst/>
          </a:prstGeom>
          <a:noFill/>
          <a:ln>
            <a:noFill/>
          </a:ln>
        </p:spPr>
        <p:txBody>
          <a:bodyPr wrap="square">
            <a:spAutoFit/>
          </a:bodyPr>
          <a:lstStyle>
            <a:lvl1pPr marL="342900" indent="-342900">
              <a:defRPr sz="1400">
                <a:solidFill>
                  <a:schemeClr val="tx1"/>
                </a:solidFill>
                <a:latin typeface="Arial" panose="020B0604020202020204" pitchFamily="34" charset="0"/>
              </a:defRPr>
            </a:lvl1pPr>
            <a:lvl2pPr marL="800100" indent="-342900">
              <a:defRPr sz="1400">
                <a:solidFill>
                  <a:schemeClr val="tx1"/>
                </a:solidFill>
                <a:latin typeface="Arial" panose="020B0604020202020204" pitchFamily="34" charset="0"/>
              </a:defRPr>
            </a:lvl2pPr>
            <a:lvl3pPr marL="1085850" indent="-17145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s-VE"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DESCRIPTION</a:t>
            </a:r>
            <a:endParaRPr kumimoji="0" lang="es-VE"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REQUIREMENTS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SOURCES</a:t>
            </a:r>
            <a:endParaRPr kumimoji="0" lang="es-VE" altLang="en-US" sz="16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ETL</a:t>
            </a:r>
            <a:endPar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EXTRACTION</a:t>
            </a:r>
            <a:endParaRPr kumimoji="0" lang="es-E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TRANSFORMATION</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LOAD</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USER INTERFACE &amp; VISUALIZATIONS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CONCLUSIONS</a:t>
            </a:r>
            <a:endParaRPr kumimoji="0" lang="es-ES" altLang="en-US" sz="105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p:txBody>
      </p:sp>
      <p:sp>
        <p:nvSpPr>
          <p:cNvPr id="7" name="Rounded Rectangle 6">
            <a:extLst>
              <a:ext uri="{FF2B5EF4-FFF2-40B4-BE49-F238E27FC236}">
                <a16:creationId xmlns:a16="http://schemas.microsoft.com/office/drawing/2014/main" id="{59020BB8-52F6-42E8-BAD9-1A279A6328FC}"/>
              </a:ext>
            </a:extLst>
          </p:cNvPr>
          <p:cNvSpPr>
            <a:spLocks noChangeArrowheads="1"/>
          </p:cNvSpPr>
          <p:nvPr/>
        </p:nvSpPr>
        <p:spPr bwMode="auto">
          <a:xfrm>
            <a:off x="3486604" y="993606"/>
            <a:ext cx="3292332" cy="399131"/>
          </a:xfrm>
          <a:prstGeom prst="roundRect">
            <a:avLst>
              <a:gd name="adj" fmla="val 16667"/>
            </a:avLst>
          </a:prstGeom>
          <a:solidFill>
            <a:srgbClr val="FFFF00">
              <a:alpha val="25098"/>
            </a:srgbClr>
          </a:solidFill>
          <a:ln w="50800" algn="ctr">
            <a:solidFill>
              <a:srgbClr val="FF0000"/>
            </a:solidFill>
            <a:prstDash val="dash"/>
            <a:round/>
            <a:headEnd/>
            <a:tailEnd/>
          </a:ln>
        </p:spPr>
        <p:txBody>
          <a:bodyPr lIns="90000" tIns="46800" rIns="90000" bIns="46800"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600" b="1"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Tree>
    <p:extLst>
      <p:ext uri="{BB962C8B-B14F-4D97-AF65-F5344CB8AC3E}">
        <p14:creationId xmlns:p14="http://schemas.microsoft.com/office/powerpoint/2010/main" val="17989146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8285-FA63-43B6-9836-6CF7866E9E46}"/>
              </a:ext>
            </a:extLst>
          </p:cNvPr>
          <p:cNvSpPr>
            <a:spLocks noGrp="1"/>
          </p:cNvSpPr>
          <p:nvPr>
            <p:ph type="title"/>
          </p:nvPr>
        </p:nvSpPr>
        <p:spPr/>
        <p:txBody>
          <a:bodyPr/>
          <a:lstStyle/>
          <a:p>
            <a:endParaRPr lang="es-ES"/>
          </a:p>
        </p:txBody>
      </p:sp>
      <p:sp>
        <p:nvSpPr>
          <p:cNvPr id="3" name="Slide Number Placeholder 2">
            <a:extLst>
              <a:ext uri="{FF2B5EF4-FFF2-40B4-BE49-F238E27FC236}">
                <a16:creationId xmlns:a16="http://schemas.microsoft.com/office/drawing/2014/main" id="{F22DCA62-D2A5-4295-8A57-D991428297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Tree>
    <p:extLst>
      <p:ext uri="{BB962C8B-B14F-4D97-AF65-F5344CB8AC3E}">
        <p14:creationId xmlns:p14="http://schemas.microsoft.com/office/powerpoint/2010/main" val="409729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Autofit/>
          </a:bodyPr>
          <a:lstStyle/>
          <a:p>
            <a:r>
              <a:rPr lang="es-ES" sz="2000" dirty="0"/>
              <a:t>Project </a:t>
            </a:r>
            <a:r>
              <a:rPr lang="es-ES" sz="2000" dirty="0" err="1"/>
              <a:t>title</a:t>
            </a:r>
            <a:endParaRPr lang="es-ES" sz="2000" dirty="0"/>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5</a:t>
            </a:fld>
            <a:endParaRPr lang="en-US"/>
          </a:p>
        </p:txBody>
      </p:sp>
      <p:sp>
        <p:nvSpPr>
          <p:cNvPr id="5" name="TextBox 4">
            <a:extLst>
              <a:ext uri="{FF2B5EF4-FFF2-40B4-BE49-F238E27FC236}">
                <a16:creationId xmlns:a16="http://schemas.microsoft.com/office/drawing/2014/main" id="{DBD31875-838D-47D5-B3F8-2DAEE03A873E}"/>
              </a:ext>
            </a:extLst>
          </p:cNvPr>
          <p:cNvSpPr txBox="1"/>
          <p:nvPr/>
        </p:nvSpPr>
        <p:spPr>
          <a:xfrm>
            <a:off x="576072" y="674848"/>
            <a:ext cx="4572000" cy="369332"/>
          </a:xfrm>
          <a:prstGeom prst="rect">
            <a:avLst/>
          </a:prstGeom>
          <a:noFill/>
        </p:spPr>
        <p:txBody>
          <a:bodyPr wrap="square">
            <a:spAutoFit/>
          </a:bodyPr>
          <a:lstStyle/>
          <a:p>
            <a:r>
              <a:rPr lang="es-ES" b="1" dirty="0">
                <a:latin typeface="Arial" panose="020B0604020202020204" pitchFamily="34" charset="0"/>
                <a:cs typeface="Arial" panose="020B0604020202020204" pitchFamily="34" charset="0"/>
              </a:rPr>
              <a:t>NBA </a:t>
            </a:r>
            <a:r>
              <a:rPr lang="es-ES" b="1" dirty="0" err="1">
                <a:latin typeface="Arial" panose="020B0604020202020204" pitchFamily="34" charset="0"/>
                <a:cs typeface="Arial" panose="020B0604020202020204" pitchFamily="34" charset="0"/>
              </a:rPr>
              <a:t>player</a:t>
            </a:r>
            <a:r>
              <a:rPr lang="es-ES" b="1" dirty="0">
                <a:latin typeface="Arial" panose="020B0604020202020204" pitchFamily="34" charset="0"/>
                <a:cs typeface="Arial" panose="020B0604020202020204" pitchFamily="34" charset="0"/>
              </a:rPr>
              <a:t> robot </a:t>
            </a:r>
            <a:r>
              <a:rPr lang="es-ES" b="1" dirty="0" err="1">
                <a:latin typeface="Arial" panose="020B0604020202020204" pitchFamily="34" charset="0"/>
                <a:cs typeface="Arial" panose="020B0604020202020204" pitchFamily="34" charset="0"/>
              </a:rPr>
              <a:t>replacer</a:t>
            </a:r>
            <a:endParaRPr lang="es-ES" b="1" dirty="0">
              <a:latin typeface="Arial" panose="020B0604020202020204" pitchFamily="34" charset="0"/>
              <a:cs typeface="Arial" panose="020B0604020202020204" pitchFamily="34" charset="0"/>
            </a:endParaRPr>
          </a:p>
        </p:txBody>
      </p:sp>
      <p:pic>
        <p:nvPicPr>
          <p:cNvPr id="1026" name="Picture 2" descr="Hoopistani: I, T-Robot">
            <a:extLst>
              <a:ext uri="{FF2B5EF4-FFF2-40B4-BE49-F238E27FC236}">
                <a16:creationId xmlns:a16="http://schemas.microsoft.com/office/drawing/2014/main" id="{BACABB62-A732-4A77-BC78-049FA4552C1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400" y="2361552"/>
            <a:ext cx="1953401" cy="25065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4253303-2866-41E0-88F0-1163164A8598}"/>
              </a:ext>
            </a:extLst>
          </p:cNvPr>
          <p:cNvPicPr>
            <a:picLocks noChangeAspect="1"/>
          </p:cNvPicPr>
          <p:nvPr/>
        </p:nvPicPr>
        <p:blipFill>
          <a:blip r:embed="rId3"/>
          <a:stretch>
            <a:fillRect/>
          </a:stretch>
        </p:blipFill>
        <p:spPr>
          <a:xfrm>
            <a:off x="2662045" y="1942741"/>
            <a:ext cx="1237779" cy="1545514"/>
          </a:xfrm>
          <a:prstGeom prst="rect">
            <a:avLst/>
          </a:prstGeom>
        </p:spPr>
      </p:pic>
      <p:sp>
        <p:nvSpPr>
          <p:cNvPr id="15" name="TextBox 14">
            <a:extLst>
              <a:ext uri="{FF2B5EF4-FFF2-40B4-BE49-F238E27FC236}">
                <a16:creationId xmlns:a16="http://schemas.microsoft.com/office/drawing/2014/main" id="{62627788-C0FD-4942-BFFD-3A99747E175B}"/>
              </a:ext>
            </a:extLst>
          </p:cNvPr>
          <p:cNvSpPr txBox="1"/>
          <p:nvPr/>
        </p:nvSpPr>
        <p:spPr>
          <a:xfrm>
            <a:off x="576072" y="1194884"/>
            <a:ext cx="8210266"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Using Automated Machine Learning to Predict NBA Player replacement</a:t>
            </a:r>
            <a:endParaRPr lang="es-ES"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7D3D1C15-8DDD-4551-8023-2F364D8221F1}"/>
              </a:ext>
            </a:extLst>
          </p:cNvPr>
          <p:cNvPicPr>
            <a:picLocks noChangeAspect="1"/>
          </p:cNvPicPr>
          <p:nvPr/>
        </p:nvPicPr>
        <p:blipFill>
          <a:blip r:embed="rId4"/>
          <a:stretch>
            <a:fillRect/>
          </a:stretch>
        </p:blipFill>
        <p:spPr>
          <a:xfrm>
            <a:off x="5863066" y="2088503"/>
            <a:ext cx="3202695" cy="2874774"/>
          </a:xfrm>
          <a:prstGeom prst="rect">
            <a:avLst/>
          </a:prstGeom>
        </p:spPr>
      </p:pic>
      <p:pic>
        <p:nvPicPr>
          <p:cNvPr id="17" name="Picture 16">
            <a:extLst>
              <a:ext uri="{FF2B5EF4-FFF2-40B4-BE49-F238E27FC236}">
                <a16:creationId xmlns:a16="http://schemas.microsoft.com/office/drawing/2014/main" id="{CCD9569C-E719-4DF9-819C-ADB9369F586C}"/>
              </a:ext>
            </a:extLst>
          </p:cNvPr>
          <p:cNvPicPr>
            <a:picLocks noChangeAspect="1"/>
          </p:cNvPicPr>
          <p:nvPr/>
        </p:nvPicPr>
        <p:blipFill>
          <a:blip r:embed="rId5"/>
          <a:stretch>
            <a:fillRect/>
          </a:stretch>
        </p:blipFill>
        <p:spPr>
          <a:xfrm>
            <a:off x="4124042" y="3500049"/>
            <a:ext cx="1488737" cy="1213210"/>
          </a:xfrm>
          <a:prstGeom prst="rect">
            <a:avLst/>
          </a:prstGeom>
        </p:spPr>
      </p:pic>
    </p:spTree>
    <p:extLst>
      <p:ext uri="{BB962C8B-B14F-4D97-AF65-F5344CB8AC3E}">
        <p14:creationId xmlns:p14="http://schemas.microsoft.com/office/powerpoint/2010/main" val="293763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Autofit/>
          </a:bodyPr>
          <a:lstStyle/>
          <a:p>
            <a:r>
              <a:rPr lang="es-ES" sz="1800" dirty="0" err="1"/>
              <a:t>Description</a:t>
            </a:r>
            <a:r>
              <a:rPr lang="es-ES" sz="1800" dirty="0"/>
              <a:t> &amp; </a:t>
            </a:r>
            <a:r>
              <a:rPr lang="es-ES" sz="1800" dirty="0" err="1"/>
              <a:t>Scope</a:t>
            </a:r>
            <a:r>
              <a:rPr lang="es-ES" sz="1800" dirty="0"/>
              <a:t> </a:t>
            </a: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6</a:t>
            </a:fld>
            <a:endParaRPr lang="en-US"/>
          </a:p>
        </p:txBody>
      </p:sp>
      <p:sp>
        <p:nvSpPr>
          <p:cNvPr id="7" name="TextBox 6">
            <a:extLst>
              <a:ext uri="{FF2B5EF4-FFF2-40B4-BE49-F238E27FC236}">
                <a16:creationId xmlns:a16="http://schemas.microsoft.com/office/drawing/2014/main" id="{E6CBB02E-6734-45B3-B712-81634A6895E1}"/>
              </a:ext>
            </a:extLst>
          </p:cNvPr>
          <p:cNvSpPr txBox="1"/>
          <p:nvPr/>
        </p:nvSpPr>
        <p:spPr>
          <a:xfrm>
            <a:off x="381000" y="666280"/>
            <a:ext cx="8415528"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idea would be to determine which player is best suited to fill a certain position on any NBA team based on existing players </a:t>
            </a:r>
            <a:r>
              <a:rPr lang="en-US" sz="1400" i="1" dirty="0">
                <a:latin typeface="Arial" panose="020B0604020202020204" pitchFamily="34" charset="0"/>
                <a:cs typeface="Arial" panose="020B0604020202020204" pitchFamily="34" charset="0"/>
              </a:rPr>
              <a:t>and-or including draftees or not.</a:t>
            </a:r>
            <a:endParaRPr lang="es-ES" i="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7A0E78F-E9F4-40E1-930B-8A2EBA4143B5}"/>
              </a:ext>
            </a:extLst>
          </p:cNvPr>
          <p:cNvPicPr>
            <a:picLocks noChangeAspect="1"/>
          </p:cNvPicPr>
          <p:nvPr/>
        </p:nvPicPr>
        <p:blipFill>
          <a:blip r:embed="rId2"/>
          <a:stretch>
            <a:fillRect/>
          </a:stretch>
        </p:blipFill>
        <p:spPr>
          <a:xfrm>
            <a:off x="996696" y="1689145"/>
            <a:ext cx="6364224" cy="2802414"/>
          </a:xfrm>
          <a:prstGeom prst="rect">
            <a:avLst/>
          </a:prstGeom>
        </p:spPr>
      </p:pic>
    </p:spTree>
    <p:extLst>
      <p:ext uri="{BB962C8B-B14F-4D97-AF65-F5344CB8AC3E}">
        <p14:creationId xmlns:p14="http://schemas.microsoft.com/office/powerpoint/2010/main" val="674927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C66399-5E1D-4C6E-BB74-C1B46E7E4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7" name="TextBox 6">
            <a:extLst>
              <a:ext uri="{FF2B5EF4-FFF2-40B4-BE49-F238E27FC236}">
                <a16:creationId xmlns:a16="http://schemas.microsoft.com/office/drawing/2014/main" id="{8CD59FC7-E1B5-481E-BA25-E628D895AC48}"/>
              </a:ext>
            </a:extLst>
          </p:cNvPr>
          <p:cNvSpPr txBox="1"/>
          <p:nvPr/>
        </p:nvSpPr>
        <p:spPr>
          <a:xfrm>
            <a:off x="979714" y="847234"/>
            <a:ext cx="6809874" cy="3139321"/>
          </a:xfrm>
          <a:prstGeom prst="rect">
            <a:avLst/>
          </a:prstGeom>
          <a:noFill/>
        </p:spPr>
        <p:txBody>
          <a:bodyPr wrap="square">
            <a:spAutoFit/>
          </a:bodyPr>
          <a:lstStyle/>
          <a:p>
            <a:pPr marL="285750" indent="-285750">
              <a:buBlip>
                <a:blip r:embed="rId2"/>
              </a:buBlip>
            </a:pPr>
            <a:r>
              <a:rPr lang="es-ES" dirty="0">
                <a:latin typeface="Arial" panose="020B0604020202020204" pitchFamily="34" charset="0"/>
                <a:cs typeface="Arial" panose="020B0604020202020204" pitchFamily="34" charset="0"/>
              </a:rPr>
              <a:t>‘Python’</a:t>
            </a:r>
          </a:p>
          <a:p>
            <a:pPr marL="285750" indent="-285750">
              <a:buBlip>
                <a:blip r:embed="rId2"/>
              </a:buBlip>
            </a:pP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Plotly</a:t>
            </a:r>
            <a:r>
              <a:rPr lang="es-ES" dirty="0">
                <a:latin typeface="Arial" panose="020B0604020202020204" pitchFamily="34" charset="0"/>
                <a:cs typeface="Arial" panose="020B0604020202020204" pitchFamily="34" charset="0"/>
              </a:rPr>
              <a:t>’</a:t>
            </a:r>
          </a:p>
          <a:p>
            <a:pPr marL="285750" indent="-285750">
              <a:buBlip>
                <a:blip r:embed="rId2"/>
              </a:buBlip>
            </a:pP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Streamlit</a:t>
            </a:r>
            <a:r>
              <a:rPr lang="es-ES" dirty="0">
                <a:latin typeface="Arial" panose="020B0604020202020204" pitchFamily="34" charset="0"/>
                <a:cs typeface="Arial" panose="020B0604020202020204" pitchFamily="34" charset="0"/>
              </a:rPr>
              <a:t>’</a:t>
            </a:r>
          </a:p>
          <a:p>
            <a:pPr marL="285750" indent="-285750">
              <a:buBlip>
                <a:blip r:embed="rId2"/>
              </a:buBlip>
            </a:pP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Matplotlib</a:t>
            </a:r>
            <a:r>
              <a:rPr lang="es-E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Cross-platform for data visualization and graphical plotting library for Python</a:t>
            </a:r>
            <a:endParaRPr lang="es-ES" dirty="0">
              <a:latin typeface="Arial" panose="020B0604020202020204" pitchFamily="34" charset="0"/>
              <a:cs typeface="Arial" panose="020B0604020202020204" pitchFamily="34" charset="0"/>
            </a:endParaRPr>
          </a:p>
          <a:p>
            <a:pPr marL="285750" indent="-285750">
              <a:buBlip>
                <a:blip r:embed="rId2"/>
              </a:buBlip>
            </a:pP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Sklearn</a:t>
            </a:r>
            <a:r>
              <a:rPr lang="es-ES" dirty="0">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
            </a:pPr>
            <a:r>
              <a:rPr lang="es-ES" dirty="0">
                <a:latin typeface="Arial" panose="020B0604020202020204" pitchFamily="34" charset="0"/>
                <a:cs typeface="Arial" panose="020B0604020202020204" pitchFamily="34" charset="0"/>
              </a:rPr>
              <a:t>Linear </a:t>
            </a:r>
            <a:r>
              <a:rPr lang="es-ES" dirty="0" err="1">
                <a:latin typeface="Arial" panose="020B0604020202020204" pitchFamily="34" charset="0"/>
                <a:cs typeface="Arial" panose="020B0604020202020204" pitchFamily="34" charset="0"/>
              </a:rPr>
              <a:t>Regression</a:t>
            </a:r>
            <a:r>
              <a:rPr lang="es-ES" dirty="0">
                <a:latin typeface="Arial" panose="020B0604020202020204" pitchFamily="34" charset="0"/>
                <a:cs typeface="Arial" panose="020B0604020202020204" pitchFamily="34" charset="0"/>
              </a:rPr>
              <a:t>. </a:t>
            </a:r>
          </a:p>
          <a:p>
            <a:pPr marL="742950" lvl="1" indent="-285750">
              <a:buFont typeface="Wingdings" panose="05000000000000000000" pitchFamily="2" charset="2"/>
              <a:buChar char="§"/>
            </a:pPr>
            <a:r>
              <a:rPr lang="en-US" dirty="0">
                <a:latin typeface="Arial" panose="020B0604020202020204" pitchFamily="34" charset="0"/>
                <a:cs typeface="Arial" panose="020B0604020202020204" pitchFamily="34" charset="0"/>
              </a:rPr>
              <a:t>Random forest regression. Trying to predict college players NBA rookie year stats </a:t>
            </a:r>
          </a:p>
          <a:p>
            <a:pPr marL="742950" lvl="1" indent="-285750">
              <a:buFont typeface="Wingdings" panose="05000000000000000000" pitchFamily="2" charset="2"/>
              <a:buChar char="§"/>
            </a:pPr>
            <a:r>
              <a:rPr lang="en-US" dirty="0">
                <a:latin typeface="Arial" panose="020B0604020202020204" pitchFamily="34" charset="0"/>
                <a:cs typeface="Arial" panose="020B0604020202020204" pitchFamily="34" charset="0"/>
              </a:rPr>
              <a:t>Euclidean distance</a:t>
            </a:r>
            <a:endParaRPr lang="es-ES" dirty="0">
              <a:latin typeface="Arial" panose="020B0604020202020204" pitchFamily="34" charset="0"/>
              <a:cs typeface="Arial" panose="020B0604020202020204" pitchFamily="34" charset="0"/>
            </a:endParaRPr>
          </a:p>
          <a:p>
            <a:pPr marL="742950" lvl="1" indent="-285750">
              <a:buFontTx/>
              <a:buChar char="-"/>
            </a:pPr>
            <a:endParaRPr lang="es-ES"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0746A40E-B581-4FF5-BAAC-1848417DBE44}"/>
              </a:ext>
            </a:extLst>
          </p:cNvPr>
          <p:cNvSpPr>
            <a:spLocks noGrp="1"/>
          </p:cNvSpPr>
          <p:nvPr>
            <p:ph type="title"/>
          </p:nvPr>
        </p:nvSpPr>
        <p:spPr>
          <a:xfrm>
            <a:off x="381000" y="102393"/>
            <a:ext cx="8210266" cy="327511"/>
          </a:xfrm>
        </p:spPr>
        <p:txBody>
          <a:bodyPr>
            <a:noAutofit/>
          </a:bodyPr>
          <a:lstStyle/>
          <a:p>
            <a:pPr algn="l"/>
            <a:r>
              <a:rPr lang="en-US" sz="1800" b="1" dirty="0">
                <a:solidFill>
                  <a:srgbClr val="FF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Main TECHNOLOGIES used to deploy this project</a:t>
            </a:r>
            <a:endParaRPr lang="es-ES" sz="1800" b="1" dirty="0">
              <a:solidFill>
                <a:srgbClr val="FF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53607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7863C23B-044C-439D-AD7D-182930483434}"/>
              </a:ext>
            </a:extLst>
          </p:cNvPr>
          <p:cNvSpPr>
            <a:spLocks noChangeArrowheads="1"/>
          </p:cNvSpPr>
          <p:nvPr/>
        </p:nvSpPr>
        <p:spPr bwMode="auto">
          <a:xfrm>
            <a:off x="5940425" y="2195513"/>
            <a:ext cx="2303463" cy="487362"/>
          </a:xfrm>
          <a:prstGeom prst="rect">
            <a:avLst/>
          </a:prstGeom>
          <a:solidFill>
            <a:schemeClr val="bg1"/>
          </a:solidFill>
          <a:ln w="9525">
            <a:solidFill>
              <a:schemeClr val="bg1"/>
            </a:solidFill>
            <a:miter lim="800000"/>
            <a:headEnd/>
            <a:tailEnd/>
          </a:ln>
        </p:spPr>
        <p:txBody>
          <a:bodyPr wrap="none"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VE" altLang="en-US" sz="1400" b="0"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
        <p:nvSpPr>
          <p:cNvPr id="14339" name="Rectangle 2">
            <a:extLst>
              <a:ext uri="{FF2B5EF4-FFF2-40B4-BE49-F238E27FC236}">
                <a16:creationId xmlns:a16="http://schemas.microsoft.com/office/drawing/2014/main" id="{CEAEEC25-86F5-4EF9-ABDA-ED451EB9E446}"/>
              </a:ext>
            </a:extLst>
          </p:cNvPr>
          <p:cNvSpPr>
            <a:spLocks noGrp="1" noChangeArrowheads="1"/>
          </p:cNvSpPr>
          <p:nvPr>
            <p:ph type="title"/>
          </p:nvPr>
        </p:nvSpPr>
        <p:spPr>
          <a:xfrm>
            <a:off x="4114037" y="90611"/>
            <a:ext cx="3749675" cy="346075"/>
          </a:xfrm>
        </p:spPr>
        <p:txBody>
          <a:bodyPr/>
          <a:lstStyle/>
          <a:p>
            <a:pPr algn="ctr" eaLnBrk="1" hangingPunct="1"/>
            <a:r>
              <a:rPr lang="es-VE" dirty="0">
                <a:solidFill>
                  <a:srgbClr val="FF0000"/>
                </a:solidFill>
                <a:effectLst>
                  <a:outerShdw blurRad="38100" dist="38100" dir="2700000" algn="tl">
                    <a:srgbClr val="000000">
                      <a:alpha val="43137"/>
                    </a:srgbClr>
                  </a:outerShdw>
                </a:effectLst>
                <a:cs typeface="Arial" panose="020B0604020202020204" pitchFamily="34" charset="0"/>
              </a:rPr>
              <a:t>AGENDA</a:t>
            </a:r>
            <a:endParaRPr dirty="0">
              <a:solidFill>
                <a:srgbClr val="FF0000"/>
              </a:solidFill>
              <a:effectLst>
                <a:outerShdw blurRad="38100" dist="38100" dir="2700000" algn="tl">
                  <a:srgbClr val="000000">
                    <a:alpha val="43137"/>
                  </a:srgbClr>
                </a:outerShdw>
              </a:effectLst>
              <a:cs typeface="Arial" panose="020B0604020202020204" pitchFamily="34" charset="0"/>
            </a:endParaRPr>
          </a:p>
        </p:txBody>
      </p:sp>
      <p:sp>
        <p:nvSpPr>
          <p:cNvPr id="14340" name="Slide Number Placeholder 16">
            <a:extLst>
              <a:ext uri="{FF2B5EF4-FFF2-40B4-BE49-F238E27FC236}">
                <a16:creationId xmlns:a16="http://schemas.microsoft.com/office/drawing/2014/main" id="{AD737F08-B4E7-4B45-B37C-EC30E92AC45B}"/>
              </a:ext>
            </a:extLst>
          </p:cNvPr>
          <p:cNvSpPr>
            <a:spLocks noGrp="1" noChangeArrowheads="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066CD2D-0ABF-47FB-B40B-94A07E0DAB6A}" type="slidenum">
              <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rPr>
              <a:pPr marL="0" marR="0" lvl="0" indent="0" algn="r" defTabSz="914400" rtl="0" eaLnBrk="1" fontAlgn="auto" latinLnBrk="0" hangingPunct="1">
                <a:lnSpc>
                  <a:spcPct val="100000"/>
                </a:lnSpc>
                <a:spcBef>
                  <a:spcPct val="0"/>
                </a:spcBef>
                <a:spcAft>
                  <a:spcPts val="0"/>
                </a:spcAft>
                <a:buClrTx/>
                <a:buSzTx/>
                <a:buFontTx/>
                <a:buNone/>
                <a:tabLst/>
                <a:defRPr/>
              </a:pPr>
              <a:t>8</a:t>
            </a:fld>
            <a:endParaRPr kumimoji="0" lang="en-US" altLang="en-US" sz="1200"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sym typeface="Muli"/>
            </a:endParaRPr>
          </a:p>
        </p:txBody>
      </p:sp>
      <p:sp>
        <p:nvSpPr>
          <p:cNvPr id="23" name="Rectangle 5">
            <a:extLst>
              <a:ext uri="{FF2B5EF4-FFF2-40B4-BE49-F238E27FC236}">
                <a16:creationId xmlns:a16="http://schemas.microsoft.com/office/drawing/2014/main" id="{93F6B737-4C10-47DD-8B3A-388754690A04}"/>
              </a:ext>
            </a:extLst>
          </p:cNvPr>
          <p:cNvSpPr>
            <a:spLocks noChangeArrowheads="1"/>
          </p:cNvSpPr>
          <p:nvPr/>
        </p:nvSpPr>
        <p:spPr bwMode="auto">
          <a:xfrm>
            <a:off x="3486604" y="1025962"/>
            <a:ext cx="4846124" cy="3123932"/>
          </a:xfrm>
          <a:prstGeom prst="rect">
            <a:avLst/>
          </a:prstGeom>
          <a:noFill/>
          <a:ln>
            <a:noFill/>
          </a:ln>
        </p:spPr>
        <p:txBody>
          <a:bodyPr wrap="square">
            <a:spAutoFit/>
          </a:bodyPr>
          <a:lstStyle>
            <a:lvl1pPr marL="342900" indent="-342900">
              <a:defRPr sz="1400">
                <a:solidFill>
                  <a:schemeClr val="tx1"/>
                </a:solidFill>
                <a:latin typeface="Arial" panose="020B0604020202020204" pitchFamily="34" charset="0"/>
              </a:defRPr>
            </a:lvl1pPr>
            <a:lvl2pPr marL="800100" indent="-342900">
              <a:defRPr sz="1400">
                <a:solidFill>
                  <a:schemeClr val="tx1"/>
                </a:solidFill>
                <a:latin typeface="Arial" panose="020B0604020202020204" pitchFamily="34" charset="0"/>
              </a:defRPr>
            </a:lvl2pPr>
            <a:lvl3pPr marL="1085850" indent="-17145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s-VE"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DESCRIPTION</a:t>
            </a:r>
            <a:endParaRPr kumimoji="0" lang="es-VE"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PROJECT REQUIREMENTS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SOURCES</a:t>
            </a:r>
            <a:endParaRPr kumimoji="0" lang="es-VE" altLang="en-US" sz="16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ETL</a:t>
            </a:r>
            <a:endPar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EXTRACTION</a:t>
            </a:r>
            <a:endParaRPr kumimoji="0" lang="es-E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ＭＳ Ｐゴシック" panose="020B0600070205080204" pitchFamily="34" charset="-128"/>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TRANSFORMATION</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lvl="1">
              <a:spcAft>
                <a:spcPts val="600"/>
              </a:spcAft>
              <a:buClr>
                <a:srgbClr val="0070C0"/>
              </a:buClr>
              <a:buSzPct val="110000"/>
              <a:buFont typeface="Wingdings" panose="05000000000000000000" pitchFamily="2" charset="2"/>
              <a:buChar char="ü"/>
              <a:defRPr/>
            </a:pPr>
            <a:r>
              <a:rPr kumimoji="0" lang="en-US" altLang="en-US" sz="12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LOAD</a:t>
            </a:r>
            <a:endParaRPr kumimoji="0" lang="es-ES" altLang="en-US" sz="1200" b="0"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kumimoji="0" lang="en-US" altLang="en-US" sz="160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rPr>
              <a:t>USER INTERFACE &amp; VISUALIZATIONS</a:t>
            </a:r>
          </a:p>
          <a:p>
            <a:pPr marL="342900" marR="0" lvl="0" indent="-342900" algn="l" defTabSz="914400" rtl="0" eaLnBrk="1" fontAlgn="auto" latinLnBrk="0" hangingPunct="1">
              <a:lnSpc>
                <a:spcPct val="100000"/>
              </a:lnSpc>
              <a:spcBef>
                <a:spcPts val="0"/>
              </a:spcBef>
              <a:spcAft>
                <a:spcPts val="1200"/>
              </a:spcAft>
              <a:buClr>
                <a:srgbClr val="0070C0"/>
              </a:buClr>
              <a:buSzPct val="110000"/>
              <a:buFont typeface="Arial" panose="020B0604020202020204" pitchFamily="34" charset="0"/>
              <a:buAutoNum type="arabicParenR"/>
              <a:tabLst/>
              <a:defRPr/>
            </a:pPr>
            <a:r>
              <a:rPr lang="en-US" altLang="en-US" sz="1600" b="1" kern="0" dirty="0">
                <a:solidFill>
                  <a:srgbClr val="1E1E1E">
                    <a:lumMod val="50000"/>
                  </a:srgbClr>
                </a:solidFill>
                <a:ea typeface="Verdana" panose="020B0604030504040204" pitchFamily="34" charset="0"/>
                <a:cs typeface="Arial"/>
                <a:sym typeface="Arial"/>
              </a:rPr>
              <a:t>CONCLUSIONS</a:t>
            </a:r>
            <a:endParaRPr kumimoji="0" lang="es-ES" altLang="en-US" sz="1050" b="1" i="0" u="none" strike="noStrike" kern="0" cap="none" spc="0" normalizeH="0" baseline="0" noProof="0" dirty="0">
              <a:ln>
                <a:noFill/>
              </a:ln>
              <a:solidFill>
                <a:srgbClr val="1E1E1E">
                  <a:lumMod val="50000"/>
                </a:srgbClr>
              </a:solidFill>
              <a:effectLst/>
              <a:uLnTx/>
              <a:uFillTx/>
              <a:latin typeface="Arial" panose="020B0604020202020204" pitchFamily="34" charset="0"/>
              <a:ea typeface="Verdana" panose="020B0604030504040204" pitchFamily="34" charset="0"/>
              <a:cs typeface="Arial"/>
              <a:sym typeface="Arial"/>
            </a:endParaRPr>
          </a:p>
        </p:txBody>
      </p:sp>
      <p:sp>
        <p:nvSpPr>
          <p:cNvPr id="7" name="Rounded Rectangle 6">
            <a:extLst>
              <a:ext uri="{FF2B5EF4-FFF2-40B4-BE49-F238E27FC236}">
                <a16:creationId xmlns:a16="http://schemas.microsoft.com/office/drawing/2014/main" id="{59020BB8-52F6-42E8-BAD9-1A279A6328FC}"/>
              </a:ext>
            </a:extLst>
          </p:cNvPr>
          <p:cNvSpPr>
            <a:spLocks noChangeArrowheads="1"/>
          </p:cNvSpPr>
          <p:nvPr/>
        </p:nvSpPr>
        <p:spPr bwMode="auto">
          <a:xfrm>
            <a:off x="3486604" y="1782632"/>
            <a:ext cx="3292332" cy="399131"/>
          </a:xfrm>
          <a:prstGeom prst="roundRect">
            <a:avLst>
              <a:gd name="adj" fmla="val 16667"/>
            </a:avLst>
          </a:prstGeom>
          <a:solidFill>
            <a:srgbClr val="FFFF00">
              <a:alpha val="25098"/>
            </a:srgbClr>
          </a:solidFill>
          <a:ln w="50800" algn="ctr">
            <a:solidFill>
              <a:srgbClr val="FF0000"/>
            </a:solidFill>
            <a:prstDash val="dash"/>
            <a:round/>
            <a:headEnd/>
            <a:tailEnd/>
          </a:ln>
        </p:spPr>
        <p:txBody>
          <a:bodyPr lIns="90000" tIns="46800" rIns="90000" bIns="46800" anchor="ctr"/>
          <a:lstStyle>
            <a:lvl1pPr>
              <a:spcBef>
                <a:spcPct val="50000"/>
              </a:spcBef>
              <a:buClr>
                <a:schemeClr val="bg2"/>
              </a:buClr>
              <a:buFont typeface="Lucida Grande"/>
              <a:buChar char="●"/>
              <a:defRPr sz="1600">
                <a:solidFill>
                  <a:schemeClr val="tx1"/>
                </a:solidFill>
                <a:latin typeface="Arial" panose="020B0604020202020204" pitchFamily="34" charset="0"/>
                <a:ea typeface="MS PGothic" panose="020B0600070205080204" pitchFamily="34" charset="-128"/>
              </a:defRPr>
            </a:lvl1pPr>
            <a:lvl2pPr marL="742950" indent="-285750">
              <a:buClr>
                <a:schemeClr val="bg2"/>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1143000" indent="-228600">
              <a:buClr>
                <a:schemeClr val="bg2"/>
              </a:buClr>
              <a:buChar char="•"/>
              <a:defRPr sz="16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4pPr>
            <a:lvl5pPr marL="2057400" indent="-228600">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600" b="1" i="0" u="none" strike="noStrike" kern="0" cap="none" spc="0" normalizeH="0" baseline="0" noProof="0">
              <a:ln>
                <a:noFill/>
              </a:ln>
              <a:solidFill>
                <a:srgbClr val="1E1E1E"/>
              </a:solidFill>
              <a:effectLst/>
              <a:uLnTx/>
              <a:uFillTx/>
              <a:latin typeface="Arial" panose="020B0604020202020204" pitchFamily="34" charset="0"/>
              <a:ea typeface="MS PGothic" panose="020B0600070205080204" pitchFamily="34" charset="-128"/>
              <a:cs typeface="Arial"/>
              <a:sym typeface="Arial"/>
            </a:endParaRPr>
          </a:p>
        </p:txBody>
      </p:sp>
    </p:spTree>
    <p:extLst>
      <p:ext uri="{BB962C8B-B14F-4D97-AF65-F5344CB8AC3E}">
        <p14:creationId xmlns:p14="http://schemas.microsoft.com/office/powerpoint/2010/main" val="2546907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BB41-E506-4710-8F8C-42B319918F82}"/>
              </a:ext>
            </a:extLst>
          </p:cNvPr>
          <p:cNvSpPr>
            <a:spLocks noGrp="1"/>
          </p:cNvSpPr>
          <p:nvPr>
            <p:ph type="title"/>
          </p:nvPr>
        </p:nvSpPr>
        <p:spPr/>
        <p:txBody>
          <a:bodyPr>
            <a:noAutofit/>
          </a:bodyPr>
          <a:lstStyle/>
          <a:p>
            <a:r>
              <a:rPr lang="es-ES" sz="1800" dirty="0"/>
              <a:t>SOURCES</a:t>
            </a:r>
          </a:p>
        </p:txBody>
      </p:sp>
      <p:sp>
        <p:nvSpPr>
          <p:cNvPr id="3" name="Slide Number Placeholder 2">
            <a:extLst>
              <a:ext uri="{FF2B5EF4-FFF2-40B4-BE49-F238E27FC236}">
                <a16:creationId xmlns:a16="http://schemas.microsoft.com/office/drawing/2014/main" id="{B3535E0C-0CF3-4438-A95D-C0FEF04BB684}"/>
              </a:ext>
            </a:extLst>
          </p:cNvPr>
          <p:cNvSpPr>
            <a:spLocks noGrp="1"/>
          </p:cNvSpPr>
          <p:nvPr>
            <p:ph type="sldNum" sz="quarter" idx="12"/>
          </p:nvPr>
        </p:nvSpPr>
        <p:spPr/>
        <p:txBody>
          <a:bodyPr/>
          <a:lstStyle/>
          <a:p>
            <a:fld id="{EDA4E73C-7A94-44D4-A65F-F6EB5CEC5634}" type="slidenum">
              <a:rPr lang="en-US" smtClean="0"/>
              <a:t>9</a:t>
            </a:fld>
            <a:endParaRPr lang="en-US"/>
          </a:p>
        </p:txBody>
      </p:sp>
      <p:sp>
        <p:nvSpPr>
          <p:cNvPr id="9" name="TextBox 8">
            <a:extLst>
              <a:ext uri="{FF2B5EF4-FFF2-40B4-BE49-F238E27FC236}">
                <a16:creationId xmlns:a16="http://schemas.microsoft.com/office/drawing/2014/main" id="{56216957-94A3-44E2-9A5B-784D1FA54CB5}"/>
              </a:ext>
            </a:extLst>
          </p:cNvPr>
          <p:cNvSpPr txBox="1"/>
          <p:nvPr/>
        </p:nvSpPr>
        <p:spPr>
          <a:xfrm>
            <a:off x="241696" y="761225"/>
            <a:ext cx="6544114" cy="2000548"/>
          </a:xfrm>
          <a:prstGeom prst="rect">
            <a:avLst/>
          </a:prstGeom>
          <a:noFill/>
        </p:spPr>
        <p:txBody>
          <a:bodyPr wrap="square" rtlCol="0">
            <a:spAutoFit/>
          </a:bodyPr>
          <a:lstStyle/>
          <a:p>
            <a:pPr marL="804863" indent="-804863"/>
            <a:r>
              <a:rPr lang="es-ES" sz="1400" b="1" u="sng" dirty="0">
                <a:latin typeface="Arial" panose="020B0604020202020204" pitchFamily="34" charset="0"/>
                <a:cs typeface="Arial" panose="020B0604020202020204" pitchFamily="34" charset="0"/>
              </a:rPr>
              <a:t>DATA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Collected</a:t>
            </a:r>
            <a:r>
              <a:rPr lang="es-ES" sz="1400" dirty="0">
                <a:latin typeface="Arial" panose="020B0604020202020204" pitchFamily="34" charset="0"/>
                <a:cs typeface="Arial" panose="020B0604020202020204" pitchFamily="34" charset="0"/>
              </a:rPr>
              <a:t> from:</a:t>
            </a:r>
          </a:p>
          <a:p>
            <a:pPr marL="804863" indent="-804863"/>
            <a:r>
              <a:rPr lang="es-ES" sz="1400" dirty="0">
                <a:latin typeface="Arial" panose="020B0604020202020204" pitchFamily="34" charset="0"/>
                <a:cs typeface="Arial" panose="020B0604020202020204" pitchFamily="34" charset="0"/>
              </a:rPr>
              <a:t> </a:t>
            </a:r>
          </a:p>
          <a:p>
            <a:pPr marL="1484313" lvl="2" indent="-233363">
              <a:buClr>
                <a:srgbClr val="0070C0"/>
              </a:buClr>
              <a:buFont typeface="Wingdings" panose="05000000000000000000" pitchFamily="2" charset="2"/>
              <a:buChar char="q"/>
            </a:pPr>
            <a:r>
              <a:rPr lang="es-ES" sz="1200" dirty="0" err="1">
                <a:latin typeface="Arial" panose="020B0604020202020204" pitchFamily="34" charset="0"/>
                <a:cs typeface="Arial" panose="020B0604020202020204" pitchFamily="34" charset="0"/>
              </a:rPr>
              <a:t>Kaggle</a:t>
            </a:r>
            <a:r>
              <a:rPr lang="es-ES" sz="1200" dirty="0">
                <a:latin typeface="Arial" panose="020B0604020202020204" pitchFamily="34" charset="0"/>
                <a:cs typeface="Arial" panose="020B0604020202020204" pitchFamily="34" charset="0"/>
              </a:rPr>
              <a:t>. </a:t>
            </a:r>
          </a:p>
          <a:p>
            <a:pPr marL="1828800" lvl="3" indent="-120650">
              <a:buClr>
                <a:srgbClr val="0070C0"/>
              </a:buClr>
              <a:buFont typeface="Wingdings" panose="05000000000000000000" pitchFamily="2" charset="2"/>
              <a:buChar char="§"/>
            </a:pPr>
            <a:r>
              <a:rPr lang="es-ES" sz="1200" dirty="0">
                <a:latin typeface="Arial" panose="020B0604020202020204" pitchFamily="34" charset="0"/>
                <a:cs typeface="Arial" panose="020B0604020202020204" pitchFamily="34" charset="0"/>
              </a:rPr>
              <a:t>NCAA </a:t>
            </a:r>
            <a:r>
              <a:rPr lang="es-ES" sz="1200" dirty="0" err="1">
                <a:latin typeface="Arial" panose="020B0604020202020204" pitchFamily="34" charset="0"/>
                <a:cs typeface="Arial" panose="020B0604020202020204" pitchFamily="34" charset="0"/>
              </a:rPr>
              <a:t>Stats</a:t>
            </a:r>
            <a:r>
              <a:rPr lang="es-ES" sz="1200"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hlinkClick r:id="rId2"/>
              </a:rPr>
              <a:t>https://www.kaggle.com/robikscube/ncaa-data-20152019-sportsreference</a:t>
            </a:r>
            <a:endParaRPr lang="es-ES" sz="1200" dirty="0">
              <a:latin typeface="Arial" panose="020B0604020202020204" pitchFamily="34" charset="0"/>
              <a:cs typeface="Arial" panose="020B0604020202020204" pitchFamily="34" charset="0"/>
            </a:endParaRPr>
          </a:p>
          <a:p>
            <a:pPr marL="1828800" lvl="3" indent="-120650">
              <a:buClr>
                <a:srgbClr val="0070C0"/>
              </a:buClr>
              <a:buFont typeface="Wingdings" panose="05000000000000000000" pitchFamily="2" charset="2"/>
              <a:buChar char="§"/>
            </a:pPr>
            <a:endParaRPr lang="es-ES" sz="1200" dirty="0">
              <a:latin typeface="Arial" panose="020B0604020202020204" pitchFamily="34" charset="0"/>
              <a:cs typeface="Arial" panose="020B0604020202020204" pitchFamily="34" charset="0"/>
            </a:endParaRPr>
          </a:p>
          <a:p>
            <a:pPr marL="1484313" lvl="2" indent="-233363">
              <a:buClr>
                <a:srgbClr val="0070C0"/>
              </a:buClr>
              <a:buFont typeface="Wingdings" panose="05000000000000000000" pitchFamily="2" charset="2"/>
              <a:buChar char="q"/>
            </a:pPr>
            <a:r>
              <a:rPr lang="es-ES" sz="1200" dirty="0">
                <a:latin typeface="Arial" panose="020B0604020202020204" pitchFamily="34" charset="0"/>
                <a:cs typeface="Arial" panose="020B0604020202020204" pitchFamily="34" charset="0"/>
              </a:rPr>
              <a:t>NBA </a:t>
            </a:r>
            <a:r>
              <a:rPr lang="es-ES" sz="1200" dirty="0" err="1">
                <a:latin typeface="Arial" panose="020B0604020202020204" pitchFamily="34" charset="0"/>
                <a:cs typeface="Arial" panose="020B0604020202020204" pitchFamily="34" charset="0"/>
              </a:rPr>
              <a:t>stats</a:t>
            </a:r>
            <a:endParaRPr lang="es-ES" sz="1200" dirty="0">
              <a:latin typeface="Arial" panose="020B0604020202020204" pitchFamily="34" charset="0"/>
              <a:cs typeface="Arial" panose="020B0604020202020204" pitchFamily="34" charset="0"/>
            </a:endParaRPr>
          </a:p>
          <a:p>
            <a:pPr marL="1255713" lvl="1" indent="-1588"/>
            <a:endParaRPr lang="es-ES" sz="1200" dirty="0">
              <a:latin typeface="Arial" panose="020B0604020202020204" pitchFamily="34" charset="0"/>
              <a:cs typeface="Arial" panose="020B0604020202020204" pitchFamily="34" charset="0"/>
              <a:hlinkClick r:id="rId3"/>
            </a:endParaRPr>
          </a:p>
          <a:p>
            <a:pPr marL="1255713" lvl="1" indent="-1588"/>
            <a:r>
              <a:rPr lang="es-ES" sz="1200" dirty="0">
                <a:latin typeface="Arial" panose="020B0604020202020204" pitchFamily="34" charset="0"/>
                <a:cs typeface="Arial" panose="020B0604020202020204" pitchFamily="34" charset="0"/>
                <a:hlinkClick r:id="rId3"/>
              </a:rPr>
              <a:t>https://www.basketball-reference.com/leagues/NBA_2021.html</a:t>
            </a:r>
            <a:endParaRPr lang="es-ES" sz="1200" dirty="0">
              <a:latin typeface="Arial" panose="020B0604020202020204" pitchFamily="34" charset="0"/>
              <a:cs typeface="Arial" panose="020B0604020202020204" pitchFamily="34" charset="0"/>
            </a:endParaRPr>
          </a:p>
          <a:p>
            <a:pPr marL="1262063" lvl="1" indent="-3175"/>
            <a:r>
              <a:rPr lang="es-ES" sz="1200" dirty="0">
                <a:latin typeface="Arial" panose="020B0604020202020204" pitchFamily="34" charset="0"/>
                <a:cs typeface="Arial" panose="020B0604020202020204" pitchFamily="34" charset="0"/>
                <a:hlinkClick r:id="rId4"/>
              </a:rPr>
              <a:t>https://hoopshype.com/salaries/players/</a:t>
            </a:r>
            <a:endParaRPr lang="es-ES" sz="1200" dirty="0">
              <a:latin typeface="Arial" panose="020B0604020202020204" pitchFamily="34" charset="0"/>
              <a:cs typeface="Arial" panose="020B0604020202020204" pitchFamily="34" charset="0"/>
            </a:endParaRPr>
          </a:p>
        </p:txBody>
      </p:sp>
      <p:sp>
        <p:nvSpPr>
          <p:cNvPr id="6" name="Left Brace 5">
            <a:extLst>
              <a:ext uri="{FF2B5EF4-FFF2-40B4-BE49-F238E27FC236}">
                <a16:creationId xmlns:a16="http://schemas.microsoft.com/office/drawing/2014/main" id="{FE30FC75-9636-49D5-BA95-7EF89326D449}"/>
              </a:ext>
            </a:extLst>
          </p:cNvPr>
          <p:cNvSpPr/>
          <p:nvPr/>
        </p:nvSpPr>
        <p:spPr>
          <a:xfrm>
            <a:off x="1271910" y="1295828"/>
            <a:ext cx="192505" cy="1148156"/>
          </a:xfrm>
          <a:prstGeom prst="leftBrace">
            <a:avLst>
              <a:gd name="adj1" fmla="val 39794"/>
              <a:gd name="adj2" fmla="val 50000"/>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TextBox 6">
            <a:extLst>
              <a:ext uri="{FF2B5EF4-FFF2-40B4-BE49-F238E27FC236}">
                <a16:creationId xmlns:a16="http://schemas.microsoft.com/office/drawing/2014/main" id="{C2EA434E-56A5-4D41-B5A8-2CC7ECBAD4B9}"/>
              </a:ext>
            </a:extLst>
          </p:cNvPr>
          <p:cNvSpPr txBox="1"/>
          <p:nvPr/>
        </p:nvSpPr>
        <p:spPr>
          <a:xfrm>
            <a:off x="757335" y="3174020"/>
            <a:ext cx="3512157" cy="1384995"/>
          </a:xfrm>
          <a:prstGeom prst="rect">
            <a:avLst/>
          </a:prstGeom>
          <a:noFill/>
        </p:spPr>
        <p:txBody>
          <a:bodyPr wrap="square" rtlCol="0">
            <a:spAutoFit/>
          </a:bodyPr>
          <a:lstStyle/>
          <a:p>
            <a:r>
              <a:rPr lang="es-ES" sz="1400" b="1" u="sng" dirty="0">
                <a:latin typeface="Arial" panose="020B0604020202020204" pitchFamily="34" charset="0"/>
                <a:cs typeface="Arial" panose="020B0604020202020204" pitchFamily="34" charset="0"/>
              </a:rPr>
              <a:t>MAIN CHARACTERISTICS</a:t>
            </a:r>
            <a:endParaRPr lang="es-ES" sz="1400" dirty="0">
              <a:latin typeface="Arial" panose="020B0604020202020204" pitchFamily="34" charset="0"/>
              <a:cs typeface="Arial" panose="020B0604020202020204" pitchFamily="34" charset="0"/>
            </a:endParaRPr>
          </a:p>
          <a:p>
            <a:endParaRPr lang="es-ES" sz="14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q"/>
            </a:pPr>
            <a:r>
              <a:rPr lang="es-ES" sz="1400" dirty="0" err="1">
                <a:latin typeface="Arial" panose="020B0604020202020204" pitchFamily="34" charset="0"/>
                <a:cs typeface="Arial" panose="020B0604020202020204" pitchFamily="34" charset="0"/>
              </a:rPr>
              <a:t>Pretty</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straight</a:t>
            </a:r>
            <a:r>
              <a:rPr lang="es-ES" sz="1400" dirty="0">
                <a:latin typeface="Arial" panose="020B0604020202020204" pitchFamily="34" charset="0"/>
                <a:cs typeface="Arial" panose="020B0604020202020204" pitchFamily="34" charset="0"/>
              </a:rPr>
              <a:t> forward </a:t>
            </a:r>
            <a:r>
              <a:rPr lang="es-ES" sz="1400" dirty="0" err="1">
                <a:latin typeface="Arial" panose="020B0604020202020204" pitchFamily="34" charset="0"/>
                <a:cs typeface="Arial" panose="020B0604020202020204" pitchFamily="34" charset="0"/>
              </a:rPr>
              <a:t>process</a:t>
            </a:r>
            <a:endParaRPr lang="es-ES" sz="14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q"/>
            </a:pPr>
            <a:r>
              <a:rPr lang="es-ES" sz="1400" dirty="0" err="1">
                <a:latin typeface="Arial" panose="020B0604020202020204" pitchFamily="34" charset="0"/>
                <a:cs typeface="Arial" panose="020B0604020202020204" pitchFamily="34" charset="0"/>
              </a:rPr>
              <a:t>Abundance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of</a:t>
            </a:r>
            <a:r>
              <a:rPr lang="es-ES" sz="1400" dirty="0">
                <a:latin typeface="Arial" panose="020B0604020202020204" pitchFamily="34" charset="0"/>
                <a:cs typeface="Arial" panose="020B0604020202020204" pitchFamily="34" charset="0"/>
              </a:rPr>
              <a:t> data &amp; </a:t>
            </a:r>
            <a:r>
              <a:rPr lang="es-ES" sz="1400" dirty="0" err="1">
                <a:latin typeface="Arial" panose="020B0604020202020204" pitchFamily="34" charset="0"/>
                <a:cs typeface="Arial" panose="020B0604020202020204" pitchFamily="34" charset="0"/>
              </a:rPr>
              <a:t>statistics</a:t>
            </a:r>
            <a:endParaRPr lang="es-ES" sz="1400" dirty="0">
              <a:latin typeface="Arial" panose="020B0604020202020204" pitchFamily="34" charset="0"/>
              <a:cs typeface="Arial" panose="020B0604020202020204" pitchFamily="34" charset="0"/>
            </a:endParaRPr>
          </a:p>
          <a:p>
            <a:pPr marL="285750" indent="-285750">
              <a:buClr>
                <a:srgbClr val="0070C0"/>
              </a:buClr>
              <a:buFont typeface="Wingdings" panose="05000000000000000000" pitchFamily="2" charset="2"/>
              <a:buChar char="q"/>
            </a:pPr>
            <a:r>
              <a:rPr lang="es-ES" sz="1400" dirty="0" err="1">
                <a:latin typeface="Arial" panose="020B0604020202020204" pitchFamily="34" charset="0"/>
                <a:cs typeface="Arial" panose="020B0604020202020204" pitchFamily="34" charset="0"/>
              </a:rPr>
              <a:t>Standardized</a:t>
            </a:r>
            <a:r>
              <a:rPr lang="es-ES" sz="1400" dirty="0">
                <a:latin typeface="Arial" panose="020B0604020202020204" pitchFamily="34" charset="0"/>
                <a:cs typeface="Arial" panose="020B0604020202020204" pitchFamily="34" charset="0"/>
              </a:rPr>
              <a:t> data</a:t>
            </a:r>
          </a:p>
          <a:p>
            <a:endParaRPr lang="es-ES" sz="1400" dirty="0">
              <a:latin typeface="Arial" panose="020B0604020202020204" pitchFamily="34" charset="0"/>
              <a:cs typeface="Arial" panose="020B0604020202020204" pitchFamily="34" charset="0"/>
            </a:endParaRPr>
          </a:p>
        </p:txBody>
      </p:sp>
      <p:pic>
        <p:nvPicPr>
          <p:cNvPr id="10" name="Picture 9" descr="Shape&#10;&#10;Description automatically generated with low confidence">
            <a:extLst>
              <a:ext uri="{FF2B5EF4-FFF2-40B4-BE49-F238E27FC236}">
                <a16:creationId xmlns:a16="http://schemas.microsoft.com/office/drawing/2014/main" id="{D05559C5-31DD-4A26-8684-D418FF6640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7165" y="1303804"/>
            <a:ext cx="1870216" cy="1870216"/>
          </a:xfrm>
          <a:prstGeom prst="rect">
            <a:avLst/>
          </a:prstGeom>
        </p:spPr>
      </p:pic>
    </p:spTree>
    <p:extLst>
      <p:ext uri="{BB962C8B-B14F-4D97-AF65-F5344CB8AC3E}">
        <p14:creationId xmlns:p14="http://schemas.microsoft.com/office/powerpoint/2010/main" val="4222607268"/>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6" id="{DF9178E7-896F-48F9-9DCE-A6FE33C08BD2}" vid="{C73EB215-C1E7-46C3-A823-DB99007BA4F2}"/>
    </a:ext>
  </a:extLst>
</a:theme>
</file>

<file path=ppt/theme/theme2.xml><?xml version="1.0" encoding="utf-8"?>
<a:theme xmlns:a="http://schemas.openxmlformats.org/drawingml/2006/main" name="Tradeshift Master Template">
  <a:themeElements>
    <a:clrScheme name="Custom 3">
      <a:dk1>
        <a:srgbClr val="1E1E1E"/>
      </a:dk1>
      <a:lt1>
        <a:srgbClr val="FFFFFF"/>
      </a:lt1>
      <a:dk2>
        <a:srgbClr val="5C5C5C"/>
      </a:dk2>
      <a:lt2>
        <a:srgbClr val="F9F9F9"/>
      </a:lt2>
      <a:accent1>
        <a:srgbClr val="36DDFF"/>
      </a:accent1>
      <a:accent2>
        <a:srgbClr val="FFAA42"/>
      </a:accent2>
      <a:accent3>
        <a:srgbClr val="FF3352"/>
      </a:accent3>
      <a:accent4>
        <a:srgbClr val="6141E3"/>
      </a:accent4>
      <a:accent5>
        <a:srgbClr val="0A37F0"/>
      </a:accent5>
      <a:accent6>
        <a:srgbClr val="38EBBC"/>
      </a:accent6>
      <a:hlink>
        <a:srgbClr val="0A37F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1324</TotalTime>
  <Words>1054</Words>
  <Application>Microsoft Office PowerPoint</Application>
  <PresentationFormat>On-screen Show (16:9)</PresentationFormat>
  <Paragraphs>248</Paragraphs>
  <Slides>40</Slides>
  <Notes>10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40</vt:i4>
      </vt:variant>
    </vt:vector>
  </HeadingPairs>
  <TitlesOfParts>
    <vt:vector size="52" baseType="lpstr">
      <vt:lpstr>Arial</vt:lpstr>
      <vt:lpstr>Calibri</vt:lpstr>
      <vt:lpstr>Maven Pro</vt:lpstr>
      <vt:lpstr>Muli</vt:lpstr>
      <vt:lpstr>Muli Regular</vt:lpstr>
      <vt:lpstr>Nunito</vt:lpstr>
      <vt:lpstr>Open Sans</vt:lpstr>
      <vt:lpstr>Open Sans ExtraBold</vt:lpstr>
      <vt:lpstr>Wingdings</vt:lpstr>
      <vt:lpstr>blank</vt:lpstr>
      <vt:lpstr>Tradeshift Master Template</vt:lpstr>
      <vt:lpstr>Momentum</vt:lpstr>
      <vt:lpstr>Using Automated Machine Learning to Predict NBA Player replacement </vt:lpstr>
      <vt:lpstr>TEAM MEMBERS: </vt:lpstr>
      <vt:lpstr>PowerPoint Presentation</vt:lpstr>
      <vt:lpstr>AGENDA</vt:lpstr>
      <vt:lpstr>Project title</vt:lpstr>
      <vt:lpstr>Description &amp; Scope </vt:lpstr>
      <vt:lpstr>Main TECHNOLOGIES used to deploy this project</vt:lpstr>
      <vt:lpstr>AGENDA</vt:lpstr>
      <vt:lpstr>SOURCES</vt:lpstr>
      <vt:lpstr>AGENDA</vt:lpstr>
      <vt:lpstr>EXTRACTION</vt:lpstr>
      <vt:lpstr>EXTRACTION. Reading .csv for stats &amp; Salaries</vt:lpstr>
      <vt:lpstr>AGENDA</vt:lpstr>
      <vt:lpstr>TRANSFORMATION #1. To produce statistical cleaned data</vt:lpstr>
      <vt:lpstr>TRANSFORMATION #1. To produce statistical cleaned data</vt:lpstr>
      <vt:lpstr>TRANSFORMATION #1. To produce statistical cleaned data</vt:lpstr>
      <vt:lpstr>TRANSFORMATION #1. To produce statistical cleaned data</vt:lpstr>
      <vt:lpstr>TRANSFORMATION #1. To produce statistical cleaned data</vt:lpstr>
      <vt:lpstr>TRANSFORMATION #1. To produce statistical cleaned data</vt:lpstr>
      <vt:lpstr>LOAD #1. To produce statistical cleaned data</vt:lpstr>
      <vt:lpstr>ETL #2</vt:lpstr>
      <vt:lpstr>AGENDA</vt:lpstr>
      <vt:lpstr>AGENDA</vt:lpstr>
      <vt:lpstr>AGENDA</vt:lpstr>
      <vt:lpstr>CONCLUSIONS</vt:lpstr>
      <vt:lpstr>PowerPoint Presentation</vt:lpstr>
      <vt:lpstr>PowerPoint Presentation</vt:lpstr>
      <vt:lpstr>PowerPoint Presentation</vt:lpstr>
      <vt:lpstr>PowerPoint Presentation</vt:lpstr>
      <vt:lpstr>PowerPoint Presentation</vt:lpstr>
      <vt:lpstr>Design / Steps</vt:lpstr>
      <vt:lpstr>Design / Steps (2)</vt:lpstr>
      <vt:lpstr>Design / Steps (3)</vt:lpstr>
      <vt:lpstr>MODELS</vt:lpstr>
      <vt:lpstr>VISUALIZATIONS</vt:lpstr>
      <vt:lpstr>PowerPoint Presentation</vt:lpstr>
      <vt:lpstr>PowerPoint Presentation</vt:lpstr>
      <vt:lpstr>PowerPoint Presentation</vt:lpstr>
      <vt:lpstr>PowerPoint Presentation</vt:lpstr>
      <vt:lpstr>PowerPoint Presentation</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ignacio domaica</dc:creator>
  <cp:lastModifiedBy>ignacio domaica</cp:lastModifiedBy>
  <cp:revision>34</cp:revision>
  <cp:lastPrinted>2021-07-15T18:44:28Z</cp:lastPrinted>
  <dcterms:created xsi:type="dcterms:W3CDTF">2021-07-15T13:03:47Z</dcterms:created>
  <dcterms:modified xsi:type="dcterms:W3CDTF">2021-07-21T23:50:40Z</dcterms:modified>
</cp:coreProperties>
</file>