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626" r:id="rId2"/>
    <p:sldId id="628" r:id="rId3"/>
    <p:sldId id="641" r:id="rId4"/>
    <p:sldId id="629" r:id="rId5"/>
    <p:sldId id="642" r:id="rId6"/>
    <p:sldId id="643" r:id="rId7"/>
    <p:sldId id="630" r:id="rId8"/>
    <p:sldId id="644" r:id="rId9"/>
    <p:sldId id="482" r:id="rId10"/>
    <p:sldId id="631" r:id="rId11"/>
    <p:sldId id="632" r:id="rId12"/>
    <p:sldId id="633" r:id="rId13"/>
    <p:sldId id="646" r:id="rId14"/>
    <p:sldId id="647" r:id="rId15"/>
    <p:sldId id="648" r:id="rId16"/>
    <p:sldId id="649" r:id="rId17"/>
    <p:sldId id="650" r:id="rId18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00:09:10.27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1363,'4'0,"18"-3,24-9,31-6,27-2,29 1,8 1,5-8,-8 2,-11 0,-15 2,-24 3,-23-1,-20 3,-9 0,-9 3,-4 1,4-1,4-5,8-3,4-2,9 1,2-4,3 0,6 1,-1 1,0-2,-8 4,-9 2,-9 4,-10 2,-3 0,-2 3,-4-5,-2 2,8-1,2 3,2 0,-1 2,2 3,0 3,-5-1,-3 0,-1-6,3-4,2-3,-1-2,-3-4,-2 1,3 3,1 3,1 6,-3 1,-3 3,4 2,2 2,0-1,-1 0,4-6,1-5,-1 0,-5 0,-3-2,4 3,-4-3,1 2,-5-1,0 3,1 4,4 0,4 2,0 2,-4-2,-11 2,-11 0,-8 3,-14 0,-8-5,-10-2,-5 2,3 1,2-1,4 0,6 2,22 2,17 5,21 3,20 3,10 5,4 0,7-2,-4 0,-11 0,-10-3,-5-3,-7-1,-7 6,-8 4,-11 0,-5 2,-8 2,-4 4,-5 3,-6 1,-3-1,0-4,1 1,-3-3,0-4,1-5,6-7,2-4,-2-5,-1-2,3-2,1 0,4-5,0 1,4-1,-5-5,1-6,2-5,1-8,-3 0,3-1,-2 0,2 3,-4 1,1 0,2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5" units="cm"/>
          <inkml:channel name="Y" type="integer" max="1740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6168" units="1/cm"/>
          <inkml:channelProperty channel="Y" name="resolution" value="1000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9T22:15:51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20370 6343 1509 0,'-9'-22'-18'15,"7"13"-3"-15,-1 11 34 16,-3 11 12-16,1 23 25 16,-14 0 7-16,0 10-3 15,6 11-6-15,-6 7-19 0,4 9-7 16,7 27-11-16,0 9-10 15,5 21-1-15,4 11 1 16,1 16-1-16,4 7 2 16,-3-5 0-16,-2-3-2 15,-1-30 0-15,-4-29-3 16,-3-46 2-16,3-18-22 16,-2-31-75-16,5-8-42 15,9-24 74-15</inkml:trace>
  <inkml:trace contextRef="#ctx0" brushRef="#br0" timeOffset="1">20895 6551 840 0,'18'-13'309'15,"-10"3"-257"-15,-8 21-17 16,-8 7 14-16,-21 14 18 15,2 17 9-15,-16 6 2 16,1 11-17-16,0 4-32 16,-10-3-11-16,-1 8-18 15,-3 0-3-15,-3-3-6 0,6-7-3 16,12-18 10-16,2-14 1 16,16-20 10-16,6-9 4 15,10-13-5-15,7-3-4 16,15 2-6-16,1 0-2 15,-1 10 4-15,9 7 8 16,-7 17 4-16,3 14 0 16,8 24-2-16,-7 5-6 0,3 13-7 15,6-5 3-15,0-14-7 16,3-8 4-16,-3-42 3 31,-15-5 4-31,-1 1 17 0,37 5-2 0,12-12-14 16,-1-4-28-16,-29 4-89 15,3 2 72-15</inkml:trace>
  <inkml:trace contextRef="#ctx0" brushRef="#br0" timeOffset="2">21368 7941 1017 0,'3'-23'443'0,"5"-24"-140"16,6-16-314-16,9-26-32 16,6-11-1-16,-7-18 3 15,12 3 11-15,-12-26 27 16,-4 1 2-16,2 8-1 16,-13-1 0-16,7 39 16 15,-3 19 13-15,0 37 22 16,-1 16 4-16,1 29-11 15,-1 15-13-15,1 35-19 16,-1 17-6-16,-1 37-7 16,4 23-6-16,-6 5-8 15,3 0-3-15,3-12 10 16,-5-21 2-16,6-31 19 16,15-10 8-16,-15-38 26 0,3-13 22 15,6-19 13-15,-10-18 3 16,21-18-30-16,2-7-18 15,7-7-32-15,-8-5-6 16,-1 7-5-16,-3-1 2 16,-4-1 3-16,9 2 1 15,2-12 3-15,1-7-2 0,-4-12-4 16,-4-6-6-16,-8-2-17 16,-7-9-8-16,-9-9-25 15,-7 1-10-15,0 19-4 16,0 18 5-16,-1 30 30 15,3 19 10-15,-2 23-32 16,4 15-32-16,7 33 55 16</inkml:trace>
  <inkml:trace contextRef="#ctx0" brushRef="#br0" timeOffset="3">22588 7992 850 0,'6'24'346'0,"13"-48"-167"16,3-4-133-16,2-22 3 15,-2-8-1-15,-6-22-12 16,-2-16-4-16,-3-21-16 15,-7-13-6-15,-4-21-11 16,-2 1 1-16,-3 19 8 16,-1 14 3-16,3 47 24 15,1 20 12-15,2 34 1 16,4 16-2-16,5 28-23 16,2 17-15-16,7 27-11 15,5 13-7-15,3 6-6 0,8 7-7 16,-2-13-7-16,-1-7 3 15,1-10 9-15,-2-7 9 16,0-1 31-16,2-5 13 16,-6-11 19-16,-7-10 0 15,3-11-3-15,1 0-9 16,0-5-5-16,8-3-2 16,-1-7 2-16,-1-7 2 15,7-19-10-15,-4-20 0 0,4-41-17 16,-1-20-4-16,-9-45-8 15,-4-12-13-15,-8-34-34 16,-2-5-26-16,-1 35-34 16,2 16 10-16,-4 76-4 15,-2 25-1-15,-11 38 77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00:09:31.24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0T00:09:34.46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19-Jul-21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1" name="Google Shape;244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19-Jul-21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_center_white">
  <p:cSld name="Title Only_center_white">
    <p:spTree>
      <p:nvGrpSpPr>
        <p:cNvPr id="1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461"/>
          <p:cNvSpPr/>
          <p:nvPr/>
        </p:nvSpPr>
        <p:spPr>
          <a:xfrm>
            <a:off x="0" y="0"/>
            <a:ext cx="9144000" cy="478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9" name="Google Shape;3359;p461"/>
          <p:cNvSpPr txBox="1">
            <a:spLocks noGrp="1"/>
          </p:cNvSpPr>
          <p:nvPr>
            <p:ph type="title"/>
          </p:nvPr>
        </p:nvSpPr>
        <p:spPr>
          <a:xfrm>
            <a:off x="457200" y="709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4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60" name="Google Shape;3360;p461"/>
          <p:cNvSpPr txBox="1">
            <a:spLocks noGrp="1"/>
          </p:cNvSpPr>
          <p:nvPr>
            <p:ph type="sldNum" idx="12"/>
          </p:nvPr>
        </p:nvSpPr>
        <p:spPr>
          <a:xfrm>
            <a:off x="137953" y="4853919"/>
            <a:ext cx="3447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7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19-Jul-21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dam.burstyn@gmail.com" TargetMode="External"/><Relationship Id="rId7" Type="http://schemas.openxmlformats.org/officeDocument/2006/relationships/image" Target="../media/image7.jpeg"/><Relationship Id="rId2" Type="http://schemas.openxmlformats.org/officeDocument/2006/relationships/hyperlink" Target="mailto:ulloajuan@hot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mailto:idomaica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hoopshype.com/salaries/player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basketball-reference.com/about/glossary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customXml" Target="../ink/ink4.xml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Project </a:t>
            </a:r>
            <a:r>
              <a:rPr lang="es-ES" sz="2000" dirty="0" err="1"/>
              <a:t>title</a:t>
            </a:r>
            <a:r>
              <a:rPr lang="es-ES" sz="2000" dirty="0"/>
              <a:t> &amp; </a:t>
            </a:r>
            <a:r>
              <a:rPr lang="es-ES" sz="2000" dirty="0" err="1"/>
              <a:t>description</a:t>
            </a:r>
            <a:endParaRPr lang="es-E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31875-838D-47D5-B3F8-2DAEE03A873E}"/>
              </a:ext>
            </a:extLst>
          </p:cNvPr>
          <p:cNvSpPr txBox="1"/>
          <p:nvPr/>
        </p:nvSpPr>
        <p:spPr>
          <a:xfrm>
            <a:off x="576072" y="6748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NBA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robot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replacer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oopistani: I, T-Robot">
            <a:extLst>
              <a:ext uri="{FF2B5EF4-FFF2-40B4-BE49-F238E27FC236}">
                <a16:creationId xmlns:a16="http://schemas.microsoft.com/office/drawing/2014/main" id="{BACABB62-A732-4A77-BC78-049FA455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00" y="2361552"/>
            <a:ext cx="1953401" cy="25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253303-2866-41E0-88F0-1163164A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045" y="1942741"/>
            <a:ext cx="1237779" cy="15455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627788-C0FD-4942-BFFD-3A99747E175B}"/>
              </a:ext>
            </a:extLst>
          </p:cNvPr>
          <p:cNvSpPr txBox="1"/>
          <p:nvPr/>
        </p:nvSpPr>
        <p:spPr>
          <a:xfrm>
            <a:off x="576072" y="1194884"/>
            <a:ext cx="821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Automated Machine Learning to Predict NBA Player replacement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3D1C15-8DDD-4551-8023-2F364D82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66" y="2088503"/>
            <a:ext cx="3202695" cy="2874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D9569C-E719-4DF9-819C-ADB9369F5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042" y="3500049"/>
            <a:ext cx="1488737" cy="12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35387-4FB1-41F2-A32E-D253F974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82" y="677856"/>
            <a:ext cx="4190238" cy="41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Machine Learning Workflow">
            <a:extLst>
              <a:ext uri="{FF2B5EF4-FFF2-40B4-BE49-F238E27FC236}">
                <a16:creationId xmlns:a16="http://schemas.microsoft.com/office/drawing/2014/main" id="{9D745086-DEC7-429F-8EC7-DA2DB0D1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32" y="164592"/>
            <a:ext cx="3962896" cy="481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5E997-5438-4DB4-86AD-B62940060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13" y="0"/>
            <a:ext cx="41583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015B-4C19-49A0-82D4-16D98292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BE7EB-7131-4EC0-AC46-E6C0ED29A8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F6A9-C231-4DCD-9073-E5A26008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8D1ABD-BDAB-4C5A-BFB2-3DDA04FE8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F91D-C450-4A5E-80E3-3A099DEA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A2E3C-3779-4019-AF31-34AD685C59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8B75-A838-416E-90F8-56EF6FA7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D1326B-C54C-4F88-8986-0996210F6D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2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8285-FA63-43B6-9836-6CF7866E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DCA62-D2A5-4295-8A57-D99142829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9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 MEMBERS: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B4419C-ADF7-41B7-8DFA-E4032E46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11236"/>
              </p:ext>
            </p:extLst>
          </p:nvPr>
        </p:nvGraphicFramePr>
        <p:xfrm>
          <a:off x="2228379" y="1231016"/>
          <a:ext cx="4361180" cy="655131"/>
        </p:xfrm>
        <a:graphic>
          <a:graphicData uri="http://schemas.openxmlformats.org/drawingml/2006/table">
            <a:tbl>
              <a:tblPr firstRow="1" firstCol="1" bandRow="1"/>
              <a:tblGrid>
                <a:gridCol w="1539875">
                  <a:extLst>
                    <a:ext uri="{9D8B030D-6E8A-4147-A177-3AD203B41FA5}">
                      <a16:colId xmlns:a16="http://schemas.microsoft.com/office/drawing/2014/main" val="3754403198"/>
                    </a:ext>
                  </a:extLst>
                </a:gridCol>
                <a:gridCol w="2821305">
                  <a:extLst>
                    <a:ext uri="{9D8B030D-6E8A-4147-A177-3AD203B41FA5}">
                      <a16:colId xmlns:a16="http://schemas.microsoft.com/office/drawing/2014/main" val="1297294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Juan Ulloa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kern="1200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ulloajuan@hotmail.com</a:t>
                      </a:r>
                      <a:r>
                        <a:rPr lang="en-US" sz="1200" u="sng" kern="1200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14469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 Burstyn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adam.burstyn@gmail.com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437518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Ignacio Domaica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/>
                        </a:rPr>
                        <a:t>idomaica@gmail.com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91111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ACC2D6F-F54B-4CA1-975B-306CEBEEA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612" y="2877015"/>
            <a:ext cx="1780430" cy="1830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F6B92C-6923-4BAA-9A59-D8A930DAF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4285" y="2877015"/>
            <a:ext cx="1837345" cy="1830083"/>
          </a:xfrm>
          <a:prstGeom prst="rect">
            <a:avLst/>
          </a:prstGeom>
        </p:spPr>
      </p:pic>
      <p:pic>
        <p:nvPicPr>
          <p:cNvPr id="1026" name="Picture 2" descr="Profile photo for Ignacio Domaica">
            <a:extLst>
              <a:ext uri="{FF2B5EF4-FFF2-40B4-BE49-F238E27FC236}">
                <a16:creationId xmlns:a16="http://schemas.microsoft.com/office/drawing/2014/main" id="{CD63C7BA-D804-4810-83A0-72EF2BFB3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460" y="2877015"/>
            <a:ext cx="1830083" cy="183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Scope</a:t>
            </a:r>
            <a:r>
              <a:rPr lang="es-ES" sz="18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BB02E-6734-45B3-B712-81634A6895E1}"/>
              </a:ext>
            </a:extLst>
          </p:cNvPr>
          <p:cNvSpPr txBox="1"/>
          <p:nvPr/>
        </p:nvSpPr>
        <p:spPr>
          <a:xfrm>
            <a:off x="381000" y="666280"/>
            <a:ext cx="8415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idea would be to determine which player is best suited to fill a certain position on any NBA team based on existing players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and-or including draftees or not.</a:t>
            </a:r>
            <a:endParaRPr lang="es-E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E78F-E9F4-40E1-930B-8A2EBA41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96" y="1689145"/>
            <a:ext cx="6364224" cy="28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2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endParaRPr lang="es-E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5C33A-1F4C-4D9F-A3DF-39886F96B3D4}"/>
              </a:ext>
            </a:extLst>
          </p:cNvPr>
          <p:cNvSpPr txBox="1"/>
          <p:nvPr/>
        </p:nvSpPr>
        <p:spPr>
          <a:xfrm>
            <a:off x="3666744" y="939215"/>
            <a:ext cx="355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STEP 1.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- 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3C8A5-1B1F-4EEC-AB4B-436E1A19EB07}"/>
              </a:ext>
            </a:extLst>
          </p:cNvPr>
          <p:cNvSpPr txBox="1"/>
          <p:nvPr/>
        </p:nvSpPr>
        <p:spPr>
          <a:xfrm>
            <a:off x="3666744" y="1636015"/>
            <a:ext cx="46085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.- 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performance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performance data can be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as defaults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corrections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sliders,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16957-94A3-44E2-9A5B-784D1FA54CB5}"/>
              </a:ext>
            </a:extLst>
          </p:cNvPr>
          <p:cNvSpPr txBox="1"/>
          <p:nvPr/>
        </p:nvSpPr>
        <p:spPr>
          <a:xfrm>
            <a:off x="4572000" y="2269949"/>
            <a:ext cx="396292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.- 	Will be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collected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from:</a:t>
            </a:r>
          </a:p>
          <a:p>
            <a:pPr marL="804863" indent="-804863"/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62063" lvl="1" indent="-804863"/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NBA 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https://hoopshype.com/salaries/players/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6DC78D-FCCB-4C98-A1B4-084B5B75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137" y="2841418"/>
            <a:ext cx="1623878" cy="14878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71CCD6-36CC-4CF4-8EA4-2D733AC90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45" y="2873552"/>
            <a:ext cx="2097933" cy="18065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516AE5-6E87-430C-99C3-9C5607755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1" y="654920"/>
            <a:ext cx="1089701" cy="16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r>
              <a:rPr lang="es-ES" sz="1800" dirty="0"/>
              <a:t>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A6E67-B064-43D1-B545-FBFAD4759EDF}"/>
              </a:ext>
            </a:extLst>
          </p:cNvPr>
          <p:cNvSpPr txBox="1"/>
          <p:nvPr/>
        </p:nvSpPr>
        <p:spPr>
          <a:xfrm>
            <a:off x="576072" y="665351"/>
            <a:ext cx="7598664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CLOSEST PLAYER PERFORMANCE COMPARISON</a:t>
            </a:r>
          </a:p>
          <a:p>
            <a:pPr algn="l" rtl="0"/>
            <a:endParaRPr lang="en-US" sz="1000" b="1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XXXXX</a:t>
            </a:r>
          </a:p>
          <a:p>
            <a:pPr lvl="2"/>
            <a:r>
              <a:rPr lang="en-US" sz="10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similar</a:t>
            </a: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Including every stat and similar performance</a:t>
            </a:r>
          </a:p>
          <a:p>
            <a:pPr lvl="2"/>
            <a:r>
              <a:rPr lang="en-US" sz="10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salary size dots</a:t>
            </a: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 red or team colors</a:t>
            </a:r>
          </a:p>
          <a:p>
            <a:pPr lvl="2"/>
            <a:r>
              <a:rPr lang="en-US" sz="10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colors dictionary if possible</a:t>
            </a:r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Glossary</a:t>
            </a:r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en-US" sz="11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indent="-914400"/>
            <a:r>
              <a:rPr lang="en-US" sz="11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0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Specific players have contracts and salaries. Do we want to filter players also with salary data to respect salary caps?</a:t>
            </a:r>
            <a:endParaRPr lang="en-US" sz="1100" b="1" dirty="0">
              <a:solidFill>
                <a:srgbClr val="7030A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1974A4-500E-48EC-99EE-55B0DE7CAAEF}"/>
              </a:ext>
            </a:extLst>
          </p:cNvPr>
          <p:cNvSpPr/>
          <p:nvPr/>
        </p:nvSpPr>
        <p:spPr>
          <a:xfrm>
            <a:off x="4795024" y="3898286"/>
            <a:ext cx="646771" cy="57986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D3143B-0BC0-47D1-8C0B-43C9EA87E432}"/>
              </a:ext>
            </a:extLst>
          </p:cNvPr>
          <p:cNvSpPr/>
          <p:nvPr/>
        </p:nvSpPr>
        <p:spPr>
          <a:xfrm>
            <a:off x="6598696" y="3331141"/>
            <a:ext cx="646771" cy="57986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94C926-A13D-41BC-8EA8-7346F82760DE}"/>
                  </a:ext>
                </a:extLst>
              </p14:cNvPr>
              <p14:cNvContentPartPr/>
              <p14:nvPr/>
            </p14:nvContentPartPr>
            <p14:xfrm>
              <a:off x="5508533" y="3560848"/>
              <a:ext cx="1115280" cy="491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94C926-A13D-41BC-8EA8-7346F82760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0533" y="3452848"/>
                <a:ext cx="115092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51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r>
              <a:rPr lang="es-ES" sz="1800" dirty="0"/>
              <a:t> (3)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CD4E-663C-4D8C-9E94-A1016479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05" y="2470928"/>
            <a:ext cx="5308877" cy="2337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F9DBD-7EA1-45EA-9DAA-F2D011039AC7}"/>
              </a:ext>
            </a:extLst>
          </p:cNvPr>
          <p:cNvSpPr txBox="1"/>
          <p:nvPr/>
        </p:nvSpPr>
        <p:spPr>
          <a:xfrm>
            <a:off x="585216" y="594149"/>
            <a:ext cx="81381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69963" indent="-969963"/>
            <a:r>
              <a:rPr lang="es-E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.-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and machine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forecasting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9963" indent="-969963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9963" indent="-969963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	Will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up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s-ES" sz="1600" dirty="0" err="1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s-E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5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34730-7B42-4202-A993-A5C3AEF58384}"/>
              </a:ext>
            </a:extLst>
          </p:cNvPr>
          <p:cNvSpPr txBox="1"/>
          <p:nvPr/>
        </p:nvSpPr>
        <p:spPr>
          <a:xfrm>
            <a:off x="381000" y="733978"/>
            <a:ext cx="2409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Euclidean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3F23A-382E-4523-B105-5514E41B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71" y="733978"/>
            <a:ext cx="2438400" cy="1557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D24E3-4715-422D-B960-0F6AFF5D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91" y="780655"/>
            <a:ext cx="2265530" cy="1355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F44B01-2568-4039-A7E3-6398F1E2C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191" y="2403463"/>
            <a:ext cx="1923300" cy="1473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5D1C98-8355-4D7B-828A-4F28EBE4C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491" y="3751521"/>
            <a:ext cx="1853779" cy="12895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07A6502-268E-4227-908B-836415B218F5}"/>
                  </a:ext>
                </a:extLst>
              </p14:cNvPr>
              <p14:cNvContentPartPr/>
              <p14:nvPr/>
            </p14:nvContentPartPr>
            <p14:xfrm>
              <a:off x="6214581" y="15425"/>
              <a:ext cx="1168200" cy="631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07A6502-268E-4227-908B-836415B218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05221" y="6065"/>
                <a:ext cx="118692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E3B6DB-2DB4-4D6E-826C-9A4D1C77941A}"/>
                  </a:ext>
                </a:extLst>
              </p14:cNvPr>
              <p14:cNvContentPartPr/>
              <p14:nvPr/>
            </p14:nvContentPartPr>
            <p14:xfrm>
              <a:off x="1189253" y="93644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E3B6DB-2DB4-4D6E-826C-9A4D1C7794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71253" y="82844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2BB37E-1077-4938-A95E-B00078132C46}"/>
                  </a:ext>
                </a:extLst>
              </p14:cNvPr>
              <p14:cNvContentPartPr/>
              <p14:nvPr/>
            </p14:nvContentPartPr>
            <p14:xfrm>
              <a:off x="2609093" y="165752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2BB37E-1077-4938-A95E-B00078132C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1453" y="1549528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VISUALIZATIONS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 descr="Using Machine Learning to Find the 8 Types of Players in the NBA | by Alex  Cheng | Fastbreak Data | Medium">
            <a:extLst>
              <a:ext uri="{FF2B5EF4-FFF2-40B4-BE49-F238E27FC236}">
                <a16:creationId xmlns:a16="http://schemas.microsoft.com/office/drawing/2014/main" id="{13FA9B84-0111-4511-B5AC-E08CFF3DC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3" y="2998200"/>
            <a:ext cx="1825941" cy="170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41FD20-EF10-4D81-A7ED-67F355B8794C}"/>
              </a:ext>
            </a:extLst>
          </p:cNvPr>
          <p:cNvSpPr txBox="1"/>
          <p:nvPr/>
        </p:nvSpPr>
        <p:spPr>
          <a:xfrm>
            <a:off x="898971" y="705761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determined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Pyvis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Maxplotlib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FE0F7-4745-4DC2-B7B3-E86D01D1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32" y="3051084"/>
            <a:ext cx="2935356" cy="1511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C8B31-5E2B-48CD-A154-A71865CEE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750" y="2971029"/>
            <a:ext cx="3615250" cy="18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7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27"/>
          <p:cNvSpPr/>
          <p:nvPr/>
        </p:nvSpPr>
        <p:spPr>
          <a:xfrm>
            <a:off x="1533210" y="1499687"/>
            <a:ext cx="6077583" cy="16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450" tIns="40225" rIns="80450" bIns="40225" anchor="t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00"/>
              <a:buFont typeface="Arial"/>
              <a:buNone/>
            </a:pPr>
            <a:r>
              <a:rPr lang="en-US" sz="10100" b="1" i="0" u="none" strike="noStrike" dirty="0">
                <a:ln/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rial"/>
                <a:ea typeface="Arial"/>
                <a:cs typeface="Arial"/>
                <a:sym typeface="Arial"/>
              </a:rPr>
              <a:t>BACK UP</a:t>
            </a:r>
            <a:endParaRPr sz="1400" b="1" i="0" u="none" strike="noStrike" dirty="0">
              <a:ln/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p27"/>
          <p:cNvSpPr txBox="1"/>
          <p:nvPr/>
        </p:nvSpPr>
        <p:spPr>
          <a:xfrm>
            <a:off x="47501" y="4854575"/>
            <a:ext cx="435099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pen San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fld>
            <a:endParaRPr sz="1000" b="0" i="0" u="none" strike="noStrike" cap="none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763</TotalTime>
  <Words>277</Words>
  <Application>Microsoft Office PowerPoint</Application>
  <PresentationFormat>On-screen Show (16:9)</PresentationFormat>
  <Paragraphs>77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Open Sans</vt:lpstr>
      <vt:lpstr>Wingdings</vt:lpstr>
      <vt:lpstr>blank</vt:lpstr>
      <vt:lpstr>Project title &amp; description</vt:lpstr>
      <vt:lpstr>TEAM MEMBERS: </vt:lpstr>
      <vt:lpstr>Scope </vt:lpstr>
      <vt:lpstr>Design / Steps</vt:lpstr>
      <vt:lpstr>Design / Steps (2)</vt:lpstr>
      <vt:lpstr>Design / Steps (3)</vt:lpstr>
      <vt:lpstr>MODELS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14</cp:revision>
  <cp:lastPrinted>2021-07-15T18:44:28Z</cp:lastPrinted>
  <dcterms:created xsi:type="dcterms:W3CDTF">2021-07-15T13:03:47Z</dcterms:created>
  <dcterms:modified xsi:type="dcterms:W3CDTF">2021-07-20T00:37:01Z</dcterms:modified>
</cp:coreProperties>
</file>