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Russian Losses In Ukraine and Media Silence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Group 14: Alexander Burt, Abigail </a:t>
            </a:r>
            <a:r>
              <a:rPr lang="en-US" dirty="0" err="1"/>
              <a:t>Audlin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/>
          <a:lstStyle/>
          <a:p>
            <a:r>
              <a:rPr lang="en-US" dirty="0"/>
              <a:t>Descriptive Slide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752F0-A6B3-44ED-8393-6C17C5B4285D}"/>
              </a:ext>
            </a:extLst>
          </p:cNvPr>
          <p:cNvSpPr txBox="1"/>
          <p:nvPr/>
        </p:nvSpPr>
        <p:spPr>
          <a:xfrm>
            <a:off x="46796" y="812165"/>
            <a:ext cx="40054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analyzed the first 281 days of the Russia/Ukraine Conflict with Russian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results were surprising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Web scrapping techniques from three different sites and Google Trends (Next Slide) to show overall totals and popular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needed to clean our data and add variables that would show losses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checked both human losses and equipment losses since the beginning of the war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checked with the total number the Russian Armed Forces had as of 2020 through Web Scrapping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82EA9B-4A17-40B8-9B53-11E0912A12E1}"/>
              </a:ext>
            </a:extLst>
          </p:cNvPr>
          <p:cNvGrpSpPr/>
          <p:nvPr/>
        </p:nvGrpSpPr>
        <p:grpSpPr>
          <a:xfrm>
            <a:off x="8610600" y="136525"/>
            <a:ext cx="3175832" cy="1485976"/>
            <a:chOff x="8441604" y="832953"/>
            <a:chExt cx="3175832" cy="14859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EEE8C7-B58D-4D67-8D92-D982222C1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1604" y="832953"/>
              <a:ext cx="1663786" cy="14859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614C62-C552-4D02-B31C-88961DE8C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05390" y="832953"/>
              <a:ext cx="1512046" cy="14859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010D06-9FE7-4278-81CB-819B94242DA2}"/>
              </a:ext>
            </a:extLst>
          </p:cNvPr>
          <p:cNvGrpSpPr/>
          <p:nvPr/>
        </p:nvGrpSpPr>
        <p:grpSpPr>
          <a:xfrm>
            <a:off x="4467880" y="1102174"/>
            <a:ext cx="3727071" cy="4653652"/>
            <a:chOff x="4439920" y="904073"/>
            <a:chExt cx="3727071" cy="46536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0CD7776-DC9A-40E6-8DDA-7E186D8A2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9920" y="904073"/>
              <a:ext cx="3727071" cy="23189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0BD6037-7F06-4759-AC8C-203F7BFF3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9920" y="3223047"/>
              <a:ext cx="3727071" cy="23346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58178-EEF9-4B04-BEA0-5BAD47313BDD}"/>
              </a:ext>
            </a:extLst>
          </p:cNvPr>
          <p:cNvSpPr/>
          <p:nvPr/>
        </p:nvSpPr>
        <p:spPr>
          <a:xfrm>
            <a:off x="8610600" y="934720"/>
            <a:ext cx="3175832" cy="2336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BB8927-E124-46A1-ABD7-69CDF2922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4951" y="1759026"/>
            <a:ext cx="3912262" cy="2478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57716DC-6CF7-4575-AD4F-8C496E1AA1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4950" y="4237654"/>
            <a:ext cx="3912261" cy="2388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3F93CD-F33C-4D36-9E03-6FF01F66C7AC}"/>
              </a:ext>
            </a:extLst>
          </p:cNvPr>
          <p:cNvGrpSpPr/>
          <p:nvPr/>
        </p:nvGrpSpPr>
        <p:grpSpPr>
          <a:xfrm>
            <a:off x="2402554" y="136525"/>
            <a:ext cx="7204013" cy="2197686"/>
            <a:chOff x="624554" y="762026"/>
            <a:chExt cx="7204013" cy="219768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314B4E-3BDC-4C0B-9761-1E6A07E3B9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751"/>
            <a:stretch/>
          </p:blipFill>
          <p:spPr>
            <a:xfrm>
              <a:off x="624554" y="762026"/>
              <a:ext cx="3602006" cy="21976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C00ED8D-4410-49E6-A1DF-F97785A92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6561" y="762026"/>
              <a:ext cx="3602006" cy="21976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B33F09-EF09-4F7A-B8A9-4DD6BB1327ED}"/>
              </a:ext>
            </a:extLst>
          </p:cNvPr>
          <p:cNvGrpSpPr/>
          <p:nvPr/>
        </p:nvGrpSpPr>
        <p:grpSpPr>
          <a:xfrm>
            <a:off x="2313906" y="2476451"/>
            <a:ext cx="7381307" cy="2260600"/>
            <a:chOff x="624553" y="3429000"/>
            <a:chExt cx="7381307" cy="22606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56620F3-8F6E-41A3-8EB7-ADF0EA902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553" y="3429000"/>
              <a:ext cx="3633251" cy="226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69332EA-4CD3-41DE-A0CA-76D427A31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7803" y="3429000"/>
              <a:ext cx="3748057" cy="2260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AD59DD-46E4-4600-8786-0339392DEF00}"/>
              </a:ext>
            </a:extLst>
          </p:cNvPr>
          <p:cNvGrpSpPr/>
          <p:nvPr/>
        </p:nvGrpSpPr>
        <p:grpSpPr>
          <a:xfrm>
            <a:off x="1313746" y="4793883"/>
            <a:ext cx="9564508" cy="1745029"/>
            <a:chOff x="1126857" y="4879291"/>
            <a:chExt cx="9564508" cy="17450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484A9D-74C2-40D7-8082-B90919030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6857" y="4879291"/>
              <a:ext cx="4603384" cy="174502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BC862C-0894-49AF-B62B-93974BDE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30241" y="4879291"/>
              <a:ext cx="4961124" cy="174502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{1D239516-E196-4092-850B-35E6007C714D}tf67328976_win32</Template>
  <TotalTime>206</TotalTime>
  <Words>108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Office Theme</vt:lpstr>
      <vt:lpstr>Russian Losses In Ukraine and Media Silence</vt:lpstr>
      <vt:lpstr>Descriptive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Russian Losses In Ukraine and Media Silence</dc:title>
  <dc:creator>Alexander James Burt</dc:creator>
  <cp:lastModifiedBy>Alexander James Burt</cp:lastModifiedBy>
  <cp:revision>2</cp:revision>
  <dcterms:created xsi:type="dcterms:W3CDTF">2022-12-04T22:34:01Z</dcterms:created>
  <dcterms:modified xsi:type="dcterms:W3CDTF">2022-12-05T02:00:55Z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