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86"/>
  </p:notesMasterIdLst>
  <p:handoutMasterIdLst>
    <p:handoutMasterId r:id="rId87"/>
  </p:handoutMasterIdLst>
  <p:sldIdLst>
    <p:sldId id="256" r:id="rId2"/>
    <p:sldId id="319" r:id="rId3"/>
    <p:sldId id="259" r:id="rId4"/>
    <p:sldId id="402" r:id="rId5"/>
    <p:sldId id="338" r:id="rId6"/>
    <p:sldId id="405" r:id="rId7"/>
    <p:sldId id="406" r:id="rId8"/>
    <p:sldId id="407" r:id="rId9"/>
    <p:sldId id="404" r:id="rId10"/>
    <p:sldId id="316" r:id="rId11"/>
    <p:sldId id="358" r:id="rId12"/>
    <p:sldId id="408" r:id="rId13"/>
    <p:sldId id="386" r:id="rId14"/>
    <p:sldId id="381" r:id="rId15"/>
    <p:sldId id="279" r:id="rId16"/>
    <p:sldId id="342" r:id="rId17"/>
    <p:sldId id="394" r:id="rId18"/>
    <p:sldId id="340" r:id="rId19"/>
    <p:sldId id="288" r:id="rId20"/>
    <p:sldId id="289" r:id="rId21"/>
    <p:sldId id="262" r:id="rId22"/>
    <p:sldId id="302" r:id="rId23"/>
    <p:sldId id="264" r:id="rId24"/>
    <p:sldId id="409" r:id="rId25"/>
    <p:sldId id="410" r:id="rId26"/>
    <p:sldId id="265" r:id="rId27"/>
    <p:sldId id="266" r:id="rId28"/>
    <p:sldId id="322" r:id="rId29"/>
    <p:sldId id="269" r:id="rId30"/>
    <p:sldId id="393" r:id="rId31"/>
    <p:sldId id="268" r:id="rId32"/>
    <p:sldId id="270" r:id="rId33"/>
    <p:sldId id="344" r:id="rId34"/>
    <p:sldId id="326" r:id="rId35"/>
    <p:sldId id="327" r:id="rId36"/>
    <p:sldId id="343" r:id="rId37"/>
    <p:sldId id="328" r:id="rId38"/>
    <p:sldId id="361" r:id="rId39"/>
    <p:sldId id="349" r:id="rId40"/>
    <p:sldId id="275" r:id="rId41"/>
    <p:sldId id="276" r:id="rId42"/>
    <p:sldId id="362" r:id="rId43"/>
    <p:sldId id="411" r:id="rId44"/>
    <p:sldId id="412" r:id="rId45"/>
    <p:sldId id="413" r:id="rId46"/>
    <p:sldId id="414" r:id="rId47"/>
    <p:sldId id="292" r:id="rId48"/>
    <p:sldId id="418" r:id="rId49"/>
    <p:sldId id="419" r:id="rId50"/>
    <p:sldId id="420" r:id="rId51"/>
    <p:sldId id="421" r:id="rId52"/>
    <p:sldId id="417" r:id="rId53"/>
    <p:sldId id="415" r:id="rId54"/>
    <p:sldId id="416" r:id="rId55"/>
    <p:sldId id="422" r:id="rId56"/>
    <p:sldId id="424" r:id="rId57"/>
    <p:sldId id="425" r:id="rId58"/>
    <p:sldId id="426" r:id="rId59"/>
    <p:sldId id="427" r:id="rId60"/>
    <p:sldId id="429" r:id="rId61"/>
    <p:sldId id="430" r:id="rId62"/>
    <p:sldId id="431" r:id="rId63"/>
    <p:sldId id="432" r:id="rId64"/>
    <p:sldId id="433" r:id="rId65"/>
    <p:sldId id="434" r:id="rId66"/>
    <p:sldId id="437" r:id="rId67"/>
    <p:sldId id="435" r:id="rId68"/>
    <p:sldId id="436" r:id="rId69"/>
    <p:sldId id="438" r:id="rId70"/>
    <p:sldId id="439" r:id="rId71"/>
    <p:sldId id="440" r:id="rId72"/>
    <p:sldId id="441" r:id="rId73"/>
    <p:sldId id="444" r:id="rId74"/>
    <p:sldId id="443" r:id="rId75"/>
    <p:sldId id="445" r:id="rId76"/>
    <p:sldId id="446" r:id="rId77"/>
    <p:sldId id="447" r:id="rId78"/>
    <p:sldId id="448" r:id="rId79"/>
    <p:sldId id="449" r:id="rId80"/>
    <p:sldId id="451" r:id="rId81"/>
    <p:sldId id="452" r:id="rId82"/>
    <p:sldId id="453" r:id="rId83"/>
    <p:sldId id="450" r:id="rId84"/>
    <p:sldId id="454" r:id="rId8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ECE"/>
    <a:srgbClr val="F26021"/>
    <a:srgbClr val="FFD33E"/>
    <a:srgbClr val="F6D1F4"/>
    <a:srgbClr val="CFF3C5"/>
    <a:srgbClr val="F6EF96"/>
    <a:srgbClr val="D0FFF3"/>
    <a:srgbClr val="BCA922"/>
    <a:srgbClr val="F6F228"/>
    <a:srgbClr val="5049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96"/>
    <p:restoredTop sz="94664"/>
  </p:normalViewPr>
  <p:slideViewPr>
    <p:cSldViewPr snapToGrid="0" snapToObjects="1">
      <p:cViewPr varScale="1">
        <p:scale>
          <a:sx n="60" d="100"/>
          <a:sy n="60" d="100"/>
        </p:scale>
        <p:origin x="12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5DDC15-51F7-3C40-88FC-0B3D872AC49C}" type="datetimeFigureOut">
              <a:rPr lang="en-US" smtClean="0"/>
              <a:t>11/23/2024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9952091-FA5B-C744-BB13-D5DDA7AB9F2C}" type="slidenum">
              <a:rPr lang="en-US" smtClean="0"/>
              <a:t>‹#›</a:t>
            </a:fld>
            <a:endParaRPr lang="en-US"/>
          </a:p>
        </p:txBody>
      </p:sp>
    </p:spTree>
    <p:extLst>
      <p:ext uri="{BB962C8B-B14F-4D97-AF65-F5344CB8AC3E}">
        <p14:creationId xmlns:p14="http://schemas.microsoft.com/office/powerpoint/2010/main" val="19154102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D642F8-1E0C-D74D-8B56-863EBB0A2D9E}" type="datetimeFigureOut">
              <a:rPr lang="en-US" smtClean="0"/>
              <a:t>11/23/2024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6DB9F1-7089-284F-968A-5D7899EE4DC1}" type="slidenum">
              <a:rPr lang="en-US" smtClean="0"/>
              <a:t>‹#›</a:t>
            </a:fld>
            <a:endParaRPr lang="en-US"/>
          </a:p>
        </p:txBody>
      </p:sp>
    </p:spTree>
    <p:extLst>
      <p:ext uri="{BB962C8B-B14F-4D97-AF65-F5344CB8AC3E}">
        <p14:creationId xmlns:p14="http://schemas.microsoft.com/office/powerpoint/2010/main" val="40659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Okay, this pseudo-code</a:t>
            </a:r>
            <a:r>
              <a:rPr lang="en-US" baseline="0" dirty="0"/>
              <a:t> is actually pretty intuitive, it's follows our </a:t>
            </a:r>
            <a:r>
              <a:rPr lang="en-US" baseline="0" dirty="0" err="1"/>
              <a:t>english</a:t>
            </a:r>
            <a:r>
              <a:rPr lang="en-US" baseline="0" dirty="0"/>
              <a:t> description.</a:t>
            </a:r>
          </a:p>
          <a:p>
            <a:endParaRPr lang="en-US" baseline="0" dirty="0"/>
          </a:p>
          <a:p>
            <a:r>
              <a:rPr lang="en-US" baseline="0" dirty="0"/>
              <a:t>(Question to ponder: what if we wanted to do this in-place?)</a:t>
            </a:r>
            <a:endParaRPr lang="en-US" dirty="0"/>
          </a:p>
        </p:txBody>
      </p:sp>
      <p:sp>
        <p:nvSpPr>
          <p:cNvPr id="4" name="Slide Number Placeholder 3"/>
          <p:cNvSpPr>
            <a:spLocks noGrp="1"/>
          </p:cNvSpPr>
          <p:nvPr>
            <p:ph type="sldNum" sz="quarter" idx="10"/>
          </p:nvPr>
        </p:nvSpPr>
        <p:spPr/>
        <p:txBody>
          <a:bodyPr/>
          <a:lstStyle/>
          <a:p>
            <a:fld id="{726DB9F1-7089-284F-968A-5D7899EE4DC1}" type="slidenum">
              <a:rPr lang="en-US" smtClean="0"/>
              <a:t>27</a:t>
            </a:fld>
            <a:endParaRPr lang="en-US"/>
          </a:p>
        </p:txBody>
      </p:sp>
    </p:spTree>
    <p:extLst>
      <p:ext uri="{BB962C8B-B14F-4D97-AF65-F5344CB8AC3E}">
        <p14:creationId xmlns:p14="http://schemas.microsoft.com/office/powerpoint/2010/main" val="8194113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different way</a:t>
            </a:r>
            <a:r>
              <a:rPr lang="en-US" baseline="0" dirty="0"/>
              <a:t> of looking at merge sort.  Let's take the same example, and think about it in terms of what order the MERGE calls happen in (instead of what order the recursive calls happen in)</a:t>
            </a:r>
            <a:endParaRPr lang="en-US" dirty="0"/>
          </a:p>
        </p:txBody>
      </p:sp>
      <p:sp>
        <p:nvSpPr>
          <p:cNvPr id="4" name="Slide Number Placeholder 3"/>
          <p:cNvSpPr>
            <a:spLocks noGrp="1"/>
          </p:cNvSpPr>
          <p:nvPr>
            <p:ph type="sldNum" sz="quarter" idx="10"/>
          </p:nvPr>
        </p:nvSpPr>
        <p:spPr/>
        <p:txBody>
          <a:bodyPr/>
          <a:lstStyle/>
          <a:p>
            <a:fld id="{726DB9F1-7089-284F-968A-5D7899EE4DC1}" type="slidenum">
              <a:rPr lang="en-US" smtClean="0"/>
              <a:t>29</a:t>
            </a:fld>
            <a:endParaRPr lang="en-US"/>
          </a:p>
        </p:txBody>
      </p:sp>
    </p:spTree>
    <p:extLst>
      <p:ext uri="{BB962C8B-B14F-4D97-AF65-F5344CB8AC3E}">
        <p14:creationId xmlns:p14="http://schemas.microsoft.com/office/powerpoint/2010/main" val="206914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726DB9F1-7089-284F-968A-5D7899EE4DC1}" type="slidenum">
              <a:rPr lang="en-US" smtClean="0"/>
              <a:t>55</a:t>
            </a:fld>
            <a:endParaRPr lang="en-US"/>
          </a:p>
        </p:txBody>
      </p:sp>
    </p:spTree>
    <p:extLst>
      <p:ext uri="{BB962C8B-B14F-4D97-AF65-F5344CB8AC3E}">
        <p14:creationId xmlns:p14="http://schemas.microsoft.com/office/powerpoint/2010/main" val="1209415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6DB9F1-7089-284F-968A-5D7899EE4DC1}" type="slidenum">
              <a:rPr lang="en-US" smtClean="0"/>
              <a:t>57</a:t>
            </a:fld>
            <a:endParaRPr lang="en-US"/>
          </a:p>
        </p:txBody>
      </p:sp>
    </p:spTree>
    <p:extLst>
      <p:ext uri="{BB962C8B-B14F-4D97-AF65-F5344CB8AC3E}">
        <p14:creationId xmlns:p14="http://schemas.microsoft.com/office/powerpoint/2010/main" val="2716336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6DB9F1-7089-284F-968A-5D7899EE4DC1}" type="slidenum">
              <a:rPr lang="en-US" smtClean="0"/>
              <a:t>70</a:t>
            </a:fld>
            <a:endParaRPr lang="en-US"/>
          </a:p>
        </p:txBody>
      </p:sp>
    </p:spTree>
    <p:extLst>
      <p:ext uri="{BB962C8B-B14F-4D97-AF65-F5344CB8AC3E}">
        <p14:creationId xmlns:p14="http://schemas.microsoft.com/office/powerpoint/2010/main" val="4190981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FE212A-9867-FF43-B29B-BF7943B5E8BF}"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B0CA4-3198-9940-9118-E85F445E1A6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FE212A-9867-FF43-B29B-BF7943B5E8BF}"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B0CA4-3198-9940-9118-E85F445E1A6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FE212A-9867-FF43-B29B-BF7943B5E8BF}"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B0CA4-3198-9940-9118-E85F445E1A6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FE212A-9867-FF43-B29B-BF7943B5E8BF}"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B0CA4-3198-9940-9118-E85F445E1A6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FE212A-9867-FF43-B29B-BF7943B5E8BF}" type="datetimeFigureOut">
              <a:rPr lang="en-US" smtClean="0"/>
              <a:t>11/23/2024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4B0CA4-3198-9940-9118-E85F445E1A6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FE212A-9867-FF43-B29B-BF7943B5E8BF}" type="datetimeFigureOut">
              <a:rPr lang="en-US" smtClean="0"/>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4B0CA4-3198-9940-9118-E85F445E1A6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FE212A-9867-FF43-B29B-BF7943B5E8BF}" type="datetimeFigureOut">
              <a:rPr lang="en-US" smtClean="0"/>
              <a:t>11/23/2024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4B0CA4-3198-9940-9118-E85F445E1A6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FE212A-9867-FF43-B29B-BF7943B5E8BF}" type="datetimeFigureOut">
              <a:rPr lang="en-US" smtClean="0"/>
              <a:t>11/23/2024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4B0CA4-3198-9940-9118-E85F445E1A6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FE212A-9867-FF43-B29B-BF7943B5E8BF}" type="datetimeFigureOut">
              <a:rPr lang="en-US" smtClean="0"/>
              <a:t>11/23/2024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4B0CA4-3198-9940-9118-E85F445E1A6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FE212A-9867-FF43-B29B-BF7943B5E8BF}" type="datetimeFigureOut">
              <a:rPr lang="en-US" smtClean="0"/>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4B0CA4-3198-9940-9118-E85F445E1A6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FE212A-9867-FF43-B29B-BF7943B5E8BF}" type="datetimeFigureOut">
              <a:rPr lang="en-US" smtClean="0"/>
              <a:t>11/23/2024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4B0CA4-3198-9940-9118-E85F445E1A6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FE212A-9867-FF43-B29B-BF7943B5E8BF}" type="datetimeFigureOut">
              <a:rPr lang="en-US" smtClean="0"/>
              <a:t>11/23/2024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4B0CA4-3198-9940-9118-E85F445E1A6F}" type="slidenum">
              <a:rPr lang="en-US" smtClean="0"/>
              <a:t>‹#›</a:t>
            </a:fld>
            <a:endParaRPr lang="en-US"/>
          </a:p>
        </p:txBody>
      </p:sp>
    </p:spTree>
    <p:extLst>
      <p:ext uri="{BB962C8B-B14F-4D97-AF65-F5344CB8AC3E}">
        <p14:creationId xmlns:p14="http://schemas.microsoft.com/office/powerpoint/2010/main" val="143318015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microsoft.com/office/2007/relationships/hdphoto" Target="../media/hdphoto1.wdp"/></Relationships>
</file>

<file path=ppt/slides/_rels/slide6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7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7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7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8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hyperlink" Target="https://www.math.umd.edu/~immortal/CMSC351/notes/mastertheorem.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Divide And Conquer</a:t>
            </a:r>
          </a:p>
        </p:txBody>
      </p:sp>
      <p:sp>
        <p:nvSpPr>
          <p:cNvPr id="3" name="Subtitle 2"/>
          <p:cNvSpPr>
            <a:spLocks noGrp="1"/>
          </p:cNvSpPr>
          <p:nvPr>
            <p:ph type="subTitle" idx="1"/>
          </p:nvPr>
        </p:nvSpPr>
        <p:spPr/>
        <p:txBody>
          <a:bodyPr/>
          <a:lstStyle/>
          <a:p>
            <a:r>
              <a:rPr lang="en-US" dirty="0"/>
              <a:t>Merge Sort, Quick Sort</a:t>
            </a:r>
          </a:p>
        </p:txBody>
      </p:sp>
    </p:spTree>
    <p:extLst>
      <p:ext uri="{BB962C8B-B14F-4D97-AF65-F5344CB8AC3E}">
        <p14:creationId xmlns:p14="http://schemas.microsoft.com/office/powerpoint/2010/main" val="512409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698" y="344952"/>
            <a:ext cx="7886700" cy="1325563"/>
          </a:xfrm>
        </p:spPr>
        <p:txBody>
          <a:bodyPr/>
          <a:lstStyle/>
          <a:p>
            <a:r>
              <a:rPr lang="en-US" dirty="0"/>
              <a:t>Why does this work?</a:t>
            </a:r>
          </a:p>
        </p:txBody>
      </p:sp>
      <p:sp>
        <p:nvSpPr>
          <p:cNvPr id="3" name="Content Placeholder 2"/>
          <p:cNvSpPr>
            <a:spLocks noGrp="1"/>
          </p:cNvSpPr>
          <p:nvPr>
            <p:ph idx="1"/>
          </p:nvPr>
        </p:nvSpPr>
        <p:spPr/>
        <p:txBody>
          <a:bodyPr>
            <a:normAutofit lnSpcReduction="10000"/>
          </a:bodyPr>
          <a:lstStyle/>
          <a:p>
            <a:pPr>
              <a:lnSpc>
                <a:spcPts val="4560"/>
              </a:lnSpc>
            </a:pPr>
            <a:r>
              <a:rPr lang="en-US" dirty="0"/>
              <a:t>Say you have a sorted list,                                  ,  and another element         .</a:t>
            </a:r>
          </a:p>
          <a:p>
            <a:pPr marL="0" indent="0">
              <a:buNone/>
            </a:pPr>
            <a:endParaRPr lang="en-US" dirty="0"/>
          </a:p>
          <a:p>
            <a:pPr>
              <a:lnSpc>
                <a:spcPts val="4860"/>
              </a:lnSpc>
            </a:pPr>
            <a:r>
              <a:rPr lang="en-US" dirty="0"/>
              <a:t>Insert         right after the largest thing that’s still smaller than        .  (Aka, right after        ). </a:t>
            </a:r>
          </a:p>
          <a:p>
            <a:pPr>
              <a:lnSpc>
                <a:spcPts val="4860"/>
              </a:lnSpc>
            </a:pPr>
            <a:endParaRPr lang="en-US" dirty="0"/>
          </a:p>
          <a:p>
            <a:r>
              <a:rPr lang="en-US" dirty="0"/>
              <a:t>Then you get a sorted list:</a:t>
            </a:r>
          </a:p>
          <a:p>
            <a:endParaRPr lang="en-US" dirty="0"/>
          </a:p>
        </p:txBody>
      </p:sp>
      <p:grpSp>
        <p:nvGrpSpPr>
          <p:cNvPr id="8" name="Group 7"/>
          <p:cNvGrpSpPr/>
          <p:nvPr/>
        </p:nvGrpSpPr>
        <p:grpSpPr>
          <a:xfrm>
            <a:off x="4759570" y="1825625"/>
            <a:ext cx="2555424" cy="634597"/>
            <a:chOff x="367101" y="5213059"/>
            <a:chExt cx="2366496" cy="563564"/>
          </a:xfrm>
        </p:grpSpPr>
        <p:sp>
          <p:nvSpPr>
            <p:cNvPr id="4" name="Rectangle 3"/>
            <p:cNvSpPr/>
            <p:nvPr/>
          </p:nvSpPr>
          <p:spPr>
            <a:xfrm>
              <a:off x="970940" y="5213059"/>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5" name="Rectangle 4"/>
            <p:cNvSpPr/>
            <p:nvPr/>
          </p:nvSpPr>
          <p:spPr>
            <a:xfrm>
              <a:off x="367101" y="5213060"/>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6" name="Rectangle 5"/>
            <p:cNvSpPr/>
            <p:nvPr/>
          </p:nvSpPr>
          <p:spPr>
            <a:xfrm>
              <a:off x="1549221" y="5213060"/>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7" name="Rectangle 6"/>
            <p:cNvSpPr/>
            <p:nvPr/>
          </p:nvSpPr>
          <p:spPr>
            <a:xfrm>
              <a:off x="2150205" y="5213060"/>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grpSp>
      <p:sp>
        <p:nvSpPr>
          <p:cNvPr id="9" name="Rectangle 8"/>
          <p:cNvSpPr/>
          <p:nvPr/>
        </p:nvSpPr>
        <p:spPr>
          <a:xfrm>
            <a:off x="3527533" y="2494298"/>
            <a:ext cx="512380" cy="532682"/>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10" name="Rectangle 9"/>
          <p:cNvSpPr/>
          <p:nvPr/>
        </p:nvSpPr>
        <p:spPr>
          <a:xfrm>
            <a:off x="1876869" y="3652336"/>
            <a:ext cx="503724" cy="609965"/>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nvGrpSpPr>
          <p:cNvPr id="11" name="Group 10"/>
          <p:cNvGrpSpPr/>
          <p:nvPr/>
        </p:nvGrpSpPr>
        <p:grpSpPr>
          <a:xfrm>
            <a:off x="4820362" y="5545082"/>
            <a:ext cx="1484692" cy="631881"/>
            <a:chOff x="367101" y="5213059"/>
            <a:chExt cx="1187231" cy="563564"/>
          </a:xfrm>
        </p:grpSpPr>
        <p:sp>
          <p:nvSpPr>
            <p:cNvPr id="12" name="Rectangle 11"/>
            <p:cNvSpPr/>
            <p:nvPr/>
          </p:nvSpPr>
          <p:spPr>
            <a:xfrm>
              <a:off x="970940" y="5213059"/>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13" name="Rectangle 12"/>
            <p:cNvSpPr/>
            <p:nvPr/>
          </p:nvSpPr>
          <p:spPr>
            <a:xfrm>
              <a:off x="367101" y="5213060"/>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grpSp>
      <p:sp>
        <p:nvSpPr>
          <p:cNvPr id="16" name="Rectangle 15"/>
          <p:cNvSpPr/>
          <p:nvPr/>
        </p:nvSpPr>
        <p:spPr>
          <a:xfrm>
            <a:off x="7068107" y="5545082"/>
            <a:ext cx="729561" cy="631880"/>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17" name="Rectangle 16"/>
          <p:cNvSpPr/>
          <p:nvPr/>
        </p:nvSpPr>
        <p:spPr>
          <a:xfrm>
            <a:off x="7797668" y="5545082"/>
            <a:ext cx="729561" cy="631880"/>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18" name="Rectangle 17"/>
          <p:cNvSpPr/>
          <p:nvPr/>
        </p:nvSpPr>
        <p:spPr>
          <a:xfrm>
            <a:off x="6302701" y="5545083"/>
            <a:ext cx="745721" cy="631879"/>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19" name="Rectangle 18"/>
          <p:cNvSpPr/>
          <p:nvPr/>
        </p:nvSpPr>
        <p:spPr>
          <a:xfrm>
            <a:off x="2836927" y="4313617"/>
            <a:ext cx="505364" cy="550521"/>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20" name="Rectangle 19"/>
          <p:cNvSpPr/>
          <p:nvPr/>
        </p:nvSpPr>
        <p:spPr>
          <a:xfrm>
            <a:off x="5998143" y="4293435"/>
            <a:ext cx="492651" cy="55052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Tree>
    <p:extLst>
      <p:ext uri="{BB962C8B-B14F-4D97-AF65-F5344CB8AC3E}">
        <p14:creationId xmlns:p14="http://schemas.microsoft.com/office/powerpoint/2010/main" val="538877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10" grpId="0" animBg="1"/>
      <p:bldP spid="16" grpId="0" animBg="1"/>
      <p:bldP spid="17" grpId="0" animBg="1"/>
      <p:bldP spid="18" grpId="0" animBg="1"/>
      <p:bldP spid="19" grpId="0" animBg="1"/>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3A9C-E057-374A-9BC8-E8904683258E}"/>
              </a:ext>
            </a:extLst>
          </p:cNvPr>
          <p:cNvSpPr>
            <a:spLocks noGrp="1"/>
          </p:cNvSpPr>
          <p:nvPr>
            <p:ph type="title"/>
          </p:nvPr>
        </p:nvSpPr>
        <p:spPr/>
        <p:txBody>
          <a:bodyPr/>
          <a:lstStyle/>
          <a:p>
            <a:r>
              <a:rPr lang="en-US" dirty="0"/>
              <a:t>This sounds like a job for…</a:t>
            </a:r>
          </a:p>
        </p:txBody>
      </p:sp>
      <p:sp>
        <p:nvSpPr>
          <p:cNvPr id="3" name="Content Placeholder 2">
            <a:extLst>
              <a:ext uri="{FF2B5EF4-FFF2-40B4-BE49-F238E27FC236}">
                <a16:creationId xmlns:a16="http://schemas.microsoft.com/office/drawing/2014/main" id="{10FBF54B-01DE-8E4B-B0F0-B8D7CD44286A}"/>
              </a:ext>
            </a:extLst>
          </p:cNvPr>
          <p:cNvSpPr>
            <a:spLocks noGrp="1"/>
          </p:cNvSpPr>
          <p:nvPr>
            <p:ph idx="1"/>
          </p:nvPr>
        </p:nvSpPr>
        <p:spPr>
          <a:xfrm>
            <a:off x="1752600" y="2104167"/>
            <a:ext cx="5238750" cy="4351338"/>
          </a:xfrm>
        </p:spPr>
        <p:txBody>
          <a:bodyPr>
            <a:normAutofit/>
          </a:bodyPr>
          <a:lstStyle/>
          <a:p>
            <a:pPr marL="0" indent="0" algn="ctr">
              <a:buNone/>
            </a:pPr>
            <a:r>
              <a:rPr lang="en-US" sz="6600" b="1" dirty="0">
                <a:solidFill>
                  <a:schemeClr val="accent4"/>
                </a:solidFill>
              </a:rPr>
              <a:t>Proof By Induction!</a:t>
            </a:r>
          </a:p>
        </p:txBody>
      </p:sp>
    </p:spTree>
    <p:extLst>
      <p:ext uri="{BB962C8B-B14F-4D97-AF65-F5344CB8AC3E}">
        <p14:creationId xmlns:p14="http://schemas.microsoft.com/office/powerpoint/2010/main" val="67141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1"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500" fill="hold"/>
                                        <p:tgtEl>
                                          <p:spTgt spid="3">
                                            <p:txEl>
                                              <p:pRg st="0" end="0"/>
                                            </p:txEl>
                                          </p:spTgt>
                                        </p:tgtEl>
                                        <p:attrNameLst>
                                          <p:attrName>style.rotation</p:attrName>
                                        </p:attrNameLst>
                                      </p:cBhvr>
                                      <p:tavLst>
                                        <p:tav tm="0">
                                          <p:val>
                                            <p:fltVal val="360"/>
                                          </p:val>
                                        </p:tav>
                                        <p:tav tm="100000">
                                          <p:val>
                                            <p:fltVal val="0"/>
                                          </p:val>
                                        </p:tav>
                                      </p:tavLst>
                                    </p:anim>
                                    <p:animEffect transition="in" filter="fade">
                                      <p:cBhvr>
                                        <p:cTn id="10"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of a proof by induction</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Let </a:t>
            </a:r>
            <a:r>
              <a:rPr lang="en-US" dirty="0">
                <a:latin typeface="Courier New" panose="02070309020205020404" pitchFamily="49" charset="0"/>
                <a:cs typeface="Courier New" panose="02070309020205020404" pitchFamily="49" charset="0"/>
              </a:rPr>
              <a:t>A</a:t>
            </a:r>
            <a:r>
              <a:rPr lang="en-US" dirty="0"/>
              <a:t> be a list of length </a:t>
            </a:r>
            <a:r>
              <a:rPr lang="en-US" dirty="0">
                <a:latin typeface="Courier New" panose="02070309020205020404" pitchFamily="49" charset="0"/>
                <a:cs typeface="Courier New" panose="02070309020205020404" pitchFamily="49" charset="0"/>
              </a:rPr>
              <a:t>n</a:t>
            </a:r>
            <a:r>
              <a:rPr lang="en-US" dirty="0"/>
              <a:t> </a:t>
            </a:r>
            <a:endParaRPr lang="en-US" dirty="0">
              <a:solidFill>
                <a:schemeClr val="accent4"/>
              </a:solidFill>
            </a:endParaRPr>
          </a:p>
          <a:p>
            <a:r>
              <a:rPr lang="en-US" dirty="0">
                <a:solidFill>
                  <a:schemeClr val="accent4"/>
                </a:solidFill>
              </a:rPr>
              <a:t>Base case</a:t>
            </a:r>
            <a:r>
              <a:rPr lang="en-US" dirty="0"/>
              <a:t>:  </a:t>
            </a:r>
          </a:p>
          <a:p>
            <a:pPr lvl="1"/>
            <a:r>
              <a:rPr lang="en-US" dirty="0">
                <a:latin typeface="Courier New" panose="02070309020205020404" pitchFamily="49" charset="0"/>
                <a:ea typeface="Courier" charset="0"/>
                <a:cs typeface="Courier New" panose="02070309020205020404" pitchFamily="49" charset="0"/>
              </a:rPr>
              <a:t>A[:1] </a:t>
            </a:r>
            <a:r>
              <a:rPr lang="en-US" dirty="0"/>
              <a:t>is sorted at the end of the 0’th iteration.</a:t>
            </a:r>
            <a:r>
              <a:rPr lang="en-US" dirty="0">
                <a:solidFill>
                  <a:schemeClr val="accent1"/>
                </a:solidFill>
              </a:rPr>
              <a:t> ✓</a:t>
            </a:r>
            <a:endParaRPr lang="en-US" dirty="0">
              <a:solidFill>
                <a:schemeClr val="accent4"/>
              </a:solidFill>
            </a:endParaRPr>
          </a:p>
          <a:p>
            <a:r>
              <a:rPr lang="en-US" dirty="0">
                <a:solidFill>
                  <a:schemeClr val="accent4"/>
                </a:solidFill>
              </a:rPr>
              <a:t>Inductive Hypothesis:  </a:t>
            </a:r>
          </a:p>
          <a:p>
            <a:pPr lvl="1"/>
            <a:r>
              <a:rPr lang="en-US" dirty="0">
                <a:latin typeface="Courier New" panose="02070309020205020404" pitchFamily="49" charset="0"/>
                <a:cs typeface="Courier New" panose="02070309020205020404" pitchFamily="49" charset="0"/>
              </a:rPr>
              <a:t>A[:i+1]</a:t>
            </a:r>
            <a:r>
              <a:rPr lang="en-US" dirty="0"/>
              <a:t> is sorted at the end of the </a:t>
            </a:r>
            <a:r>
              <a:rPr lang="en-US" dirty="0" err="1"/>
              <a:t>i</a:t>
            </a:r>
            <a:r>
              <a:rPr lang="en-US" baseline="30000" dirty="0" err="1"/>
              <a:t>th</a:t>
            </a:r>
            <a:r>
              <a:rPr lang="en-US" dirty="0"/>
              <a:t> iteration (of the outer loop).</a:t>
            </a:r>
            <a:endParaRPr lang="en-US" dirty="0">
              <a:solidFill>
                <a:schemeClr val="accent1"/>
              </a:solidFill>
            </a:endParaRPr>
          </a:p>
          <a:p>
            <a:r>
              <a:rPr lang="en-US" dirty="0">
                <a:solidFill>
                  <a:schemeClr val="accent4"/>
                </a:solidFill>
              </a:rPr>
              <a:t>Inductive step</a:t>
            </a:r>
            <a:r>
              <a:rPr lang="en-US" dirty="0"/>
              <a:t>:  </a:t>
            </a:r>
          </a:p>
          <a:p>
            <a:pPr lvl="1"/>
            <a:r>
              <a:rPr lang="en-US" dirty="0"/>
              <a:t>For any </a:t>
            </a:r>
            <a:r>
              <a:rPr lang="en-US" dirty="0">
                <a:latin typeface="Courier New" panose="02070309020205020404" pitchFamily="49" charset="0"/>
                <a:cs typeface="Courier New" panose="02070309020205020404" pitchFamily="49" charset="0"/>
              </a:rPr>
              <a:t>0 &lt; k &lt; n</a:t>
            </a:r>
            <a:r>
              <a:rPr lang="en-US" dirty="0"/>
              <a:t>, if the inductive hypothesis holds for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=k-1</a:t>
            </a:r>
            <a:r>
              <a:rPr lang="en-US" dirty="0"/>
              <a:t>, then it holds for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=k</a:t>
            </a:r>
            <a:r>
              <a:rPr lang="en-US" dirty="0"/>
              <a:t>.</a:t>
            </a:r>
          </a:p>
          <a:p>
            <a:pPr lvl="1"/>
            <a:r>
              <a:rPr lang="en-US" dirty="0"/>
              <a:t>Aka, if </a:t>
            </a:r>
            <a:r>
              <a:rPr lang="en-US" dirty="0">
                <a:latin typeface="Courier New" panose="02070309020205020404" pitchFamily="49" charset="0"/>
                <a:cs typeface="Courier New" panose="02070309020205020404" pitchFamily="49" charset="0"/>
              </a:rPr>
              <a:t>A[:k]</a:t>
            </a:r>
            <a:r>
              <a:rPr lang="en-US" dirty="0"/>
              <a:t> is sorted at step </a:t>
            </a:r>
            <a:r>
              <a:rPr lang="en-US" dirty="0">
                <a:latin typeface="Courier New" panose="02070309020205020404" pitchFamily="49" charset="0"/>
                <a:cs typeface="Courier New" panose="02070309020205020404" pitchFamily="49" charset="0"/>
              </a:rPr>
              <a:t>k-1</a:t>
            </a:r>
            <a:r>
              <a:rPr lang="en-US" dirty="0"/>
              <a:t>, then </a:t>
            </a:r>
            <a:r>
              <a:rPr lang="en-US" dirty="0">
                <a:latin typeface="Courier New" panose="02070309020205020404" pitchFamily="49" charset="0"/>
                <a:cs typeface="Courier New" panose="02070309020205020404" pitchFamily="49" charset="0"/>
              </a:rPr>
              <a:t>A[:k+1]</a:t>
            </a:r>
            <a:r>
              <a:rPr lang="en-US" dirty="0"/>
              <a:t> is sorted at step k (previous slide)</a:t>
            </a:r>
          </a:p>
          <a:p>
            <a:r>
              <a:rPr lang="en-US" dirty="0">
                <a:solidFill>
                  <a:schemeClr val="accent4"/>
                </a:solidFill>
              </a:rPr>
              <a:t>Conclusion</a:t>
            </a:r>
            <a:r>
              <a:rPr lang="en-US" dirty="0"/>
              <a:t>: </a:t>
            </a:r>
          </a:p>
          <a:p>
            <a:pPr lvl="1"/>
            <a:r>
              <a:rPr lang="en-US" dirty="0"/>
              <a:t>The inductive hypothesis holds for </a:t>
            </a:r>
            <a:r>
              <a:rPr lang="en-US" dirty="0" err="1"/>
              <a:t>i</a:t>
            </a:r>
            <a:r>
              <a:rPr lang="en-US" dirty="0"/>
              <a:t> = 0, 1, …, n-1.</a:t>
            </a:r>
          </a:p>
          <a:p>
            <a:pPr lvl="1"/>
            <a:r>
              <a:rPr lang="en-US" dirty="0"/>
              <a:t>In particular, it holds for </a:t>
            </a:r>
            <a:r>
              <a:rPr lang="en-US" dirty="0" err="1"/>
              <a:t>i</a:t>
            </a:r>
            <a:r>
              <a:rPr lang="en-US" dirty="0"/>
              <a:t>=n-1.</a:t>
            </a:r>
          </a:p>
          <a:p>
            <a:pPr lvl="1"/>
            <a:r>
              <a:rPr lang="en-US" dirty="0"/>
              <a:t>At the end of the </a:t>
            </a:r>
            <a:r>
              <a:rPr lang="en-US" dirty="0">
                <a:solidFill>
                  <a:schemeClr val="accent4"/>
                </a:solidFill>
              </a:rPr>
              <a:t>n-1’st </a:t>
            </a:r>
            <a:r>
              <a:rPr lang="en-US" dirty="0"/>
              <a:t>iteration (aka, at the end of the algorithm), </a:t>
            </a:r>
            <a:r>
              <a:rPr lang="en-US" dirty="0">
                <a:solidFill>
                  <a:schemeClr val="accent4"/>
                </a:solidFill>
                <a:latin typeface="Courier" charset="0"/>
                <a:ea typeface="Courier" charset="0"/>
                <a:cs typeface="Courier" charset="0"/>
              </a:rPr>
              <a:t>A[:n] = A </a:t>
            </a:r>
            <a:r>
              <a:rPr lang="en-US" dirty="0"/>
              <a:t>is sorted.  </a:t>
            </a:r>
          </a:p>
          <a:p>
            <a:pPr lvl="1"/>
            <a:r>
              <a:rPr lang="en-US" dirty="0"/>
              <a:t>That’s what we wanted! </a:t>
            </a:r>
            <a:r>
              <a:rPr lang="en-US" dirty="0">
                <a:solidFill>
                  <a:schemeClr val="accent1"/>
                </a:solidFill>
              </a:rPr>
              <a:t>✓</a:t>
            </a:r>
          </a:p>
        </p:txBody>
      </p:sp>
    </p:spTree>
    <p:extLst>
      <p:ext uri="{BB962C8B-B14F-4D97-AF65-F5344CB8AC3E}">
        <p14:creationId xmlns:p14="http://schemas.microsoft.com/office/powerpoint/2010/main" val="2343127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9FFEE-F6DA-C44B-9362-ADD39AC41F53}"/>
              </a:ext>
            </a:extLst>
          </p:cNvPr>
          <p:cNvSpPr>
            <a:spLocks noGrp="1"/>
          </p:cNvSpPr>
          <p:nvPr>
            <p:ph type="title"/>
          </p:nvPr>
        </p:nvSpPr>
        <p:spPr/>
        <p:txBody>
          <a:bodyPr/>
          <a:lstStyle/>
          <a:p>
            <a:r>
              <a:rPr lang="en-US" dirty="0"/>
              <a:t>Worst-case Analysis</a:t>
            </a:r>
          </a:p>
        </p:txBody>
      </p:sp>
      <p:sp>
        <p:nvSpPr>
          <p:cNvPr id="3" name="Content Placeholder 2">
            <a:extLst>
              <a:ext uri="{FF2B5EF4-FFF2-40B4-BE49-F238E27FC236}">
                <a16:creationId xmlns:a16="http://schemas.microsoft.com/office/drawing/2014/main" id="{709B83F2-6BA7-F940-A840-0CA000AA1380}"/>
              </a:ext>
            </a:extLst>
          </p:cNvPr>
          <p:cNvSpPr>
            <a:spLocks noGrp="1"/>
          </p:cNvSpPr>
          <p:nvPr>
            <p:ph idx="1"/>
          </p:nvPr>
        </p:nvSpPr>
        <p:spPr/>
        <p:txBody>
          <a:bodyPr/>
          <a:lstStyle/>
          <a:p>
            <a:r>
              <a:rPr lang="en-US" dirty="0"/>
              <a:t>In this class we will use worst-case analysis:</a:t>
            </a:r>
          </a:p>
          <a:p>
            <a:pPr lvl="1"/>
            <a:r>
              <a:rPr lang="en-US" dirty="0">
                <a:solidFill>
                  <a:schemeClr val="accent4"/>
                </a:solidFill>
              </a:rPr>
              <a:t>We assume that a “bad guy” produces a worst-case input for our algorithm, and we measure performance on that worst-case input.</a:t>
            </a:r>
          </a:p>
          <a:p>
            <a:endParaRPr lang="en-US" dirty="0"/>
          </a:p>
          <a:p>
            <a:r>
              <a:rPr lang="en-US" dirty="0"/>
              <a:t>How many operations are performed by the insertion sort algorithm on the worst-case input? </a:t>
            </a:r>
          </a:p>
        </p:txBody>
      </p:sp>
    </p:spTree>
    <p:extLst>
      <p:ext uri="{BB962C8B-B14F-4D97-AF65-F5344CB8AC3E}">
        <p14:creationId xmlns:p14="http://schemas.microsoft.com/office/powerpoint/2010/main" val="826821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A8C77-F610-1446-B937-37FA50CE29C0}"/>
              </a:ext>
            </a:extLst>
          </p:cNvPr>
          <p:cNvSpPr>
            <a:spLocks noGrp="1"/>
          </p:cNvSpPr>
          <p:nvPr>
            <p:ph type="title"/>
          </p:nvPr>
        </p:nvSpPr>
        <p:spPr/>
        <p:txBody>
          <a:bodyPr/>
          <a:lstStyle/>
          <a:p>
            <a:r>
              <a:rPr lang="en-US" dirty="0"/>
              <a:t>How fast is </a:t>
            </a:r>
            <a:r>
              <a:rPr lang="en-US" dirty="0" err="1"/>
              <a:t>InsertionSort</a:t>
            </a:r>
            <a:r>
              <a:rPr lang="en-US" dirty="0"/>
              <a:t>?</a:t>
            </a:r>
          </a:p>
        </p:txBody>
      </p:sp>
      <p:sp>
        <p:nvSpPr>
          <p:cNvPr id="3" name="Content Placeholder 2">
            <a:extLst>
              <a:ext uri="{FF2B5EF4-FFF2-40B4-BE49-F238E27FC236}">
                <a16:creationId xmlns:a16="http://schemas.microsoft.com/office/drawing/2014/main" id="{0740E3CB-CA32-1A46-B471-BBC19150E786}"/>
              </a:ext>
            </a:extLst>
          </p:cNvPr>
          <p:cNvSpPr>
            <a:spLocks noGrp="1"/>
          </p:cNvSpPr>
          <p:nvPr>
            <p:ph idx="1"/>
          </p:nvPr>
        </p:nvSpPr>
        <p:spPr/>
        <p:txBody>
          <a:bodyPr/>
          <a:lstStyle/>
          <a:p>
            <a:r>
              <a:rPr lang="en-US" dirty="0"/>
              <a:t>Let’s count the number of operations!</a:t>
            </a:r>
          </a:p>
        </p:txBody>
      </p:sp>
      <p:sp>
        <p:nvSpPr>
          <p:cNvPr id="4" name="TextBox 3">
            <a:extLst>
              <a:ext uri="{FF2B5EF4-FFF2-40B4-BE49-F238E27FC236}">
                <a16:creationId xmlns:a16="http://schemas.microsoft.com/office/drawing/2014/main" id="{06B34161-9926-0144-A75A-7B10A4EE3977}"/>
              </a:ext>
            </a:extLst>
          </p:cNvPr>
          <p:cNvSpPr txBox="1"/>
          <p:nvPr/>
        </p:nvSpPr>
        <p:spPr>
          <a:xfrm>
            <a:off x="1799329" y="2550400"/>
            <a:ext cx="5545341" cy="2308324"/>
          </a:xfrm>
          <a:prstGeom prst="rect">
            <a:avLst/>
          </a:prstGeom>
          <a:noFill/>
          <a:ln>
            <a:solidFill>
              <a:schemeClr val="accent2"/>
            </a:solidFill>
          </a:ln>
        </p:spPr>
        <p:txBody>
          <a:bodyPr wrap="square" rtlCol="0">
            <a:spAutoFit/>
          </a:bodyPr>
          <a:lstStyle/>
          <a:p>
            <a:r>
              <a:rPr lang="mr-IN" b="1" dirty="0" err="1">
                <a:latin typeface="Courier" charset="0"/>
                <a:ea typeface="Courier" charset="0"/>
                <a:cs typeface="Courier" charset="0"/>
              </a:rPr>
              <a:t>def</a:t>
            </a:r>
            <a:r>
              <a:rPr lang="mr-IN" dirty="0">
                <a:latin typeface="Courier" charset="0"/>
                <a:ea typeface="Courier" charset="0"/>
                <a:cs typeface="Courier" charset="0"/>
              </a:rPr>
              <a:t> </a:t>
            </a:r>
            <a:r>
              <a:rPr lang="mr-IN" dirty="0" err="1">
                <a:latin typeface="Courier" charset="0"/>
                <a:ea typeface="Courier" charset="0"/>
                <a:cs typeface="Courier" charset="0"/>
              </a:rPr>
              <a:t>InsertionSort</a:t>
            </a:r>
            <a:r>
              <a:rPr lang="mr-IN" dirty="0">
                <a:latin typeface="Courier" charset="0"/>
                <a:ea typeface="Courier" charset="0"/>
                <a:cs typeface="Courier" charset="0"/>
              </a:rPr>
              <a:t>(</a:t>
            </a:r>
            <a:r>
              <a:rPr lang="mr-IN" dirty="0" err="1">
                <a:latin typeface="Courier" charset="0"/>
                <a:ea typeface="Courier" charset="0"/>
                <a:cs typeface="Courier" charset="0"/>
              </a:rPr>
              <a:t>A</a:t>
            </a:r>
            <a:r>
              <a:rPr lang="mr-IN" dirty="0">
                <a:latin typeface="Courier" charset="0"/>
                <a:ea typeface="Courier" charset="0"/>
                <a:cs typeface="Courier" charset="0"/>
              </a:rPr>
              <a:t>):    </a:t>
            </a:r>
            <a:endParaRPr lang="en-US" dirty="0">
              <a:latin typeface="Courier" charset="0"/>
              <a:ea typeface="Courier" charset="0"/>
              <a:cs typeface="Courier" charset="0"/>
            </a:endParaRPr>
          </a:p>
          <a:p>
            <a:r>
              <a:rPr lang="en-US" dirty="0">
                <a:latin typeface="Courier" charset="0"/>
                <a:ea typeface="Courier" charset="0"/>
                <a:cs typeface="Courier" charset="0"/>
              </a:rPr>
              <a:t>   </a:t>
            </a:r>
            <a:r>
              <a:rPr lang="mr-IN" b="1" dirty="0" err="1">
                <a:latin typeface="Courier" charset="0"/>
                <a:ea typeface="Courier" charset="0"/>
                <a:cs typeface="Courier" charset="0"/>
              </a:rPr>
              <a:t>for</a:t>
            </a:r>
            <a:r>
              <a:rPr lang="mr-IN" dirty="0">
                <a:latin typeface="Courier" charset="0"/>
                <a:ea typeface="Courier" charset="0"/>
                <a:cs typeface="Courier" charset="0"/>
              </a:rPr>
              <a:t> </a:t>
            </a:r>
            <a:r>
              <a:rPr lang="mr-IN" dirty="0" err="1">
                <a:latin typeface="Courier" charset="0"/>
                <a:ea typeface="Courier" charset="0"/>
                <a:cs typeface="Courier" charset="0"/>
              </a:rPr>
              <a:t>i</a:t>
            </a:r>
            <a:r>
              <a:rPr lang="mr-IN" dirty="0">
                <a:latin typeface="Courier" charset="0"/>
                <a:ea typeface="Courier" charset="0"/>
                <a:cs typeface="Courier" charset="0"/>
              </a:rPr>
              <a:t> </a:t>
            </a:r>
            <a:r>
              <a:rPr lang="mr-IN" dirty="0" err="1">
                <a:latin typeface="Courier" charset="0"/>
                <a:ea typeface="Courier" charset="0"/>
                <a:cs typeface="Courier" charset="0"/>
              </a:rPr>
              <a:t>in</a:t>
            </a:r>
            <a:r>
              <a:rPr lang="mr-IN" dirty="0">
                <a:latin typeface="Courier" charset="0"/>
                <a:ea typeface="Courier" charset="0"/>
                <a:cs typeface="Courier" charset="0"/>
              </a:rPr>
              <a:t> </a:t>
            </a:r>
            <a:r>
              <a:rPr lang="mr-IN" dirty="0" err="1">
                <a:latin typeface="Courier" charset="0"/>
                <a:ea typeface="Courier" charset="0"/>
                <a:cs typeface="Courier" charset="0"/>
              </a:rPr>
              <a:t>range</a:t>
            </a:r>
            <a:r>
              <a:rPr lang="mr-IN" dirty="0">
                <a:latin typeface="Courier" charset="0"/>
                <a:ea typeface="Courier" charset="0"/>
                <a:cs typeface="Courier" charset="0"/>
              </a:rPr>
              <a:t>(1,len(</a:t>
            </a:r>
            <a:r>
              <a:rPr lang="mr-IN" dirty="0" err="1">
                <a:latin typeface="Courier" charset="0"/>
                <a:ea typeface="Courier" charset="0"/>
                <a:cs typeface="Courier" charset="0"/>
              </a:rPr>
              <a:t>A</a:t>
            </a:r>
            <a:r>
              <a:rPr lang="mr-IN" dirty="0">
                <a:latin typeface="Courier" charset="0"/>
                <a:ea typeface="Courier" charset="0"/>
                <a:cs typeface="Courier" charset="0"/>
              </a:rPr>
              <a:t>)):  </a:t>
            </a:r>
            <a:endParaRPr lang="en-US" dirty="0">
              <a:latin typeface="Courier" charset="0"/>
              <a:ea typeface="Courier" charset="0"/>
              <a:cs typeface="Courier" charset="0"/>
            </a:endParaRPr>
          </a:p>
          <a:p>
            <a:r>
              <a:rPr lang="mr-IN" dirty="0">
                <a:latin typeface="Courier" charset="0"/>
                <a:ea typeface="Courier" charset="0"/>
                <a:cs typeface="Courier" charset="0"/>
              </a:rPr>
              <a:t>   </a:t>
            </a:r>
            <a:r>
              <a:rPr lang="en-US" dirty="0">
                <a:latin typeface="Courier" charset="0"/>
                <a:ea typeface="Courier" charset="0"/>
                <a:cs typeface="Courier" charset="0"/>
              </a:rPr>
              <a:t>   </a:t>
            </a:r>
            <a:r>
              <a:rPr lang="mr-IN" dirty="0" err="1">
                <a:latin typeface="Courier" charset="0"/>
                <a:ea typeface="Courier" charset="0"/>
                <a:cs typeface="Courier" charset="0"/>
              </a:rPr>
              <a:t>current</a:t>
            </a:r>
            <a:r>
              <a:rPr lang="mr-IN" dirty="0">
                <a:latin typeface="Courier" charset="0"/>
                <a:ea typeface="Courier" charset="0"/>
                <a:cs typeface="Courier" charset="0"/>
              </a:rPr>
              <a:t> = </a:t>
            </a:r>
            <a:r>
              <a:rPr lang="mr-IN" dirty="0" err="1">
                <a:latin typeface="Courier" charset="0"/>
                <a:ea typeface="Courier" charset="0"/>
                <a:cs typeface="Courier" charset="0"/>
              </a:rPr>
              <a:t>A</a:t>
            </a:r>
            <a:r>
              <a:rPr lang="mr-IN" dirty="0">
                <a:latin typeface="Courier" charset="0"/>
                <a:ea typeface="Courier" charset="0"/>
                <a:cs typeface="Courier" charset="0"/>
              </a:rPr>
              <a:t>[</a:t>
            </a:r>
            <a:r>
              <a:rPr lang="mr-IN" dirty="0" err="1">
                <a:latin typeface="Courier" charset="0"/>
                <a:ea typeface="Courier" charset="0"/>
                <a:cs typeface="Courier" charset="0"/>
              </a:rPr>
              <a:t>i</a:t>
            </a:r>
            <a:r>
              <a:rPr lang="mr-IN" dirty="0">
                <a:latin typeface="Courier" charset="0"/>
                <a:ea typeface="Courier" charset="0"/>
                <a:cs typeface="Courier" charset="0"/>
              </a:rPr>
              <a:t>]</a:t>
            </a:r>
            <a:endParaRPr lang="en-US" dirty="0">
              <a:latin typeface="Courier" charset="0"/>
              <a:ea typeface="Courier" charset="0"/>
              <a:cs typeface="Courier" charset="0"/>
            </a:endParaRPr>
          </a:p>
          <a:p>
            <a:r>
              <a:rPr lang="mr-IN" dirty="0">
                <a:latin typeface="Courier" charset="0"/>
                <a:ea typeface="Courier" charset="0"/>
                <a:cs typeface="Courier" charset="0"/>
              </a:rPr>
              <a:t>     </a:t>
            </a:r>
            <a:r>
              <a:rPr lang="en-US" dirty="0">
                <a:latin typeface="Courier" charset="0"/>
                <a:ea typeface="Courier" charset="0"/>
                <a:cs typeface="Courier" charset="0"/>
              </a:rPr>
              <a:t> </a:t>
            </a:r>
            <a:r>
              <a:rPr lang="mr-IN" dirty="0" err="1">
                <a:latin typeface="Courier" charset="0"/>
                <a:ea typeface="Courier" charset="0"/>
                <a:cs typeface="Courier" charset="0"/>
              </a:rPr>
              <a:t>j</a:t>
            </a:r>
            <a:r>
              <a:rPr lang="mr-IN" dirty="0">
                <a:latin typeface="Courier" charset="0"/>
                <a:ea typeface="Courier" charset="0"/>
                <a:cs typeface="Courier" charset="0"/>
              </a:rPr>
              <a:t> = i-1</a:t>
            </a:r>
            <a:endParaRPr lang="en-US" dirty="0">
              <a:latin typeface="Courier" charset="0"/>
              <a:ea typeface="Courier" charset="0"/>
              <a:cs typeface="Courier" charset="0"/>
            </a:endParaRPr>
          </a:p>
          <a:p>
            <a:r>
              <a:rPr lang="mr-IN" dirty="0">
                <a:latin typeface="Courier" charset="0"/>
                <a:ea typeface="Courier" charset="0"/>
                <a:cs typeface="Courier" charset="0"/>
              </a:rPr>
              <a:t>      </a:t>
            </a:r>
            <a:r>
              <a:rPr lang="mr-IN" b="1" dirty="0" err="1">
                <a:latin typeface="Courier" charset="0"/>
                <a:ea typeface="Courier" charset="0"/>
                <a:cs typeface="Courier" charset="0"/>
              </a:rPr>
              <a:t>while</a:t>
            </a:r>
            <a:r>
              <a:rPr lang="mr-IN" dirty="0">
                <a:latin typeface="Courier" charset="0"/>
                <a:ea typeface="Courier" charset="0"/>
                <a:cs typeface="Courier" charset="0"/>
              </a:rPr>
              <a:t> </a:t>
            </a:r>
            <a:r>
              <a:rPr lang="mr-IN" dirty="0" err="1">
                <a:latin typeface="Courier" charset="0"/>
                <a:ea typeface="Courier" charset="0"/>
                <a:cs typeface="Courier" charset="0"/>
              </a:rPr>
              <a:t>j</a:t>
            </a:r>
            <a:r>
              <a:rPr lang="mr-IN" dirty="0">
                <a:latin typeface="Courier" charset="0"/>
                <a:ea typeface="Courier" charset="0"/>
                <a:cs typeface="Courier" charset="0"/>
              </a:rPr>
              <a:t> &gt;= 0 </a:t>
            </a:r>
            <a:r>
              <a:rPr lang="mr-IN" dirty="0" err="1">
                <a:latin typeface="Courier" charset="0"/>
                <a:ea typeface="Courier" charset="0"/>
                <a:cs typeface="Courier" charset="0"/>
              </a:rPr>
              <a:t>and</a:t>
            </a:r>
            <a:r>
              <a:rPr lang="mr-IN" dirty="0">
                <a:latin typeface="Courier" charset="0"/>
                <a:ea typeface="Courier" charset="0"/>
                <a:cs typeface="Courier" charset="0"/>
              </a:rPr>
              <a:t> </a:t>
            </a:r>
            <a:r>
              <a:rPr lang="mr-IN" dirty="0" err="1">
                <a:latin typeface="Courier" charset="0"/>
                <a:ea typeface="Courier" charset="0"/>
                <a:cs typeface="Courier" charset="0"/>
              </a:rPr>
              <a:t>A</a:t>
            </a:r>
            <a:r>
              <a:rPr lang="mr-IN" dirty="0">
                <a:latin typeface="Courier" charset="0"/>
                <a:ea typeface="Courier" charset="0"/>
                <a:cs typeface="Courier" charset="0"/>
              </a:rPr>
              <a:t>[</a:t>
            </a:r>
            <a:r>
              <a:rPr lang="mr-IN" dirty="0" err="1">
                <a:latin typeface="Courier" charset="0"/>
                <a:ea typeface="Courier" charset="0"/>
                <a:cs typeface="Courier" charset="0"/>
              </a:rPr>
              <a:t>j</a:t>
            </a:r>
            <a:r>
              <a:rPr lang="mr-IN" dirty="0">
                <a:latin typeface="Courier" charset="0"/>
                <a:ea typeface="Courier" charset="0"/>
                <a:cs typeface="Courier" charset="0"/>
              </a:rPr>
              <a:t>] &gt; </a:t>
            </a:r>
            <a:r>
              <a:rPr lang="mr-IN" dirty="0" err="1">
                <a:latin typeface="Courier" charset="0"/>
                <a:ea typeface="Courier" charset="0"/>
                <a:cs typeface="Courier" charset="0"/>
              </a:rPr>
              <a:t>current</a:t>
            </a:r>
            <a:r>
              <a:rPr lang="mr-IN" dirty="0">
                <a:latin typeface="Courier" charset="0"/>
                <a:ea typeface="Courier" charset="0"/>
                <a:cs typeface="Courier" charset="0"/>
              </a:rPr>
              <a:t>:</a:t>
            </a:r>
            <a:endParaRPr lang="en-US" dirty="0">
              <a:latin typeface="Courier" charset="0"/>
              <a:ea typeface="Courier" charset="0"/>
              <a:cs typeface="Courier" charset="0"/>
            </a:endParaRPr>
          </a:p>
          <a:p>
            <a:r>
              <a:rPr lang="mr-IN" dirty="0">
                <a:latin typeface="Courier" charset="0"/>
                <a:ea typeface="Courier" charset="0"/>
                <a:cs typeface="Courier" charset="0"/>
              </a:rPr>
              <a:t>         </a:t>
            </a:r>
            <a:r>
              <a:rPr lang="mr-IN" dirty="0" err="1">
                <a:latin typeface="Courier" charset="0"/>
                <a:ea typeface="Courier" charset="0"/>
                <a:cs typeface="Courier" charset="0"/>
              </a:rPr>
              <a:t>A</a:t>
            </a:r>
            <a:r>
              <a:rPr lang="mr-IN" dirty="0">
                <a:latin typeface="Courier" charset="0"/>
                <a:ea typeface="Courier" charset="0"/>
                <a:cs typeface="Courier" charset="0"/>
              </a:rPr>
              <a:t>[j+1] = </a:t>
            </a:r>
            <a:r>
              <a:rPr lang="mr-IN" dirty="0" err="1">
                <a:latin typeface="Courier" charset="0"/>
                <a:ea typeface="Courier" charset="0"/>
                <a:cs typeface="Courier" charset="0"/>
              </a:rPr>
              <a:t>A</a:t>
            </a:r>
            <a:r>
              <a:rPr lang="mr-IN" dirty="0">
                <a:latin typeface="Courier" charset="0"/>
                <a:ea typeface="Courier" charset="0"/>
                <a:cs typeface="Courier" charset="0"/>
              </a:rPr>
              <a:t>[</a:t>
            </a:r>
            <a:r>
              <a:rPr lang="mr-IN" dirty="0" err="1">
                <a:latin typeface="Courier" charset="0"/>
                <a:ea typeface="Courier" charset="0"/>
                <a:cs typeface="Courier" charset="0"/>
              </a:rPr>
              <a:t>j</a:t>
            </a:r>
            <a:r>
              <a:rPr lang="mr-IN" dirty="0">
                <a:latin typeface="Courier" charset="0"/>
                <a:ea typeface="Courier" charset="0"/>
                <a:cs typeface="Courier" charset="0"/>
              </a:rPr>
              <a:t>]</a:t>
            </a:r>
            <a:endParaRPr lang="en-US" dirty="0">
              <a:latin typeface="Courier" charset="0"/>
              <a:ea typeface="Courier" charset="0"/>
              <a:cs typeface="Courier" charset="0"/>
            </a:endParaRPr>
          </a:p>
          <a:p>
            <a:r>
              <a:rPr lang="mr-IN" dirty="0">
                <a:latin typeface="Courier" charset="0"/>
                <a:ea typeface="Courier" charset="0"/>
                <a:cs typeface="Courier" charset="0"/>
              </a:rPr>
              <a:t>         </a:t>
            </a:r>
            <a:r>
              <a:rPr lang="mr-IN" dirty="0" err="1">
                <a:latin typeface="Courier" charset="0"/>
                <a:ea typeface="Courier" charset="0"/>
                <a:cs typeface="Courier" charset="0"/>
              </a:rPr>
              <a:t>j</a:t>
            </a:r>
            <a:r>
              <a:rPr lang="mr-IN" dirty="0">
                <a:latin typeface="Courier" charset="0"/>
                <a:ea typeface="Courier" charset="0"/>
                <a:cs typeface="Courier" charset="0"/>
              </a:rPr>
              <a:t> -= 1</a:t>
            </a:r>
            <a:endParaRPr lang="en-US" dirty="0">
              <a:latin typeface="Courier" charset="0"/>
              <a:ea typeface="Courier" charset="0"/>
              <a:cs typeface="Courier" charset="0"/>
            </a:endParaRPr>
          </a:p>
          <a:p>
            <a:r>
              <a:rPr lang="mr-IN" dirty="0">
                <a:latin typeface="Courier" charset="0"/>
                <a:ea typeface="Courier" charset="0"/>
                <a:cs typeface="Courier" charset="0"/>
              </a:rPr>
              <a:t>      </a:t>
            </a:r>
            <a:r>
              <a:rPr lang="mr-IN" dirty="0" err="1">
                <a:latin typeface="Courier" charset="0"/>
                <a:ea typeface="Courier" charset="0"/>
                <a:cs typeface="Courier" charset="0"/>
              </a:rPr>
              <a:t>A</a:t>
            </a:r>
            <a:r>
              <a:rPr lang="mr-IN" dirty="0">
                <a:latin typeface="Courier" charset="0"/>
                <a:ea typeface="Courier" charset="0"/>
                <a:cs typeface="Courier" charset="0"/>
              </a:rPr>
              <a:t>[j+1] = </a:t>
            </a:r>
            <a:r>
              <a:rPr lang="mr-IN" dirty="0" err="1">
                <a:latin typeface="Courier" charset="0"/>
                <a:ea typeface="Courier" charset="0"/>
                <a:cs typeface="Courier" charset="0"/>
              </a:rPr>
              <a:t>current</a:t>
            </a:r>
            <a:endParaRPr lang="en-US" dirty="0">
              <a:latin typeface="Courier" charset="0"/>
              <a:ea typeface="Courier" charset="0"/>
              <a:cs typeface="Courier"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D0D725A-07BA-2F47-8C90-2DA046E4860E}"/>
                  </a:ext>
                </a:extLst>
              </p:cNvPr>
              <p:cNvSpPr txBox="1"/>
              <p:nvPr/>
            </p:nvSpPr>
            <p:spPr>
              <a:xfrm>
                <a:off x="324090" y="5038719"/>
                <a:ext cx="6846959" cy="1754326"/>
              </a:xfrm>
              <a:prstGeom prst="rect">
                <a:avLst/>
              </a:prstGeom>
              <a:noFill/>
            </p:spPr>
            <p:txBody>
              <a:bodyPr wrap="square" rtlCol="0">
                <a:spAutoFit/>
              </a:bodyPr>
              <a:lstStyle/>
              <a:p>
                <a:r>
                  <a:rPr lang="en-US" dirty="0"/>
                  <a:t>By my count*…</a:t>
                </a:r>
                <a:endParaRPr lang="en-US" b="0" dirty="0"/>
              </a:p>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 −1</m:t>
                    </m:r>
                  </m:oMath>
                </a14:m>
                <a:r>
                  <a:rPr lang="en-US" dirty="0"/>
                  <a:t> variable assignments</a:t>
                </a:r>
              </a:p>
              <a:p>
                <a:pPr marL="285750" indent="-285750">
                  <a:buFont typeface="Arial" panose="020B0604020202020204" pitchFamily="34" charset="0"/>
                  <a:buChar char="•"/>
                </a:pPr>
                <a14:m>
                  <m:oMath xmlns:m="http://schemas.openxmlformats.org/officeDocument/2006/math">
                    <m:r>
                      <a:rPr lang="en-US" i="1">
                        <a:latin typeface="Cambria Math" panose="02040503050406030204" pitchFamily="18" charset="0"/>
                      </a:rPr>
                      <m:t>2</m:t>
                    </m:r>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 −1</m:t>
                    </m:r>
                  </m:oMath>
                </a14:m>
                <a:r>
                  <a:rPr lang="en-US" dirty="0"/>
                  <a:t> increments/decrements</a:t>
                </a:r>
              </a:p>
              <a:p>
                <a:pPr marL="285750" indent="-285750">
                  <a:buFont typeface="Arial" panose="020B0604020202020204" pitchFamily="34" charset="0"/>
                  <a:buChar char="•"/>
                </a:pPr>
                <a14:m>
                  <m:oMath xmlns:m="http://schemas.openxmlformats.org/officeDocument/2006/math">
                    <m:r>
                      <a:rPr lang="en-US" i="1">
                        <a:latin typeface="Cambria Math" panose="02040503050406030204" pitchFamily="18" charset="0"/>
                      </a:rPr>
                      <m:t>2</m:t>
                    </m:r>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2</m:t>
                        </m:r>
                      </m:sup>
                    </m:sSup>
                    <m:r>
                      <a:rPr lang="en-US" i="1">
                        <a:latin typeface="Cambria Math" panose="02040503050406030204" pitchFamily="18" charset="0"/>
                      </a:rPr>
                      <m:t>−</m:t>
                    </m:r>
                    <m:r>
                      <a:rPr lang="en-US" b="0" i="1" smtClean="0">
                        <a:latin typeface="Cambria Math" panose="02040503050406030204" pitchFamily="18" charset="0"/>
                      </a:rPr>
                      <m:t>4</m:t>
                    </m:r>
                    <m:r>
                      <a:rPr lang="en-US" i="1">
                        <a:latin typeface="Cambria Math" panose="02040503050406030204" pitchFamily="18" charset="0"/>
                      </a:rPr>
                      <m:t>𝑛</m:t>
                    </m:r>
                    <m:r>
                      <a:rPr lang="en-US" b="0" i="1" smtClean="0">
                        <a:latin typeface="Cambria Math" panose="02040503050406030204" pitchFamily="18" charset="0"/>
                      </a:rPr>
                      <m:t>+1</m:t>
                    </m:r>
                  </m:oMath>
                </a14:m>
                <a:r>
                  <a:rPr lang="en-US" dirty="0"/>
                  <a:t> comparisons</a:t>
                </a:r>
              </a:p>
              <a:p>
                <a:pPr marL="285750" indent="-285750">
                  <a:buFont typeface="Arial" panose="020B0604020202020204" pitchFamily="34" charset="0"/>
                  <a:buChar char="•"/>
                </a:pPr>
                <a:r>
                  <a:rPr lang="en-US" dirty="0"/>
                  <a:t>…</a:t>
                </a:r>
              </a:p>
              <a:p>
                <a:pPr marL="285750" indent="-285750">
                  <a:buFont typeface="Arial" panose="020B0604020202020204" pitchFamily="34" charset="0"/>
                  <a:buChar char="•"/>
                </a:pPr>
                <a:endParaRPr lang="en-US" dirty="0"/>
              </a:p>
            </p:txBody>
          </p:sp>
        </mc:Choice>
        <mc:Fallback xmlns="">
          <p:sp>
            <p:nvSpPr>
              <p:cNvPr id="6" name="TextBox 5">
                <a:extLst>
                  <a:ext uri="{FF2B5EF4-FFF2-40B4-BE49-F238E27FC236}">
                    <a16:creationId xmlns:a16="http://schemas.microsoft.com/office/drawing/2014/main" id="{0D0D725A-07BA-2F47-8C90-2DA046E4860E}"/>
                  </a:ext>
                </a:extLst>
              </p:cNvPr>
              <p:cNvSpPr txBox="1">
                <a:spLocks noRot="1" noChangeAspect="1" noMove="1" noResize="1" noEditPoints="1" noAdjustHandles="1" noChangeArrowheads="1" noChangeShapeType="1" noTextEdit="1"/>
              </p:cNvSpPr>
              <p:nvPr/>
            </p:nvSpPr>
            <p:spPr>
              <a:xfrm>
                <a:off x="324090" y="5038719"/>
                <a:ext cx="6846959" cy="1754326"/>
              </a:xfrm>
              <a:prstGeom prst="rect">
                <a:avLst/>
              </a:prstGeom>
              <a:blipFill>
                <a:blip r:embed="rId3"/>
                <a:stretch>
                  <a:fillRect l="-741" t="-1439"/>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09250D5E-9C06-2A48-BFA8-4A7C8E439A56}"/>
              </a:ext>
            </a:extLst>
          </p:cNvPr>
          <p:cNvSpPr txBox="1"/>
          <p:nvPr/>
        </p:nvSpPr>
        <p:spPr>
          <a:xfrm>
            <a:off x="3437681" y="6251307"/>
            <a:ext cx="5706319" cy="584775"/>
          </a:xfrm>
          <a:prstGeom prst="rect">
            <a:avLst/>
          </a:prstGeom>
          <a:noFill/>
        </p:spPr>
        <p:txBody>
          <a:bodyPr wrap="square" rtlCol="0">
            <a:spAutoFit/>
          </a:bodyPr>
          <a:lstStyle/>
          <a:p>
            <a:pPr lvl="1" algn="r"/>
            <a:r>
              <a:rPr lang="en-US" sz="1600" dirty="0">
                <a:solidFill>
                  <a:srgbClr val="7030A0"/>
                </a:solidFill>
              </a:rPr>
              <a:t>*A complete count of the operation will be insignificant from later discussion.</a:t>
            </a:r>
          </a:p>
        </p:txBody>
      </p:sp>
    </p:spTree>
    <p:extLst>
      <p:ext uri="{BB962C8B-B14F-4D97-AF65-F5344CB8AC3E}">
        <p14:creationId xmlns:p14="http://schemas.microsoft.com/office/powerpoint/2010/main" val="5399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uiExpand="1" build="p"/>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6443482" cy="1325563"/>
          </a:xfrm>
        </p:spPr>
        <p:txBody>
          <a:bodyPr>
            <a:normAutofit/>
          </a:bodyPr>
          <a:lstStyle/>
          <a:p>
            <a:r>
              <a:rPr lang="en-US" dirty="0"/>
              <a:t>In this class we will use…</a:t>
            </a:r>
          </a:p>
        </p:txBody>
      </p:sp>
      <p:sp>
        <p:nvSpPr>
          <p:cNvPr id="3" name="Content Placeholder 2"/>
          <p:cNvSpPr>
            <a:spLocks noGrp="1"/>
          </p:cNvSpPr>
          <p:nvPr>
            <p:ph idx="1"/>
          </p:nvPr>
        </p:nvSpPr>
        <p:spPr>
          <a:xfrm>
            <a:off x="659049" y="1408936"/>
            <a:ext cx="7786146" cy="4813714"/>
          </a:xfrm>
        </p:spPr>
        <p:txBody>
          <a:bodyPr>
            <a:normAutofit/>
          </a:bodyPr>
          <a:lstStyle/>
          <a:p>
            <a:pPr marL="457200" lvl="1" indent="0">
              <a:buNone/>
            </a:pPr>
            <a:endParaRPr lang="en-US" dirty="0">
              <a:solidFill>
                <a:schemeClr val="accent4"/>
              </a:solidFill>
            </a:endParaRPr>
          </a:p>
          <a:p>
            <a:r>
              <a:rPr lang="en-US" b="1" dirty="0"/>
              <a:t>Big-Oh notation!</a:t>
            </a:r>
          </a:p>
          <a:p>
            <a:r>
              <a:rPr lang="en-US" dirty="0"/>
              <a:t>Gives us a meaningful way to talk about the running time of an algorithm, independent of programming language, computing platform, etc., without having to count all the operations.</a:t>
            </a:r>
          </a:p>
        </p:txBody>
      </p:sp>
    </p:spTree>
    <p:extLst>
      <p:ext uri="{BB962C8B-B14F-4D97-AF65-F5344CB8AC3E}">
        <p14:creationId xmlns:p14="http://schemas.microsoft.com/office/powerpoint/2010/main" val="21383520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8857" y="1389885"/>
            <a:ext cx="8428302" cy="523220"/>
          </a:xfrm>
          <a:prstGeom prst="rect">
            <a:avLst/>
          </a:prstGeom>
          <a:noFill/>
        </p:spPr>
        <p:txBody>
          <a:bodyPr wrap="square" rtlCol="0">
            <a:spAutoFit/>
          </a:bodyPr>
          <a:lstStyle/>
          <a:p>
            <a:pPr algn="ctr"/>
            <a:r>
              <a:rPr lang="en-US" sz="2800" dirty="0"/>
              <a:t>Focus on how the runtime</a:t>
            </a:r>
            <a:r>
              <a:rPr lang="en-US" sz="2800" b="1" dirty="0"/>
              <a:t> scales </a:t>
            </a:r>
            <a:r>
              <a:rPr lang="en-US" sz="2800" dirty="0"/>
              <a:t>with n (the input size). </a:t>
            </a:r>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99613872-7111-3F45-8B86-68E508894E1E}"/>
                  </a:ext>
                </a:extLst>
              </p:cNvPr>
              <p:cNvGraphicFramePr>
                <a:graphicFrameLocks noGrp="1"/>
              </p:cNvGraphicFramePr>
              <p:nvPr/>
            </p:nvGraphicFramePr>
            <p:xfrm>
              <a:off x="739757" y="3164747"/>
              <a:ext cx="5753966" cy="3422949"/>
            </p:xfrm>
            <a:graphic>
              <a:graphicData uri="http://schemas.openxmlformats.org/drawingml/2006/table">
                <a:tbl>
                  <a:tblPr firstRow="1" bandRow="1">
                    <a:tableStyleId>{5C22544A-7EE6-4342-B048-85BDC9FD1C3A}</a:tableStyleId>
                  </a:tblPr>
                  <a:tblGrid>
                    <a:gridCol w="3440257">
                      <a:extLst>
                        <a:ext uri="{9D8B030D-6E8A-4147-A177-3AD203B41FA5}">
                          <a16:colId xmlns:a16="http://schemas.microsoft.com/office/drawing/2014/main" val="1894200867"/>
                        </a:ext>
                      </a:extLst>
                    </a:gridCol>
                    <a:gridCol w="2313709">
                      <a:extLst>
                        <a:ext uri="{9D8B030D-6E8A-4147-A177-3AD203B41FA5}">
                          <a16:colId xmlns:a16="http://schemas.microsoft.com/office/drawing/2014/main" val="3606125783"/>
                        </a:ext>
                      </a:extLst>
                    </a:gridCol>
                  </a:tblGrid>
                  <a:tr h="505563">
                    <a:tc>
                      <a:txBody>
                        <a:bodyPr/>
                        <a:lstStyle/>
                        <a:p>
                          <a:pPr algn="ctr"/>
                          <a:r>
                            <a:rPr lang="en-US" sz="2000" dirty="0">
                              <a:solidFill>
                                <a:schemeClr val="bg1"/>
                              </a:solidFill>
                            </a:rPr>
                            <a:t>Number of operations</a:t>
                          </a:r>
                        </a:p>
                      </a:txBody>
                      <a:tcPr anchor="ctr"/>
                    </a:tc>
                    <a:tc>
                      <a:txBody>
                        <a:bodyPr/>
                        <a:lstStyle/>
                        <a:p>
                          <a:pPr algn="ctr"/>
                          <a:r>
                            <a:rPr lang="en-US" sz="2000" dirty="0">
                              <a:solidFill>
                                <a:schemeClr val="bg1"/>
                              </a:solidFill>
                            </a:rPr>
                            <a:t>Asymptotic Running Time</a:t>
                          </a:r>
                        </a:p>
                      </a:txBody>
                      <a:tcPr anchor="ctr"/>
                    </a:tc>
                    <a:extLst>
                      <a:ext uri="{0D108BD9-81ED-4DB2-BD59-A6C34878D82A}">
                        <a16:rowId xmlns:a16="http://schemas.microsoft.com/office/drawing/2014/main" val="4173471355"/>
                      </a:ext>
                    </a:extLst>
                  </a:tr>
                  <a:tr h="634677">
                    <a:tc>
                      <a:txBody>
                        <a:bodyPr/>
                        <a:lstStyle/>
                        <a:p>
                          <a:pPr algn="ctr"/>
                          <a14:m>
                            <m:oMath xmlns:m="http://schemas.openxmlformats.org/officeDocument/2006/math">
                              <m:f>
                                <m:fPr>
                                  <m:ctrlPr>
                                    <a:rPr lang="en-US" sz="2000" b="0" i="1" smtClean="0">
                                      <a:solidFill>
                                        <a:schemeClr val="tx1"/>
                                      </a:solidFill>
                                      <a:latin typeface="Cambria Math" panose="02040503050406030204" pitchFamily="18" charset="0"/>
                                    </a:rPr>
                                  </m:ctrlPr>
                                </m:fPr>
                                <m:num>
                                  <m:r>
                                    <a:rPr lang="en-US" sz="2000" b="0" i="1" smtClean="0">
                                      <a:solidFill>
                                        <a:schemeClr val="tx1"/>
                                      </a:solidFill>
                                      <a:latin typeface="Cambria Math" panose="02040503050406030204" pitchFamily="18" charset="0"/>
                                    </a:rPr>
                                    <m:t>1</m:t>
                                  </m:r>
                                </m:num>
                                <m:den>
                                  <m:r>
                                    <a:rPr lang="en-US" sz="2000" b="0" i="1" smtClean="0">
                                      <a:solidFill>
                                        <a:schemeClr val="tx1"/>
                                      </a:solidFill>
                                      <a:latin typeface="Cambria Math" panose="02040503050406030204" pitchFamily="18" charset="0"/>
                                    </a:rPr>
                                    <m:t>10</m:t>
                                  </m:r>
                                </m:den>
                              </m:f>
                              <m:r>
                                <a:rPr lang="en-US" sz="2000" b="0" i="1" smtClean="0">
                                  <a:solidFill>
                                    <a:schemeClr val="tx1"/>
                                  </a:solidFill>
                                  <a:latin typeface="Cambria Math" panose="02040503050406030204" pitchFamily="18" charset="0"/>
                                </a:rPr>
                                <m:t>⋅</m:t>
                              </m:r>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𝑛</m:t>
                                  </m:r>
                                </m:e>
                                <m:sup>
                                  <m:r>
                                    <a:rPr lang="en-US" sz="2000" b="0" i="1" smtClean="0">
                                      <a:solidFill>
                                        <a:schemeClr val="tx1"/>
                                      </a:solidFill>
                                      <a:latin typeface="Cambria Math" panose="02040503050406030204" pitchFamily="18" charset="0"/>
                                    </a:rPr>
                                    <m:t>2</m:t>
                                  </m:r>
                                </m:sup>
                              </m:sSup>
                              <m:r>
                                <a:rPr lang="en-US" sz="2000" b="0" i="1" smtClean="0">
                                  <a:solidFill>
                                    <a:schemeClr val="tx1"/>
                                  </a:solidFill>
                                  <a:latin typeface="Cambria Math" panose="02040503050406030204" pitchFamily="18" charset="0"/>
                                </a:rPr>
                                <m:t>+100</m:t>
                              </m:r>
                            </m:oMath>
                          </a14:m>
                          <a:r>
                            <a:rPr lang="en-US" sz="2000" dirty="0">
                              <a:solidFill>
                                <a:schemeClr val="tx1"/>
                              </a:solidFill>
                            </a:rPr>
                            <a:t> </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000" i="1" smtClean="0">
                                    <a:solidFill>
                                      <a:schemeClr val="tx1"/>
                                    </a:solidFill>
                                    <a:latin typeface="Cambria Math" panose="02040503050406030204" pitchFamily="18" charset="0"/>
                                  </a:rPr>
                                  <m:t>𝑂</m:t>
                                </m:r>
                                <m:d>
                                  <m:dPr>
                                    <m:ctrlPr>
                                      <a:rPr lang="en-US" sz="2000" i="1">
                                        <a:solidFill>
                                          <a:schemeClr val="tx1"/>
                                        </a:solidFill>
                                        <a:latin typeface="Cambria Math" panose="02040503050406030204" pitchFamily="18" charset="0"/>
                                      </a:rPr>
                                    </m:ctrlPr>
                                  </m:dPr>
                                  <m:e>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𝑛</m:t>
                                        </m:r>
                                      </m:e>
                                      <m:sup>
                                        <m:r>
                                          <a:rPr lang="en-US" sz="2000" i="1">
                                            <a:solidFill>
                                              <a:schemeClr val="tx1"/>
                                            </a:solidFill>
                                            <a:latin typeface="Cambria Math" panose="02040503050406030204" pitchFamily="18" charset="0"/>
                                          </a:rPr>
                                          <m:t>2</m:t>
                                        </m:r>
                                      </m:sup>
                                    </m:sSup>
                                  </m:e>
                                </m:d>
                              </m:oMath>
                            </m:oMathPara>
                          </a14:m>
                          <a:endParaRPr lang="en-US" sz="2000" dirty="0">
                            <a:solidFill>
                              <a:schemeClr val="tx1"/>
                            </a:solidFill>
                          </a:endParaRPr>
                        </a:p>
                      </a:txBody>
                      <a:tcPr anchor="ctr"/>
                    </a:tc>
                    <a:extLst>
                      <a:ext uri="{0D108BD9-81ED-4DB2-BD59-A6C34878D82A}">
                        <a16:rowId xmlns:a16="http://schemas.microsoft.com/office/drawing/2014/main" val="1844510433"/>
                      </a:ext>
                    </a:extLst>
                  </a:tr>
                  <a:tr h="602468">
                    <a:tc>
                      <a:txBody>
                        <a:bodyPr/>
                        <a:lstStyle/>
                        <a:p>
                          <a:pPr algn="ctr"/>
                          <a14:m>
                            <m:oMathPara xmlns:m="http://schemas.openxmlformats.org/officeDocument/2006/math">
                              <m:oMathParaPr>
                                <m:jc m:val="centerGroup"/>
                              </m:oMathParaPr>
                              <m:oMath xmlns:m="http://schemas.openxmlformats.org/officeDocument/2006/math">
                                <m:r>
                                  <a:rPr lang="en-US" sz="2000" i="1" smtClean="0">
                                    <a:solidFill>
                                      <a:schemeClr val="tx1"/>
                                    </a:solidFill>
                                    <a:latin typeface="Cambria Math" panose="02040503050406030204" pitchFamily="18" charset="0"/>
                                  </a:rPr>
                                  <m:t>0</m:t>
                                </m:r>
                                <m:r>
                                  <a:rPr lang="en-US" sz="2000" b="0" i="1" smtClean="0">
                                    <a:solidFill>
                                      <a:schemeClr val="tx1"/>
                                    </a:solidFill>
                                    <a:latin typeface="Cambria Math" panose="02040503050406030204" pitchFamily="18" charset="0"/>
                                  </a:rPr>
                                  <m:t>.063</m:t>
                                </m:r>
                                <m:r>
                                  <a:rPr lang="en-US" sz="2000" i="1">
                                    <a:solidFill>
                                      <a:schemeClr val="tx1"/>
                                    </a:solidFill>
                                    <a:latin typeface="Cambria Math" panose="02040503050406030204" pitchFamily="18" charset="0"/>
                                  </a:rPr>
                                  <m:t>⋅</m:t>
                                </m:r>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𝑛</m:t>
                                    </m:r>
                                  </m:e>
                                  <m:sup>
                                    <m:r>
                                      <a:rPr lang="en-US" sz="2000" i="1">
                                        <a:solidFill>
                                          <a:schemeClr val="tx1"/>
                                        </a:solidFill>
                                        <a:latin typeface="Cambria Math" panose="02040503050406030204" pitchFamily="18" charset="0"/>
                                      </a:rPr>
                                      <m:t>2</m:t>
                                    </m:r>
                                  </m:sup>
                                </m:sSup>
                                <m:r>
                                  <a:rPr lang="en-US" sz="2000" b="0" i="1" smtClean="0">
                                    <a:solidFill>
                                      <a:schemeClr val="tx1"/>
                                    </a:solidFill>
                                    <a:latin typeface="Cambria Math" panose="02040503050406030204" pitchFamily="18" charset="0"/>
                                  </a:rPr>
                                  <m:t>−.5 </m:t>
                                </m:r>
                                <m:r>
                                  <a:rPr lang="en-US" sz="2000" b="0" i="1" smtClean="0">
                                    <a:solidFill>
                                      <a:schemeClr val="tx1"/>
                                    </a:solidFill>
                                    <a:latin typeface="Cambria Math" panose="02040503050406030204" pitchFamily="18" charset="0"/>
                                  </a:rPr>
                                  <m:t>𝑛</m:t>
                                </m:r>
                                <m:r>
                                  <a:rPr lang="en-US" sz="2000" b="0" i="1" smtClean="0">
                                    <a:solidFill>
                                      <a:schemeClr val="tx1"/>
                                    </a:solidFill>
                                    <a:latin typeface="Cambria Math" panose="02040503050406030204" pitchFamily="18" charset="0"/>
                                  </a:rPr>
                                  <m:t>+12.7 </m:t>
                                </m:r>
                              </m:oMath>
                            </m:oMathPara>
                          </a14:m>
                          <a:endParaRPr lang="en-US" sz="2000" dirty="0">
                            <a:solidFill>
                              <a:schemeClr val="tx1"/>
                            </a:solidFill>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000" i="1" smtClean="0">
                                    <a:solidFill>
                                      <a:schemeClr val="tx1"/>
                                    </a:solidFill>
                                    <a:latin typeface="Cambria Math" panose="02040503050406030204" pitchFamily="18" charset="0"/>
                                  </a:rPr>
                                  <m:t>𝑂</m:t>
                                </m:r>
                                <m:d>
                                  <m:dPr>
                                    <m:ctrlPr>
                                      <a:rPr lang="en-US" sz="2000" i="1">
                                        <a:solidFill>
                                          <a:schemeClr val="tx1"/>
                                        </a:solidFill>
                                        <a:latin typeface="Cambria Math" panose="02040503050406030204" pitchFamily="18" charset="0"/>
                                      </a:rPr>
                                    </m:ctrlPr>
                                  </m:dPr>
                                  <m:e>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𝑛</m:t>
                                        </m:r>
                                      </m:e>
                                      <m:sup>
                                        <m:r>
                                          <a:rPr lang="en-US" sz="2000" i="1">
                                            <a:solidFill>
                                              <a:schemeClr val="tx1"/>
                                            </a:solidFill>
                                            <a:latin typeface="Cambria Math" panose="02040503050406030204" pitchFamily="18" charset="0"/>
                                          </a:rPr>
                                          <m:t>2</m:t>
                                        </m:r>
                                      </m:sup>
                                    </m:sSup>
                                  </m:e>
                                </m:d>
                              </m:oMath>
                            </m:oMathPara>
                          </a14:m>
                          <a:endParaRPr lang="en-US" sz="2000" dirty="0">
                            <a:solidFill>
                              <a:schemeClr val="tx1"/>
                            </a:solidFill>
                          </a:endParaRPr>
                        </a:p>
                      </a:txBody>
                      <a:tcPr anchor="ctr"/>
                    </a:tc>
                    <a:extLst>
                      <a:ext uri="{0D108BD9-81ED-4DB2-BD59-A6C34878D82A}">
                        <a16:rowId xmlns:a16="http://schemas.microsoft.com/office/drawing/2014/main" val="294634376"/>
                      </a:ext>
                    </a:extLst>
                  </a:tr>
                  <a:tr h="680030">
                    <a:tc>
                      <a:txBody>
                        <a:bodyPr/>
                        <a:lstStyle/>
                        <a:p>
                          <a:pPr algn="ctr"/>
                          <a14:m>
                            <m:oMath xmlns:m="http://schemas.openxmlformats.org/officeDocument/2006/math">
                              <m:r>
                                <a:rPr lang="en-US" sz="2000" b="0" i="1" smtClean="0">
                                  <a:solidFill>
                                    <a:schemeClr val="tx1"/>
                                  </a:solidFill>
                                  <a:latin typeface="Cambria Math" panose="02040503050406030204" pitchFamily="18" charset="0"/>
                                </a:rPr>
                                <m:t>100</m:t>
                              </m:r>
                              <m:r>
                                <a:rPr lang="en-US" sz="2000" i="1">
                                  <a:solidFill>
                                    <a:schemeClr val="tx1"/>
                                  </a:solidFill>
                                  <a:latin typeface="Cambria Math" panose="02040503050406030204" pitchFamily="18" charset="0"/>
                                </a:rPr>
                                <m:t>⋅</m:t>
                              </m:r>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𝑛</m:t>
                                  </m:r>
                                </m:e>
                                <m:sup>
                                  <m:r>
                                    <a:rPr lang="en-US" sz="2000" b="0" i="1" smtClean="0">
                                      <a:solidFill>
                                        <a:schemeClr val="tx1"/>
                                      </a:solidFill>
                                      <a:latin typeface="Cambria Math" panose="02040503050406030204" pitchFamily="18" charset="0"/>
                                    </a:rPr>
                                    <m:t>1.5</m:t>
                                  </m:r>
                                </m:sup>
                              </m:sSup>
                              <m:r>
                                <a:rPr lang="en-US" sz="2000" b="0" i="1" smtClean="0">
                                  <a:solidFill>
                                    <a:schemeClr val="tx1"/>
                                  </a:solidFill>
                                  <a:latin typeface="Cambria Math" panose="02040503050406030204" pitchFamily="18" charset="0"/>
                                </a:rPr>
                                <m:t>−</m:t>
                              </m:r>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panose="02040503050406030204" pitchFamily="18" charset="0"/>
                                    </a:rPr>
                                    <m:t>10</m:t>
                                  </m:r>
                                </m:e>
                                <m:sup>
                                  <m:r>
                                    <a:rPr lang="en-US" sz="2000" b="0" i="1" smtClean="0">
                                      <a:solidFill>
                                        <a:schemeClr val="tx1"/>
                                      </a:solidFill>
                                      <a:latin typeface="Cambria Math" panose="02040503050406030204" pitchFamily="18" charset="0"/>
                                    </a:rPr>
                                    <m:t>10000</m:t>
                                  </m:r>
                                </m:sup>
                              </m:sSup>
                              <m:rad>
                                <m:radPr>
                                  <m:degHide m:val="on"/>
                                  <m:ctrlPr>
                                    <a:rPr lang="en-US" sz="2000" b="0" i="1" smtClean="0">
                                      <a:solidFill>
                                        <a:schemeClr val="tx1"/>
                                      </a:solidFill>
                                      <a:latin typeface="Cambria Math" panose="02040503050406030204" pitchFamily="18" charset="0"/>
                                    </a:rPr>
                                  </m:ctrlPr>
                                </m:radPr>
                                <m:deg/>
                                <m:e>
                                  <m:r>
                                    <a:rPr lang="en-US" sz="2000" b="0" i="1" smtClean="0">
                                      <a:solidFill>
                                        <a:schemeClr val="tx1"/>
                                      </a:solidFill>
                                      <a:latin typeface="Cambria Math" panose="02040503050406030204" pitchFamily="18" charset="0"/>
                                    </a:rPr>
                                    <m:t>𝑛</m:t>
                                  </m:r>
                                </m:e>
                              </m:rad>
                            </m:oMath>
                          </a14:m>
                          <a:r>
                            <a:rPr lang="en-US" sz="2000" dirty="0">
                              <a:solidFill>
                                <a:schemeClr val="tx1"/>
                              </a:solidFill>
                            </a:rPr>
                            <a:t> </a:t>
                          </a: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000" i="1" smtClean="0">
                                    <a:solidFill>
                                      <a:schemeClr val="tx1"/>
                                    </a:solidFill>
                                    <a:latin typeface="Cambria Math" panose="02040503050406030204" pitchFamily="18" charset="0"/>
                                  </a:rPr>
                                  <m:t>𝑂</m:t>
                                </m:r>
                                <m:d>
                                  <m:dPr>
                                    <m:ctrlPr>
                                      <a:rPr lang="en-US" sz="2000" i="1">
                                        <a:solidFill>
                                          <a:schemeClr val="tx1"/>
                                        </a:solidFill>
                                        <a:latin typeface="Cambria Math" panose="02040503050406030204" pitchFamily="18" charset="0"/>
                                      </a:rPr>
                                    </m:ctrlPr>
                                  </m:dPr>
                                  <m:e>
                                    <m:sSup>
                                      <m:sSupPr>
                                        <m:ctrlPr>
                                          <a:rPr lang="en-US" sz="2000" i="1">
                                            <a:solidFill>
                                              <a:schemeClr val="tx1"/>
                                            </a:solidFill>
                                            <a:latin typeface="Cambria Math" panose="02040503050406030204" pitchFamily="18" charset="0"/>
                                          </a:rPr>
                                        </m:ctrlPr>
                                      </m:sSupPr>
                                      <m:e>
                                        <m:r>
                                          <a:rPr lang="en-US" sz="2000" i="1">
                                            <a:solidFill>
                                              <a:schemeClr val="tx1"/>
                                            </a:solidFill>
                                            <a:latin typeface="Cambria Math" panose="02040503050406030204" pitchFamily="18" charset="0"/>
                                          </a:rPr>
                                          <m:t>𝑛</m:t>
                                        </m:r>
                                      </m:e>
                                      <m:sup>
                                        <m:r>
                                          <a:rPr lang="en-US" sz="2000" b="0" i="1" smtClean="0">
                                            <a:solidFill>
                                              <a:schemeClr val="tx1"/>
                                            </a:solidFill>
                                            <a:latin typeface="Cambria Math" panose="02040503050406030204" pitchFamily="18" charset="0"/>
                                          </a:rPr>
                                          <m:t>1.5</m:t>
                                        </m:r>
                                      </m:sup>
                                    </m:sSup>
                                  </m:e>
                                </m:d>
                              </m:oMath>
                            </m:oMathPara>
                          </a14:m>
                          <a:endParaRPr lang="en-US" sz="2000" dirty="0">
                            <a:solidFill>
                              <a:schemeClr val="tx1"/>
                            </a:solidFill>
                          </a:endParaRPr>
                        </a:p>
                      </a:txBody>
                      <a:tcPr anchor="ctr"/>
                    </a:tc>
                    <a:extLst>
                      <a:ext uri="{0D108BD9-81ED-4DB2-BD59-A6C34878D82A}">
                        <a16:rowId xmlns:a16="http://schemas.microsoft.com/office/drawing/2014/main" val="1892233237"/>
                      </a:ext>
                    </a:extLst>
                  </a:tr>
                  <a:tr h="804734">
                    <a:tc>
                      <a:txBody>
                        <a:bodyPr/>
                        <a:lstStyle/>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11</m:t>
                                </m:r>
                                <m:r>
                                  <a:rPr lang="en-US" sz="2000" i="1">
                                    <a:solidFill>
                                      <a:schemeClr val="tx1"/>
                                    </a:solidFill>
                                    <a:latin typeface="Cambria Math" panose="02040503050406030204" pitchFamily="18" charset="0"/>
                                  </a:rPr>
                                  <m:t>⋅</m:t>
                                </m:r>
                                <m:r>
                                  <a:rPr lang="en-US" sz="2000" i="1" smtClean="0">
                                    <a:solidFill>
                                      <a:schemeClr val="tx1"/>
                                    </a:solidFill>
                                    <a:latin typeface="Cambria Math" panose="02040503050406030204" pitchFamily="18" charset="0"/>
                                  </a:rPr>
                                  <m:t>𝑛</m:t>
                                </m:r>
                                <m:func>
                                  <m:funcPr>
                                    <m:ctrlPr>
                                      <a:rPr lang="en-US" sz="2000" b="0" i="1" smtClean="0">
                                        <a:solidFill>
                                          <a:schemeClr val="tx1"/>
                                        </a:solidFill>
                                        <a:latin typeface="Cambria Math" panose="02040503050406030204" pitchFamily="18" charset="0"/>
                                      </a:rPr>
                                    </m:ctrlPr>
                                  </m:funcPr>
                                  <m:fName>
                                    <m:r>
                                      <m:rPr>
                                        <m:sty m:val="p"/>
                                      </m:rPr>
                                      <a:rPr lang="en-US" sz="2000" b="0" i="0" smtClean="0">
                                        <a:solidFill>
                                          <a:schemeClr val="tx1"/>
                                        </a:solidFill>
                                        <a:latin typeface="Cambria Math" panose="02040503050406030204" pitchFamily="18" charset="0"/>
                                      </a:rPr>
                                      <m:t>log</m:t>
                                    </m:r>
                                  </m:fName>
                                  <m:e>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𝑛</m:t>
                                        </m:r>
                                      </m:e>
                                    </m:d>
                                  </m:e>
                                </m:func>
                                <m:r>
                                  <a:rPr lang="en-US" sz="2000" i="1">
                                    <a:solidFill>
                                      <a:schemeClr val="tx1"/>
                                    </a:solidFill>
                                    <a:latin typeface="Cambria Math" panose="02040503050406030204" pitchFamily="18" charset="0"/>
                                  </a:rPr>
                                  <m:t>+1</m:t>
                                </m:r>
                              </m:oMath>
                            </m:oMathPara>
                          </a14:m>
                          <a:endParaRPr lang="en-US" sz="2000" dirty="0">
                            <a:solidFill>
                              <a:schemeClr val="tx1"/>
                            </a:solidFill>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sz="2000" i="1" smtClean="0">
                                    <a:solidFill>
                                      <a:schemeClr val="tx1"/>
                                    </a:solidFill>
                                    <a:latin typeface="Cambria Math" panose="02040503050406030204" pitchFamily="18" charset="0"/>
                                  </a:rPr>
                                  <m:t>𝑂</m:t>
                                </m:r>
                                <m:d>
                                  <m:dPr>
                                    <m:ctrlPr>
                                      <a:rPr lang="en-US" sz="200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𝑛</m:t>
                                    </m:r>
                                    <m:func>
                                      <m:funcPr>
                                        <m:ctrlPr>
                                          <a:rPr lang="en-US" sz="2000" b="0" i="1" smtClean="0">
                                            <a:solidFill>
                                              <a:schemeClr val="tx1"/>
                                            </a:solidFill>
                                            <a:latin typeface="Cambria Math" panose="02040503050406030204" pitchFamily="18" charset="0"/>
                                          </a:rPr>
                                        </m:ctrlPr>
                                      </m:funcPr>
                                      <m:fName>
                                        <m:r>
                                          <m:rPr>
                                            <m:sty m:val="p"/>
                                          </m:rPr>
                                          <a:rPr lang="en-US" sz="2000" b="0" i="0" smtClean="0">
                                            <a:solidFill>
                                              <a:schemeClr val="tx1"/>
                                            </a:solidFill>
                                            <a:latin typeface="Cambria Math" panose="02040503050406030204" pitchFamily="18" charset="0"/>
                                          </a:rPr>
                                          <m:t>log</m:t>
                                        </m:r>
                                      </m:fName>
                                      <m:e>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𝑛</m:t>
                                            </m:r>
                                          </m:e>
                                        </m:d>
                                      </m:e>
                                    </m:func>
                                  </m:e>
                                </m:d>
                              </m:oMath>
                            </m:oMathPara>
                          </a14:m>
                          <a:endParaRPr lang="en-US" sz="2000" dirty="0">
                            <a:solidFill>
                              <a:schemeClr val="tx1"/>
                            </a:solidFill>
                          </a:endParaRPr>
                        </a:p>
                      </a:txBody>
                      <a:tcPr anchor="ctr"/>
                    </a:tc>
                    <a:extLst>
                      <a:ext uri="{0D108BD9-81ED-4DB2-BD59-A6C34878D82A}">
                        <a16:rowId xmlns:a16="http://schemas.microsoft.com/office/drawing/2014/main" val="3686425301"/>
                      </a:ext>
                    </a:extLst>
                  </a:tr>
                </a:tbl>
              </a:graphicData>
            </a:graphic>
          </p:graphicFrame>
        </mc:Choice>
        <mc:Fallback xmlns="">
          <p:graphicFrame>
            <p:nvGraphicFramePr>
              <p:cNvPr id="6" name="Table 5">
                <a:extLst>
                  <a:ext uri="{FF2B5EF4-FFF2-40B4-BE49-F238E27FC236}">
                    <a16:creationId xmlns:a16="http://schemas.microsoft.com/office/drawing/2014/main" id="{99613872-7111-3F45-8B86-68E508894E1E}"/>
                  </a:ext>
                </a:extLst>
              </p:cNvPr>
              <p:cNvGraphicFramePr>
                <a:graphicFrameLocks noGrp="1"/>
              </p:cNvGraphicFramePr>
              <p:nvPr>
                <p:extLst>
                  <p:ext uri="{D42A27DB-BD31-4B8C-83A1-F6EECF244321}">
                    <p14:modId xmlns:p14="http://schemas.microsoft.com/office/powerpoint/2010/main" val="180812669"/>
                  </p:ext>
                </p:extLst>
              </p:nvPr>
            </p:nvGraphicFramePr>
            <p:xfrm>
              <a:off x="739757" y="3164747"/>
              <a:ext cx="5753966" cy="3422949"/>
            </p:xfrm>
            <a:graphic>
              <a:graphicData uri="http://schemas.openxmlformats.org/drawingml/2006/table">
                <a:tbl>
                  <a:tblPr firstRow="1" bandRow="1">
                    <a:tableStyleId>{5C22544A-7EE6-4342-B048-85BDC9FD1C3A}</a:tableStyleId>
                  </a:tblPr>
                  <a:tblGrid>
                    <a:gridCol w="3440257">
                      <a:extLst>
                        <a:ext uri="{9D8B030D-6E8A-4147-A177-3AD203B41FA5}">
                          <a16:colId xmlns:a16="http://schemas.microsoft.com/office/drawing/2014/main" val="1894200867"/>
                        </a:ext>
                      </a:extLst>
                    </a:gridCol>
                    <a:gridCol w="2313709">
                      <a:extLst>
                        <a:ext uri="{9D8B030D-6E8A-4147-A177-3AD203B41FA5}">
                          <a16:colId xmlns:a16="http://schemas.microsoft.com/office/drawing/2014/main" val="3606125783"/>
                        </a:ext>
                      </a:extLst>
                    </a:gridCol>
                  </a:tblGrid>
                  <a:tr h="701040">
                    <a:tc>
                      <a:txBody>
                        <a:bodyPr/>
                        <a:lstStyle/>
                        <a:p>
                          <a:pPr algn="ctr"/>
                          <a:r>
                            <a:rPr lang="en-US" sz="2000" dirty="0">
                              <a:solidFill>
                                <a:schemeClr val="bg1"/>
                              </a:solidFill>
                            </a:rPr>
                            <a:t>Number of operations</a:t>
                          </a:r>
                        </a:p>
                      </a:txBody>
                      <a:tcPr anchor="ctr"/>
                    </a:tc>
                    <a:tc>
                      <a:txBody>
                        <a:bodyPr/>
                        <a:lstStyle/>
                        <a:p>
                          <a:pPr algn="ctr"/>
                          <a:r>
                            <a:rPr lang="en-US" sz="2000" dirty="0">
                              <a:solidFill>
                                <a:schemeClr val="bg1"/>
                              </a:solidFill>
                            </a:rPr>
                            <a:t>Asymptotic Running Time</a:t>
                          </a:r>
                        </a:p>
                      </a:txBody>
                      <a:tcPr anchor="ctr"/>
                    </a:tc>
                    <a:extLst>
                      <a:ext uri="{0D108BD9-81ED-4DB2-BD59-A6C34878D82A}">
                        <a16:rowId xmlns:a16="http://schemas.microsoft.com/office/drawing/2014/main" val="4173471355"/>
                      </a:ext>
                    </a:extLst>
                  </a:tr>
                  <a:tr h="634677">
                    <a:tc>
                      <a:txBody>
                        <a:bodyPr/>
                        <a:lstStyle/>
                        <a:p>
                          <a:endParaRPr lang="en-US"/>
                        </a:p>
                      </a:txBody>
                      <a:tcPr anchor="ctr">
                        <a:blipFill>
                          <a:blip r:embed="rId2"/>
                          <a:stretch>
                            <a:fillRect l="-369" t="-116000" r="-67897" b="-330000"/>
                          </a:stretch>
                        </a:blipFill>
                      </a:tcPr>
                    </a:tc>
                    <a:tc>
                      <a:txBody>
                        <a:bodyPr/>
                        <a:lstStyle/>
                        <a:p>
                          <a:endParaRPr lang="en-US"/>
                        </a:p>
                      </a:txBody>
                      <a:tcPr anchor="ctr">
                        <a:blipFill>
                          <a:blip r:embed="rId2"/>
                          <a:stretch>
                            <a:fillRect l="-148634" t="-116000" r="-546" b="-330000"/>
                          </a:stretch>
                        </a:blipFill>
                      </a:tcPr>
                    </a:tc>
                    <a:extLst>
                      <a:ext uri="{0D108BD9-81ED-4DB2-BD59-A6C34878D82A}">
                        <a16:rowId xmlns:a16="http://schemas.microsoft.com/office/drawing/2014/main" val="1844510433"/>
                      </a:ext>
                    </a:extLst>
                  </a:tr>
                  <a:tr h="602468">
                    <a:tc>
                      <a:txBody>
                        <a:bodyPr/>
                        <a:lstStyle/>
                        <a:p>
                          <a:endParaRPr lang="en-US"/>
                        </a:p>
                      </a:txBody>
                      <a:tcPr anchor="ctr">
                        <a:blipFill>
                          <a:blip r:embed="rId2"/>
                          <a:stretch>
                            <a:fillRect l="-369" t="-225000" r="-67897" b="-243750"/>
                          </a:stretch>
                        </a:blipFill>
                      </a:tcPr>
                    </a:tc>
                    <a:tc>
                      <a:txBody>
                        <a:bodyPr/>
                        <a:lstStyle/>
                        <a:p>
                          <a:endParaRPr lang="en-US"/>
                        </a:p>
                      </a:txBody>
                      <a:tcPr anchor="ctr">
                        <a:blipFill>
                          <a:blip r:embed="rId2"/>
                          <a:stretch>
                            <a:fillRect l="-148634" t="-225000" r="-546" b="-243750"/>
                          </a:stretch>
                        </a:blipFill>
                      </a:tcPr>
                    </a:tc>
                    <a:extLst>
                      <a:ext uri="{0D108BD9-81ED-4DB2-BD59-A6C34878D82A}">
                        <a16:rowId xmlns:a16="http://schemas.microsoft.com/office/drawing/2014/main" val="294634376"/>
                      </a:ext>
                    </a:extLst>
                  </a:tr>
                  <a:tr h="680030">
                    <a:tc>
                      <a:txBody>
                        <a:bodyPr/>
                        <a:lstStyle/>
                        <a:p>
                          <a:endParaRPr lang="en-US"/>
                        </a:p>
                      </a:txBody>
                      <a:tcPr anchor="ctr">
                        <a:blipFill>
                          <a:blip r:embed="rId2"/>
                          <a:stretch>
                            <a:fillRect l="-369" t="-288889" r="-67897" b="-116667"/>
                          </a:stretch>
                        </a:blipFill>
                      </a:tcPr>
                    </a:tc>
                    <a:tc>
                      <a:txBody>
                        <a:bodyPr/>
                        <a:lstStyle/>
                        <a:p>
                          <a:endParaRPr lang="en-US"/>
                        </a:p>
                      </a:txBody>
                      <a:tcPr anchor="ctr">
                        <a:blipFill>
                          <a:blip r:embed="rId2"/>
                          <a:stretch>
                            <a:fillRect l="-148634" t="-288889" r="-546" b="-116667"/>
                          </a:stretch>
                        </a:blipFill>
                      </a:tcPr>
                    </a:tc>
                    <a:extLst>
                      <a:ext uri="{0D108BD9-81ED-4DB2-BD59-A6C34878D82A}">
                        <a16:rowId xmlns:a16="http://schemas.microsoft.com/office/drawing/2014/main" val="1892233237"/>
                      </a:ext>
                    </a:extLst>
                  </a:tr>
                  <a:tr h="804734">
                    <a:tc>
                      <a:txBody>
                        <a:bodyPr/>
                        <a:lstStyle/>
                        <a:p>
                          <a:endParaRPr lang="en-US"/>
                        </a:p>
                      </a:txBody>
                      <a:tcPr anchor="ctr">
                        <a:blipFill>
                          <a:blip r:embed="rId2"/>
                          <a:stretch>
                            <a:fillRect l="-369" t="-333333" r="-67897"/>
                          </a:stretch>
                        </a:blipFill>
                      </a:tcPr>
                    </a:tc>
                    <a:tc>
                      <a:txBody>
                        <a:bodyPr/>
                        <a:lstStyle/>
                        <a:p>
                          <a:endParaRPr lang="en-US"/>
                        </a:p>
                      </a:txBody>
                      <a:tcPr anchor="ctr">
                        <a:blipFill>
                          <a:blip r:embed="rId2"/>
                          <a:stretch>
                            <a:fillRect l="-148634" t="-333333" r="-546"/>
                          </a:stretch>
                        </a:blipFill>
                      </a:tcPr>
                    </a:tc>
                    <a:extLst>
                      <a:ext uri="{0D108BD9-81ED-4DB2-BD59-A6C34878D82A}">
                        <a16:rowId xmlns:a16="http://schemas.microsoft.com/office/drawing/2014/main" val="3686425301"/>
                      </a:ext>
                    </a:extLst>
                  </a:tr>
                </a:tbl>
              </a:graphicData>
            </a:graphic>
          </p:graphicFrame>
        </mc:Fallback>
      </mc:AlternateContent>
      <p:sp>
        <p:nvSpPr>
          <p:cNvPr id="7" name="TextBox 6">
            <a:extLst>
              <a:ext uri="{FF2B5EF4-FFF2-40B4-BE49-F238E27FC236}">
                <a16:creationId xmlns:a16="http://schemas.microsoft.com/office/drawing/2014/main" id="{0A009954-CD25-E54F-A146-B3A283C864D3}"/>
              </a:ext>
            </a:extLst>
          </p:cNvPr>
          <p:cNvSpPr txBox="1"/>
          <p:nvPr/>
        </p:nvSpPr>
        <p:spPr>
          <a:xfrm>
            <a:off x="6761018" y="5417127"/>
            <a:ext cx="2382982" cy="923330"/>
          </a:xfrm>
          <a:prstGeom prst="rect">
            <a:avLst/>
          </a:prstGeom>
          <a:noFill/>
        </p:spPr>
        <p:txBody>
          <a:bodyPr wrap="square" rtlCol="0">
            <a:spAutoFit/>
          </a:bodyPr>
          <a:lstStyle/>
          <a:p>
            <a:pPr algn="r"/>
            <a:r>
              <a:rPr lang="en-US" dirty="0">
                <a:solidFill>
                  <a:srgbClr val="DE6769"/>
                </a:solidFill>
              </a:rPr>
              <a:t>We say this algorithm is “asymptotically faster” than the others.</a:t>
            </a:r>
          </a:p>
        </p:txBody>
      </p:sp>
      <p:cxnSp>
        <p:nvCxnSpPr>
          <p:cNvPr id="8" name="Straight Arrow Connector 7">
            <a:extLst>
              <a:ext uri="{FF2B5EF4-FFF2-40B4-BE49-F238E27FC236}">
                <a16:creationId xmlns:a16="http://schemas.microsoft.com/office/drawing/2014/main" id="{089E9681-4AFF-6A43-AD0F-4B454F1A07E1}"/>
              </a:ext>
            </a:extLst>
          </p:cNvPr>
          <p:cNvCxnSpPr>
            <a:cxnSpLocks/>
          </p:cNvCxnSpPr>
          <p:nvPr/>
        </p:nvCxnSpPr>
        <p:spPr>
          <a:xfrm flipH="1">
            <a:off x="6017741" y="5781810"/>
            <a:ext cx="743277" cy="285358"/>
          </a:xfrm>
          <a:prstGeom prst="straightConnector1">
            <a:avLst/>
          </a:prstGeom>
          <a:ln>
            <a:solidFill>
              <a:srgbClr val="DE6769"/>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2CF08F63-CF1A-184C-B7A9-6F89FF029714}"/>
              </a:ext>
            </a:extLst>
          </p:cNvPr>
          <p:cNvSpPr/>
          <p:nvPr/>
        </p:nvSpPr>
        <p:spPr>
          <a:xfrm>
            <a:off x="1971462" y="3899298"/>
            <a:ext cx="526473" cy="582506"/>
          </a:xfrm>
          <a:prstGeom prst="ellipse">
            <a:avLst/>
          </a:prstGeom>
          <a:noFill/>
          <a:ln w="57150">
            <a:solidFill>
              <a:srgbClr val="DE67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E6769"/>
              </a:solidFill>
            </a:endParaRPr>
          </a:p>
        </p:txBody>
      </p:sp>
      <p:sp>
        <p:nvSpPr>
          <p:cNvPr id="10" name="Oval 9">
            <a:extLst>
              <a:ext uri="{FF2B5EF4-FFF2-40B4-BE49-F238E27FC236}">
                <a16:creationId xmlns:a16="http://schemas.microsoft.com/office/drawing/2014/main" id="{5F50B4D2-B9B5-1749-B962-628F7E9785EE}"/>
              </a:ext>
            </a:extLst>
          </p:cNvPr>
          <p:cNvSpPr/>
          <p:nvPr/>
        </p:nvSpPr>
        <p:spPr>
          <a:xfrm>
            <a:off x="1736307" y="4516606"/>
            <a:ext cx="526473" cy="582506"/>
          </a:xfrm>
          <a:prstGeom prst="ellipse">
            <a:avLst/>
          </a:prstGeom>
          <a:noFill/>
          <a:ln w="57150">
            <a:solidFill>
              <a:srgbClr val="DE67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01D6C7C-2BE9-DF40-8614-8DBCB7A9677F}"/>
              </a:ext>
            </a:extLst>
          </p:cNvPr>
          <p:cNvSpPr/>
          <p:nvPr/>
        </p:nvSpPr>
        <p:spPr>
          <a:xfrm>
            <a:off x="1688065" y="5125874"/>
            <a:ext cx="778043" cy="582506"/>
          </a:xfrm>
          <a:prstGeom prst="ellipse">
            <a:avLst/>
          </a:prstGeom>
          <a:noFill/>
          <a:ln w="57150">
            <a:solidFill>
              <a:srgbClr val="DE67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849CC64-A68A-4F47-AEAB-824041BCCDF6}"/>
              </a:ext>
            </a:extLst>
          </p:cNvPr>
          <p:cNvSpPr/>
          <p:nvPr/>
        </p:nvSpPr>
        <p:spPr>
          <a:xfrm>
            <a:off x="1878812" y="5924489"/>
            <a:ext cx="1151773" cy="582506"/>
          </a:xfrm>
          <a:prstGeom prst="ellipse">
            <a:avLst/>
          </a:prstGeom>
          <a:noFill/>
          <a:ln w="57150">
            <a:solidFill>
              <a:srgbClr val="DE67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905AD46-7D7C-3140-B045-1125A12B2A7F}"/>
              </a:ext>
            </a:extLst>
          </p:cNvPr>
          <p:cNvSpPr txBox="1"/>
          <p:nvPr/>
        </p:nvSpPr>
        <p:spPr>
          <a:xfrm>
            <a:off x="4949687" y="2290419"/>
            <a:ext cx="3947178" cy="646331"/>
          </a:xfrm>
          <a:prstGeom prst="rect">
            <a:avLst/>
          </a:prstGeom>
          <a:noFill/>
        </p:spPr>
        <p:txBody>
          <a:bodyPr wrap="square" rtlCol="0">
            <a:spAutoFit/>
          </a:bodyPr>
          <a:lstStyle/>
          <a:p>
            <a:pPr algn="ctr"/>
            <a:r>
              <a:rPr lang="en-US" dirty="0">
                <a:solidFill>
                  <a:srgbClr val="DE6769"/>
                </a:solidFill>
              </a:rPr>
              <a:t>(Heuristically: only pay attention to the largest function of n that appears.)</a:t>
            </a:r>
          </a:p>
        </p:txBody>
      </p:sp>
      <p:sp>
        <p:nvSpPr>
          <p:cNvPr id="14" name="TextBox 13">
            <a:extLst>
              <a:ext uri="{FF2B5EF4-FFF2-40B4-BE49-F238E27FC236}">
                <a16:creationId xmlns:a16="http://schemas.microsoft.com/office/drawing/2014/main" id="{6065DE19-ABB0-7A48-ADBB-2F61BEBA2746}"/>
              </a:ext>
            </a:extLst>
          </p:cNvPr>
          <p:cNvSpPr txBox="1"/>
          <p:nvPr/>
        </p:nvSpPr>
        <p:spPr>
          <a:xfrm>
            <a:off x="448213" y="2385076"/>
            <a:ext cx="5284573" cy="523220"/>
          </a:xfrm>
          <a:prstGeom prst="rect">
            <a:avLst/>
          </a:prstGeom>
          <a:noFill/>
        </p:spPr>
        <p:txBody>
          <a:bodyPr wrap="square" rtlCol="0">
            <a:spAutoFit/>
          </a:bodyPr>
          <a:lstStyle/>
          <a:p>
            <a:r>
              <a:rPr lang="en-US" sz="2800" dirty="0"/>
              <a:t>Some examples…</a:t>
            </a:r>
          </a:p>
        </p:txBody>
      </p:sp>
      <p:sp>
        <p:nvSpPr>
          <p:cNvPr id="3" name="Title 1">
            <a:extLst>
              <a:ext uri="{FF2B5EF4-FFF2-40B4-BE49-F238E27FC236}">
                <a16:creationId xmlns:a16="http://schemas.microsoft.com/office/drawing/2014/main" id="{DD58357E-2446-491F-2FD7-7750FA8B2E8A}"/>
              </a:ext>
            </a:extLst>
          </p:cNvPr>
          <p:cNvSpPr txBox="1">
            <a:spLocks/>
          </p:cNvSpPr>
          <p:nvPr/>
        </p:nvSpPr>
        <p:spPr>
          <a:xfrm>
            <a:off x="327663" y="246548"/>
            <a:ext cx="820004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t>Main idea:</a:t>
            </a:r>
          </a:p>
        </p:txBody>
      </p:sp>
    </p:spTree>
    <p:extLst>
      <p:ext uri="{BB962C8B-B14F-4D97-AF65-F5344CB8AC3E}">
        <p14:creationId xmlns:p14="http://schemas.microsoft.com/office/powerpoint/2010/main" val="3033117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P spid="11" grpId="0" animBg="1"/>
      <p:bldP spid="12" grpId="0" animBg="1"/>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CC293-5F4D-8A44-9E98-BE16503EBB69}"/>
              </a:ext>
            </a:extLst>
          </p:cNvPr>
          <p:cNvSpPr>
            <a:spLocks noGrp="1"/>
          </p:cNvSpPr>
          <p:nvPr>
            <p:ph type="title"/>
          </p:nvPr>
        </p:nvSpPr>
        <p:spPr/>
        <p:txBody>
          <a:bodyPr/>
          <a:lstStyle/>
          <a:p>
            <a:r>
              <a:rPr lang="en-US" dirty="0"/>
              <a:t>Informal definition for 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F712B9-AEDE-7F4C-B4BE-49421335172A}"/>
                  </a:ext>
                </a:extLst>
              </p:cNvPr>
              <p:cNvSpPr>
                <a:spLocks noGrp="1"/>
              </p:cNvSpPr>
              <p:nvPr>
                <p:ph idx="1"/>
              </p:nvPr>
            </p:nvSpPr>
            <p:spPr/>
            <p:txBody>
              <a:bodyPr/>
              <a:lstStyle/>
              <a:p>
                <a:r>
                  <a:rPr lang="en-US" dirty="0"/>
                  <a:t>Let </a:t>
                </a:r>
                <a14:m>
                  <m:oMath xmlns:m="http://schemas.openxmlformats.org/officeDocument/2006/math">
                    <m:r>
                      <a:rPr lang="en-US" i="1">
                        <a:latin typeface="Cambria Math" charset="0"/>
                      </a:rPr>
                      <m:t>𝑇</m:t>
                    </m:r>
                    <m:d>
                      <m:dPr>
                        <m:ctrlPr>
                          <a:rPr lang="en-US" i="1">
                            <a:latin typeface="Cambria Math" panose="02040503050406030204" pitchFamily="18" charset="0"/>
                          </a:rPr>
                        </m:ctrlPr>
                      </m:dPr>
                      <m:e>
                        <m:r>
                          <a:rPr lang="en-US" i="1">
                            <a:latin typeface="Cambria Math" charset="0"/>
                          </a:rPr>
                          <m:t>𝑛</m:t>
                        </m:r>
                      </m:e>
                    </m:d>
                  </m:oMath>
                </a14:m>
                <a:r>
                  <a:rPr lang="en-US" dirty="0"/>
                  <a:t>, </a:t>
                </a:r>
                <a14:m>
                  <m:oMath xmlns:m="http://schemas.openxmlformats.org/officeDocument/2006/math">
                    <m:r>
                      <a:rPr lang="en-US" i="1">
                        <a:latin typeface="Cambria Math" charset="0"/>
                      </a:rPr>
                      <m:t>𝑔</m:t>
                    </m:r>
                    <m:d>
                      <m:dPr>
                        <m:ctrlPr>
                          <a:rPr lang="en-US" i="1">
                            <a:latin typeface="Cambria Math" panose="02040503050406030204" pitchFamily="18" charset="0"/>
                          </a:rPr>
                        </m:ctrlPr>
                      </m:dPr>
                      <m:e>
                        <m:r>
                          <a:rPr lang="en-US" i="1">
                            <a:latin typeface="Cambria Math" charset="0"/>
                          </a:rPr>
                          <m:t>𝑛</m:t>
                        </m:r>
                      </m:e>
                    </m:d>
                  </m:oMath>
                </a14:m>
                <a:r>
                  <a:rPr lang="en-US" dirty="0"/>
                  <a:t> be functions of positive integers.</a:t>
                </a:r>
              </a:p>
              <a:p>
                <a:pPr lvl="1"/>
                <a:r>
                  <a:rPr lang="en-US" dirty="0">
                    <a:solidFill>
                      <a:schemeClr val="accent4"/>
                    </a:solidFill>
                  </a:rPr>
                  <a:t>Think of </a:t>
                </a:r>
                <a14:m>
                  <m:oMath xmlns:m="http://schemas.openxmlformats.org/officeDocument/2006/math">
                    <m:r>
                      <a:rPr lang="en-US" i="1">
                        <a:solidFill>
                          <a:schemeClr val="accent4"/>
                        </a:solidFill>
                        <a:latin typeface="Cambria Math" charset="0"/>
                      </a:rPr>
                      <m:t>𝑇</m:t>
                    </m:r>
                    <m:d>
                      <m:dPr>
                        <m:ctrlPr>
                          <a:rPr lang="en-US" i="1">
                            <a:solidFill>
                              <a:schemeClr val="accent4"/>
                            </a:solidFill>
                            <a:latin typeface="Cambria Math" panose="02040503050406030204" pitchFamily="18" charset="0"/>
                          </a:rPr>
                        </m:ctrlPr>
                      </m:dPr>
                      <m:e>
                        <m:r>
                          <a:rPr lang="en-US" i="1">
                            <a:solidFill>
                              <a:schemeClr val="accent4"/>
                            </a:solidFill>
                            <a:latin typeface="Cambria Math" charset="0"/>
                          </a:rPr>
                          <m:t>𝑛</m:t>
                        </m:r>
                      </m:e>
                    </m:d>
                  </m:oMath>
                </a14:m>
                <a:r>
                  <a:rPr lang="en-US" dirty="0">
                    <a:solidFill>
                      <a:schemeClr val="accent4"/>
                    </a:solidFill>
                  </a:rPr>
                  <a:t> as a runtime: positive and increasing in n.</a:t>
                </a:r>
                <a:endParaRPr lang="en-US" dirty="0"/>
              </a:p>
              <a:p>
                <a:endParaRPr lang="en-US" dirty="0"/>
              </a:p>
              <a:p>
                <a:r>
                  <a:rPr lang="en-US" dirty="0"/>
                  <a:t>We say “</a:t>
                </a:r>
                <a14:m>
                  <m:oMath xmlns:m="http://schemas.openxmlformats.org/officeDocument/2006/math">
                    <m:r>
                      <a:rPr lang="en-US" i="1">
                        <a:latin typeface="Cambria Math" charset="0"/>
                      </a:rPr>
                      <m:t>𝑇</m:t>
                    </m:r>
                    <m:d>
                      <m:dPr>
                        <m:ctrlPr>
                          <a:rPr lang="en-US" i="1">
                            <a:latin typeface="Cambria Math" panose="02040503050406030204" pitchFamily="18" charset="0"/>
                          </a:rPr>
                        </m:ctrlPr>
                      </m:dPr>
                      <m:e>
                        <m:r>
                          <a:rPr lang="en-US" i="1">
                            <a:latin typeface="Cambria Math" charset="0"/>
                          </a:rPr>
                          <m:t>𝑛</m:t>
                        </m:r>
                      </m:e>
                    </m:d>
                  </m:oMath>
                </a14:m>
                <a:r>
                  <a:rPr lang="en-US" dirty="0"/>
                  <a:t> is </a:t>
                </a:r>
                <a14:m>
                  <m:oMath xmlns:m="http://schemas.openxmlformats.org/officeDocument/2006/math">
                    <m:r>
                      <a:rPr lang="en-US" i="1">
                        <a:latin typeface="Cambria Math" charset="0"/>
                      </a:rPr>
                      <m:t>𝑂</m:t>
                    </m:r>
                    <m:d>
                      <m:dPr>
                        <m:ctrlPr>
                          <a:rPr lang="en-US" i="1">
                            <a:latin typeface="Cambria Math" panose="02040503050406030204" pitchFamily="18" charset="0"/>
                          </a:rPr>
                        </m:ctrlPr>
                      </m:dPr>
                      <m:e>
                        <m:r>
                          <a:rPr lang="en-US" i="1">
                            <a:latin typeface="Cambria Math" charset="0"/>
                          </a:rPr>
                          <m:t>𝑔</m:t>
                        </m:r>
                        <m:d>
                          <m:dPr>
                            <m:ctrlPr>
                              <a:rPr lang="en-US" i="1">
                                <a:latin typeface="Cambria Math" panose="02040503050406030204" pitchFamily="18" charset="0"/>
                              </a:rPr>
                            </m:ctrlPr>
                          </m:dPr>
                          <m:e>
                            <m:r>
                              <a:rPr lang="en-US" i="1">
                                <a:latin typeface="Cambria Math" charset="0"/>
                              </a:rPr>
                              <m:t>𝑛</m:t>
                            </m:r>
                          </m:e>
                        </m:d>
                      </m:e>
                    </m:d>
                  </m:oMath>
                </a14:m>
                <a:r>
                  <a:rPr lang="en-US" dirty="0"/>
                  <a:t>” if: </a:t>
                </a:r>
              </a:p>
              <a:p>
                <a:pPr marL="0" indent="0" algn="ctr">
                  <a:buNone/>
                </a:pPr>
                <a:r>
                  <a:rPr lang="en-US" dirty="0"/>
                  <a:t>for all large enough n,  </a:t>
                </a:r>
              </a:p>
              <a:p>
                <a:pPr marL="0" indent="0" algn="ctr">
                  <a:buNone/>
                </a:pPr>
                <a14:m>
                  <m:oMath xmlns:m="http://schemas.openxmlformats.org/officeDocument/2006/math">
                    <m:r>
                      <a:rPr lang="en-US" i="1">
                        <a:latin typeface="Cambria Math" panose="02040503050406030204" pitchFamily="18" charset="0"/>
                      </a:rPr>
                      <m:t>𝑇</m:t>
                    </m:r>
                    <m:d>
                      <m:dPr>
                        <m:ctrlPr>
                          <a:rPr lang="en-US" i="1">
                            <a:latin typeface="Cambria Math" panose="02040503050406030204" pitchFamily="18" charset="0"/>
                          </a:rPr>
                        </m:ctrlPr>
                      </m:dPr>
                      <m:e>
                        <m:r>
                          <a:rPr lang="en-US" i="1">
                            <a:latin typeface="Cambria Math" charset="0"/>
                          </a:rPr>
                          <m:t>𝑛</m:t>
                        </m:r>
                      </m:e>
                    </m:d>
                  </m:oMath>
                </a14:m>
                <a:r>
                  <a:rPr lang="en-US" dirty="0"/>
                  <a:t> is at most some constant multiple of </a:t>
                </a:r>
                <a14:m>
                  <m:oMath xmlns:m="http://schemas.openxmlformats.org/officeDocument/2006/math">
                    <m:r>
                      <a:rPr lang="en-US" i="1">
                        <a:latin typeface="Cambria Math" charset="0"/>
                      </a:rPr>
                      <m:t>𝑔</m:t>
                    </m:r>
                    <m:d>
                      <m:dPr>
                        <m:ctrlPr>
                          <a:rPr lang="en-US" i="1">
                            <a:latin typeface="Cambria Math" panose="02040503050406030204" pitchFamily="18" charset="0"/>
                          </a:rPr>
                        </m:ctrlPr>
                      </m:dPr>
                      <m:e>
                        <m:r>
                          <a:rPr lang="en-US" i="1">
                            <a:latin typeface="Cambria Math" charset="0"/>
                          </a:rPr>
                          <m:t>𝑛</m:t>
                        </m:r>
                      </m:e>
                    </m:d>
                  </m:oMath>
                </a14:m>
                <a:r>
                  <a:rPr lang="en-US" dirty="0"/>
                  <a:t>.</a:t>
                </a:r>
              </a:p>
              <a:p>
                <a:endParaRPr lang="en-US" dirty="0"/>
              </a:p>
            </p:txBody>
          </p:sp>
        </mc:Choice>
        <mc:Fallback xmlns="">
          <p:sp>
            <p:nvSpPr>
              <p:cNvPr id="3" name="Content Placeholder 2">
                <a:extLst>
                  <a:ext uri="{FF2B5EF4-FFF2-40B4-BE49-F238E27FC236}">
                    <a16:creationId xmlns:a16="http://schemas.microsoft.com/office/drawing/2014/main" id="{32F712B9-AEDE-7F4C-B4BE-49421335172A}"/>
                  </a:ext>
                </a:extLst>
              </p:cNvPr>
              <p:cNvSpPr>
                <a:spLocks noGrp="1" noRot="1" noChangeAspect="1" noMove="1" noResize="1" noEditPoints="1" noAdjustHandles="1" noChangeArrowheads="1" noChangeShapeType="1" noTextEdit="1"/>
              </p:cNvSpPr>
              <p:nvPr>
                <p:ph idx="1"/>
              </p:nvPr>
            </p:nvSpPr>
            <p:spPr>
              <a:blipFill>
                <a:blip r:embed="rId2"/>
                <a:stretch>
                  <a:fillRect l="-1447" t="-2326"/>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467C78BB-9BC7-DE47-8EEA-12705B8FD17F}"/>
              </a:ext>
            </a:extLst>
          </p:cNvPr>
          <p:cNvSpPr txBox="1"/>
          <p:nvPr/>
        </p:nvSpPr>
        <p:spPr>
          <a:xfrm>
            <a:off x="4710896" y="5995686"/>
            <a:ext cx="3958542" cy="646331"/>
          </a:xfrm>
          <a:prstGeom prst="rect">
            <a:avLst/>
          </a:prstGeom>
          <a:noFill/>
        </p:spPr>
        <p:txBody>
          <a:bodyPr wrap="square" rtlCol="0">
            <a:spAutoFit/>
          </a:bodyPr>
          <a:lstStyle/>
          <a:p>
            <a:pPr algn="ctr"/>
            <a:r>
              <a:rPr lang="en-US" dirty="0">
                <a:solidFill>
                  <a:schemeClr val="accent4"/>
                </a:solidFill>
              </a:rPr>
              <a:t>Here, “constant” means “some number that doesn’t depend on n.”</a:t>
            </a:r>
          </a:p>
        </p:txBody>
      </p:sp>
      <p:cxnSp>
        <p:nvCxnSpPr>
          <p:cNvPr id="7" name="Straight Arrow Connector 6">
            <a:extLst>
              <a:ext uri="{FF2B5EF4-FFF2-40B4-BE49-F238E27FC236}">
                <a16:creationId xmlns:a16="http://schemas.microsoft.com/office/drawing/2014/main" id="{C393FC46-20D8-1243-97F6-930CF7AF1148}"/>
              </a:ext>
            </a:extLst>
          </p:cNvPr>
          <p:cNvCxnSpPr>
            <a:stCxn id="5" idx="0"/>
          </p:cNvCxnSpPr>
          <p:nvPr/>
        </p:nvCxnSpPr>
        <p:spPr>
          <a:xfrm flipH="1" flipV="1">
            <a:off x="5034987" y="4815068"/>
            <a:ext cx="1655180" cy="1180618"/>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9E25DF2-3461-754D-B27A-4E4D742E5127}"/>
              </a:ext>
            </a:extLst>
          </p:cNvPr>
          <p:cNvCxnSpPr>
            <a:cxnSpLocks/>
          </p:cNvCxnSpPr>
          <p:nvPr/>
        </p:nvCxnSpPr>
        <p:spPr>
          <a:xfrm>
            <a:off x="6155465" y="551290"/>
            <a:ext cx="118014" cy="328331"/>
          </a:xfrm>
          <a:prstGeom prst="straightConnector1">
            <a:avLst/>
          </a:prstGeom>
          <a:ln>
            <a:solidFill>
              <a:srgbClr val="DE676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6505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Formal definition of 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789546"/>
                <a:ext cx="7886700" cy="4574186"/>
              </a:xfrm>
            </p:spPr>
            <p:txBody>
              <a:bodyPr>
                <a:normAutofit/>
              </a:bodyPr>
              <a:lstStyle/>
              <a:p>
                <a:r>
                  <a:rPr lang="en-US" dirty="0"/>
                  <a:t>Let </a:t>
                </a:r>
                <a14:m>
                  <m:oMath xmlns:m="http://schemas.openxmlformats.org/officeDocument/2006/math">
                    <m:r>
                      <a:rPr lang="en-US" i="1" smtClean="0">
                        <a:solidFill>
                          <a:schemeClr val="tx1"/>
                        </a:solidFill>
                        <a:latin typeface="Cambria Math" charset="0"/>
                      </a:rPr>
                      <m:t>𝑇</m:t>
                    </m:r>
                    <m:d>
                      <m:dPr>
                        <m:ctrlPr>
                          <a:rPr lang="en-US" i="1">
                            <a:solidFill>
                              <a:schemeClr val="tx1"/>
                            </a:solidFill>
                            <a:latin typeface="Cambria Math" panose="02040503050406030204" pitchFamily="18" charset="0"/>
                          </a:rPr>
                        </m:ctrlPr>
                      </m:dPr>
                      <m:e>
                        <m:r>
                          <a:rPr lang="en-US" i="1">
                            <a:solidFill>
                              <a:schemeClr val="tx1"/>
                            </a:solidFill>
                            <a:latin typeface="Cambria Math" charset="0"/>
                          </a:rPr>
                          <m:t>𝑛</m:t>
                        </m:r>
                      </m:e>
                    </m:d>
                  </m:oMath>
                </a14:m>
                <a:r>
                  <a:rPr lang="en-US" dirty="0"/>
                  <a:t>, </a:t>
                </a:r>
                <a14:m>
                  <m:oMath xmlns:m="http://schemas.openxmlformats.org/officeDocument/2006/math">
                    <m:r>
                      <a:rPr lang="en-US" i="1">
                        <a:latin typeface="Cambria Math" charset="0"/>
                      </a:rPr>
                      <m:t>𝑔</m:t>
                    </m:r>
                    <m:d>
                      <m:dPr>
                        <m:ctrlPr>
                          <a:rPr lang="en-US" i="1">
                            <a:latin typeface="Cambria Math" panose="02040503050406030204" pitchFamily="18" charset="0"/>
                          </a:rPr>
                        </m:ctrlPr>
                      </m:dPr>
                      <m:e>
                        <m:r>
                          <a:rPr lang="en-US" i="1">
                            <a:latin typeface="Cambria Math" charset="0"/>
                          </a:rPr>
                          <m:t>𝑛</m:t>
                        </m:r>
                      </m:e>
                    </m:d>
                  </m:oMath>
                </a14:m>
                <a:r>
                  <a:rPr lang="en-US" dirty="0"/>
                  <a:t> be functions of positive integers.</a:t>
                </a:r>
              </a:p>
              <a:p>
                <a:pPr lvl="1"/>
                <a:r>
                  <a:rPr lang="en-US" dirty="0">
                    <a:solidFill>
                      <a:schemeClr val="accent4"/>
                    </a:solidFill>
                  </a:rPr>
                  <a:t>Think of </a:t>
                </a:r>
                <a14:m>
                  <m:oMath xmlns:m="http://schemas.openxmlformats.org/officeDocument/2006/math">
                    <m:r>
                      <a:rPr lang="en-US" i="1">
                        <a:solidFill>
                          <a:schemeClr val="accent4"/>
                        </a:solidFill>
                        <a:latin typeface="Cambria Math" charset="0"/>
                      </a:rPr>
                      <m:t>𝑇</m:t>
                    </m:r>
                    <m:d>
                      <m:dPr>
                        <m:ctrlPr>
                          <a:rPr lang="en-US" i="1">
                            <a:solidFill>
                              <a:schemeClr val="accent4"/>
                            </a:solidFill>
                            <a:latin typeface="Cambria Math" panose="02040503050406030204" pitchFamily="18" charset="0"/>
                          </a:rPr>
                        </m:ctrlPr>
                      </m:dPr>
                      <m:e>
                        <m:r>
                          <a:rPr lang="en-US" i="1">
                            <a:solidFill>
                              <a:schemeClr val="accent4"/>
                            </a:solidFill>
                            <a:latin typeface="Cambria Math" charset="0"/>
                          </a:rPr>
                          <m:t>𝑛</m:t>
                        </m:r>
                      </m:e>
                    </m:d>
                  </m:oMath>
                </a14:m>
                <a:r>
                  <a:rPr lang="en-US" dirty="0">
                    <a:solidFill>
                      <a:schemeClr val="accent4"/>
                    </a:solidFill>
                  </a:rPr>
                  <a:t> as  a runtime: positive and increasing in n.</a:t>
                </a:r>
                <a:endParaRPr lang="en-US" dirty="0"/>
              </a:p>
              <a:p>
                <a:endParaRPr lang="en-US" dirty="0"/>
              </a:p>
              <a:p>
                <a:r>
                  <a:rPr lang="en-US" dirty="0"/>
                  <a:t>Formally,</a:t>
                </a:r>
                <a:endParaRPr lang="en-US" dirty="0">
                  <a:solidFill>
                    <a:srgbClr val="005ECE"/>
                  </a:solidFill>
                </a:endParaRPr>
              </a:p>
              <a:p>
                <a:pPr marL="0" indent="0" algn="ctr">
                  <a:lnSpc>
                    <a:spcPct val="120000"/>
                  </a:lnSpc>
                  <a:buNone/>
                </a:pPr>
                <a14:m>
                  <m:oMathPara xmlns:m="http://schemas.openxmlformats.org/officeDocument/2006/math">
                    <m:oMathParaPr>
                      <m:jc m:val="centerGroup"/>
                    </m:oMathParaPr>
                    <m:oMath xmlns:m="http://schemas.openxmlformats.org/officeDocument/2006/math">
                      <m:r>
                        <a:rPr lang="en-US" b="0" i="1" smtClean="0">
                          <a:solidFill>
                            <a:schemeClr val="accent4"/>
                          </a:solidFill>
                          <a:latin typeface="Cambria Math" charset="0"/>
                        </a:rPr>
                        <m:t>𝑇</m:t>
                      </m:r>
                      <m:d>
                        <m:dPr>
                          <m:ctrlPr>
                            <a:rPr lang="en-US" b="0" i="1" smtClean="0">
                              <a:solidFill>
                                <a:schemeClr val="accent4"/>
                              </a:solidFill>
                              <a:latin typeface="Cambria Math" panose="02040503050406030204" pitchFamily="18" charset="0"/>
                            </a:rPr>
                          </m:ctrlPr>
                        </m:dPr>
                        <m:e>
                          <m:r>
                            <a:rPr lang="en-US" b="0" i="1" smtClean="0">
                              <a:solidFill>
                                <a:schemeClr val="accent4"/>
                              </a:solidFill>
                              <a:latin typeface="Cambria Math" charset="0"/>
                            </a:rPr>
                            <m:t>𝑛</m:t>
                          </m:r>
                        </m:e>
                      </m:d>
                      <m:r>
                        <a:rPr lang="en-US" b="0" i="1" smtClean="0">
                          <a:solidFill>
                            <a:schemeClr val="accent4"/>
                          </a:solidFill>
                          <a:latin typeface="Cambria Math" charset="0"/>
                        </a:rPr>
                        <m:t>=</m:t>
                      </m:r>
                      <m:r>
                        <a:rPr lang="en-US" b="0" i="1" smtClean="0">
                          <a:solidFill>
                            <a:schemeClr val="accent4"/>
                          </a:solidFill>
                          <a:latin typeface="Cambria Math" charset="0"/>
                        </a:rPr>
                        <m:t>𝑂</m:t>
                      </m:r>
                      <m:d>
                        <m:dPr>
                          <m:ctrlPr>
                            <a:rPr lang="en-US" b="0" i="1" smtClean="0">
                              <a:solidFill>
                                <a:schemeClr val="accent4"/>
                              </a:solidFill>
                              <a:latin typeface="Cambria Math" panose="02040503050406030204" pitchFamily="18" charset="0"/>
                            </a:rPr>
                          </m:ctrlPr>
                        </m:dPr>
                        <m:e>
                          <m:r>
                            <a:rPr lang="en-US" b="0" i="1" smtClean="0">
                              <a:solidFill>
                                <a:schemeClr val="accent4"/>
                              </a:solidFill>
                              <a:latin typeface="Cambria Math" charset="0"/>
                            </a:rPr>
                            <m:t>𝑔</m:t>
                          </m:r>
                          <m:d>
                            <m:dPr>
                              <m:ctrlPr>
                                <a:rPr lang="en-US" b="0" i="1" smtClean="0">
                                  <a:solidFill>
                                    <a:schemeClr val="accent4"/>
                                  </a:solidFill>
                                  <a:latin typeface="Cambria Math" panose="02040503050406030204" pitchFamily="18" charset="0"/>
                                </a:rPr>
                              </m:ctrlPr>
                            </m:dPr>
                            <m:e>
                              <m:r>
                                <a:rPr lang="en-US" b="0" i="1" smtClean="0">
                                  <a:solidFill>
                                    <a:schemeClr val="accent4"/>
                                  </a:solidFill>
                                  <a:latin typeface="Cambria Math" charset="0"/>
                                </a:rPr>
                                <m:t>𝑛</m:t>
                              </m:r>
                            </m:e>
                          </m:d>
                        </m:e>
                      </m:d>
                      <m:r>
                        <a:rPr lang="en-US" b="0" i="1" smtClean="0">
                          <a:solidFill>
                            <a:schemeClr val="accent4"/>
                          </a:solidFill>
                          <a:latin typeface="Cambria Math" charset="0"/>
                        </a:rPr>
                        <m:t> </m:t>
                      </m:r>
                    </m:oMath>
                  </m:oMathPara>
                </a14:m>
                <a:endParaRPr lang="en-US" sz="400" b="0" i="1" dirty="0">
                  <a:solidFill>
                    <a:schemeClr val="accent4"/>
                  </a:solidFill>
                  <a:latin typeface="Cambria Math" charset="0"/>
                </a:endParaRPr>
              </a:p>
              <a:p>
                <a:pPr marL="0" indent="0" algn="ctr">
                  <a:lnSpc>
                    <a:spcPct val="120000"/>
                  </a:lnSpc>
                  <a:buNone/>
                </a:pPr>
                <a14:m>
                  <m:oMathPara xmlns:m="http://schemas.openxmlformats.org/officeDocument/2006/math">
                    <m:oMathParaPr>
                      <m:jc m:val="centerGroup"/>
                    </m:oMathParaPr>
                    <m:oMath xmlns:m="http://schemas.openxmlformats.org/officeDocument/2006/math">
                      <m:r>
                        <a:rPr lang="en-US" b="0" i="1" smtClean="0">
                          <a:solidFill>
                            <a:schemeClr val="accent4"/>
                          </a:solidFill>
                          <a:latin typeface="Cambria Math" charset="0"/>
                          <a:ea typeface="Cambria Math" charset="0"/>
                          <a:cs typeface="Cambria Math" charset="0"/>
                        </a:rPr>
                        <m:t>⟺</m:t>
                      </m:r>
                    </m:oMath>
                  </m:oMathPara>
                </a14:m>
                <a:endParaRPr lang="en-US" sz="600" b="0" i="1" dirty="0">
                  <a:solidFill>
                    <a:schemeClr val="accent4"/>
                  </a:solidFill>
                  <a:latin typeface="Cambria Math" charset="0"/>
                  <a:ea typeface="Cambria Math" charset="0"/>
                  <a:cs typeface="Cambria Math" charset="0"/>
                </a:endParaRPr>
              </a:p>
              <a:p>
                <a:pPr marL="0" indent="0" algn="ctr">
                  <a:lnSpc>
                    <a:spcPct val="120000"/>
                  </a:lnSpc>
                  <a:buNone/>
                </a:pPr>
                <a14:m>
                  <m:oMathPara xmlns:m="http://schemas.openxmlformats.org/officeDocument/2006/math">
                    <m:oMathParaPr>
                      <m:jc m:val="centerGroup"/>
                    </m:oMathParaPr>
                    <m:oMath xmlns:m="http://schemas.openxmlformats.org/officeDocument/2006/math">
                      <m:r>
                        <a:rPr lang="en-US" b="0" i="1" smtClean="0">
                          <a:solidFill>
                            <a:schemeClr val="accent4"/>
                          </a:solidFill>
                          <a:latin typeface="Cambria Math" charset="0"/>
                          <a:ea typeface="Cambria Math" charset="0"/>
                          <a:cs typeface="Cambria Math" charset="0"/>
                        </a:rPr>
                        <m:t>∃</m:t>
                      </m:r>
                      <m:r>
                        <a:rPr lang="en-US" b="0" i="1" smtClean="0">
                          <a:solidFill>
                            <a:schemeClr val="accent4"/>
                          </a:solidFill>
                          <a:latin typeface="Cambria Math" charset="0"/>
                          <a:ea typeface="Cambria Math" charset="0"/>
                          <a:cs typeface="Cambria Math" charset="0"/>
                        </a:rPr>
                        <m:t>𝑐</m:t>
                      </m:r>
                      <m:r>
                        <a:rPr lang="en-US" b="0" i="1" smtClean="0">
                          <a:solidFill>
                            <a:schemeClr val="accent4"/>
                          </a:solidFill>
                          <a:latin typeface="Cambria Math" panose="02040503050406030204" pitchFamily="18" charset="0"/>
                          <a:ea typeface="Cambria Math" charset="0"/>
                          <a:cs typeface="Cambria Math" charset="0"/>
                        </a:rPr>
                        <m:t>&gt;0,</m:t>
                      </m:r>
                      <m:r>
                        <a:rPr lang="en-US" b="0" i="1" smtClean="0">
                          <a:solidFill>
                            <a:schemeClr val="accent4"/>
                          </a:solidFill>
                          <a:latin typeface="Cambria Math" charset="0"/>
                          <a:ea typeface="Cambria Math" charset="0"/>
                          <a:cs typeface="Cambria Math" charset="0"/>
                        </a:rPr>
                        <m:t> </m:t>
                      </m:r>
                      <m:sSub>
                        <m:sSubPr>
                          <m:ctrlPr>
                            <a:rPr lang="en-US" b="0" i="1" smtClean="0">
                              <a:solidFill>
                                <a:schemeClr val="accent4"/>
                              </a:solidFill>
                              <a:latin typeface="Cambria Math" panose="02040503050406030204" pitchFamily="18" charset="0"/>
                              <a:ea typeface="Cambria Math" charset="0"/>
                              <a:cs typeface="Cambria Math" charset="0"/>
                            </a:rPr>
                          </m:ctrlPr>
                        </m:sSubPr>
                        <m:e>
                          <m:r>
                            <a:rPr lang="en-US" b="0" i="1" smtClean="0">
                              <a:solidFill>
                                <a:schemeClr val="accent4"/>
                              </a:solidFill>
                              <a:latin typeface="Cambria Math" charset="0"/>
                              <a:ea typeface="Cambria Math" charset="0"/>
                              <a:cs typeface="Cambria Math" charset="0"/>
                            </a:rPr>
                            <m:t>𝑛</m:t>
                          </m:r>
                        </m:e>
                        <m:sub>
                          <m:r>
                            <a:rPr lang="en-US" b="0" i="1" smtClean="0">
                              <a:solidFill>
                                <a:schemeClr val="accent4"/>
                              </a:solidFill>
                              <a:latin typeface="Cambria Math" charset="0"/>
                              <a:ea typeface="Cambria Math" charset="0"/>
                              <a:cs typeface="Cambria Math" charset="0"/>
                            </a:rPr>
                            <m:t>0</m:t>
                          </m:r>
                        </m:sub>
                      </m:sSub>
                      <m:r>
                        <a:rPr lang="en-US" b="0" i="1" smtClean="0">
                          <a:solidFill>
                            <a:schemeClr val="accent4"/>
                          </a:solidFill>
                          <a:latin typeface="Cambria Math" charset="0"/>
                          <a:ea typeface="Cambria Math" charset="0"/>
                          <a:cs typeface="Cambria Math" charset="0"/>
                        </a:rPr>
                        <m:t>  </m:t>
                      </m:r>
                      <m:r>
                        <a:rPr lang="en-US" b="0" i="1" smtClean="0">
                          <a:solidFill>
                            <a:schemeClr val="accent4"/>
                          </a:solidFill>
                          <a:latin typeface="Cambria Math" charset="0"/>
                          <a:ea typeface="Cambria Math" charset="0"/>
                          <a:cs typeface="Cambria Math" charset="0"/>
                        </a:rPr>
                        <m:t>𝑠</m:t>
                      </m:r>
                      <m:r>
                        <a:rPr lang="en-US" b="0" i="1" smtClean="0">
                          <a:solidFill>
                            <a:schemeClr val="accent4"/>
                          </a:solidFill>
                          <a:latin typeface="Cambria Math" charset="0"/>
                          <a:ea typeface="Cambria Math" charset="0"/>
                          <a:cs typeface="Cambria Math" charset="0"/>
                        </a:rPr>
                        <m:t>.</m:t>
                      </m:r>
                      <m:r>
                        <a:rPr lang="en-US" b="0" i="1" smtClean="0">
                          <a:solidFill>
                            <a:schemeClr val="accent4"/>
                          </a:solidFill>
                          <a:latin typeface="Cambria Math" charset="0"/>
                          <a:ea typeface="Cambria Math" charset="0"/>
                          <a:cs typeface="Cambria Math" charset="0"/>
                        </a:rPr>
                        <m:t>𝑡</m:t>
                      </m:r>
                      <m:r>
                        <a:rPr lang="en-US" b="0" i="1" smtClean="0">
                          <a:solidFill>
                            <a:schemeClr val="accent4"/>
                          </a:solidFill>
                          <a:latin typeface="Cambria Math" charset="0"/>
                          <a:ea typeface="Cambria Math" charset="0"/>
                          <a:cs typeface="Cambria Math" charset="0"/>
                        </a:rPr>
                        <m:t>.   ∀</m:t>
                      </m:r>
                      <m:r>
                        <a:rPr lang="en-US" b="0" i="1" smtClean="0">
                          <a:solidFill>
                            <a:schemeClr val="accent4"/>
                          </a:solidFill>
                          <a:latin typeface="Cambria Math" charset="0"/>
                          <a:ea typeface="Cambria Math" charset="0"/>
                          <a:cs typeface="Cambria Math" charset="0"/>
                        </a:rPr>
                        <m:t>𝑛</m:t>
                      </m:r>
                      <m:r>
                        <a:rPr lang="en-US" b="0" i="1" smtClean="0">
                          <a:solidFill>
                            <a:schemeClr val="accent4"/>
                          </a:solidFill>
                          <a:latin typeface="Cambria Math" charset="0"/>
                          <a:ea typeface="Cambria Math" charset="0"/>
                          <a:cs typeface="Cambria Math" charset="0"/>
                        </a:rPr>
                        <m:t>≥</m:t>
                      </m:r>
                      <m:sSub>
                        <m:sSubPr>
                          <m:ctrlPr>
                            <a:rPr lang="en-US" b="0" i="1" smtClean="0">
                              <a:solidFill>
                                <a:schemeClr val="accent4"/>
                              </a:solidFill>
                              <a:latin typeface="Cambria Math" panose="02040503050406030204" pitchFamily="18" charset="0"/>
                              <a:ea typeface="Cambria Math" charset="0"/>
                              <a:cs typeface="Cambria Math" charset="0"/>
                            </a:rPr>
                          </m:ctrlPr>
                        </m:sSubPr>
                        <m:e>
                          <m:r>
                            <a:rPr lang="en-US" b="0" i="1" smtClean="0">
                              <a:solidFill>
                                <a:schemeClr val="accent4"/>
                              </a:solidFill>
                              <a:latin typeface="Cambria Math" charset="0"/>
                              <a:ea typeface="Cambria Math" charset="0"/>
                              <a:cs typeface="Cambria Math" charset="0"/>
                            </a:rPr>
                            <m:t>𝑛</m:t>
                          </m:r>
                        </m:e>
                        <m:sub>
                          <m:r>
                            <a:rPr lang="en-US" b="0" i="1" smtClean="0">
                              <a:solidFill>
                                <a:schemeClr val="accent4"/>
                              </a:solidFill>
                              <a:latin typeface="Cambria Math" charset="0"/>
                              <a:ea typeface="Cambria Math" charset="0"/>
                              <a:cs typeface="Cambria Math" charset="0"/>
                            </a:rPr>
                            <m:t>0</m:t>
                          </m:r>
                        </m:sub>
                      </m:sSub>
                      <m:r>
                        <a:rPr lang="en-US" b="0" i="1" smtClean="0">
                          <a:solidFill>
                            <a:schemeClr val="accent4"/>
                          </a:solidFill>
                          <a:latin typeface="Cambria Math" charset="0"/>
                          <a:ea typeface="Cambria Math" charset="0"/>
                          <a:cs typeface="Cambria Math" charset="0"/>
                        </a:rPr>
                        <m:t>, </m:t>
                      </m:r>
                    </m:oMath>
                  </m:oMathPara>
                </a14:m>
                <a:endParaRPr lang="en-US" b="0" i="1" dirty="0">
                  <a:solidFill>
                    <a:schemeClr val="accent4"/>
                  </a:solidFill>
                  <a:latin typeface="Cambria Math" charset="0"/>
                  <a:ea typeface="Cambria Math" charset="0"/>
                  <a:cs typeface="Cambria Math" charset="0"/>
                </a:endParaRPr>
              </a:p>
              <a:p>
                <a:pPr marL="0" indent="0" algn="ctr">
                  <a:lnSpc>
                    <a:spcPct val="120000"/>
                  </a:lnSpc>
                  <a:buNone/>
                </a:pPr>
                <a14:m>
                  <m:oMathPara xmlns:m="http://schemas.openxmlformats.org/officeDocument/2006/math">
                    <m:oMathParaPr>
                      <m:jc m:val="centerGroup"/>
                    </m:oMathParaPr>
                    <m:oMath xmlns:m="http://schemas.openxmlformats.org/officeDocument/2006/math">
                      <m:r>
                        <a:rPr lang="en-US" b="0" i="1" smtClean="0">
                          <a:solidFill>
                            <a:schemeClr val="accent4"/>
                          </a:solidFill>
                          <a:latin typeface="Cambria Math" charset="0"/>
                          <a:ea typeface="Cambria Math" charset="0"/>
                          <a:cs typeface="Cambria Math" charset="0"/>
                        </a:rPr>
                        <m:t>𝑇</m:t>
                      </m:r>
                      <m:d>
                        <m:dPr>
                          <m:ctrlPr>
                            <a:rPr lang="en-US" b="0" i="1" smtClean="0">
                              <a:solidFill>
                                <a:schemeClr val="accent4"/>
                              </a:solidFill>
                              <a:latin typeface="Cambria Math" panose="02040503050406030204" pitchFamily="18" charset="0"/>
                              <a:ea typeface="Cambria Math" charset="0"/>
                              <a:cs typeface="Cambria Math" charset="0"/>
                            </a:rPr>
                          </m:ctrlPr>
                        </m:dPr>
                        <m:e>
                          <m:r>
                            <a:rPr lang="en-US" b="0" i="1" smtClean="0">
                              <a:solidFill>
                                <a:schemeClr val="accent4"/>
                              </a:solidFill>
                              <a:latin typeface="Cambria Math" charset="0"/>
                              <a:ea typeface="Cambria Math" charset="0"/>
                              <a:cs typeface="Cambria Math" charset="0"/>
                            </a:rPr>
                            <m:t>𝑛</m:t>
                          </m:r>
                        </m:e>
                      </m:d>
                      <m:r>
                        <a:rPr lang="en-US" b="0" i="1" smtClean="0">
                          <a:solidFill>
                            <a:schemeClr val="accent4"/>
                          </a:solidFill>
                          <a:latin typeface="Cambria Math" charset="0"/>
                          <a:ea typeface="Cambria Math" charset="0"/>
                          <a:cs typeface="Cambria Math" charset="0"/>
                        </a:rPr>
                        <m:t>≤</m:t>
                      </m:r>
                      <m:r>
                        <a:rPr lang="en-US" b="0" i="1" smtClean="0">
                          <a:solidFill>
                            <a:schemeClr val="accent4"/>
                          </a:solidFill>
                          <a:latin typeface="Cambria Math" charset="0"/>
                          <a:ea typeface="Cambria Math" charset="0"/>
                          <a:cs typeface="Cambria Math" charset="0"/>
                        </a:rPr>
                        <m:t>𝑐</m:t>
                      </m:r>
                      <m:r>
                        <a:rPr lang="en-US" b="0" i="1" smtClean="0">
                          <a:solidFill>
                            <a:schemeClr val="accent4"/>
                          </a:solidFill>
                          <a:latin typeface="Cambria Math" charset="0"/>
                          <a:ea typeface="Cambria Math" charset="0"/>
                          <a:cs typeface="Cambria Math" charset="0"/>
                        </a:rPr>
                        <m:t>⋅</m:t>
                      </m:r>
                      <m:r>
                        <a:rPr lang="en-US" b="0" i="1" smtClean="0">
                          <a:solidFill>
                            <a:schemeClr val="accent4"/>
                          </a:solidFill>
                          <a:latin typeface="Cambria Math" charset="0"/>
                          <a:ea typeface="Cambria Math" charset="0"/>
                          <a:cs typeface="Cambria Math" charset="0"/>
                        </a:rPr>
                        <m:t>𝑔</m:t>
                      </m:r>
                      <m:r>
                        <a:rPr lang="en-US" b="0" i="1" smtClean="0">
                          <a:solidFill>
                            <a:schemeClr val="accent4"/>
                          </a:solidFill>
                          <a:latin typeface="Cambria Math" charset="0"/>
                          <a:ea typeface="Cambria Math" charset="0"/>
                          <a:cs typeface="Cambria Math" charset="0"/>
                        </a:rPr>
                        <m:t>(</m:t>
                      </m:r>
                      <m:r>
                        <a:rPr lang="en-US" b="0" i="1" smtClean="0">
                          <a:solidFill>
                            <a:schemeClr val="accent4"/>
                          </a:solidFill>
                          <a:latin typeface="Cambria Math" charset="0"/>
                          <a:ea typeface="Cambria Math" charset="0"/>
                          <a:cs typeface="Cambria Math" charset="0"/>
                        </a:rPr>
                        <m:t>𝑛</m:t>
                      </m:r>
                      <m:r>
                        <a:rPr lang="en-US" b="0" i="1" smtClean="0">
                          <a:solidFill>
                            <a:schemeClr val="accent4"/>
                          </a:solidFill>
                          <a:latin typeface="Cambria Math" charset="0"/>
                          <a:ea typeface="Cambria Math" charset="0"/>
                          <a:cs typeface="Cambria Math" charset="0"/>
                        </a:rPr>
                        <m:t>)</m:t>
                      </m:r>
                    </m:oMath>
                  </m:oMathPara>
                </a14:m>
                <a:endParaRPr lang="en-US" dirty="0">
                  <a:solidFill>
                    <a:schemeClr val="accent4"/>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789546"/>
                <a:ext cx="7886700" cy="4574186"/>
              </a:xfrm>
              <a:blipFill>
                <a:blip r:embed="rId2"/>
                <a:stretch>
                  <a:fillRect l="-1447" t="-2493" r="-161"/>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45C9886E-E548-5B45-8D2E-BE1D0BFC9124}"/>
              </a:ext>
            </a:extLst>
          </p:cNvPr>
          <p:cNvSpPr txBox="1"/>
          <p:nvPr/>
        </p:nvSpPr>
        <p:spPr>
          <a:xfrm>
            <a:off x="726937" y="5451669"/>
            <a:ext cx="1527858" cy="368046"/>
          </a:xfrm>
          <a:prstGeom prst="rect">
            <a:avLst/>
          </a:prstGeom>
          <a:noFill/>
        </p:spPr>
        <p:txBody>
          <a:bodyPr wrap="square" rtlCol="0">
            <a:spAutoFit/>
          </a:bodyPr>
          <a:lstStyle/>
          <a:p>
            <a:r>
              <a:rPr lang="en-US" dirty="0">
                <a:solidFill>
                  <a:srgbClr val="DE6769"/>
                </a:solidFill>
              </a:rPr>
              <a:t>“There exists”</a:t>
            </a:r>
          </a:p>
        </p:txBody>
      </p:sp>
      <p:cxnSp>
        <p:nvCxnSpPr>
          <p:cNvPr id="9" name="Straight Arrow Connector 8">
            <a:extLst>
              <a:ext uri="{FF2B5EF4-FFF2-40B4-BE49-F238E27FC236}">
                <a16:creationId xmlns:a16="http://schemas.microsoft.com/office/drawing/2014/main" id="{42294B3D-CE4C-E945-8679-AA771674E590}"/>
              </a:ext>
            </a:extLst>
          </p:cNvPr>
          <p:cNvCxnSpPr>
            <a:cxnSpLocks/>
          </p:cNvCxnSpPr>
          <p:nvPr/>
        </p:nvCxnSpPr>
        <p:spPr>
          <a:xfrm flipV="1">
            <a:off x="2025570" y="5046556"/>
            <a:ext cx="601883" cy="405113"/>
          </a:xfrm>
          <a:prstGeom prst="straightConnector1">
            <a:avLst/>
          </a:prstGeom>
          <a:ln>
            <a:solidFill>
              <a:srgbClr val="DE6769"/>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3AE4A64-8E30-1C47-98B6-42A4C6712A60}"/>
              </a:ext>
            </a:extLst>
          </p:cNvPr>
          <p:cNvSpPr txBox="1"/>
          <p:nvPr/>
        </p:nvSpPr>
        <p:spPr>
          <a:xfrm>
            <a:off x="5486062" y="4182717"/>
            <a:ext cx="1527858" cy="368046"/>
          </a:xfrm>
          <a:prstGeom prst="rect">
            <a:avLst/>
          </a:prstGeom>
          <a:noFill/>
        </p:spPr>
        <p:txBody>
          <a:bodyPr wrap="square" rtlCol="0">
            <a:spAutoFit/>
          </a:bodyPr>
          <a:lstStyle/>
          <a:p>
            <a:r>
              <a:rPr lang="en-US" dirty="0">
                <a:solidFill>
                  <a:srgbClr val="DE6769"/>
                </a:solidFill>
              </a:rPr>
              <a:t>“For all”</a:t>
            </a:r>
          </a:p>
        </p:txBody>
      </p:sp>
      <p:cxnSp>
        <p:nvCxnSpPr>
          <p:cNvPr id="12" name="Straight Arrow Connector 11">
            <a:extLst>
              <a:ext uri="{FF2B5EF4-FFF2-40B4-BE49-F238E27FC236}">
                <a16:creationId xmlns:a16="http://schemas.microsoft.com/office/drawing/2014/main" id="{9466F098-651A-C64D-990C-E0D03CB1D76D}"/>
              </a:ext>
            </a:extLst>
          </p:cNvPr>
          <p:cNvCxnSpPr>
            <a:cxnSpLocks/>
            <a:stCxn id="11" idx="1"/>
          </p:cNvCxnSpPr>
          <p:nvPr/>
        </p:nvCxnSpPr>
        <p:spPr>
          <a:xfrm flipH="1">
            <a:off x="5150734" y="4366740"/>
            <a:ext cx="335328" cy="494620"/>
          </a:xfrm>
          <a:prstGeom prst="straightConnector1">
            <a:avLst/>
          </a:prstGeom>
          <a:ln>
            <a:solidFill>
              <a:srgbClr val="DE6769"/>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17F4E09-3372-004E-9B4B-A663709AB4A4}"/>
              </a:ext>
            </a:extLst>
          </p:cNvPr>
          <p:cNvSpPr txBox="1"/>
          <p:nvPr/>
        </p:nvSpPr>
        <p:spPr>
          <a:xfrm>
            <a:off x="1295230" y="4193431"/>
            <a:ext cx="2062562" cy="369332"/>
          </a:xfrm>
          <a:prstGeom prst="rect">
            <a:avLst/>
          </a:prstGeom>
          <a:noFill/>
        </p:spPr>
        <p:txBody>
          <a:bodyPr wrap="square" rtlCol="0">
            <a:spAutoFit/>
          </a:bodyPr>
          <a:lstStyle/>
          <a:p>
            <a:r>
              <a:rPr lang="en-US" dirty="0">
                <a:solidFill>
                  <a:srgbClr val="DE6769"/>
                </a:solidFill>
              </a:rPr>
              <a:t>“If and only if”</a:t>
            </a:r>
          </a:p>
        </p:txBody>
      </p:sp>
      <p:cxnSp>
        <p:nvCxnSpPr>
          <p:cNvPr id="19" name="Straight Arrow Connector 18">
            <a:extLst>
              <a:ext uri="{FF2B5EF4-FFF2-40B4-BE49-F238E27FC236}">
                <a16:creationId xmlns:a16="http://schemas.microsoft.com/office/drawing/2014/main" id="{25B325F7-49CB-EA4D-85F4-26BB3DC3AC29}"/>
              </a:ext>
            </a:extLst>
          </p:cNvPr>
          <p:cNvCxnSpPr>
            <a:cxnSpLocks/>
          </p:cNvCxnSpPr>
          <p:nvPr/>
        </p:nvCxnSpPr>
        <p:spPr>
          <a:xfrm>
            <a:off x="2812648" y="4480153"/>
            <a:ext cx="1470781" cy="0"/>
          </a:xfrm>
          <a:prstGeom prst="straightConnector1">
            <a:avLst/>
          </a:prstGeom>
          <a:ln>
            <a:solidFill>
              <a:srgbClr val="DE676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5065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11" grpId="0"/>
      <p:bldP spid="1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Ω</a:t>
            </a:r>
            <a:r>
              <a:rPr lang="en-US" dirty="0"/>
              <a:t>(</a:t>
            </a:r>
            <a:r>
              <a:rPr lang="mr-IN" dirty="0"/>
              <a:t>…</a:t>
            </a:r>
            <a:r>
              <a:rPr lang="en-US" dirty="0"/>
              <a:t>) means a lower bound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825625"/>
                <a:ext cx="8144960" cy="4351338"/>
              </a:xfrm>
            </p:spPr>
            <p:txBody>
              <a:bodyPr>
                <a:normAutofit/>
              </a:bodyPr>
              <a:lstStyle/>
              <a:p>
                <a:r>
                  <a:rPr lang="en-US" dirty="0"/>
                  <a:t>We say </a:t>
                </a:r>
                <a:r>
                  <a:rPr lang="en-US" dirty="0">
                    <a:solidFill>
                      <a:schemeClr val="accent4"/>
                    </a:solidFill>
                  </a:rPr>
                  <a:t>“</a:t>
                </a:r>
                <a14:m>
                  <m:oMath xmlns:m="http://schemas.openxmlformats.org/officeDocument/2006/math">
                    <m:r>
                      <a:rPr lang="en-US" i="1">
                        <a:solidFill>
                          <a:schemeClr val="accent4"/>
                        </a:solidFill>
                        <a:latin typeface="Cambria Math" charset="0"/>
                      </a:rPr>
                      <m:t>𝑇</m:t>
                    </m:r>
                    <m:d>
                      <m:dPr>
                        <m:ctrlPr>
                          <a:rPr lang="en-US" i="1">
                            <a:solidFill>
                              <a:schemeClr val="accent4"/>
                            </a:solidFill>
                            <a:latin typeface="Cambria Math" panose="02040503050406030204" pitchFamily="18" charset="0"/>
                          </a:rPr>
                        </m:ctrlPr>
                      </m:dPr>
                      <m:e>
                        <m:r>
                          <a:rPr lang="en-US" i="1">
                            <a:solidFill>
                              <a:schemeClr val="accent4"/>
                            </a:solidFill>
                            <a:latin typeface="Cambria Math" charset="0"/>
                          </a:rPr>
                          <m:t>𝑛</m:t>
                        </m:r>
                      </m:e>
                    </m:d>
                  </m:oMath>
                </a14:m>
                <a:r>
                  <a:rPr lang="en-US" dirty="0">
                    <a:solidFill>
                      <a:schemeClr val="accent4"/>
                    </a:solidFill>
                  </a:rPr>
                  <a:t> is </a:t>
                </a:r>
                <a14:m>
                  <m:oMath xmlns:m="http://schemas.openxmlformats.org/officeDocument/2006/math">
                    <m:r>
                      <m:rPr>
                        <m:sty m:val="p"/>
                      </m:rPr>
                      <a:rPr lang="en-US">
                        <a:solidFill>
                          <a:schemeClr val="accent4"/>
                        </a:solidFill>
                        <a:latin typeface="Cambria Math" charset="0"/>
                      </a:rPr>
                      <m:t>Ω</m:t>
                    </m:r>
                    <m:d>
                      <m:dPr>
                        <m:ctrlPr>
                          <a:rPr lang="en-US" i="1">
                            <a:solidFill>
                              <a:schemeClr val="accent4"/>
                            </a:solidFill>
                            <a:latin typeface="Cambria Math" panose="02040503050406030204" pitchFamily="18" charset="0"/>
                          </a:rPr>
                        </m:ctrlPr>
                      </m:dPr>
                      <m:e>
                        <m:r>
                          <a:rPr lang="en-US" i="1">
                            <a:solidFill>
                              <a:schemeClr val="accent4"/>
                            </a:solidFill>
                            <a:latin typeface="Cambria Math" charset="0"/>
                          </a:rPr>
                          <m:t>𝑔</m:t>
                        </m:r>
                        <m:d>
                          <m:dPr>
                            <m:ctrlPr>
                              <a:rPr lang="en-US" i="1">
                                <a:solidFill>
                                  <a:schemeClr val="accent4"/>
                                </a:solidFill>
                                <a:latin typeface="Cambria Math" panose="02040503050406030204" pitchFamily="18" charset="0"/>
                              </a:rPr>
                            </m:ctrlPr>
                          </m:dPr>
                          <m:e>
                            <m:r>
                              <a:rPr lang="en-US" i="1">
                                <a:solidFill>
                                  <a:schemeClr val="accent4"/>
                                </a:solidFill>
                                <a:latin typeface="Cambria Math" charset="0"/>
                              </a:rPr>
                              <m:t>𝑛</m:t>
                            </m:r>
                          </m:e>
                        </m:d>
                      </m:e>
                    </m:d>
                  </m:oMath>
                </a14:m>
                <a:r>
                  <a:rPr lang="en-US" dirty="0">
                    <a:solidFill>
                      <a:schemeClr val="accent4"/>
                    </a:solidFill>
                  </a:rPr>
                  <a:t>”</a:t>
                </a:r>
                <a:r>
                  <a:rPr lang="en-US" dirty="0"/>
                  <a:t> if, for large enough n, </a:t>
                </a:r>
                <a14:m>
                  <m:oMath xmlns:m="http://schemas.openxmlformats.org/officeDocument/2006/math">
                    <m:r>
                      <a:rPr lang="en-US" b="0" i="1" smtClean="0">
                        <a:latin typeface="Cambria Math" panose="02040503050406030204" pitchFamily="18" charset="0"/>
                      </a:rPr>
                      <m:t>𝑇</m:t>
                    </m:r>
                    <m:d>
                      <m:dPr>
                        <m:ctrlPr>
                          <a:rPr lang="en-US" i="1">
                            <a:latin typeface="Cambria Math" panose="02040503050406030204" pitchFamily="18" charset="0"/>
                          </a:rPr>
                        </m:ctrlPr>
                      </m:dPr>
                      <m:e>
                        <m:r>
                          <a:rPr lang="en-US" i="1">
                            <a:latin typeface="Cambria Math" charset="0"/>
                          </a:rPr>
                          <m:t>𝑛</m:t>
                        </m:r>
                      </m:e>
                    </m:d>
                  </m:oMath>
                </a14:m>
                <a:r>
                  <a:rPr lang="en-US" dirty="0"/>
                  <a:t> is at least as big as a constant multiple of </a:t>
                </a:r>
                <a14:m>
                  <m:oMath xmlns:m="http://schemas.openxmlformats.org/officeDocument/2006/math">
                    <m:r>
                      <a:rPr lang="en-US" b="0" i="1" smtClean="0">
                        <a:latin typeface="Cambria Math" panose="02040503050406030204" pitchFamily="18" charset="0"/>
                      </a:rPr>
                      <m:t>𝑔</m:t>
                    </m:r>
                    <m:d>
                      <m:dPr>
                        <m:ctrlPr>
                          <a:rPr lang="en-US" i="1">
                            <a:latin typeface="Cambria Math" panose="02040503050406030204" pitchFamily="18" charset="0"/>
                          </a:rPr>
                        </m:ctrlPr>
                      </m:dPr>
                      <m:e>
                        <m:r>
                          <a:rPr lang="en-US" i="1">
                            <a:latin typeface="Cambria Math" charset="0"/>
                          </a:rPr>
                          <m:t>𝑛</m:t>
                        </m:r>
                      </m:e>
                    </m:d>
                  </m:oMath>
                </a14:m>
                <a:r>
                  <a:rPr lang="en-US" dirty="0"/>
                  <a:t>.</a:t>
                </a:r>
              </a:p>
              <a:p>
                <a:endParaRPr lang="en-US" dirty="0"/>
              </a:p>
              <a:p>
                <a:r>
                  <a:rPr lang="en-US" dirty="0"/>
                  <a:t>Formally,</a:t>
                </a:r>
              </a:p>
              <a:p>
                <a:pPr marL="0" indent="0" algn="ctr">
                  <a:buNone/>
                </a:pPr>
                <a14:m>
                  <m:oMathPara xmlns:m="http://schemas.openxmlformats.org/officeDocument/2006/math">
                    <m:oMathParaPr>
                      <m:jc m:val="centerGroup"/>
                    </m:oMathParaPr>
                    <m:oMath xmlns:m="http://schemas.openxmlformats.org/officeDocument/2006/math">
                      <m:r>
                        <a:rPr lang="en-US" sz="3200" b="0" i="1" smtClean="0">
                          <a:solidFill>
                            <a:schemeClr val="accent4"/>
                          </a:solidFill>
                          <a:latin typeface="Cambria Math" charset="0"/>
                        </a:rPr>
                        <m:t>𝑇</m:t>
                      </m:r>
                      <m:d>
                        <m:dPr>
                          <m:ctrlPr>
                            <a:rPr lang="en-US" sz="3200" b="0" i="1" smtClean="0">
                              <a:solidFill>
                                <a:schemeClr val="accent4"/>
                              </a:solidFill>
                              <a:latin typeface="Cambria Math" panose="02040503050406030204" pitchFamily="18" charset="0"/>
                            </a:rPr>
                          </m:ctrlPr>
                        </m:dPr>
                        <m:e>
                          <m:r>
                            <a:rPr lang="en-US" sz="3200" b="0" i="1" smtClean="0">
                              <a:solidFill>
                                <a:schemeClr val="accent4"/>
                              </a:solidFill>
                              <a:latin typeface="Cambria Math" charset="0"/>
                            </a:rPr>
                            <m:t>𝑛</m:t>
                          </m:r>
                        </m:e>
                      </m:d>
                      <m:r>
                        <a:rPr lang="en-US" sz="3200" b="0" i="1" smtClean="0">
                          <a:solidFill>
                            <a:schemeClr val="accent4"/>
                          </a:solidFill>
                          <a:latin typeface="Cambria Math" charset="0"/>
                        </a:rPr>
                        <m:t>=</m:t>
                      </m:r>
                      <m:r>
                        <m:rPr>
                          <m:sty m:val="p"/>
                        </m:rPr>
                        <a:rPr lang="en-US" sz="3200" b="0" i="0" smtClean="0">
                          <a:solidFill>
                            <a:schemeClr val="accent4"/>
                          </a:solidFill>
                          <a:latin typeface="Cambria Math" charset="0"/>
                        </a:rPr>
                        <m:t>Ω</m:t>
                      </m:r>
                      <m:d>
                        <m:dPr>
                          <m:ctrlPr>
                            <a:rPr lang="en-US" sz="3200" b="0" i="1" smtClean="0">
                              <a:solidFill>
                                <a:schemeClr val="accent4"/>
                              </a:solidFill>
                              <a:latin typeface="Cambria Math" panose="02040503050406030204" pitchFamily="18" charset="0"/>
                            </a:rPr>
                          </m:ctrlPr>
                        </m:dPr>
                        <m:e>
                          <m:r>
                            <a:rPr lang="en-US" sz="3200" b="0" i="1" smtClean="0">
                              <a:solidFill>
                                <a:schemeClr val="accent4"/>
                              </a:solidFill>
                              <a:latin typeface="Cambria Math" charset="0"/>
                            </a:rPr>
                            <m:t>𝑔</m:t>
                          </m:r>
                          <m:d>
                            <m:dPr>
                              <m:ctrlPr>
                                <a:rPr lang="en-US" sz="3200" b="0" i="1" smtClean="0">
                                  <a:solidFill>
                                    <a:schemeClr val="accent4"/>
                                  </a:solidFill>
                                  <a:latin typeface="Cambria Math" panose="02040503050406030204" pitchFamily="18" charset="0"/>
                                </a:rPr>
                              </m:ctrlPr>
                            </m:dPr>
                            <m:e>
                              <m:r>
                                <a:rPr lang="en-US" sz="3200" b="0" i="1" smtClean="0">
                                  <a:solidFill>
                                    <a:schemeClr val="accent4"/>
                                  </a:solidFill>
                                  <a:latin typeface="Cambria Math" charset="0"/>
                                </a:rPr>
                                <m:t>𝑛</m:t>
                              </m:r>
                            </m:e>
                          </m:d>
                        </m:e>
                      </m:d>
                      <m:r>
                        <a:rPr lang="en-US" sz="3200" b="0" i="1" smtClean="0">
                          <a:solidFill>
                            <a:schemeClr val="accent4"/>
                          </a:solidFill>
                          <a:latin typeface="Cambria Math" charset="0"/>
                        </a:rPr>
                        <m:t> </m:t>
                      </m:r>
                    </m:oMath>
                  </m:oMathPara>
                </a14:m>
                <a:endParaRPr lang="en-US" sz="3200" b="0" i="1" dirty="0">
                  <a:solidFill>
                    <a:schemeClr val="accent4"/>
                  </a:solidFill>
                  <a:latin typeface="Cambria Math" charset="0"/>
                </a:endParaRPr>
              </a:p>
              <a:p>
                <a:pPr marL="0" indent="0" algn="ctr">
                  <a:buNone/>
                </a:pPr>
                <a14:m>
                  <m:oMathPara xmlns:m="http://schemas.openxmlformats.org/officeDocument/2006/math">
                    <m:oMathParaPr>
                      <m:jc m:val="centerGroup"/>
                    </m:oMathParaPr>
                    <m:oMath xmlns:m="http://schemas.openxmlformats.org/officeDocument/2006/math">
                      <m:r>
                        <a:rPr lang="en-US" sz="3200" b="0" i="1" smtClean="0">
                          <a:solidFill>
                            <a:schemeClr val="accent4"/>
                          </a:solidFill>
                          <a:latin typeface="Cambria Math" charset="0"/>
                          <a:ea typeface="Cambria Math" charset="0"/>
                          <a:cs typeface="Cambria Math" charset="0"/>
                        </a:rPr>
                        <m:t>⟺</m:t>
                      </m:r>
                    </m:oMath>
                  </m:oMathPara>
                </a14:m>
                <a:endParaRPr lang="en-US" sz="3200" b="0" i="1" dirty="0">
                  <a:solidFill>
                    <a:schemeClr val="accent4"/>
                  </a:solidFill>
                  <a:latin typeface="Cambria Math" charset="0"/>
                  <a:ea typeface="Cambria Math" charset="0"/>
                  <a:cs typeface="Cambria Math" charset="0"/>
                </a:endParaRPr>
              </a:p>
              <a:p>
                <a:pPr marL="0" indent="0" algn="ctr">
                  <a:buNone/>
                </a:pPr>
                <a14:m>
                  <m:oMathPara xmlns:m="http://schemas.openxmlformats.org/officeDocument/2006/math">
                    <m:oMathParaPr>
                      <m:jc m:val="centerGroup"/>
                    </m:oMathParaPr>
                    <m:oMath xmlns:m="http://schemas.openxmlformats.org/officeDocument/2006/math">
                      <m:r>
                        <a:rPr lang="en-US" sz="3200" b="0" i="1" smtClean="0">
                          <a:solidFill>
                            <a:schemeClr val="accent4"/>
                          </a:solidFill>
                          <a:latin typeface="Cambria Math" charset="0"/>
                          <a:ea typeface="Cambria Math" charset="0"/>
                          <a:cs typeface="Cambria Math" charset="0"/>
                        </a:rPr>
                        <m:t>∃</m:t>
                      </m:r>
                      <m:r>
                        <a:rPr lang="en-US" sz="3200" b="0" i="1" smtClean="0">
                          <a:solidFill>
                            <a:schemeClr val="accent4"/>
                          </a:solidFill>
                          <a:latin typeface="Cambria Math" charset="0"/>
                          <a:ea typeface="Cambria Math" charset="0"/>
                          <a:cs typeface="Cambria Math" charset="0"/>
                        </a:rPr>
                        <m:t>𝑐</m:t>
                      </m:r>
                      <m:r>
                        <a:rPr lang="en-US" sz="3200" b="0" i="1" smtClean="0">
                          <a:solidFill>
                            <a:schemeClr val="accent4"/>
                          </a:solidFill>
                          <a:latin typeface="Cambria Math" panose="02040503050406030204" pitchFamily="18" charset="0"/>
                          <a:ea typeface="Cambria Math" charset="0"/>
                          <a:cs typeface="Cambria Math" charset="0"/>
                        </a:rPr>
                        <m:t>&gt;0</m:t>
                      </m:r>
                      <m:r>
                        <a:rPr lang="en-US" sz="3200" b="0" i="1" smtClean="0">
                          <a:solidFill>
                            <a:schemeClr val="accent4"/>
                          </a:solidFill>
                          <a:latin typeface="Cambria Math" charset="0"/>
                          <a:ea typeface="Cambria Math" charset="0"/>
                          <a:cs typeface="Cambria Math" charset="0"/>
                        </a:rPr>
                        <m:t> </m:t>
                      </m:r>
                      <m:r>
                        <a:rPr lang="en-US" sz="3200" b="0" i="1" smtClean="0">
                          <a:solidFill>
                            <a:schemeClr val="accent4"/>
                          </a:solidFill>
                          <a:latin typeface="Cambria Math" panose="02040503050406030204" pitchFamily="18" charset="0"/>
                          <a:ea typeface="Cambria Math" charset="0"/>
                          <a:cs typeface="Cambria Math" charset="0"/>
                        </a:rPr>
                        <m:t>,</m:t>
                      </m:r>
                      <m:sSub>
                        <m:sSubPr>
                          <m:ctrlPr>
                            <a:rPr lang="en-US" sz="3200" b="0" i="1" smtClean="0">
                              <a:solidFill>
                                <a:schemeClr val="accent4"/>
                              </a:solidFill>
                              <a:latin typeface="Cambria Math" panose="02040503050406030204" pitchFamily="18" charset="0"/>
                              <a:ea typeface="Cambria Math" charset="0"/>
                              <a:cs typeface="Cambria Math" charset="0"/>
                            </a:rPr>
                          </m:ctrlPr>
                        </m:sSubPr>
                        <m:e>
                          <m:r>
                            <a:rPr lang="en-US" sz="3200" b="0" i="1" smtClean="0">
                              <a:solidFill>
                                <a:schemeClr val="accent4"/>
                              </a:solidFill>
                              <a:latin typeface="Cambria Math" charset="0"/>
                              <a:ea typeface="Cambria Math" charset="0"/>
                              <a:cs typeface="Cambria Math" charset="0"/>
                            </a:rPr>
                            <m:t>𝑛</m:t>
                          </m:r>
                        </m:e>
                        <m:sub>
                          <m:r>
                            <a:rPr lang="en-US" sz="3200" b="0" i="1" smtClean="0">
                              <a:solidFill>
                                <a:schemeClr val="accent4"/>
                              </a:solidFill>
                              <a:latin typeface="Cambria Math" charset="0"/>
                              <a:ea typeface="Cambria Math" charset="0"/>
                              <a:cs typeface="Cambria Math" charset="0"/>
                            </a:rPr>
                            <m:t>0</m:t>
                          </m:r>
                        </m:sub>
                      </m:sSub>
                      <m:r>
                        <a:rPr lang="en-US" sz="3200" b="0" i="1" smtClean="0">
                          <a:solidFill>
                            <a:schemeClr val="accent4"/>
                          </a:solidFill>
                          <a:latin typeface="Cambria Math" charset="0"/>
                          <a:ea typeface="Cambria Math" charset="0"/>
                          <a:cs typeface="Cambria Math" charset="0"/>
                        </a:rPr>
                        <m:t>  </m:t>
                      </m:r>
                      <m:r>
                        <a:rPr lang="en-US" sz="3200" b="0" i="1" smtClean="0">
                          <a:solidFill>
                            <a:schemeClr val="accent4"/>
                          </a:solidFill>
                          <a:latin typeface="Cambria Math" charset="0"/>
                          <a:ea typeface="Cambria Math" charset="0"/>
                          <a:cs typeface="Cambria Math" charset="0"/>
                        </a:rPr>
                        <m:t>𝑠</m:t>
                      </m:r>
                      <m:r>
                        <a:rPr lang="en-US" sz="3200" b="0" i="1" smtClean="0">
                          <a:solidFill>
                            <a:schemeClr val="accent4"/>
                          </a:solidFill>
                          <a:latin typeface="Cambria Math" charset="0"/>
                          <a:ea typeface="Cambria Math" charset="0"/>
                          <a:cs typeface="Cambria Math" charset="0"/>
                        </a:rPr>
                        <m:t>.</m:t>
                      </m:r>
                      <m:r>
                        <a:rPr lang="en-US" sz="3200" b="0" i="1" smtClean="0">
                          <a:solidFill>
                            <a:schemeClr val="accent4"/>
                          </a:solidFill>
                          <a:latin typeface="Cambria Math" charset="0"/>
                          <a:ea typeface="Cambria Math" charset="0"/>
                          <a:cs typeface="Cambria Math" charset="0"/>
                        </a:rPr>
                        <m:t>𝑡</m:t>
                      </m:r>
                      <m:r>
                        <a:rPr lang="en-US" sz="3200" b="0" i="1" smtClean="0">
                          <a:solidFill>
                            <a:schemeClr val="accent4"/>
                          </a:solidFill>
                          <a:latin typeface="Cambria Math" charset="0"/>
                          <a:ea typeface="Cambria Math" charset="0"/>
                          <a:cs typeface="Cambria Math" charset="0"/>
                        </a:rPr>
                        <m:t>.   ∀</m:t>
                      </m:r>
                      <m:r>
                        <a:rPr lang="en-US" sz="3200" b="0" i="1" smtClean="0">
                          <a:solidFill>
                            <a:schemeClr val="accent4"/>
                          </a:solidFill>
                          <a:latin typeface="Cambria Math" charset="0"/>
                          <a:ea typeface="Cambria Math" charset="0"/>
                          <a:cs typeface="Cambria Math" charset="0"/>
                        </a:rPr>
                        <m:t>𝑛</m:t>
                      </m:r>
                      <m:r>
                        <a:rPr lang="en-US" sz="3200" b="0" i="1" smtClean="0">
                          <a:solidFill>
                            <a:schemeClr val="accent4"/>
                          </a:solidFill>
                          <a:latin typeface="Cambria Math" charset="0"/>
                          <a:ea typeface="Cambria Math" charset="0"/>
                          <a:cs typeface="Cambria Math" charset="0"/>
                        </a:rPr>
                        <m:t>≥</m:t>
                      </m:r>
                      <m:sSub>
                        <m:sSubPr>
                          <m:ctrlPr>
                            <a:rPr lang="en-US" sz="3200" b="0" i="1" smtClean="0">
                              <a:solidFill>
                                <a:schemeClr val="accent4"/>
                              </a:solidFill>
                              <a:latin typeface="Cambria Math" panose="02040503050406030204" pitchFamily="18" charset="0"/>
                              <a:ea typeface="Cambria Math" charset="0"/>
                              <a:cs typeface="Cambria Math" charset="0"/>
                            </a:rPr>
                          </m:ctrlPr>
                        </m:sSubPr>
                        <m:e>
                          <m:r>
                            <a:rPr lang="en-US" sz="3200" b="0" i="1" smtClean="0">
                              <a:solidFill>
                                <a:schemeClr val="accent4"/>
                              </a:solidFill>
                              <a:latin typeface="Cambria Math" charset="0"/>
                              <a:ea typeface="Cambria Math" charset="0"/>
                              <a:cs typeface="Cambria Math" charset="0"/>
                            </a:rPr>
                            <m:t>𝑛</m:t>
                          </m:r>
                        </m:e>
                        <m:sub>
                          <m:r>
                            <a:rPr lang="en-US" sz="3200" b="0" i="1" smtClean="0">
                              <a:solidFill>
                                <a:schemeClr val="accent4"/>
                              </a:solidFill>
                              <a:latin typeface="Cambria Math" charset="0"/>
                              <a:ea typeface="Cambria Math" charset="0"/>
                              <a:cs typeface="Cambria Math" charset="0"/>
                            </a:rPr>
                            <m:t>0</m:t>
                          </m:r>
                        </m:sub>
                      </m:sSub>
                      <m:r>
                        <a:rPr lang="en-US" sz="3200" b="0" i="1" smtClean="0">
                          <a:solidFill>
                            <a:schemeClr val="accent4"/>
                          </a:solidFill>
                          <a:latin typeface="Cambria Math" charset="0"/>
                          <a:ea typeface="Cambria Math" charset="0"/>
                          <a:cs typeface="Cambria Math" charset="0"/>
                        </a:rPr>
                        <m:t>, </m:t>
                      </m:r>
                    </m:oMath>
                  </m:oMathPara>
                </a14:m>
                <a:endParaRPr lang="en-US" sz="3200" b="0" i="1" dirty="0">
                  <a:solidFill>
                    <a:schemeClr val="accent4"/>
                  </a:solidFill>
                  <a:latin typeface="Cambria Math" charset="0"/>
                  <a:ea typeface="Cambria Math" charset="0"/>
                  <a:cs typeface="Cambria Math" charset="0"/>
                </a:endParaRPr>
              </a:p>
              <a:p>
                <a:pPr marL="0" indent="0" algn="ctr">
                  <a:buNone/>
                </a:pPr>
                <a:endParaRPr lang="en-US" sz="1100" b="0" i="1" dirty="0">
                  <a:solidFill>
                    <a:schemeClr val="accent4"/>
                  </a:solidFill>
                  <a:latin typeface="Cambria Math" charset="0"/>
                  <a:ea typeface="Cambria Math" charset="0"/>
                  <a:cs typeface="Cambria Math" charset="0"/>
                </a:endParaRPr>
              </a:p>
              <a:p>
                <a:pPr marL="0" indent="0" algn="ctr">
                  <a:buNone/>
                </a:pPr>
                <a14:m>
                  <m:oMathPara xmlns:m="http://schemas.openxmlformats.org/officeDocument/2006/math">
                    <m:oMathParaPr>
                      <m:jc m:val="centerGroup"/>
                    </m:oMathParaPr>
                    <m:oMath xmlns:m="http://schemas.openxmlformats.org/officeDocument/2006/math">
                      <m:r>
                        <a:rPr lang="en-US" sz="3200" b="0" i="1" smtClean="0">
                          <a:solidFill>
                            <a:schemeClr val="accent4"/>
                          </a:solidFill>
                          <a:latin typeface="Cambria Math" charset="0"/>
                          <a:ea typeface="Cambria Math" charset="0"/>
                          <a:cs typeface="Cambria Math" charset="0"/>
                        </a:rPr>
                        <m:t>𝑐</m:t>
                      </m:r>
                      <m:r>
                        <a:rPr lang="en-US" sz="3200" b="0" i="1" smtClean="0">
                          <a:solidFill>
                            <a:schemeClr val="accent4"/>
                          </a:solidFill>
                          <a:latin typeface="Cambria Math" charset="0"/>
                          <a:ea typeface="Cambria Math" charset="0"/>
                          <a:cs typeface="Cambria Math" charset="0"/>
                        </a:rPr>
                        <m:t>⋅</m:t>
                      </m:r>
                      <m:r>
                        <a:rPr lang="en-US" sz="3200" b="0" i="1" smtClean="0">
                          <a:solidFill>
                            <a:schemeClr val="accent4"/>
                          </a:solidFill>
                          <a:latin typeface="Cambria Math" charset="0"/>
                          <a:ea typeface="Cambria Math" charset="0"/>
                          <a:cs typeface="Cambria Math" charset="0"/>
                        </a:rPr>
                        <m:t>𝑔</m:t>
                      </m:r>
                      <m:d>
                        <m:dPr>
                          <m:ctrlPr>
                            <a:rPr lang="en-US" sz="3200" b="0" i="1" smtClean="0">
                              <a:solidFill>
                                <a:schemeClr val="accent4"/>
                              </a:solidFill>
                              <a:latin typeface="Cambria Math" panose="02040503050406030204" pitchFamily="18" charset="0"/>
                              <a:ea typeface="Cambria Math" charset="0"/>
                              <a:cs typeface="Cambria Math" charset="0"/>
                            </a:rPr>
                          </m:ctrlPr>
                        </m:dPr>
                        <m:e>
                          <m:r>
                            <a:rPr lang="en-US" sz="3200" b="0" i="1" smtClean="0">
                              <a:solidFill>
                                <a:schemeClr val="accent4"/>
                              </a:solidFill>
                              <a:latin typeface="Cambria Math" charset="0"/>
                              <a:ea typeface="Cambria Math" charset="0"/>
                              <a:cs typeface="Cambria Math" charset="0"/>
                            </a:rPr>
                            <m:t>𝑛</m:t>
                          </m:r>
                        </m:e>
                      </m:d>
                      <m:r>
                        <a:rPr lang="en-US" sz="3200" b="0" i="1" smtClean="0">
                          <a:solidFill>
                            <a:schemeClr val="accent4"/>
                          </a:solidFill>
                          <a:latin typeface="Cambria Math" charset="0"/>
                          <a:ea typeface="Cambria Math" charset="0"/>
                          <a:cs typeface="Cambria Math" charset="0"/>
                        </a:rPr>
                        <m:t>≤</m:t>
                      </m:r>
                      <m:r>
                        <a:rPr lang="en-US" sz="3200" b="0" i="1" smtClean="0">
                          <a:solidFill>
                            <a:schemeClr val="accent4"/>
                          </a:solidFill>
                          <a:latin typeface="Cambria Math" charset="0"/>
                          <a:ea typeface="Cambria Math" charset="0"/>
                          <a:cs typeface="Cambria Math" charset="0"/>
                        </a:rPr>
                        <m:t>𝑇</m:t>
                      </m:r>
                      <m:d>
                        <m:dPr>
                          <m:ctrlPr>
                            <a:rPr lang="en-US" sz="3200" b="0" i="1" smtClean="0">
                              <a:solidFill>
                                <a:schemeClr val="accent4"/>
                              </a:solidFill>
                              <a:latin typeface="Cambria Math" panose="02040503050406030204" pitchFamily="18" charset="0"/>
                              <a:ea typeface="Cambria Math" charset="0"/>
                              <a:cs typeface="Cambria Math" charset="0"/>
                            </a:rPr>
                          </m:ctrlPr>
                        </m:dPr>
                        <m:e>
                          <m:r>
                            <a:rPr lang="en-US" sz="3200" b="0" i="1" smtClean="0">
                              <a:solidFill>
                                <a:schemeClr val="accent4"/>
                              </a:solidFill>
                              <a:latin typeface="Cambria Math" charset="0"/>
                              <a:ea typeface="Cambria Math" charset="0"/>
                              <a:cs typeface="Cambria Math" charset="0"/>
                            </a:rPr>
                            <m:t>𝑛</m:t>
                          </m:r>
                        </m:e>
                      </m:d>
                    </m:oMath>
                  </m:oMathPara>
                </a14:m>
                <a:endParaRPr lang="en-US" sz="3200" dirty="0">
                  <a:solidFill>
                    <a:schemeClr val="accent4"/>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825625"/>
                <a:ext cx="8144960" cy="4351338"/>
              </a:xfrm>
              <a:blipFill>
                <a:blip r:embed="rId2"/>
                <a:stretch>
                  <a:fillRect l="-1402" t="-1453"/>
                </a:stretch>
              </a:blipFill>
            </p:spPr>
            <p:txBody>
              <a:bodyPr/>
              <a:lstStyle/>
              <a:p>
                <a:r>
                  <a:rPr lang="en-US">
                    <a:noFill/>
                  </a:rPr>
                  <a:t> </a:t>
                </a:r>
              </a:p>
            </p:txBody>
          </p:sp>
        </mc:Fallback>
      </mc:AlternateContent>
      <p:sp>
        <p:nvSpPr>
          <p:cNvPr id="4" name="TextBox 3"/>
          <p:cNvSpPr txBox="1"/>
          <p:nvPr/>
        </p:nvSpPr>
        <p:spPr>
          <a:xfrm>
            <a:off x="3898872" y="6176963"/>
            <a:ext cx="1860331" cy="369332"/>
          </a:xfrm>
          <a:prstGeom prst="rect">
            <a:avLst/>
          </a:prstGeom>
          <a:noFill/>
        </p:spPr>
        <p:txBody>
          <a:bodyPr wrap="square" rtlCol="0">
            <a:spAutoFit/>
          </a:bodyPr>
          <a:lstStyle/>
          <a:p>
            <a:r>
              <a:rPr lang="en-US" dirty="0">
                <a:solidFill>
                  <a:srgbClr val="DE6769"/>
                </a:solidFill>
              </a:rPr>
              <a:t>Switched these!!</a:t>
            </a:r>
          </a:p>
        </p:txBody>
      </p:sp>
      <p:cxnSp>
        <p:nvCxnSpPr>
          <p:cNvPr id="6" name="Straight Arrow Connector 5"/>
          <p:cNvCxnSpPr/>
          <p:nvPr/>
        </p:nvCxnSpPr>
        <p:spPr>
          <a:xfrm flipV="1">
            <a:off x="5112817" y="5833241"/>
            <a:ext cx="220717" cy="343722"/>
          </a:xfrm>
          <a:prstGeom prst="straightConnector1">
            <a:avLst/>
          </a:prstGeom>
          <a:ln w="25400">
            <a:solidFill>
              <a:srgbClr val="DE6769"/>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flipV="1">
            <a:off x="4166886" y="5833241"/>
            <a:ext cx="228600" cy="343722"/>
          </a:xfrm>
          <a:prstGeom prst="straightConnector1">
            <a:avLst/>
          </a:prstGeom>
          <a:ln w="25400">
            <a:solidFill>
              <a:srgbClr val="DE6769"/>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268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a:t>
            </a:r>
          </a:p>
        </p:txBody>
      </p:sp>
      <p:sp>
        <p:nvSpPr>
          <p:cNvPr id="3" name="Content Placeholder 2"/>
          <p:cNvSpPr>
            <a:spLocks noGrp="1"/>
          </p:cNvSpPr>
          <p:nvPr>
            <p:ph idx="1"/>
          </p:nvPr>
        </p:nvSpPr>
        <p:spPr/>
        <p:txBody>
          <a:bodyPr/>
          <a:lstStyle/>
          <a:p>
            <a:r>
              <a:rPr lang="en-US" dirty="0"/>
              <a:t>Arrange an unordered list of elements in some order.</a:t>
            </a:r>
          </a:p>
          <a:p>
            <a:r>
              <a:rPr lang="en-US" dirty="0"/>
              <a:t>Some common algorithms</a:t>
            </a:r>
          </a:p>
          <a:p>
            <a:pPr lvl="1"/>
            <a:r>
              <a:rPr lang="en-US" dirty="0">
                <a:solidFill>
                  <a:schemeClr val="accent4"/>
                </a:solidFill>
              </a:rPr>
              <a:t>Bubble Sort</a:t>
            </a:r>
          </a:p>
          <a:p>
            <a:pPr lvl="1"/>
            <a:r>
              <a:rPr lang="en-US" dirty="0">
                <a:solidFill>
                  <a:schemeClr val="accent4"/>
                </a:solidFill>
              </a:rPr>
              <a:t>Insertion Sort</a:t>
            </a:r>
          </a:p>
          <a:p>
            <a:pPr lvl="1"/>
            <a:r>
              <a:rPr lang="en-US" dirty="0">
                <a:solidFill>
                  <a:schemeClr val="accent4"/>
                </a:solidFill>
              </a:rPr>
              <a:t>Merge Sort</a:t>
            </a:r>
          </a:p>
          <a:p>
            <a:pPr lvl="1"/>
            <a:r>
              <a:rPr lang="en-US" dirty="0">
                <a:solidFill>
                  <a:schemeClr val="accent4"/>
                </a:solidFill>
              </a:rPr>
              <a:t>Quick Sort</a:t>
            </a:r>
          </a:p>
        </p:txBody>
      </p:sp>
    </p:spTree>
    <p:extLst>
      <p:ext uri="{BB962C8B-B14F-4D97-AF65-F5344CB8AC3E}">
        <p14:creationId xmlns:p14="http://schemas.microsoft.com/office/powerpoint/2010/main" val="116040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Θ</a:t>
            </a:r>
            <a:r>
              <a:rPr lang="en-US" dirty="0"/>
              <a:t>(</a:t>
            </a:r>
            <a:r>
              <a:rPr lang="mr-IN" dirty="0"/>
              <a:t>…</a:t>
            </a:r>
            <a:r>
              <a:rPr lang="en-US" dirty="0"/>
              <a:t>) means both!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3200" dirty="0"/>
                  <a:t>We say </a:t>
                </a:r>
                <a:r>
                  <a:rPr lang="en-US" sz="3200" dirty="0">
                    <a:solidFill>
                      <a:schemeClr val="accent4"/>
                    </a:solidFill>
                  </a:rPr>
                  <a:t>“</a:t>
                </a:r>
                <a14:m>
                  <m:oMath xmlns:m="http://schemas.openxmlformats.org/officeDocument/2006/math">
                    <m:r>
                      <a:rPr lang="en-US" sz="3200" i="1">
                        <a:solidFill>
                          <a:schemeClr val="accent4"/>
                        </a:solidFill>
                        <a:latin typeface="Cambria Math" panose="02040503050406030204" pitchFamily="18" charset="0"/>
                      </a:rPr>
                      <m:t>𝑇</m:t>
                    </m:r>
                    <m:d>
                      <m:dPr>
                        <m:ctrlPr>
                          <a:rPr lang="en-US" sz="3200" i="1">
                            <a:solidFill>
                              <a:schemeClr val="accent4"/>
                            </a:solidFill>
                            <a:latin typeface="Cambria Math" panose="02040503050406030204" pitchFamily="18" charset="0"/>
                          </a:rPr>
                        </m:ctrlPr>
                      </m:dPr>
                      <m:e>
                        <m:r>
                          <a:rPr lang="en-US" sz="3200" i="1">
                            <a:solidFill>
                              <a:schemeClr val="accent4"/>
                            </a:solidFill>
                            <a:latin typeface="Cambria Math" panose="02040503050406030204" pitchFamily="18" charset="0"/>
                          </a:rPr>
                          <m:t>𝑛</m:t>
                        </m:r>
                      </m:e>
                    </m:d>
                  </m:oMath>
                </a14:m>
                <a:r>
                  <a:rPr lang="en-US" sz="3200" dirty="0">
                    <a:solidFill>
                      <a:schemeClr val="accent4"/>
                    </a:solidFill>
                  </a:rPr>
                  <a:t> is </a:t>
                </a:r>
                <a14:m>
                  <m:oMath xmlns:m="http://schemas.openxmlformats.org/officeDocument/2006/math">
                    <m:r>
                      <m:rPr>
                        <m:sty m:val="p"/>
                      </m:rPr>
                      <a:rPr lang="en-US" sz="3200" b="0" i="0" smtClean="0">
                        <a:solidFill>
                          <a:schemeClr val="accent4"/>
                        </a:solidFill>
                        <a:latin typeface="Cambria Math" panose="02040503050406030204" pitchFamily="18" charset="0"/>
                      </a:rPr>
                      <m:t>Θ</m:t>
                    </m:r>
                    <m:d>
                      <m:dPr>
                        <m:ctrlPr>
                          <a:rPr lang="en-US" sz="3200" i="1">
                            <a:solidFill>
                              <a:schemeClr val="accent4"/>
                            </a:solidFill>
                            <a:latin typeface="Cambria Math" panose="02040503050406030204" pitchFamily="18" charset="0"/>
                          </a:rPr>
                        </m:ctrlPr>
                      </m:dPr>
                      <m:e>
                        <m:r>
                          <a:rPr lang="en-US" sz="3200" b="0" i="1" smtClean="0">
                            <a:solidFill>
                              <a:schemeClr val="accent4"/>
                            </a:solidFill>
                            <a:latin typeface="Cambria Math" panose="02040503050406030204" pitchFamily="18" charset="0"/>
                          </a:rPr>
                          <m:t>𝑔</m:t>
                        </m:r>
                        <m:r>
                          <a:rPr lang="en-US" sz="3200" b="0" i="1" smtClean="0">
                            <a:solidFill>
                              <a:schemeClr val="accent4"/>
                            </a:solidFill>
                            <a:latin typeface="Cambria Math" panose="02040503050406030204" pitchFamily="18" charset="0"/>
                          </a:rPr>
                          <m:t>(</m:t>
                        </m:r>
                        <m:r>
                          <a:rPr lang="en-US" sz="3200" i="1">
                            <a:solidFill>
                              <a:schemeClr val="accent4"/>
                            </a:solidFill>
                            <a:latin typeface="Cambria Math" panose="02040503050406030204" pitchFamily="18" charset="0"/>
                          </a:rPr>
                          <m:t>𝑛</m:t>
                        </m:r>
                        <m:r>
                          <a:rPr lang="en-US" sz="3200" b="0" i="1" smtClean="0">
                            <a:solidFill>
                              <a:schemeClr val="accent4"/>
                            </a:solidFill>
                            <a:latin typeface="Cambria Math" panose="02040503050406030204" pitchFamily="18" charset="0"/>
                          </a:rPr>
                          <m:t>)</m:t>
                        </m:r>
                      </m:e>
                    </m:d>
                  </m:oMath>
                </a14:m>
                <a:r>
                  <a:rPr lang="en-US" sz="3200" dirty="0">
                    <a:solidFill>
                      <a:schemeClr val="accent4"/>
                    </a:solidFill>
                  </a:rPr>
                  <a:t>” </a:t>
                </a:r>
                <a:r>
                  <a:rPr lang="en-US" sz="3200"/>
                  <a:t>iff </a:t>
                </a:r>
                <a:r>
                  <a:rPr lang="en-US" sz="3200" dirty="0"/>
                  <a:t>both:</a:t>
                </a:r>
              </a:p>
              <a:p>
                <a:pPr marL="457200" lvl="1" indent="0" algn="ctr">
                  <a:lnSpc>
                    <a:spcPct val="150000"/>
                  </a:lnSpc>
                  <a:buNone/>
                </a:pPr>
                <a:r>
                  <a:rPr lang="en-US" sz="4000" b="0" dirty="0"/>
                  <a:t> </a:t>
                </a:r>
                <a14:m>
                  <m:oMath xmlns:m="http://schemas.openxmlformats.org/officeDocument/2006/math">
                    <m:r>
                      <a:rPr lang="en-US" sz="4000" b="0" i="1" smtClean="0">
                        <a:latin typeface="Cambria Math" panose="02040503050406030204" pitchFamily="18" charset="0"/>
                      </a:rPr>
                      <m:t>𝑇</m:t>
                    </m:r>
                    <m:d>
                      <m:dPr>
                        <m:ctrlPr>
                          <a:rPr lang="en-US" sz="4000" b="0" i="1" smtClean="0">
                            <a:latin typeface="Cambria Math" panose="02040503050406030204" pitchFamily="18" charset="0"/>
                          </a:rPr>
                        </m:ctrlPr>
                      </m:dPr>
                      <m:e>
                        <m:r>
                          <a:rPr lang="en-US" sz="4000" b="0" i="1" smtClean="0">
                            <a:latin typeface="Cambria Math" panose="02040503050406030204" pitchFamily="18" charset="0"/>
                          </a:rPr>
                          <m:t>𝑛</m:t>
                        </m:r>
                      </m:e>
                    </m:d>
                    <m:r>
                      <a:rPr lang="en-US" sz="4000" b="0" i="1" smtClean="0">
                        <a:latin typeface="Cambria Math" panose="02040503050406030204" pitchFamily="18" charset="0"/>
                      </a:rPr>
                      <m:t>=</m:t>
                    </m:r>
                    <m:r>
                      <a:rPr lang="en-US" sz="4000" b="0" i="1" smtClean="0">
                        <a:latin typeface="Cambria Math" panose="02040503050406030204" pitchFamily="18" charset="0"/>
                      </a:rPr>
                      <m:t>𝑂</m:t>
                    </m:r>
                    <m:d>
                      <m:dPr>
                        <m:ctrlPr>
                          <a:rPr lang="en-US" sz="4000" b="0" i="1" smtClean="0">
                            <a:latin typeface="Cambria Math" panose="02040503050406030204" pitchFamily="18" charset="0"/>
                          </a:rPr>
                        </m:ctrlPr>
                      </m:dPr>
                      <m:e>
                        <m:r>
                          <a:rPr lang="en-US" sz="4000" b="0" i="1" smtClean="0">
                            <a:latin typeface="Cambria Math" panose="02040503050406030204" pitchFamily="18" charset="0"/>
                          </a:rPr>
                          <m:t>𝑔</m:t>
                        </m:r>
                        <m:d>
                          <m:dPr>
                            <m:ctrlPr>
                              <a:rPr lang="en-US" sz="4000" b="0" i="1" smtClean="0">
                                <a:latin typeface="Cambria Math" panose="02040503050406030204" pitchFamily="18" charset="0"/>
                              </a:rPr>
                            </m:ctrlPr>
                          </m:dPr>
                          <m:e>
                            <m:r>
                              <a:rPr lang="en-US" sz="4000" b="0" i="1" smtClean="0">
                                <a:latin typeface="Cambria Math" panose="02040503050406030204" pitchFamily="18" charset="0"/>
                              </a:rPr>
                              <m:t>𝑛</m:t>
                            </m:r>
                          </m:e>
                        </m:d>
                      </m:e>
                    </m:d>
                  </m:oMath>
                </a14:m>
                <a:endParaRPr lang="en-US" sz="4000" dirty="0"/>
              </a:p>
              <a:p>
                <a:pPr marL="457200" lvl="1" indent="0" algn="ctr">
                  <a:lnSpc>
                    <a:spcPct val="150000"/>
                  </a:lnSpc>
                  <a:buNone/>
                </a:pPr>
                <a:r>
                  <a:rPr lang="en-US" sz="3600" dirty="0"/>
                  <a:t>and </a:t>
                </a:r>
              </a:p>
              <a:p>
                <a:pPr marL="457200" lvl="1" indent="0" algn="ctr">
                  <a:lnSpc>
                    <a:spcPct val="150000"/>
                  </a:lnSpc>
                  <a:buNone/>
                </a:pPr>
                <a:r>
                  <a:rPr lang="en-US" sz="4000" dirty="0"/>
                  <a:t> </a:t>
                </a:r>
                <a14:m>
                  <m:oMath xmlns:m="http://schemas.openxmlformats.org/officeDocument/2006/math">
                    <m:r>
                      <a:rPr lang="en-US" sz="4000" i="1">
                        <a:latin typeface="Cambria Math" panose="02040503050406030204" pitchFamily="18" charset="0"/>
                      </a:rPr>
                      <m:t>𝑇</m:t>
                    </m:r>
                    <m:d>
                      <m:dPr>
                        <m:ctrlPr>
                          <a:rPr lang="en-US" sz="4000" i="1">
                            <a:latin typeface="Cambria Math" panose="02040503050406030204" pitchFamily="18" charset="0"/>
                          </a:rPr>
                        </m:ctrlPr>
                      </m:dPr>
                      <m:e>
                        <m:r>
                          <a:rPr lang="en-US" sz="4000" i="1">
                            <a:latin typeface="Cambria Math" panose="02040503050406030204" pitchFamily="18" charset="0"/>
                          </a:rPr>
                          <m:t>𝑛</m:t>
                        </m:r>
                      </m:e>
                    </m:d>
                    <m:r>
                      <a:rPr lang="en-US" sz="4000" i="1">
                        <a:latin typeface="Cambria Math" panose="02040503050406030204" pitchFamily="18" charset="0"/>
                      </a:rPr>
                      <m:t>=</m:t>
                    </m:r>
                    <m:r>
                      <m:rPr>
                        <m:sty m:val="p"/>
                      </m:rPr>
                      <a:rPr lang="en-US" sz="4000" b="0" i="0" smtClean="0">
                        <a:latin typeface="Cambria Math" panose="02040503050406030204" pitchFamily="18" charset="0"/>
                      </a:rPr>
                      <m:t>Ω</m:t>
                    </m:r>
                    <m:d>
                      <m:dPr>
                        <m:ctrlPr>
                          <a:rPr lang="en-US" sz="4000" i="1">
                            <a:latin typeface="Cambria Math" panose="02040503050406030204" pitchFamily="18" charset="0"/>
                          </a:rPr>
                        </m:ctrlPr>
                      </m:dPr>
                      <m:e>
                        <m:r>
                          <a:rPr lang="en-US" sz="4000" i="1">
                            <a:latin typeface="Cambria Math" panose="02040503050406030204" pitchFamily="18" charset="0"/>
                          </a:rPr>
                          <m:t>𝑔</m:t>
                        </m:r>
                        <m:d>
                          <m:dPr>
                            <m:ctrlPr>
                              <a:rPr lang="en-US" sz="4000" i="1">
                                <a:latin typeface="Cambria Math" panose="02040503050406030204" pitchFamily="18" charset="0"/>
                              </a:rPr>
                            </m:ctrlPr>
                          </m:dPr>
                          <m:e>
                            <m:r>
                              <a:rPr lang="en-US" sz="4000" i="1">
                                <a:latin typeface="Cambria Math" panose="02040503050406030204" pitchFamily="18" charset="0"/>
                              </a:rPr>
                              <m:t>𝑛</m:t>
                            </m:r>
                          </m:e>
                        </m:d>
                      </m:e>
                    </m:d>
                  </m:oMath>
                </a14:m>
                <a:endParaRPr lang="en-US" sz="4000" dirty="0"/>
              </a:p>
              <a:p>
                <a:endParaRPr lang="en-US" sz="32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768" t="-3216"/>
                </a:stretch>
              </a:blipFill>
            </p:spPr>
            <p:txBody>
              <a:bodyPr/>
              <a:lstStyle/>
              <a:p>
                <a:r>
                  <a:rPr lang="en-US">
                    <a:noFill/>
                  </a:rPr>
                  <a:t> </a:t>
                </a:r>
              </a:p>
            </p:txBody>
          </p:sp>
        </mc:Fallback>
      </mc:AlternateContent>
    </p:spTree>
    <p:extLst>
      <p:ext uri="{BB962C8B-B14F-4D97-AF65-F5344CB8AC3E}">
        <p14:creationId xmlns:p14="http://schemas.microsoft.com/office/powerpoint/2010/main" val="33063687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 running time</a:t>
            </a:r>
          </a:p>
        </p:txBody>
      </p:sp>
      <p:sp>
        <p:nvSpPr>
          <p:cNvPr id="5" name="Left Brace 4"/>
          <p:cNvSpPr/>
          <p:nvPr/>
        </p:nvSpPr>
        <p:spPr>
          <a:xfrm rot="10800000">
            <a:off x="6437529" y="2186511"/>
            <a:ext cx="1092200" cy="2224377"/>
          </a:xfrm>
          <a:prstGeom prst="leftBrace">
            <a:avLst/>
          </a:prstGeom>
          <a:ln w="41275">
            <a:solidFill>
              <a:srgbClr val="DE676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7612322" y="3068661"/>
            <a:ext cx="1806056" cy="1015663"/>
          </a:xfrm>
          <a:prstGeom prst="rect">
            <a:avLst/>
          </a:prstGeom>
          <a:noFill/>
        </p:spPr>
        <p:txBody>
          <a:bodyPr wrap="square" rtlCol="0">
            <a:spAutoFit/>
          </a:bodyPr>
          <a:lstStyle/>
          <a:p>
            <a:r>
              <a:rPr lang="en-US" sz="2000" dirty="0">
                <a:solidFill>
                  <a:srgbClr val="DE6769"/>
                </a:solidFill>
              </a:rPr>
              <a:t>n-1 iterations of the outer loop</a:t>
            </a:r>
          </a:p>
        </p:txBody>
      </p:sp>
      <p:sp>
        <p:nvSpPr>
          <p:cNvPr id="8" name="TextBox 7"/>
          <p:cNvSpPr txBox="1"/>
          <p:nvPr/>
        </p:nvSpPr>
        <p:spPr>
          <a:xfrm>
            <a:off x="122023" y="4558120"/>
            <a:ext cx="5835432" cy="400110"/>
          </a:xfrm>
          <a:prstGeom prst="rect">
            <a:avLst/>
          </a:prstGeom>
          <a:noFill/>
        </p:spPr>
        <p:txBody>
          <a:bodyPr wrap="square" rtlCol="0">
            <a:spAutoFit/>
          </a:bodyPr>
          <a:lstStyle/>
          <a:p>
            <a:r>
              <a:rPr lang="en-US" sz="2000" dirty="0">
                <a:solidFill>
                  <a:srgbClr val="DE6769"/>
                </a:solidFill>
              </a:rPr>
              <a:t>In the worst case, about n iterations of this inner loop</a:t>
            </a:r>
          </a:p>
        </p:txBody>
      </p:sp>
      <p:cxnSp>
        <p:nvCxnSpPr>
          <p:cNvPr id="12" name="Straight Connector 11"/>
          <p:cNvCxnSpPr>
            <a:cxnSpLocks/>
            <a:stCxn id="6" idx="1"/>
          </p:cNvCxnSpPr>
          <p:nvPr/>
        </p:nvCxnSpPr>
        <p:spPr>
          <a:xfrm flipH="1">
            <a:off x="628651" y="3542001"/>
            <a:ext cx="1962" cy="1016119"/>
          </a:xfrm>
          <a:prstGeom prst="line">
            <a:avLst/>
          </a:prstGeom>
          <a:ln w="41275">
            <a:solidFill>
              <a:srgbClr val="DE6769"/>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73494" y="1841734"/>
            <a:ext cx="6460707" cy="2554545"/>
          </a:xfrm>
          <a:prstGeom prst="rect">
            <a:avLst/>
          </a:prstGeom>
          <a:noFill/>
          <a:ln>
            <a:solidFill>
              <a:schemeClr val="accent2"/>
            </a:solidFill>
          </a:ln>
        </p:spPr>
        <p:txBody>
          <a:bodyPr wrap="square" rtlCol="0">
            <a:spAutoFit/>
          </a:bodyPr>
          <a:lstStyle/>
          <a:p>
            <a:r>
              <a:rPr lang="mr-IN" sz="2000" b="1" dirty="0" err="1">
                <a:latin typeface="Courier" charset="0"/>
                <a:ea typeface="Courier" charset="0"/>
                <a:cs typeface="Courier" charset="0"/>
              </a:rPr>
              <a:t>def</a:t>
            </a:r>
            <a:r>
              <a:rPr lang="mr-IN" sz="2000" dirty="0">
                <a:latin typeface="Courier" charset="0"/>
                <a:ea typeface="Courier" charset="0"/>
                <a:cs typeface="Courier" charset="0"/>
              </a:rPr>
              <a:t> </a:t>
            </a:r>
            <a:r>
              <a:rPr lang="mr-IN" sz="2000" dirty="0" err="1">
                <a:latin typeface="Courier" charset="0"/>
                <a:ea typeface="Courier" charset="0"/>
                <a:cs typeface="Courier" charset="0"/>
              </a:rPr>
              <a:t>InsertionSort</a:t>
            </a:r>
            <a:r>
              <a:rPr lang="mr-IN" sz="2000" dirty="0">
                <a:latin typeface="Courier" charset="0"/>
                <a:ea typeface="Courier" charset="0"/>
                <a:cs typeface="Courier" charset="0"/>
              </a:rPr>
              <a:t>(</a:t>
            </a:r>
            <a:r>
              <a:rPr lang="mr-IN" sz="2000" dirty="0" err="1">
                <a:latin typeface="Courier" charset="0"/>
                <a:ea typeface="Courier" charset="0"/>
                <a:cs typeface="Courier" charset="0"/>
              </a:rPr>
              <a:t>A</a:t>
            </a:r>
            <a:r>
              <a:rPr lang="mr-IN" sz="2000" dirty="0">
                <a:latin typeface="Courier" charset="0"/>
                <a:ea typeface="Courier" charset="0"/>
                <a:cs typeface="Courier" charset="0"/>
              </a:rPr>
              <a:t>):    </a:t>
            </a:r>
            <a:endParaRPr lang="en-US" sz="2000" dirty="0">
              <a:latin typeface="Courier" charset="0"/>
              <a:ea typeface="Courier" charset="0"/>
              <a:cs typeface="Courier" charset="0"/>
            </a:endParaRPr>
          </a:p>
          <a:p>
            <a:r>
              <a:rPr lang="en-US" sz="2000" dirty="0">
                <a:latin typeface="Courier" charset="0"/>
                <a:ea typeface="Courier" charset="0"/>
                <a:cs typeface="Courier" charset="0"/>
              </a:rPr>
              <a:t>   </a:t>
            </a:r>
            <a:r>
              <a:rPr lang="mr-IN" sz="2000" b="1" dirty="0" err="1">
                <a:latin typeface="Courier" charset="0"/>
                <a:ea typeface="Courier" charset="0"/>
                <a:cs typeface="Courier" charset="0"/>
              </a:rPr>
              <a:t>for</a:t>
            </a:r>
            <a:r>
              <a:rPr lang="mr-IN" sz="2000" dirty="0">
                <a:latin typeface="Courier" charset="0"/>
                <a:ea typeface="Courier" charset="0"/>
                <a:cs typeface="Courier" charset="0"/>
              </a:rPr>
              <a:t> </a:t>
            </a:r>
            <a:r>
              <a:rPr lang="mr-IN" sz="2000" dirty="0" err="1">
                <a:solidFill>
                  <a:schemeClr val="accent4"/>
                </a:solidFill>
                <a:latin typeface="Courier" charset="0"/>
                <a:ea typeface="Courier" charset="0"/>
                <a:cs typeface="Courier" charset="0"/>
              </a:rPr>
              <a:t>i</a:t>
            </a:r>
            <a:r>
              <a:rPr lang="mr-IN" sz="2000" dirty="0">
                <a:solidFill>
                  <a:schemeClr val="accent4"/>
                </a:solidFill>
                <a:latin typeface="Courier" charset="0"/>
                <a:ea typeface="Courier" charset="0"/>
                <a:cs typeface="Courier" charset="0"/>
              </a:rPr>
              <a:t> </a:t>
            </a:r>
            <a:r>
              <a:rPr lang="mr-IN" sz="2000" dirty="0" err="1">
                <a:solidFill>
                  <a:schemeClr val="accent4"/>
                </a:solidFill>
                <a:latin typeface="Courier" charset="0"/>
                <a:ea typeface="Courier" charset="0"/>
                <a:cs typeface="Courier" charset="0"/>
              </a:rPr>
              <a:t>in</a:t>
            </a:r>
            <a:r>
              <a:rPr lang="mr-IN" sz="2000" dirty="0">
                <a:solidFill>
                  <a:schemeClr val="accent4"/>
                </a:solidFill>
                <a:latin typeface="Courier" charset="0"/>
                <a:ea typeface="Courier" charset="0"/>
                <a:cs typeface="Courier" charset="0"/>
              </a:rPr>
              <a:t> </a:t>
            </a:r>
            <a:r>
              <a:rPr lang="mr-IN" sz="2000" dirty="0" err="1">
                <a:solidFill>
                  <a:schemeClr val="accent4"/>
                </a:solidFill>
                <a:latin typeface="Courier" charset="0"/>
                <a:ea typeface="Courier" charset="0"/>
                <a:cs typeface="Courier" charset="0"/>
              </a:rPr>
              <a:t>range</a:t>
            </a:r>
            <a:r>
              <a:rPr lang="mr-IN" sz="2000" dirty="0">
                <a:solidFill>
                  <a:schemeClr val="accent4"/>
                </a:solidFill>
                <a:latin typeface="Courier" charset="0"/>
                <a:ea typeface="Courier" charset="0"/>
                <a:cs typeface="Courier" charset="0"/>
              </a:rPr>
              <a:t>(1,len(</a:t>
            </a:r>
            <a:r>
              <a:rPr lang="mr-IN" sz="2000" dirty="0" err="1">
                <a:solidFill>
                  <a:schemeClr val="accent4"/>
                </a:solidFill>
                <a:latin typeface="Courier" charset="0"/>
                <a:ea typeface="Courier" charset="0"/>
                <a:cs typeface="Courier" charset="0"/>
              </a:rPr>
              <a:t>A</a:t>
            </a:r>
            <a:r>
              <a:rPr lang="mr-IN" sz="2000" dirty="0">
                <a:solidFill>
                  <a:schemeClr val="accent4"/>
                </a:solidFill>
                <a:latin typeface="Courier" charset="0"/>
                <a:ea typeface="Courier" charset="0"/>
                <a:cs typeface="Courier" charset="0"/>
              </a:rPr>
              <a:t>)):  </a:t>
            </a:r>
            <a:endParaRPr lang="en-US" sz="2000" dirty="0">
              <a:solidFill>
                <a:schemeClr val="accent4"/>
              </a:solidFill>
              <a:latin typeface="Courier" charset="0"/>
              <a:ea typeface="Courier" charset="0"/>
              <a:cs typeface="Courier" charset="0"/>
            </a:endParaRPr>
          </a:p>
          <a:p>
            <a:r>
              <a:rPr lang="mr-IN" sz="2000" dirty="0">
                <a:latin typeface="Courier" charset="0"/>
                <a:ea typeface="Courier" charset="0"/>
                <a:cs typeface="Courier" charset="0"/>
              </a:rPr>
              <a:t>   </a:t>
            </a:r>
            <a:r>
              <a:rPr lang="en-US" sz="2000" dirty="0">
                <a:latin typeface="Courier" charset="0"/>
                <a:ea typeface="Courier" charset="0"/>
                <a:cs typeface="Courier" charset="0"/>
              </a:rPr>
              <a:t>   </a:t>
            </a:r>
            <a:r>
              <a:rPr lang="mr-IN" sz="2000" dirty="0" err="1">
                <a:latin typeface="Courier" charset="0"/>
                <a:ea typeface="Courier" charset="0"/>
                <a:cs typeface="Courier" charset="0"/>
              </a:rPr>
              <a:t>current</a:t>
            </a:r>
            <a:r>
              <a:rPr lang="mr-IN" sz="2000" dirty="0">
                <a:latin typeface="Courier" charset="0"/>
                <a:ea typeface="Courier" charset="0"/>
                <a:cs typeface="Courier" charset="0"/>
              </a:rPr>
              <a:t> = </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i</a:t>
            </a:r>
            <a:r>
              <a:rPr lang="mr-IN" sz="2000" dirty="0">
                <a:latin typeface="Courier" charset="0"/>
                <a:ea typeface="Courier" charset="0"/>
                <a:cs typeface="Courier" charset="0"/>
              </a:rPr>
              <a:t>]</a:t>
            </a:r>
            <a:endParaRPr lang="en-US" sz="2000" dirty="0">
              <a:latin typeface="Courier" charset="0"/>
              <a:ea typeface="Courier" charset="0"/>
              <a:cs typeface="Courier" charset="0"/>
            </a:endParaRPr>
          </a:p>
          <a:p>
            <a:r>
              <a:rPr lang="mr-IN" sz="2000" dirty="0">
                <a:latin typeface="Courier" charset="0"/>
                <a:ea typeface="Courier" charset="0"/>
                <a:cs typeface="Courier" charset="0"/>
              </a:rPr>
              <a:t>     </a:t>
            </a:r>
            <a:r>
              <a:rPr lang="en-US" sz="2000" dirty="0">
                <a:latin typeface="Courier" charset="0"/>
                <a:ea typeface="Courier" charset="0"/>
                <a:cs typeface="Courier" charset="0"/>
              </a:rPr>
              <a:t> </a:t>
            </a:r>
            <a:r>
              <a:rPr lang="mr-IN" sz="2000" dirty="0" err="1">
                <a:latin typeface="Courier" charset="0"/>
                <a:ea typeface="Courier" charset="0"/>
                <a:cs typeface="Courier" charset="0"/>
              </a:rPr>
              <a:t>j</a:t>
            </a:r>
            <a:r>
              <a:rPr lang="mr-IN" sz="2000" dirty="0">
                <a:latin typeface="Courier" charset="0"/>
                <a:ea typeface="Courier" charset="0"/>
                <a:cs typeface="Courier" charset="0"/>
              </a:rPr>
              <a:t> = i-1</a:t>
            </a:r>
            <a:endParaRPr lang="en-US" sz="2000" dirty="0">
              <a:latin typeface="Courier" charset="0"/>
              <a:ea typeface="Courier" charset="0"/>
              <a:cs typeface="Courier" charset="0"/>
            </a:endParaRPr>
          </a:p>
          <a:p>
            <a:r>
              <a:rPr lang="mr-IN" sz="2000" dirty="0">
                <a:latin typeface="Courier" charset="0"/>
                <a:ea typeface="Courier" charset="0"/>
                <a:cs typeface="Courier" charset="0"/>
              </a:rPr>
              <a:t>      </a:t>
            </a:r>
            <a:r>
              <a:rPr lang="mr-IN" sz="2000" b="1" dirty="0" err="1">
                <a:latin typeface="Courier" charset="0"/>
                <a:ea typeface="Courier" charset="0"/>
                <a:cs typeface="Courier" charset="0"/>
              </a:rPr>
              <a:t>while</a:t>
            </a:r>
            <a:r>
              <a:rPr lang="mr-IN" sz="2000" dirty="0">
                <a:latin typeface="Courier" charset="0"/>
                <a:ea typeface="Courier" charset="0"/>
                <a:cs typeface="Courier" charset="0"/>
              </a:rPr>
              <a:t> </a:t>
            </a:r>
            <a:r>
              <a:rPr lang="mr-IN" sz="2000" dirty="0" err="1">
                <a:latin typeface="Courier" charset="0"/>
                <a:ea typeface="Courier" charset="0"/>
                <a:cs typeface="Courier" charset="0"/>
              </a:rPr>
              <a:t>j</a:t>
            </a:r>
            <a:r>
              <a:rPr lang="mr-IN" sz="2000" dirty="0">
                <a:latin typeface="Courier" charset="0"/>
                <a:ea typeface="Courier" charset="0"/>
                <a:cs typeface="Courier" charset="0"/>
              </a:rPr>
              <a:t> &gt;= 0 </a:t>
            </a:r>
            <a:r>
              <a:rPr lang="mr-IN" sz="2000" dirty="0" err="1">
                <a:latin typeface="Courier" charset="0"/>
                <a:ea typeface="Courier" charset="0"/>
                <a:cs typeface="Courier" charset="0"/>
              </a:rPr>
              <a:t>and</a:t>
            </a:r>
            <a:r>
              <a:rPr lang="mr-IN" sz="2000" dirty="0">
                <a:latin typeface="Courier" charset="0"/>
                <a:ea typeface="Courier" charset="0"/>
                <a:cs typeface="Courier" charset="0"/>
              </a:rPr>
              <a:t> </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j</a:t>
            </a:r>
            <a:r>
              <a:rPr lang="mr-IN" sz="2000" dirty="0">
                <a:latin typeface="Courier" charset="0"/>
                <a:ea typeface="Courier" charset="0"/>
                <a:cs typeface="Courier" charset="0"/>
              </a:rPr>
              <a:t>] &gt; </a:t>
            </a:r>
            <a:r>
              <a:rPr lang="mr-IN" sz="2000" dirty="0" err="1">
                <a:latin typeface="Courier" charset="0"/>
                <a:ea typeface="Courier" charset="0"/>
                <a:cs typeface="Courier" charset="0"/>
              </a:rPr>
              <a:t>current</a:t>
            </a:r>
            <a:r>
              <a:rPr lang="mr-IN" sz="2000" dirty="0">
                <a:latin typeface="Courier" charset="0"/>
                <a:ea typeface="Courier" charset="0"/>
                <a:cs typeface="Courier" charset="0"/>
              </a:rPr>
              <a:t>:</a:t>
            </a:r>
            <a:endParaRPr lang="en-US" sz="2000" dirty="0">
              <a:latin typeface="Courier" charset="0"/>
              <a:ea typeface="Courier" charset="0"/>
              <a:cs typeface="Courier" charset="0"/>
            </a:endParaRPr>
          </a:p>
          <a:p>
            <a:r>
              <a:rPr lang="mr-IN" sz="2000" dirty="0">
                <a:latin typeface="Courier" charset="0"/>
                <a:ea typeface="Courier" charset="0"/>
                <a:cs typeface="Courier" charset="0"/>
              </a:rPr>
              <a:t>         </a:t>
            </a:r>
            <a:r>
              <a:rPr lang="mr-IN" sz="2000" dirty="0" err="1">
                <a:latin typeface="Courier" charset="0"/>
                <a:ea typeface="Courier" charset="0"/>
                <a:cs typeface="Courier" charset="0"/>
              </a:rPr>
              <a:t>A</a:t>
            </a:r>
            <a:r>
              <a:rPr lang="mr-IN" sz="2000" dirty="0">
                <a:latin typeface="Courier" charset="0"/>
                <a:ea typeface="Courier" charset="0"/>
                <a:cs typeface="Courier" charset="0"/>
              </a:rPr>
              <a:t>[j+1] = </a:t>
            </a:r>
            <a:r>
              <a:rPr lang="mr-IN" sz="2000" dirty="0" err="1">
                <a:latin typeface="Courier" charset="0"/>
                <a:ea typeface="Courier" charset="0"/>
                <a:cs typeface="Courier" charset="0"/>
              </a:rPr>
              <a:t>A</a:t>
            </a:r>
            <a:r>
              <a:rPr lang="mr-IN" sz="2000" dirty="0">
                <a:latin typeface="Courier" charset="0"/>
                <a:ea typeface="Courier" charset="0"/>
                <a:cs typeface="Courier" charset="0"/>
              </a:rPr>
              <a:t>[</a:t>
            </a:r>
            <a:r>
              <a:rPr lang="mr-IN" sz="2000" dirty="0" err="1">
                <a:latin typeface="Courier" charset="0"/>
                <a:ea typeface="Courier" charset="0"/>
                <a:cs typeface="Courier" charset="0"/>
              </a:rPr>
              <a:t>j</a:t>
            </a:r>
            <a:r>
              <a:rPr lang="mr-IN" sz="2000" dirty="0">
                <a:latin typeface="Courier" charset="0"/>
                <a:ea typeface="Courier" charset="0"/>
                <a:cs typeface="Courier" charset="0"/>
              </a:rPr>
              <a:t>]</a:t>
            </a:r>
            <a:endParaRPr lang="en-US" sz="2000" dirty="0">
              <a:latin typeface="Courier" charset="0"/>
              <a:ea typeface="Courier" charset="0"/>
              <a:cs typeface="Courier" charset="0"/>
            </a:endParaRPr>
          </a:p>
          <a:p>
            <a:r>
              <a:rPr lang="mr-IN" sz="2000" dirty="0">
                <a:latin typeface="Courier" charset="0"/>
                <a:ea typeface="Courier" charset="0"/>
                <a:cs typeface="Courier" charset="0"/>
              </a:rPr>
              <a:t>         </a:t>
            </a:r>
            <a:r>
              <a:rPr lang="mr-IN" sz="2000" dirty="0" err="1">
                <a:latin typeface="Courier" charset="0"/>
                <a:ea typeface="Courier" charset="0"/>
                <a:cs typeface="Courier" charset="0"/>
              </a:rPr>
              <a:t>j</a:t>
            </a:r>
            <a:r>
              <a:rPr lang="mr-IN" sz="2000" dirty="0">
                <a:latin typeface="Courier" charset="0"/>
                <a:ea typeface="Courier" charset="0"/>
                <a:cs typeface="Courier" charset="0"/>
              </a:rPr>
              <a:t> -= 1</a:t>
            </a:r>
            <a:endParaRPr lang="en-US" sz="2000" dirty="0">
              <a:latin typeface="Courier" charset="0"/>
              <a:ea typeface="Courier" charset="0"/>
              <a:cs typeface="Courier" charset="0"/>
            </a:endParaRPr>
          </a:p>
          <a:p>
            <a:r>
              <a:rPr lang="mr-IN" sz="2000" dirty="0">
                <a:latin typeface="Courier" charset="0"/>
                <a:ea typeface="Courier" charset="0"/>
                <a:cs typeface="Courier" charset="0"/>
              </a:rPr>
              <a:t>      </a:t>
            </a:r>
            <a:r>
              <a:rPr lang="mr-IN" sz="2000" dirty="0" err="1">
                <a:latin typeface="Courier" charset="0"/>
                <a:ea typeface="Courier" charset="0"/>
                <a:cs typeface="Courier" charset="0"/>
              </a:rPr>
              <a:t>A</a:t>
            </a:r>
            <a:r>
              <a:rPr lang="mr-IN" sz="2000" dirty="0">
                <a:latin typeface="Courier" charset="0"/>
                <a:ea typeface="Courier" charset="0"/>
                <a:cs typeface="Courier" charset="0"/>
              </a:rPr>
              <a:t>[j+1] = </a:t>
            </a:r>
            <a:r>
              <a:rPr lang="mr-IN" sz="2000" dirty="0" err="1">
                <a:latin typeface="Courier" charset="0"/>
                <a:ea typeface="Courier" charset="0"/>
                <a:cs typeface="Courier" charset="0"/>
              </a:rPr>
              <a:t>current</a:t>
            </a:r>
            <a:endParaRPr lang="en-US" sz="2000" dirty="0">
              <a:latin typeface="Courier" charset="0"/>
              <a:ea typeface="Courier" charset="0"/>
              <a:cs typeface="Courier" charset="0"/>
            </a:endParaRPr>
          </a:p>
        </p:txBody>
      </p:sp>
      <p:sp>
        <p:nvSpPr>
          <p:cNvPr id="6" name="Left Brace 5"/>
          <p:cNvSpPr/>
          <p:nvPr/>
        </p:nvSpPr>
        <p:spPr>
          <a:xfrm rot="10800000" flipH="1">
            <a:off x="630613" y="3170643"/>
            <a:ext cx="804043" cy="742716"/>
          </a:xfrm>
          <a:prstGeom prst="leftBrace">
            <a:avLst/>
          </a:prstGeom>
          <a:ln w="41275">
            <a:solidFill>
              <a:srgbClr val="DE676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4" name="TextBox 13"/>
              <p:cNvSpPr txBox="1"/>
              <p:nvPr/>
            </p:nvSpPr>
            <p:spPr>
              <a:xfrm>
                <a:off x="473494" y="5242268"/>
                <a:ext cx="5148654" cy="769441"/>
              </a:xfrm>
              <a:prstGeom prst="rect">
                <a:avLst/>
              </a:prstGeom>
              <a:noFill/>
            </p:spPr>
            <p:txBody>
              <a:bodyPr wrap="none" rtlCol="0">
                <a:spAutoFit/>
              </a:bodyPr>
              <a:lstStyle/>
              <a:p>
                <a:r>
                  <a:rPr lang="en-US" sz="2200" dirty="0">
                    <a:solidFill>
                      <a:schemeClr val="accent2">
                        <a:lumMod val="75000"/>
                      </a:schemeClr>
                    </a:solidFill>
                  </a:rPr>
                  <a:t>The running time of insertion sort is </a:t>
                </a:r>
                <a14:m>
                  <m:oMath xmlns:m="http://schemas.openxmlformats.org/officeDocument/2006/math">
                    <m:r>
                      <a:rPr lang="en-US" sz="2200" i="1">
                        <a:solidFill>
                          <a:schemeClr val="accent2">
                            <a:lumMod val="75000"/>
                          </a:schemeClr>
                        </a:solidFill>
                        <a:latin typeface="Cambria Math" panose="02040503050406030204" pitchFamily="18" charset="0"/>
                      </a:rPr>
                      <m:t>𝑂</m:t>
                    </m:r>
                    <m:d>
                      <m:dPr>
                        <m:ctrlPr>
                          <a:rPr lang="en-US" sz="2200" i="1">
                            <a:solidFill>
                              <a:schemeClr val="accent2">
                                <a:lumMod val="75000"/>
                              </a:schemeClr>
                            </a:solidFill>
                            <a:latin typeface="Cambria Math" panose="02040503050406030204" pitchFamily="18" charset="0"/>
                          </a:rPr>
                        </m:ctrlPr>
                      </m:dPr>
                      <m:e>
                        <m:sSup>
                          <m:sSupPr>
                            <m:ctrlPr>
                              <a:rPr lang="en-US" sz="2200" i="1">
                                <a:solidFill>
                                  <a:schemeClr val="accent2">
                                    <a:lumMod val="75000"/>
                                  </a:schemeClr>
                                </a:solidFill>
                                <a:latin typeface="Cambria Math" panose="02040503050406030204" pitchFamily="18" charset="0"/>
                              </a:rPr>
                            </m:ctrlPr>
                          </m:sSupPr>
                          <m:e>
                            <m:r>
                              <a:rPr lang="en-US" sz="2200" i="1">
                                <a:solidFill>
                                  <a:schemeClr val="accent2">
                                    <a:lumMod val="75000"/>
                                  </a:schemeClr>
                                </a:solidFill>
                                <a:latin typeface="Cambria Math" panose="02040503050406030204" pitchFamily="18" charset="0"/>
                              </a:rPr>
                              <m:t>𝑛</m:t>
                            </m:r>
                          </m:e>
                          <m:sup>
                            <m:r>
                              <a:rPr lang="en-US" sz="2200" i="1">
                                <a:solidFill>
                                  <a:schemeClr val="accent2">
                                    <a:lumMod val="75000"/>
                                  </a:schemeClr>
                                </a:solidFill>
                                <a:latin typeface="Cambria Math" panose="02040503050406030204" pitchFamily="18" charset="0"/>
                              </a:rPr>
                              <m:t>2</m:t>
                            </m:r>
                          </m:sup>
                        </m:sSup>
                      </m:e>
                    </m:d>
                  </m:oMath>
                </a14:m>
                <a:r>
                  <a:rPr lang="en-US" sz="2200" dirty="0">
                    <a:solidFill>
                      <a:schemeClr val="accent2">
                        <a:lumMod val="75000"/>
                      </a:schemeClr>
                    </a:solidFill>
                  </a:rPr>
                  <a:t>.</a:t>
                </a:r>
              </a:p>
              <a:p>
                <a:endParaRPr lang="en-US" sz="2200" dirty="0">
                  <a:solidFill>
                    <a:schemeClr val="accent2">
                      <a:lumMod val="75000"/>
                    </a:schemeClr>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473494" y="5242268"/>
                <a:ext cx="5148654" cy="769441"/>
              </a:xfrm>
              <a:prstGeom prst="rect">
                <a:avLst/>
              </a:prstGeom>
              <a:blipFill rotWithShape="0">
                <a:blip r:embed="rId2"/>
                <a:stretch>
                  <a:fillRect l="-1540" t="-5556" r="-711"/>
                </a:stretch>
              </a:blipFill>
            </p:spPr>
            <p:txBody>
              <a:bodyPr/>
              <a:lstStyle/>
              <a:p>
                <a:r>
                  <a:rPr lang="en-US">
                    <a:noFill/>
                  </a:rPr>
                  <a:t> </a:t>
                </a:r>
              </a:p>
            </p:txBody>
          </p:sp>
        </mc:Fallback>
      </mc:AlternateContent>
    </p:spTree>
    <p:extLst>
      <p:ext uri="{BB962C8B-B14F-4D97-AF65-F5344CB8AC3E}">
        <p14:creationId xmlns:p14="http://schemas.microsoft.com/office/powerpoint/2010/main" val="1065931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888686"/>
                <a:ext cx="7886700" cy="1737382"/>
              </a:xfrm>
            </p:spPr>
            <p:txBody>
              <a:bodyPr anchor="ctr">
                <a:normAutofit/>
              </a:bodyPr>
              <a:lstStyle/>
              <a:p>
                <a:pPr marL="0" indent="0" algn="ctr">
                  <a:buNone/>
                </a:pPr>
                <a:r>
                  <a:rPr lang="en-US" sz="3600" dirty="0">
                    <a:solidFill>
                      <a:schemeClr val="accent4"/>
                    </a:solidFill>
                  </a:rPr>
                  <a:t>InsertionSort</a:t>
                </a:r>
                <a:r>
                  <a:rPr lang="en-US" sz="3600" dirty="0">
                    <a:solidFill>
                      <a:schemeClr val="accent1"/>
                    </a:solidFill>
                  </a:rPr>
                  <a:t> </a:t>
                </a:r>
                <a:r>
                  <a:rPr lang="en-US" sz="3600" dirty="0"/>
                  <a:t>is an algorithm that correctly sorts an arbitrary n-element array in time </a:t>
                </a:r>
                <a14:m>
                  <m:oMath xmlns:m="http://schemas.openxmlformats.org/officeDocument/2006/math">
                    <m:r>
                      <a:rPr lang="en-US" sz="3600" b="0" i="1" smtClean="0">
                        <a:latin typeface="Cambria Math" panose="02040503050406030204" pitchFamily="18" charset="0"/>
                      </a:rPr>
                      <m:t>𝑂</m:t>
                    </m:r>
                    <m:d>
                      <m:dPr>
                        <m:ctrlPr>
                          <a:rPr lang="en-US" sz="3600" b="0" i="1" smtClean="0">
                            <a:latin typeface="Cambria Math" panose="02040503050406030204" pitchFamily="18" charset="0"/>
                          </a:rPr>
                        </m:ctrlPr>
                      </m:dPr>
                      <m:e>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𝑛</m:t>
                            </m:r>
                          </m:e>
                          <m:sup>
                            <m:r>
                              <a:rPr lang="en-US" sz="3600" b="0" i="1" smtClean="0">
                                <a:latin typeface="Cambria Math" panose="02040503050406030204" pitchFamily="18" charset="0"/>
                              </a:rPr>
                              <m:t>2</m:t>
                            </m:r>
                          </m:sup>
                        </m:sSup>
                      </m:e>
                    </m:d>
                  </m:oMath>
                </a14:m>
                <a:r>
                  <a:rPr lang="en-US" sz="36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888686"/>
                <a:ext cx="7886700" cy="1737382"/>
              </a:xfrm>
              <a:blipFill>
                <a:blip r:embed="rId2"/>
                <a:stretch>
                  <a:fillRect t="-3623" b="-7246"/>
                </a:stretch>
              </a:blipFill>
            </p:spPr>
            <p:txBody>
              <a:bodyPr/>
              <a:lstStyle/>
              <a:p>
                <a:r>
                  <a:rPr lang="en-US">
                    <a:noFill/>
                  </a:rPr>
                  <a:t> </a:t>
                </a:r>
              </a:p>
            </p:txBody>
          </p:sp>
        </mc:Fallback>
      </mc:AlternateContent>
      <p:sp>
        <p:nvSpPr>
          <p:cNvPr id="4" name="TextBox 3"/>
          <p:cNvSpPr txBox="1"/>
          <p:nvPr/>
        </p:nvSpPr>
        <p:spPr>
          <a:xfrm>
            <a:off x="5092262" y="5785945"/>
            <a:ext cx="4179833" cy="584775"/>
          </a:xfrm>
          <a:prstGeom prst="rect">
            <a:avLst/>
          </a:prstGeom>
          <a:noFill/>
        </p:spPr>
        <p:txBody>
          <a:bodyPr wrap="square" rtlCol="0">
            <a:spAutoFit/>
          </a:bodyPr>
          <a:lstStyle/>
          <a:p>
            <a:r>
              <a:rPr lang="en-US" sz="3200" dirty="0">
                <a:solidFill>
                  <a:srgbClr val="DE6769"/>
                </a:solidFill>
              </a:rPr>
              <a:t>Can we do better?</a:t>
            </a:r>
          </a:p>
        </p:txBody>
      </p:sp>
    </p:spTree>
    <p:extLst>
      <p:ext uri="{BB962C8B-B14F-4D97-AF65-F5344CB8AC3E}">
        <p14:creationId xmlns:p14="http://schemas.microsoft.com/office/powerpoint/2010/main" val="1685750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39953"/>
          </a:xfrm>
        </p:spPr>
        <p:txBody>
          <a:bodyPr/>
          <a:lstStyle/>
          <a:p>
            <a:r>
              <a:rPr lang="en-US" dirty="0"/>
              <a:t>Can we do better?</a:t>
            </a:r>
          </a:p>
        </p:txBody>
      </p:sp>
      <p:sp>
        <p:nvSpPr>
          <p:cNvPr id="3" name="Content Placeholder 2"/>
          <p:cNvSpPr>
            <a:spLocks noGrp="1"/>
          </p:cNvSpPr>
          <p:nvPr>
            <p:ph idx="1"/>
          </p:nvPr>
        </p:nvSpPr>
        <p:spPr>
          <a:xfrm>
            <a:off x="628649" y="1518496"/>
            <a:ext cx="7886700" cy="1146175"/>
          </a:xfrm>
        </p:spPr>
        <p:txBody>
          <a:bodyPr/>
          <a:lstStyle/>
          <a:p>
            <a:r>
              <a:rPr lang="en-US" dirty="0" err="1"/>
              <a:t>MergeSort</a:t>
            </a:r>
            <a:r>
              <a:rPr lang="en-US" dirty="0"/>
              <a:t>: a </a:t>
            </a:r>
            <a:r>
              <a:rPr lang="en-US" dirty="0">
                <a:solidFill>
                  <a:schemeClr val="accent4"/>
                </a:solidFill>
              </a:rPr>
              <a:t>divide-and-conquer</a:t>
            </a:r>
            <a:r>
              <a:rPr lang="en-US" dirty="0"/>
              <a:t> approach</a:t>
            </a:r>
          </a:p>
        </p:txBody>
      </p:sp>
      <p:grpSp>
        <p:nvGrpSpPr>
          <p:cNvPr id="18" name="Group 17"/>
          <p:cNvGrpSpPr/>
          <p:nvPr/>
        </p:nvGrpSpPr>
        <p:grpSpPr>
          <a:xfrm>
            <a:off x="406400" y="2771257"/>
            <a:ext cx="8359909" cy="3712671"/>
            <a:chOff x="374070" y="2649874"/>
            <a:chExt cx="8392239" cy="3834056"/>
          </a:xfrm>
        </p:grpSpPr>
        <p:sp>
          <p:nvSpPr>
            <p:cNvPr id="4" name="Oval 3"/>
            <p:cNvSpPr/>
            <p:nvPr/>
          </p:nvSpPr>
          <p:spPr>
            <a:xfrm>
              <a:off x="2808695" y="2649874"/>
              <a:ext cx="3494168" cy="1131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n w="0"/>
                  <a:solidFill>
                    <a:schemeClr val="bg1"/>
                  </a:solidFill>
                  <a:effectLst>
                    <a:outerShdw blurRad="38100" dist="19050" dir="2700000" algn="tl" rotWithShape="0">
                      <a:schemeClr val="dk1">
                        <a:alpha val="40000"/>
                      </a:schemeClr>
                    </a:outerShdw>
                  </a:effectLst>
                </a:rPr>
                <a:t>Big problem</a:t>
              </a:r>
            </a:p>
          </p:txBody>
        </p:sp>
        <p:sp>
          <p:nvSpPr>
            <p:cNvPr id="5" name="Oval 4"/>
            <p:cNvSpPr/>
            <p:nvPr/>
          </p:nvSpPr>
          <p:spPr>
            <a:xfrm>
              <a:off x="5901240" y="4206632"/>
              <a:ext cx="2375742" cy="909231"/>
            </a:xfrm>
            <a:prstGeom prst="ellipse">
              <a:avLst/>
            </a:prstGeom>
            <a:solidFill>
              <a:srgbClr val="2E75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bg1"/>
                  </a:solidFill>
                  <a:effectLst>
                    <a:outerShdw blurRad="38100" dist="19050" dir="2700000" algn="tl" rotWithShape="0">
                      <a:schemeClr val="dk1">
                        <a:alpha val="40000"/>
                      </a:schemeClr>
                    </a:outerShdw>
                  </a:effectLst>
                </a:rPr>
                <a:t>Smaller problem</a:t>
              </a:r>
            </a:p>
          </p:txBody>
        </p:sp>
        <p:sp>
          <p:nvSpPr>
            <p:cNvPr id="6" name="Oval 5"/>
            <p:cNvSpPr/>
            <p:nvPr/>
          </p:nvSpPr>
          <p:spPr>
            <a:xfrm>
              <a:off x="891616" y="4221638"/>
              <a:ext cx="2375742" cy="909231"/>
            </a:xfrm>
            <a:prstGeom prst="ellipse">
              <a:avLst/>
            </a:prstGeom>
            <a:solidFill>
              <a:srgbClr val="2E75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w="0"/>
                  <a:solidFill>
                    <a:schemeClr val="bg1"/>
                  </a:solidFill>
                  <a:effectLst>
                    <a:outerShdw blurRad="38100" dist="19050" dir="2700000" algn="tl" rotWithShape="0">
                      <a:schemeClr val="dk1">
                        <a:alpha val="40000"/>
                      </a:schemeClr>
                    </a:outerShdw>
                  </a:effectLst>
                </a:rPr>
                <a:t>Smaller problem</a:t>
              </a:r>
            </a:p>
          </p:txBody>
        </p:sp>
        <p:sp>
          <p:nvSpPr>
            <p:cNvPr id="7" name="Oval 6"/>
            <p:cNvSpPr/>
            <p:nvPr/>
          </p:nvSpPr>
          <p:spPr>
            <a:xfrm>
              <a:off x="374070" y="5832763"/>
              <a:ext cx="1801093" cy="651167"/>
            </a:xfrm>
            <a:prstGeom prst="ellipse">
              <a:avLst/>
            </a:prstGeom>
            <a:solidFill>
              <a:srgbClr val="555B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ffectLst>
                    <a:outerShdw blurRad="38100" dist="19050" dir="2700000" algn="tl" rotWithShape="0">
                      <a:schemeClr val="dk1">
                        <a:alpha val="40000"/>
                      </a:schemeClr>
                    </a:outerShdw>
                  </a:effectLst>
                </a:rPr>
                <a:t>Yet smaller problem</a:t>
              </a:r>
            </a:p>
          </p:txBody>
        </p:sp>
        <p:sp>
          <p:nvSpPr>
            <p:cNvPr id="8" name="Oval 7"/>
            <p:cNvSpPr/>
            <p:nvPr/>
          </p:nvSpPr>
          <p:spPr>
            <a:xfrm>
              <a:off x="2272144" y="5832763"/>
              <a:ext cx="1801093" cy="651167"/>
            </a:xfrm>
            <a:prstGeom prst="ellipse">
              <a:avLst/>
            </a:prstGeom>
            <a:solidFill>
              <a:srgbClr val="555B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ffectLst>
                    <a:outerShdw blurRad="38100" dist="19050" dir="2700000" algn="tl" rotWithShape="0">
                      <a:schemeClr val="dk1">
                        <a:alpha val="40000"/>
                      </a:schemeClr>
                    </a:outerShdw>
                  </a:effectLst>
                </a:rPr>
                <a:t>Yet smaller problem</a:t>
              </a:r>
            </a:p>
          </p:txBody>
        </p:sp>
        <p:sp>
          <p:nvSpPr>
            <p:cNvPr id="9" name="Oval 8"/>
            <p:cNvSpPr/>
            <p:nvPr/>
          </p:nvSpPr>
          <p:spPr>
            <a:xfrm>
              <a:off x="5056908" y="5832763"/>
              <a:ext cx="1801093" cy="651167"/>
            </a:xfrm>
            <a:prstGeom prst="ellipse">
              <a:avLst/>
            </a:prstGeom>
            <a:solidFill>
              <a:srgbClr val="555B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ffectLst>
                    <a:outerShdw blurRad="38100" dist="19050" dir="2700000" algn="tl" rotWithShape="0">
                      <a:schemeClr val="dk1">
                        <a:alpha val="40000"/>
                      </a:schemeClr>
                    </a:outerShdw>
                  </a:effectLst>
                </a:rPr>
                <a:t>Yet smaller problem</a:t>
              </a:r>
            </a:p>
          </p:txBody>
        </p:sp>
        <p:sp>
          <p:nvSpPr>
            <p:cNvPr id="10" name="Oval 9"/>
            <p:cNvSpPr/>
            <p:nvPr/>
          </p:nvSpPr>
          <p:spPr>
            <a:xfrm>
              <a:off x="6965216" y="5832763"/>
              <a:ext cx="1801093" cy="651167"/>
            </a:xfrm>
            <a:prstGeom prst="ellipse">
              <a:avLst/>
            </a:prstGeom>
            <a:solidFill>
              <a:srgbClr val="555B9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bg1"/>
                  </a:solidFill>
                  <a:effectLst>
                    <a:outerShdw blurRad="38100" dist="19050" dir="2700000" algn="tl" rotWithShape="0">
                      <a:schemeClr val="dk1">
                        <a:alpha val="40000"/>
                      </a:schemeClr>
                    </a:outerShdw>
                  </a:effectLst>
                </a:rPr>
                <a:t>Yet smaller problem</a:t>
              </a:r>
            </a:p>
          </p:txBody>
        </p:sp>
        <p:sp>
          <p:nvSpPr>
            <p:cNvPr id="11" name="TextBox 10"/>
            <p:cNvSpPr txBox="1"/>
            <p:nvPr/>
          </p:nvSpPr>
          <p:spPr>
            <a:xfrm>
              <a:off x="2728187" y="5181597"/>
              <a:ext cx="1001439" cy="381407"/>
            </a:xfrm>
            <a:prstGeom prst="rect">
              <a:avLst/>
            </a:prstGeom>
            <a:noFill/>
          </p:spPr>
          <p:txBody>
            <a:bodyPr wrap="none" rtlCol="0">
              <a:spAutoFit/>
            </a:bodyPr>
            <a:lstStyle/>
            <a:p>
              <a:r>
                <a:rPr lang="en-US" dirty="0" err="1">
                  <a:solidFill>
                    <a:srgbClr val="DE6769"/>
                  </a:solidFill>
                </a:rPr>
                <a:t>Recurse</a:t>
              </a:r>
              <a:r>
                <a:rPr lang="en-US" dirty="0">
                  <a:solidFill>
                    <a:srgbClr val="DE6769"/>
                  </a:solidFill>
                </a:rPr>
                <a:t>!</a:t>
              </a:r>
            </a:p>
          </p:txBody>
        </p:sp>
        <p:cxnSp>
          <p:nvCxnSpPr>
            <p:cNvPr id="12" name="Straight Connector 11"/>
            <p:cNvCxnSpPr>
              <a:stCxn id="4" idx="4"/>
              <a:endCxn id="5" idx="0"/>
            </p:cNvCxnSpPr>
            <p:nvPr/>
          </p:nvCxnSpPr>
          <p:spPr>
            <a:xfrm>
              <a:off x="4555779" y="3780974"/>
              <a:ext cx="2533331" cy="42565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4"/>
              <a:endCxn id="6" idx="0"/>
            </p:cNvCxnSpPr>
            <p:nvPr/>
          </p:nvCxnSpPr>
          <p:spPr>
            <a:xfrm flipH="1">
              <a:off x="2079487" y="3780974"/>
              <a:ext cx="2476293" cy="44066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6" idx="4"/>
              <a:endCxn id="7" idx="0"/>
            </p:cNvCxnSpPr>
            <p:nvPr/>
          </p:nvCxnSpPr>
          <p:spPr>
            <a:xfrm flipH="1">
              <a:off x="1274617" y="5130869"/>
              <a:ext cx="804870" cy="7018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5" idx="4"/>
              <a:endCxn id="9" idx="0"/>
            </p:cNvCxnSpPr>
            <p:nvPr/>
          </p:nvCxnSpPr>
          <p:spPr>
            <a:xfrm flipH="1">
              <a:off x="5957455" y="5115863"/>
              <a:ext cx="1131656" cy="71690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4"/>
              <a:endCxn id="10" idx="0"/>
            </p:cNvCxnSpPr>
            <p:nvPr/>
          </p:nvCxnSpPr>
          <p:spPr>
            <a:xfrm>
              <a:off x="7089111" y="5115863"/>
              <a:ext cx="776652" cy="71690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6" idx="4"/>
              <a:endCxn id="8" idx="0"/>
            </p:cNvCxnSpPr>
            <p:nvPr/>
          </p:nvCxnSpPr>
          <p:spPr>
            <a:xfrm>
              <a:off x="2079487" y="5130869"/>
              <a:ext cx="1093204" cy="70189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6" name="TextBox 145"/>
          <p:cNvSpPr txBox="1"/>
          <p:nvPr/>
        </p:nvSpPr>
        <p:spPr>
          <a:xfrm>
            <a:off x="7602387" y="5222826"/>
            <a:ext cx="997581" cy="369332"/>
          </a:xfrm>
          <a:prstGeom prst="rect">
            <a:avLst/>
          </a:prstGeom>
          <a:noFill/>
        </p:spPr>
        <p:txBody>
          <a:bodyPr wrap="none" rtlCol="0">
            <a:spAutoFit/>
          </a:bodyPr>
          <a:lstStyle/>
          <a:p>
            <a:r>
              <a:rPr lang="en-US" dirty="0" err="1">
                <a:solidFill>
                  <a:srgbClr val="DE6769"/>
                </a:solidFill>
              </a:rPr>
              <a:t>Recurse</a:t>
            </a:r>
            <a:r>
              <a:rPr lang="en-US" dirty="0">
                <a:solidFill>
                  <a:srgbClr val="DE6769"/>
                </a:solidFill>
              </a:rPr>
              <a:t>!</a:t>
            </a:r>
          </a:p>
        </p:txBody>
      </p:sp>
    </p:spTree>
    <p:extLst>
      <p:ext uri="{BB962C8B-B14F-4D97-AF65-F5344CB8AC3E}">
        <p14:creationId xmlns:p14="http://schemas.microsoft.com/office/powerpoint/2010/main" val="696067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Divide-And-Conquer</a:t>
            </a:r>
          </a:p>
        </p:txBody>
      </p:sp>
      <p:sp>
        <p:nvSpPr>
          <p:cNvPr id="3" name="Content Placeholder 2"/>
          <p:cNvSpPr>
            <a:spLocks noGrp="1"/>
          </p:cNvSpPr>
          <p:nvPr>
            <p:ph idx="1"/>
          </p:nvPr>
        </p:nvSpPr>
        <p:spPr/>
        <p:txBody>
          <a:bodyPr/>
          <a:lstStyle/>
          <a:p>
            <a:r>
              <a:rPr lang="en-US" b="1" dirty="0"/>
              <a:t>Divide</a:t>
            </a:r>
            <a:r>
              <a:rPr lang="en-US" dirty="0"/>
              <a:t> </a:t>
            </a:r>
          </a:p>
          <a:p>
            <a:pPr lvl="1"/>
            <a:r>
              <a:rPr lang="en-US" dirty="0"/>
              <a:t>Divide the problem into one or more smaller instances of the same problem.</a:t>
            </a:r>
          </a:p>
          <a:p>
            <a:r>
              <a:rPr lang="en-US" b="1" dirty="0"/>
              <a:t>Conquer</a:t>
            </a:r>
            <a:r>
              <a:rPr lang="en-US" dirty="0"/>
              <a:t> </a:t>
            </a:r>
          </a:p>
          <a:p>
            <a:pPr lvl="1"/>
            <a:r>
              <a:rPr lang="en-US" dirty="0"/>
              <a:t>Solve them smaller problems recursively. </a:t>
            </a:r>
          </a:p>
          <a:p>
            <a:r>
              <a:rPr lang="en-US" b="1" dirty="0"/>
              <a:t>Combine</a:t>
            </a:r>
            <a:r>
              <a:rPr lang="en-US" dirty="0"/>
              <a:t> </a:t>
            </a:r>
          </a:p>
          <a:p>
            <a:pPr lvl="1"/>
            <a:r>
              <a:rPr lang="en-US" dirty="0"/>
              <a:t>Merge/ combine the solutions to solve the original problem. </a:t>
            </a:r>
          </a:p>
          <a:p>
            <a:endParaRPr lang="en-US" dirty="0"/>
          </a:p>
        </p:txBody>
      </p:sp>
    </p:spTree>
    <p:extLst>
      <p:ext uri="{BB962C8B-B14F-4D97-AF65-F5344CB8AC3E}">
        <p14:creationId xmlns:p14="http://schemas.microsoft.com/office/powerpoint/2010/main" val="3757977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698" y="344952"/>
            <a:ext cx="7886700" cy="1325563"/>
          </a:xfrm>
        </p:spPr>
        <p:txBody>
          <a:bodyPr/>
          <a:lstStyle/>
          <a:p>
            <a:r>
              <a:rPr lang="en-US" dirty="0"/>
              <a:t>Why insertion sort works? (Recap)</a:t>
            </a:r>
          </a:p>
        </p:txBody>
      </p:sp>
      <p:sp>
        <p:nvSpPr>
          <p:cNvPr id="3" name="Content Placeholder 2"/>
          <p:cNvSpPr>
            <a:spLocks noGrp="1"/>
          </p:cNvSpPr>
          <p:nvPr>
            <p:ph idx="1"/>
          </p:nvPr>
        </p:nvSpPr>
        <p:spPr/>
        <p:txBody>
          <a:bodyPr>
            <a:normAutofit/>
          </a:bodyPr>
          <a:lstStyle/>
          <a:p>
            <a:pPr>
              <a:lnSpc>
                <a:spcPts val="4560"/>
              </a:lnSpc>
            </a:pPr>
            <a:r>
              <a:rPr lang="en-US" dirty="0"/>
              <a:t>Say you have a sorted list,                                  ,  and another element         .</a:t>
            </a:r>
          </a:p>
          <a:p>
            <a:pPr>
              <a:lnSpc>
                <a:spcPts val="4860"/>
              </a:lnSpc>
            </a:pPr>
            <a:r>
              <a:rPr lang="en-US" dirty="0"/>
              <a:t>Insert         right after the largest thing that’s still smaller than        .  (Aka, right after        ). </a:t>
            </a:r>
          </a:p>
          <a:p>
            <a:r>
              <a:rPr lang="en-US" dirty="0"/>
              <a:t>Then you get a sorted list:</a:t>
            </a:r>
          </a:p>
          <a:p>
            <a:r>
              <a:rPr lang="en-US" dirty="0"/>
              <a:t>What if you have two </a:t>
            </a:r>
          </a:p>
          <a:p>
            <a:pPr marL="0" indent="0">
              <a:buNone/>
            </a:pPr>
            <a:r>
              <a:rPr lang="en-US" dirty="0"/>
              <a:t>sorted lists?</a:t>
            </a:r>
          </a:p>
          <a:p>
            <a:endParaRPr lang="en-US" dirty="0"/>
          </a:p>
        </p:txBody>
      </p:sp>
      <p:grpSp>
        <p:nvGrpSpPr>
          <p:cNvPr id="8" name="Group 7"/>
          <p:cNvGrpSpPr/>
          <p:nvPr/>
        </p:nvGrpSpPr>
        <p:grpSpPr>
          <a:xfrm>
            <a:off x="4759570" y="1825625"/>
            <a:ext cx="2555424" cy="634597"/>
            <a:chOff x="367101" y="5213059"/>
            <a:chExt cx="2366496" cy="563564"/>
          </a:xfrm>
        </p:grpSpPr>
        <p:sp>
          <p:nvSpPr>
            <p:cNvPr id="4" name="Rectangle 3"/>
            <p:cNvSpPr/>
            <p:nvPr/>
          </p:nvSpPr>
          <p:spPr>
            <a:xfrm>
              <a:off x="970940" y="5213059"/>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5" name="Rectangle 4"/>
            <p:cNvSpPr/>
            <p:nvPr/>
          </p:nvSpPr>
          <p:spPr>
            <a:xfrm>
              <a:off x="367101" y="5213060"/>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6" name="Rectangle 5"/>
            <p:cNvSpPr/>
            <p:nvPr/>
          </p:nvSpPr>
          <p:spPr>
            <a:xfrm>
              <a:off x="1549221" y="5213060"/>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7" name="Rectangle 6"/>
            <p:cNvSpPr/>
            <p:nvPr/>
          </p:nvSpPr>
          <p:spPr>
            <a:xfrm>
              <a:off x="2150205" y="5213060"/>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grpSp>
      <p:sp>
        <p:nvSpPr>
          <p:cNvPr id="9" name="Rectangle 8"/>
          <p:cNvSpPr/>
          <p:nvPr/>
        </p:nvSpPr>
        <p:spPr>
          <a:xfrm>
            <a:off x="3527533" y="2494298"/>
            <a:ext cx="512380" cy="532682"/>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10" name="Rectangle 9"/>
          <p:cNvSpPr/>
          <p:nvPr/>
        </p:nvSpPr>
        <p:spPr>
          <a:xfrm>
            <a:off x="1876869" y="3181282"/>
            <a:ext cx="503724" cy="609965"/>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nvGrpSpPr>
          <p:cNvPr id="11" name="Group 10"/>
          <p:cNvGrpSpPr/>
          <p:nvPr/>
        </p:nvGrpSpPr>
        <p:grpSpPr>
          <a:xfrm>
            <a:off x="4833147" y="4519707"/>
            <a:ext cx="1484692" cy="631881"/>
            <a:chOff x="367101" y="5213059"/>
            <a:chExt cx="1187231" cy="563564"/>
          </a:xfrm>
        </p:grpSpPr>
        <p:sp>
          <p:nvSpPr>
            <p:cNvPr id="12" name="Rectangle 11"/>
            <p:cNvSpPr/>
            <p:nvPr/>
          </p:nvSpPr>
          <p:spPr>
            <a:xfrm>
              <a:off x="970940" y="5213059"/>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13" name="Rectangle 12"/>
            <p:cNvSpPr/>
            <p:nvPr/>
          </p:nvSpPr>
          <p:spPr>
            <a:xfrm>
              <a:off x="367101" y="5213060"/>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grpSp>
      <p:sp>
        <p:nvSpPr>
          <p:cNvPr id="16" name="Rectangle 15"/>
          <p:cNvSpPr/>
          <p:nvPr/>
        </p:nvSpPr>
        <p:spPr>
          <a:xfrm>
            <a:off x="7068107" y="4519842"/>
            <a:ext cx="729561" cy="631880"/>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17" name="Rectangle 16"/>
          <p:cNvSpPr/>
          <p:nvPr/>
        </p:nvSpPr>
        <p:spPr>
          <a:xfrm>
            <a:off x="7797668" y="4519842"/>
            <a:ext cx="729561" cy="631880"/>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18" name="Rectangle 17"/>
          <p:cNvSpPr/>
          <p:nvPr/>
        </p:nvSpPr>
        <p:spPr>
          <a:xfrm>
            <a:off x="6302701" y="4519843"/>
            <a:ext cx="745721" cy="631879"/>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19" name="Rectangle 18"/>
          <p:cNvSpPr/>
          <p:nvPr/>
        </p:nvSpPr>
        <p:spPr>
          <a:xfrm>
            <a:off x="2836927" y="3796100"/>
            <a:ext cx="505364" cy="550521"/>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20" name="Rectangle 19"/>
          <p:cNvSpPr/>
          <p:nvPr/>
        </p:nvSpPr>
        <p:spPr>
          <a:xfrm>
            <a:off x="6005198" y="3796100"/>
            <a:ext cx="492651" cy="55052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grpSp>
        <p:nvGrpSpPr>
          <p:cNvPr id="21" name="Group 20"/>
          <p:cNvGrpSpPr/>
          <p:nvPr/>
        </p:nvGrpSpPr>
        <p:grpSpPr>
          <a:xfrm>
            <a:off x="2762201" y="5481478"/>
            <a:ext cx="2555424" cy="634597"/>
            <a:chOff x="367101" y="5213059"/>
            <a:chExt cx="2366496" cy="563564"/>
          </a:xfrm>
        </p:grpSpPr>
        <p:sp>
          <p:nvSpPr>
            <p:cNvPr id="22" name="Rectangle 21"/>
            <p:cNvSpPr/>
            <p:nvPr/>
          </p:nvSpPr>
          <p:spPr>
            <a:xfrm>
              <a:off x="970940" y="5213059"/>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23" name="Rectangle 22"/>
            <p:cNvSpPr/>
            <p:nvPr/>
          </p:nvSpPr>
          <p:spPr>
            <a:xfrm>
              <a:off x="367101" y="5213060"/>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24" name="Rectangle 23"/>
            <p:cNvSpPr/>
            <p:nvPr/>
          </p:nvSpPr>
          <p:spPr>
            <a:xfrm>
              <a:off x="1549221" y="5213060"/>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25" name="Rectangle 24"/>
            <p:cNvSpPr/>
            <p:nvPr/>
          </p:nvSpPr>
          <p:spPr>
            <a:xfrm>
              <a:off x="2150205" y="5213060"/>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grpSp>
      <p:grpSp>
        <p:nvGrpSpPr>
          <p:cNvPr id="26" name="Group 25"/>
          <p:cNvGrpSpPr/>
          <p:nvPr/>
        </p:nvGrpSpPr>
        <p:grpSpPr>
          <a:xfrm>
            <a:off x="5726599" y="5481479"/>
            <a:ext cx="2555424" cy="634597"/>
            <a:chOff x="367101" y="5213059"/>
            <a:chExt cx="2366496" cy="563564"/>
          </a:xfrm>
        </p:grpSpPr>
        <p:sp>
          <p:nvSpPr>
            <p:cNvPr id="27" name="Rectangle 26"/>
            <p:cNvSpPr/>
            <p:nvPr/>
          </p:nvSpPr>
          <p:spPr>
            <a:xfrm>
              <a:off x="970940" y="5213059"/>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28" name="Rectangle 27"/>
            <p:cNvSpPr/>
            <p:nvPr/>
          </p:nvSpPr>
          <p:spPr>
            <a:xfrm>
              <a:off x="367101" y="5213060"/>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29" name="Rectangle 28"/>
            <p:cNvSpPr/>
            <p:nvPr/>
          </p:nvSpPr>
          <p:spPr>
            <a:xfrm>
              <a:off x="1549221" y="5213060"/>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9</a:t>
              </a:r>
              <a:endParaRPr lang="en-US" dirty="0">
                <a:solidFill>
                  <a:schemeClr val="tx1"/>
                </a:solidFill>
              </a:endParaRPr>
            </a:p>
          </p:txBody>
        </p:sp>
        <p:sp>
          <p:nvSpPr>
            <p:cNvPr id="30" name="Rectangle 29"/>
            <p:cNvSpPr/>
            <p:nvPr/>
          </p:nvSpPr>
          <p:spPr>
            <a:xfrm>
              <a:off x="2150205" y="5213060"/>
              <a:ext cx="583392" cy="563563"/>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11</a:t>
              </a:r>
              <a:endParaRPr lang="en-US" dirty="0">
                <a:solidFill>
                  <a:schemeClr val="tx1"/>
                </a:solidFill>
              </a:endParaRPr>
            </a:p>
          </p:txBody>
        </p:sp>
      </p:grpSp>
    </p:spTree>
    <p:extLst>
      <p:ext uri="{BB962C8B-B14F-4D97-AF65-F5344CB8AC3E}">
        <p14:creationId xmlns:p14="http://schemas.microsoft.com/office/powerpoint/2010/main" val="179310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uiExpand="1" animBg="1"/>
      <p:bldP spid="10" grpId="0" uiExpand="1" animBg="1"/>
      <p:bldP spid="16" grpId="0" animBg="1"/>
      <p:bldP spid="17" grpId="0" animBg="1"/>
      <p:bldP spid="18" grpId="0" animBg="1"/>
      <p:bldP spid="19" grpId="0" uiExpand="1" animBg="1"/>
      <p:bldP spid="20" grpId="0" uiExpan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1641278" y="5011943"/>
            <a:ext cx="5766649" cy="705201"/>
            <a:chOff x="1573619" y="3296093"/>
            <a:chExt cx="5766649" cy="705201"/>
          </a:xfrm>
          <a:solidFill>
            <a:schemeClr val="accent6">
              <a:lumMod val="40000"/>
              <a:lumOff val="60000"/>
            </a:schemeClr>
          </a:solidFill>
        </p:grpSpPr>
        <p:sp>
          <p:nvSpPr>
            <p:cNvPr id="30" name="Rectangle 29"/>
            <p:cNvSpPr/>
            <p:nvPr/>
          </p:nvSpPr>
          <p:spPr>
            <a:xfrm>
              <a:off x="1573619" y="3296093"/>
              <a:ext cx="705201" cy="705201"/>
            </a:xfrm>
            <a:prstGeom prst="rect">
              <a:avLst/>
            </a:prstGeom>
            <a:grp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31" name="Rectangle 30"/>
            <p:cNvSpPr/>
            <p:nvPr/>
          </p:nvSpPr>
          <p:spPr>
            <a:xfrm>
              <a:off x="2303538" y="3296093"/>
              <a:ext cx="705201" cy="705201"/>
            </a:xfrm>
            <a:prstGeom prst="rect">
              <a:avLst/>
            </a:prstGeom>
            <a:grp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32" name="Rectangle 31"/>
            <p:cNvSpPr/>
            <p:nvPr/>
          </p:nvSpPr>
          <p:spPr>
            <a:xfrm>
              <a:off x="3012192" y="3296093"/>
              <a:ext cx="705201" cy="705201"/>
            </a:xfrm>
            <a:prstGeom prst="rect">
              <a:avLst/>
            </a:prstGeom>
            <a:grp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33" name="Rectangle 32"/>
            <p:cNvSpPr/>
            <p:nvPr/>
          </p:nvSpPr>
          <p:spPr>
            <a:xfrm>
              <a:off x="3738658" y="3296093"/>
              <a:ext cx="705201" cy="705201"/>
            </a:xfrm>
            <a:prstGeom prst="rect">
              <a:avLst/>
            </a:prstGeom>
            <a:grp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34" name="Rectangle 33"/>
            <p:cNvSpPr/>
            <p:nvPr/>
          </p:nvSpPr>
          <p:spPr>
            <a:xfrm>
              <a:off x="4470028" y="3296093"/>
              <a:ext cx="705201" cy="705201"/>
            </a:xfrm>
            <a:prstGeom prst="rect">
              <a:avLst/>
            </a:prstGeom>
            <a:grp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35" name="Rectangle 34"/>
            <p:cNvSpPr/>
            <p:nvPr/>
          </p:nvSpPr>
          <p:spPr>
            <a:xfrm>
              <a:off x="5178682" y="3296093"/>
              <a:ext cx="705201" cy="705201"/>
            </a:xfrm>
            <a:prstGeom prst="rect">
              <a:avLst/>
            </a:prstGeom>
            <a:grp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36" name="Rectangle 35"/>
            <p:cNvSpPr/>
            <p:nvPr/>
          </p:nvSpPr>
          <p:spPr>
            <a:xfrm>
              <a:off x="5908601" y="3296093"/>
              <a:ext cx="705201" cy="705201"/>
            </a:xfrm>
            <a:prstGeom prst="rect">
              <a:avLst/>
            </a:prstGeom>
            <a:grp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37" name="Rectangle 36"/>
            <p:cNvSpPr/>
            <p:nvPr/>
          </p:nvSpPr>
          <p:spPr>
            <a:xfrm>
              <a:off x="6635067" y="3296093"/>
              <a:ext cx="705201" cy="705201"/>
            </a:xfrm>
            <a:prstGeom prst="rect">
              <a:avLst/>
            </a:prstGeom>
            <a:grp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grpSp>
      <p:sp>
        <p:nvSpPr>
          <p:cNvPr id="39" name="Rectangle 38"/>
          <p:cNvSpPr/>
          <p:nvPr/>
        </p:nvSpPr>
        <p:spPr>
          <a:xfrm>
            <a:off x="1641641" y="5011943"/>
            <a:ext cx="705201" cy="705201"/>
          </a:xfrm>
          <a:prstGeom prst="rect">
            <a:avLst/>
          </a:prstGeom>
          <a:solidFill>
            <a:schemeClr val="accent6">
              <a:lumMod val="40000"/>
              <a:lumOff val="60000"/>
            </a:schemeClr>
          </a:solid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p>
        </p:txBody>
      </p:sp>
      <p:sp>
        <p:nvSpPr>
          <p:cNvPr id="2" name="Title 1"/>
          <p:cNvSpPr>
            <a:spLocks noGrp="1"/>
          </p:cNvSpPr>
          <p:nvPr>
            <p:ph type="title"/>
          </p:nvPr>
        </p:nvSpPr>
        <p:spPr>
          <a:xfrm>
            <a:off x="215567" y="223878"/>
            <a:ext cx="7886700" cy="735364"/>
          </a:xfrm>
        </p:spPr>
        <p:txBody>
          <a:bodyPr/>
          <a:lstStyle/>
          <a:p>
            <a:r>
              <a:rPr lang="en-US" dirty="0" err="1"/>
              <a:t>MergeSort</a:t>
            </a:r>
            <a:endParaRPr lang="en-US" dirty="0"/>
          </a:p>
        </p:txBody>
      </p:sp>
      <p:grpSp>
        <p:nvGrpSpPr>
          <p:cNvPr id="4" name="Group 3"/>
          <p:cNvGrpSpPr/>
          <p:nvPr/>
        </p:nvGrpSpPr>
        <p:grpSpPr>
          <a:xfrm>
            <a:off x="1688675" y="1201943"/>
            <a:ext cx="5766649" cy="705201"/>
            <a:chOff x="1573619" y="3296093"/>
            <a:chExt cx="5766649" cy="705201"/>
          </a:xfrm>
        </p:grpSpPr>
        <p:sp>
          <p:nvSpPr>
            <p:cNvPr id="5" name="Rectangle 4"/>
            <p:cNvSpPr/>
            <p:nvPr/>
          </p:nvSpPr>
          <p:spPr>
            <a:xfrm>
              <a:off x="1573619"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6" name="Rectangle 5"/>
            <p:cNvSpPr/>
            <p:nvPr/>
          </p:nvSpPr>
          <p:spPr>
            <a:xfrm>
              <a:off x="230353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7" name="Rectangle 6"/>
            <p:cNvSpPr/>
            <p:nvPr/>
          </p:nvSpPr>
          <p:spPr>
            <a:xfrm>
              <a:off x="3012192"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8" name="Rectangle 7"/>
            <p:cNvSpPr/>
            <p:nvPr/>
          </p:nvSpPr>
          <p:spPr>
            <a:xfrm>
              <a:off x="373865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9" name="Rectangle 8"/>
            <p:cNvSpPr/>
            <p:nvPr/>
          </p:nvSpPr>
          <p:spPr>
            <a:xfrm>
              <a:off x="447002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10" name="Rectangle 9"/>
            <p:cNvSpPr/>
            <p:nvPr/>
          </p:nvSpPr>
          <p:spPr>
            <a:xfrm>
              <a:off x="5178682"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11" name="Rectangle 10"/>
            <p:cNvSpPr/>
            <p:nvPr/>
          </p:nvSpPr>
          <p:spPr>
            <a:xfrm>
              <a:off x="5908601"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12" name="Rectangle 11"/>
            <p:cNvSpPr/>
            <p:nvPr/>
          </p:nvSpPr>
          <p:spPr>
            <a:xfrm>
              <a:off x="6635067"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grpSp>
      <p:sp>
        <p:nvSpPr>
          <p:cNvPr id="13" name="Rectangle 12"/>
          <p:cNvSpPr/>
          <p:nvPr/>
        </p:nvSpPr>
        <p:spPr>
          <a:xfrm>
            <a:off x="545675" y="249734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14" name="Rectangle 13"/>
          <p:cNvSpPr/>
          <p:nvPr/>
        </p:nvSpPr>
        <p:spPr>
          <a:xfrm>
            <a:off x="1275594" y="249734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15" name="Rectangle 14"/>
          <p:cNvSpPr/>
          <p:nvPr/>
        </p:nvSpPr>
        <p:spPr>
          <a:xfrm>
            <a:off x="1984248" y="249734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16" name="Rectangle 15"/>
          <p:cNvSpPr/>
          <p:nvPr/>
        </p:nvSpPr>
        <p:spPr>
          <a:xfrm>
            <a:off x="2710714" y="249734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17" name="Rectangle 16"/>
          <p:cNvSpPr/>
          <p:nvPr/>
        </p:nvSpPr>
        <p:spPr>
          <a:xfrm>
            <a:off x="5397884" y="247194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18" name="Rectangle 17"/>
          <p:cNvSpPr/>
          <p:nvPr/>
        </p:nvSpPr>
        <p:spPr>
          <a:xfrm>
            <a:off x="6106538" y="247194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19" name="Rectangle 18"/>
          <p:cNvSpPr/>
          <p:nvPr/>
        </p:nvSpPr>
        <p:spPr>
          <a:xfrm>
            <a:off x="6836457" y="247194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20" name="Rectangle 19"/>
          <p:cNvSpPr/>
          <p:nvPr/>
        </p:nvSpPr>
        <p:spPr>
          <a:xfrm>
            <a:off x="7562923" y="247194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sp>
        <p:nvSpPr>
          <p:cNvPr id="21" name="Rectangle 20"/>
          <p:cNvSpPr/>
          <p:nvPr/>
        </p:nvSpPr>
        <p:spPr>
          <a:xfrm>
            <a:off x="545675" y="3538743"/>
            <a:ext cx="705201" cy="705201"/>
          </a:xfrm>
          <a:prstGeom prst="rect">
            <a:avLst/>
          </a:prstGeom>
          <a:solidFill>
            <a:schemeClr val="accent2">
              <a:lumMod val="40000"/>
              <a:lumOff val="60000"/>
            </a:schemeClr>
          </a:solidFill>
          <a:ln w="508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22" name="Rectangle 21"/>
          <p:cNvSpPr/>
          <p:nvPr/>
        </p:nvSpPr>
        <p:spPr>
          <a:xfrm>
            <a:off x="1275594" y="3538743"/>
            <a:ext cx="705201" cy="705201"/>
          </a:xfrm>
          <a:prstGeom prst="rect">
            <a:avLst/>
          </a:prstGeom>
          <a:solidFill>
            <a:schemeClr val="accent2">
              <a:lumMod val="40000"/>
              <a:lumOff val="60000"/>
            </a:schemeClr>
          </a:solidFill>
          <a:ln w="508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23" name="Rectangle 22"/>
          <p:cNvSpPr/>
          <p:nvPr/>
        </p:nvSpPr>
        <p:spPr>
          <a:xfrm>
            <a:off x="1984248" y="3538743"/>
            <a:ext cx="705201" cy="705201"/>
          </a:xfrm>
          <a:prstGeom prst="rect">
            <a:avLst/>
          </a:prstGeom>
          <a:solidFill>
            <a:schemeClr val="accent2">
              <a:lumMod val="40000"/>
              <a:lumOff val="60000"/>
            </a:schemeClr>
          </a:solidFill>
          <a:ln w="508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24" name="Rectangle 23"/>
          <p:cNvSpPr/>
          <p:nvPr/>
        </p:nvSpPr>
        <p:spPr>
          <a:xfrm>
            <a:off x="2710714" y="3538743"/>
            <a:ext cx="705201" cy="705201"/>
          </a:xfrm>
          <a:prstGeom prst="rect">
            <a:avLst/>
          </a:prstGeom>
          <a:solidFill>
            <a:schemeClr val="accent2">
              <a:lumMod val="40000"/>
              <a:lumOff val="60000"/>
            </a:schemeClr>
          </a:solidFill>
          <a:ln w="508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25" name="Rectangle 24"/>
          <p:cNvSpPr/>
          <p:nvPr/>
        </p:nvSpPr>
        <p:spPr>
          <a:xfrm>
            <a:off x="5372484" y="3513343"/>
            <a:ext cx="705201" cy="705201"/>
          </a:xfrm>
          <a:prstGeom prst="rect">
            <a:avLst/>
          </a:prstGeom>
          <a:solidFill>
            <a:schemeClr val="accent2">
              <a:lumMod val="40000"/>
              <a:lumOff val="60000"/>
            </a:schemeClr>
          </a:solidFill>
          <a:ln w="508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26" name="Rectangle 25"/>
          <p:cNvSpPr/>
          <p:nvPr/>
        </p:nvSpPr>
        <p:spPr>
          <a:xfrm>
            <a:off x="6081138" y="3513343"/>
            <a:ext cx="705201" cy="705201"/>
          </a:xfrm>
          <a:prstGeom prst="rect">
            <a:avLst/>
          </a:prstGeom>
          <a:solidFill>
            <a:schemeClr val="accent2">
              <a:lumMod val="40000"/>
              <a:lumOff val="60000"/>
            </a:schemeClr>
          </a:solidFill>
          <a:ln w="508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27" name="Rectangle 26"/>
          <p:cNvSpPr/>
          <p:nvPr/>
        </p:nvSpPr>
        <p:spPr>
          <a:xfrm>
            <a:off x="6811057" y="3513343"/>
            <a:ext cx="705201" cy="705201"/>
          </a:xfrm>
          <a:prstGeom prst="rect">
            <a:avLst/>
          </a:prstGeom>
          <a:solidFill>
            <a:schemeClr val="accent2">
              <a:lumMod val="40000"/>
              <a:lumOff val="60000"/>
            </a:schemeClr>
          </a:solidFill>
          <a:ln w="508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28" name="Rectangle 27"/>
          <p:cNvSpPr/>
          <p:nvPr/>
        </p:nvSpPr>
        <p:spPr>
          <a:xfrm>
            <a:off x="7537523" y="3513343"/>
            <a:ext cx="705201" cy="705201"/>
          </a:xfrm>
          <a:prstGeom prst="rect">
            <a:avLst/>
          </a:prstGeom>
          <a:solidFill>
            <a:schemeClr val="accent2">
              <a:lumMod val="40000"/>
              <a:lumOff val="60000"/>
            </a:schemeClr>
          </a:solidFill>
          <a:ln w="508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sp>
        <p:nvSpPr>
          <p:cNvPr id="40" name="Rectangle 39"/>
          <p:cNvSpPr/>
          <p:nvPr/>
        </p:nvSpPr>
        <p:spPr>
          <a:xfrm>
            <a:off x="2371197" y="5011943"/>
            <a:ext cx="705201" cy="705201"/>
          </a:xfrm>
          <a:prstGeom prst="rect">
            <a:avLst/>
          </a:prstGeom>
          <a:solidFill>
            <a:schemeClr val="accent6">
              <a:lumMod val="40000"/>
              <a:lumOff val="60000"/>
            </a:schemeClr>
          </a:solid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2</a:t>
            </a:r>
            <a:endParaRPr lang="en-US" sz="3200" dirty="0">
              <a:solidFill>
                <a:schemeClr val="tx1"/>
              </a:solidFill>
            </a:endParaRPr>
          </a:p>
        </p:txBody>
      </p:sp>
      <p:sp>
        <p:nvSpPr>
          <p:cNvPr id="41" name="Rectangle 40"/>
          <p:cNvSpPr/>
          <p:nvPr/>
        </p:nvSpPr>
        <p:spPr>
          <a:xfrm>
            <a:off x="3079851" y="5011943"/>
            <a:ext cx="705201" cy="705201"/>
          </a:xfrm>
          <a:prstGeom prst="rect">
            <a:avLst/>
          </a:prstGeom>
          <a:solidFill>
            <a:schemeClr val="accent6">
              <a:lumMod val="40000"/>
              <a:lumOff val="60000"/>
            </a:schemeClr>
          </a:solid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p>
        </p:txBody>
      </p:sp>
      <p:sp>
        <p:nvSpPr>
          <p:cNvPr id="42" name="Rectangle 41"/>
          <p:cNvSpPr/>
          <p:nvPr/>
        </p:nvSpPr>
        <p:spPr>
          <a:xfrm>
            <a:off x="3806317" y="5011943"/>
            <a:ext cx="705201" cy="705201"/>
          </a:xfrm>
          <a:prstGeom prst="rect">
            <a:avLst/>
          </a:prstGeom>
          <a:solidFill>
            <a:schemeClr val="accent6">
              <a:lumMod val="40000"/>
              <a:lumOff val="60000"/>
            </a:schemeClr>
          </a:solid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p>
        </p:txBody>
      </p:sp>
      <p:sp>
        <p:nvSpPr>
          <p:cNvPr id="43" name="Rectangle 42"/>
          <p:cNvSpPr/>
          <p:nvPr/>
        </p:nvSpPr>
        <p:spPr>
          <a:xfrm>
            <a:off x="4537687" y="5011943"/>
            <a:ext cx="705201" cy="705201"/>
          </a:xfrm>
          <a:prstGeom prst="rect">
            <a:avLst/>
          </a:prstGeom>
          <a:solidFill>
            <a:schemeClr val="accent6">
              <a:lumMod val="40000"/>
              <a:lumOff val="60000"/>
            </a:schemeClr>
          </a:solid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p>
        </p:txBody>
      </p:sp>
      <p:sp>
        <p:nvSpPr>
          <p:cNvPr id="44" name="Rectangle 43"/>
          <p:cNvSpPr/>
          <p:nvPr/>
        </p:nvSpPr>
        <p:spPr>
          <a:xfrm>
            <a:off x="5246341" y="5011943"/>
            <a:ext cx="705201" cy="705201"/>
          </a:xfrm>
          <a:prstGeom prst="rect">
            <a:avLst/>
          </a:prstGeom>
          <a:solidFill>
            <a:schemeClr val="accent6">
              <a:lumMod val="40000"/>
              <a:lumOff val="60000"/>
            </a:schemeClr>
          </a:solid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p>
        </p:txBody>
      </p:sp>
      <p:sp>
        <p:nvSpPr>
          <p:cNvPr id="45" name="Rectangle 44"/>
          <p:cNvSpPr/>
          <p:nvPr/>
        </p:nvSpPr>
        <p:spPr>
          <a:xfrm>
            <a:off x="5976260" y="5011943"/>
            <a:ext cx="705201" cy="705201"/>
          </a:xfrm>
          <a:prstGeom prst="rect">
            <a:avLst/>
          </a:prstGeom>
          <a:solidFill>
            <a:schemeClr val="accent6">
              <a:lumMod val="40000"/>
              <a:lumOff val="60000"/>
            </a:schemeClr>
          </a:solid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p>
        </p:txBody>
      </p:sp>
      <p:sp>
        <p:nvSpPr>
          <p:cNvPr id="46" name="Rectangle 45"/>
          <p:cNvSpPr/>
          <p:nvPr/>
        </p:nvSpPr>
        <p:spPr>
          <a:xfrm>
            <a:off x="6702726" y="5011943"/>
            <a:ext cx="705201" cy="705201"/>
          </a:xfrm>
          <a:prstGeom prst="rect">
            <a:avLst/>
          </a:prstGeom>
          <a:solidFill>
            <a:schemeClr val="accent6">
              <a:lumMod val="40000"/>
              <a:lumOff val="60000"/>
            </a:schemeClr>
          </a:solid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p>
        </p:txBody>
      </p:sp>
      <p:sp>
        <p:nvSpPr>
          <p:cNvPr id="47" name="Triangle 46"/>
          <p:cNvSpPr/>
          <p:nvPr/>
        </p:nvSpPr>
        <p:spPr>
          <a:xfrm>
            <a:off x="755650" y="4286454"/>
            <a:ext cx="269625" cy="279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riangle 47"/>
          <p:cNvSpPr/>
          <p:nvPr/>
        </p:nvSpPr>
        <p:spPr>
          <a:xfrm>
            <a:off x="5632450" y="4286454"/>
            <a:ext cx="269625" cy="279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7362643" y="3144011"/>
            <a:ext cx="1760162" cy="369332"/>
          </a:xfrm>
          <a:prstGeom prst="rect">
            <a:avLst/>
          </a:prstGeom>
          <a:noFill/>
        </p:spPr>
        <p:txBody>
          <a:bodyPr wrap="none" rtlCol="0">
            <a:spAutoFit/>
          </a:bodyPr>
          <a:lstStyle/>
          <a:p>
            <a:r>
              <a:rPr lang="en-US" dirty="0">
                <a:solidFill>
                  <a:schemeClr val="accent1"/>
                </a:solidFill>
              </a:rPr>
              <a:t>Recursive magic!</a:t>
            </a:r>
          </a:p>
        </p:txBody>
      </p:sp>
      <p:sp>
        <p:nvSpPr>
          <p:cNvPr id="50" name="TextBox 49"/>
          <p:cNvSpPr txBox="1"/>
          <p:nvPr/>
        </p:nvSpPr>
        <p:spPr>
          <a:xfrm>
            <a:off x="-27732" y="3194268"/>
            <a:ext cx="1760162" cy="369332"/>
          </a:xfrm>
          <a:prstGeom prst="rect">
            <a:avLst/>
          </a:prstGeom>
          <a:noFill/>
        </p:spPr>
        <p:txBody>
          <a:bodyPr wrap="none" rtlCol="0">
            <a:spAutoFit/>
          </a:bodyPr>
          <a:lstStyle/>
          <a:p>
            <a:r>
              <a:rPr lang="en-US" dirty="0">
                <a:solidFill>
                  <a:schemeClr val="accent1"/>
                </a:solidFill>
              </a:rPr>
              <a:t>Recursive magic!</a:t>
            </a:r>
          </a:p>
        </p:txBody>
      </p:sp>
      <p:sp>
        <p:nvSpPr>
          <p:cNvPr id="38" name="TextBox 37"/>
          <p:cNvSpPr txBox="1"/>
          <p:nvPr/>
        </p:nvSpPr>
        <p:spPr>
          <a:xfrm>
            <a:off x="158666" y="5133962"/>
            <a:ext cx="1387366" cy="461665"/>
          </a:xfrm>
          <a:prstGeom prst="rect">
            <a:avLst/>
          </a:prstGeom>
          <a:noFill/>
        </p:spPr>
        <p:txBody>
          <a:bodyPr wrap="square" rtlCol="0">
            <a:spAutoFit/>
          </a:bodyPr>
          <a:lstStyle/>
          <a:p>
            <a:r>
              <a:rPr lang="en-US" sz="2400" dirty="0">
                <a:solidFill>
                  <a:schemeClr val="accent5"/>
                </a:solidFill>
              </a:rPr>
              <a:t>MERGE!</a:t>
            </a:r>
            <a:endParaRPr lang="en-US" dirty="0">
              <a:solidFill>
                <a:schemeClr val="accent5"/>
              </a:solidFill>
            </a:endParaRPr>
          </a:p>
        </p:txBody>
      </p:sp>
    </p:spTree>
    <p:extLst>
      <p:ext uri="{BB962C8B-B14F-4D97-AF65-F5344CB8AC3E}">
        <p14:creationId xmlns:p14="http://schemas.microsoft.com/office/powerpoint/2010/main" val="1833001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p:cTn id="25" dur="500" fill="hold"/>
                                        <p:tgtEl>
                                          <p:spTgt spid="21"/>
                                        </p:tgtEl>
                                        <p:attrNameLst>
                                          <p:attrName>ppt_w</p:attrName>
                                        </p:attrNameLst>
                                      </p:cBhvr>
                                      <p:tavLst>
                                        <p:tav tm="0">
                                          <p:val>
                                            <p:fltVal val="0"/>
                                          </p:val>
                                        </p:tav>
                                        <p:tav tm="100000">
                                          <p:val>
                                            <p:strVal val="#ppt_w"/>
                                          </p:val>
                                        </p:tav>
                                      </p:tavLst>
                                    </p:anim>
                                    <p:anim calcmode="lin" valueType="num">
                                      <p:cBhvr>
                                        <p:cTn id="26" dur="500" fill="hold"/>
                                        <p:tgtEl>
                                          <p:spTgt spid="21"/>
                                        </p:tgtEl>
                                        <p:attrNameLst>
                                          <p:attrName>ppt_h</p:attrName>
                                        </p:attrNameLst>
                                      </p:cBhvr>
                                      <p:tavLst>
                                        <p:tav tm="0">
                                          <p:val>
                                            <p:fltVal val="0"/>
                                          </p:val>
                                        </p:tav>
                                        <p:tav tm="100000">
                                          <p:val>
                                            <p:strVal val="#ppt_h"/>
                                          </p:val>
                                        </p:tav>
                                      </p:tavLst>
                                    </p:anim>
                                    <p:animEffect transition="in" filter="fade">
                                      <p:cBhvr>
                                        <p:cTn id="27" dur="500"/>
                                        <p:tgtEl>
                                          <p:spTgt spid="21"/>
                                        </p:tgtEl>
                                      </p:cBhvr>
                                    </p:animEffect>
                                  </p:childTnLst>
                                </p:cTn>
                              </p:par>
                              <p:par>
                                <p:cTn id="28" presetID="53" presetClass="entr" presetSubtype="16"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p:cTn id="30" dur="500" fill="hold"/>
                                        <p:tgtEl>
                                          <p:spTgt spid="22"/>
                                        </p:tgtEl>
                                        <p:attrNameLst>
                                          <p:attrName>ppt_w</p:attrName>
                                        </p:attrNameLst>
                                      </p:cBhvr>
                                      <p:tavLst>
                                        <p:tav tm="0">
                                          <p:val>
                                            <p:fltVal val="0"/>
                                          </p:val>
                                        </p:tav>
                                        <p:tav tm="100000">
                                          <p:val>
                                            <p:strVal val="#ppt_w"/>
                                          </p:val>
                                        </p:tav>
                                      </p:tavLst>
                                    </p:anim>
                                    <p:anim calcmode="lin" valueType="num">
                                      <p:cBhvr>
                                        <p:cTn id="31" dur="500" fill="hold"/>
                                        <p:tgtEl>
                                          <p:spTgt spid="22"/>
                                        </p:tgtEl>
                                        <p:attrNameLst>
                                          <p:attrName>ppt_h</p:attrName>
                                        </p:attrNameLst>
                                      </p:cBhvr>
                                      <p:tavLst>
                                        <p:tav tm="0">
                                          <p:val>
                                            <p:fltVal val="0"/>
                                          </p:val>
                                        </p:tav>
                                        <p:tav tm="100000">
                                          <p:val>
                                            <p:strVal val="#ppt_h"/>
                                          </p:val>
                                        </p:tav>
                                      </p:tavLst>
                                    </p:anim>
                                    <p:animEffect transition="in" filter="fade">
                                      <p:cBhvr>
                                        <p:cTn id="32" dur="500"/>
                                        <p:tgtEl>
                                          <p:spTgt spid="22"/>
                                        </p:tgtEl>
                                      </p:cBhvr>
                                    </p:animEffect>
                                  </p:childTnLst>
                                </p:cTn>
                              </p:par>
                              <p:par>
                                <p:cTn id="33" presetID="53" presetClass="entr" presetSubtype="16"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p:cTn id="35" dur="500" fill="hold"/>
                                        <p:tgtEl>
                                          <p:spTgt spid="23"/>
                                        </p:tgtEl>
                                        <p:attrNameLst>
                                          <p:attrName>ppt_w</p:attrName>
                                        </p:attrNameLst>
                                      </p:cBhvr>
                                      <p:tavLst>
                                        <p:tav tm="0">
                                          <p:val>
                                            <p:fltVal val="0"/>
                                          </p:val>
                                        </p:tav>
                                        <p:tav tm="100000">
                                          <p:val>
                                            <p:strVal val="#ppt_w"/>
                                          </p:val>
                                        </p:tav>
                                      </p:tavLst>
                                    </p:anim>
                                    <p:anim calcmode="lin" valueType="num">
                                      <p:cBhvr>
                                        <p:cTn id="36" dur="500" fill="hold"/>
                                        <p:tgtEl>
                                          <p:spTgt spid="23"/>
                                        </p:tgtEl>
                                        <p:attrNameLst>
                                          <p:attrName>ppt_h</p:attrName>
                                        </p:attrNameLst>
                                      </p:cBhvr>
                                      <p:tavLst>
                                        <p:tav tm="0">
                                          <p:val>
                                            <p:fltVal val="0"/>
                                          </p:val>
                                        </p:tav>
                                        <p:tav tm="100000">
                                          <p:val>
                                            <p:strVal val="#ppt_h"/>
                                          </p:val>
                                        </p:tav>
                                      </p:tavLst>
                                    </p:anim>
                                    <p:animEffect transition="in" filter="fade">
                                      <p:cBhvr>
                                        <p:cTn id="37" dur="500"/>
                                        <p:tgtEl>
                                          <p:spTgt spid="23"/>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24"/>
                                        </p:tgtEl>
                                        <p:attrNameLst>
                                          <p:attrName>style.visibility</p:attrName>
                                        </p:attrNameLst>
                                      </p:cBhvr>
                                      <p:to>
                                        <p:strVal val="visible"/>
                                      </p:to>
                                    </p:set>
                                    <p:anim calcmode="lin" valueType="num">
                                      <p:cBhvr>
                                        <p:cTn id="40" dur="500" fill="hold"/>
                                        <p:tgtEl>
                                          <p:spTgt spid="24"/>
                                        </p:tgtEl>
                                        <p:attrNameLst>
                                          <p:attrName>ppt_w</p:attrName>
                                        </p:attrNameLst>
                                      </p:cBhvr>
                                      <p:tavLst>
                                        <p:tav tm="0">
                                          <p:val>
                                            <p:fltVal val="0"/>
                                          </p:val>
                                        </p:tav>
                                        <p:tav tm="100000">
                                          <p:val>
                                            <p:strVal val="#ppt_w"/>
                                          </p:val>
                                        </p:tav>
                                      </p:tavLst>
                                    </p:anim>
                                    <p:anim calcmode="lin" valueType="num">
                                      <p:cBhvr>
                                        <p:cTn id="41" dur="500" fill="hold"/>
                                        <p:tgtEl>
                                          <p:spTgt spid="24"/>
                                        </p:tgtEl>
                                        <p:attrNameLst>
                                          <p:attrName>ppt_h</p:attrName>
                                        </p:attrNameLst>
                                      </p:cBhvr>
                                      <p:tavLst>
                                        <p:tav tm="0">
                                          <p:val>
                                            <p:fltVal val="0"/>
                                          </p:val>
                                        </p:tav>
                                        <p:tav tm="100000">
                                          <p:val>
                                            <p:strVal val="#ppt_h"/>
                                          </p:val>
                                        </p:tav>
                                      </p:tavLst>
                                    </p:anim>
                                    <p:animEffect transition="in" filter="fade">
                                      <p:cBhvr>
                                        <p:cTn id="42" dur="500"/>
                                        <p:tgtEl>
                                          <p:spTgt spid="24"/>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 calcmode="lin" valueType="num">
                                      <p:cBhvr>
                                        <p:cTn id="45" dur="500" fill="hold"/>
                                        <p:tgtEl>
                                          <p:spTgt spid="25"/>
                                        </p:tgtEl>
                                        <p:attrNameLst>
                                          <p:attrName>ppt_w</p:attrName>
                                        </p:attrNameLst>
                                      </p:cBhvr>
                                      <p:tavLst>
                                        <p:tav tm="0">
                                          <p:val>
                                            <p:fltVal val="0"/>
                                          </p:val>
                                        </p:tav>
                                        <p:tav tm="100000">
                                          <p:val>
                                            <p:strVal val="#ppt_w"/>
                                          </p:val>
                                        </p:tav>
                                      </p:tavLst>
                                    </p:anim>
                                    <p:anim calcmode="lin" valueType="num">
                                      <p:cBhvr>
                                        <p:cTn id="46" dur="500" fill="hold"/>
                                        <p:tgtEl>
                                          <p:spTgt spid="25"/>
                                        </p:tgtEl>
                                        <p:attrNameLst>
                                          <p:attrName>ppt_h</p:attrName>
                                        </p:attrNameLst>
                                      </p:cBhvr>
                                      <p:tavLst>
                                        <p:tav tm="0">
                                          <p:val>
                                            <p:fltVal val="0"/>
                                          </p:val>
                                        </p:tav>
                                        <p:tav tm="100000">
                                          <p:val>
                                            <p:strVal val="#ppt_h"/>
                                          </p:val>
                                        </p:tav>
                                      </p:tavLst>
                                    </p:anim>
                                    <p:animEffect transition="in" filter="fade">
                                      <p:cBhvr>
                                        <p:cTn id="47" dur="500"/>
                                        <p:tgtEl>
                                          <p:spTgt spid="25"/>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6"/>
                                        </p:tgtEl>
                                        <p:attrNameLst>
                                          <p:attrName>style.visibility</p:attrName>
                                        </p:attrNameLst>
                                      </p:cBhvr>
                                      <p:to>
                                        <p:strVal val="visible"/>
                                      </p:to>
                                    </p:set>
                                    <p:anim calcmode="lin" valueType="num">
                                      <p:cBhvr>
                                        <p:cTn id="50" dur="500" fill="hold"/>
                                        <p:tgtEl>
                                          <p:spTgt spid="26"/>
                                        </p:tgtEl>
                                        <p:attrNameLst>
                                          <p:attrName>ppt_w</p:attrName>
                                        </p:attrNameLst>
                                      </p:cBhvr>
                                      <p:tavLst>
                                        <p:tav tm="0">
                                          <p:val>
                                            <p:fltVal val="0"/>
                                          </p:val>
                                        </p:tav>
                                        <p:tav tm="100000">
                                          <p:val>
                                            <p:strVal val="#ppt_w"/>
                                          </p:val>
                                        </p:tav>
                                      </p:tavLst>
                                    </p:anim>
                                    <p:anim calcmode="lin" valueType="num">
                                      <p:cBhvr>
                                        <p:cTn id="51" dur="500" fill="hold"/>
                                        <p:tgtEl>
                                          <p:spTgt spid="26"/>
                                        </p:tgtEl>
                                        <p:attrNameLst>
                                          <p:attrName>ppt_h</p:attrName>
                                        </p:attrNameLst>
                                      </p:cBhvr>
                                      <p:tavLst>
                                        <p:tav tm="0">
                                          <p:val>
                                            <p:fltVal val="0"/>
                                          </p:val>
                                        </p:tav>
                                        <p:tav tm="100000">
                                          <p:val>
                                            <p:strVal val="#ppt_h"/>
                                          </p:val>
                                        </p:tav>
                                      </p:tavLst>
                                    </p:anim>
                                    <p:animEffect transition="in" filter="fade">
                                      <p:cBhvr>
                                        <p:cTn id="52" dur="500"/>
                                        <p:tgtEl>
                                          <p:spTgt spid="26"/>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p:cTn id="55" dur="500" fill="hold"/>
                                        <p:tgtEl>
                                          <p:spTgt spid="27"/>
                                        </p:tgtEl>
                                        <p:attrNameLst>
                                          <p:attrName>ppt_w</p:attrName>
                                        </p:attrNameLst>
                                      </p:cBhvr>
                                      <p:tavLst>
                                        <p:tav tm="0">
                                          <p:val>
                                            <p:fltVal val="0"/>
                                          </p:val>
                                        </p:tav>
                                        <p:tav tm="100000">
                                          <p:val>
                                            <p:strVal val="#ppt_w"/>
                                          </p:val>
                                        </p:tav>
                                      </p:tavLst>
                                    </p:anim>
                                    <p:anim calcmode="lin" valueType="num">
                                      <p:cBhvr>
                                        <p:cTn id="56" dur="500" fill="hold"/>
                                        <p:tgtEl>
                                          <p:spTgt spid="27"/>
                                        </p:tgtEl>
                                        <p:attrNameLst>
                                          <p:attrName>ppt_h</p:attrName>
                                        </p:attrNameLst>
                                      </p:cBhvr>
                                      <p:tavLst>
                                        <p:tav tm="0">
                                          <p:val>
                                            <p:fltVal val="0"/>
                                          </p:val>
                                        </p:tav>
                                        <p:tav tm="100000">
                                          <p:val>
                                            <p:strVal val="#ppt_h"/>
                                          </p:val>
                                        </p:tav>
                                      </p:tavLst>
                                    </p:anim>
                                    <p:animEffect transition="in" filter="fade">
                                      <p:cBhvr>
                                        <p:cTn id="57" dur="500"/>
                                        <p:tgtEl>
                                          <p:spTgt spid="27"/>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28"/>
                                        </p:tgtEl>
                                        <p:attrNameLst>
                                          <p:attrName>style.visibility</p:attrName>
                                        </p:attrNameLst>
                                      </p:cBhvr>
                                      <p:to>
                                        <p:strVal val="visible"/>
                                      </p:to>
                                    </p:set>
                                    <p:anim calcmode="lin" valueType="num">
                                      <p:cBhvr>
                                        <p:cTn id="60" dur="500" fill="hold"/>
                                        <p:tgtEl>
                                          <p:spTgt spid="28"/>
                                        </p:tgtEl>
                                        <p:attrNameLst>
                                          <p:attrName>ppt_w</p:attrName>
                                        </p:attrNameLst>
                                      </p:cBhvr>
                                      <p:tavLst>
                                        <p:tav tm="0">
                                          <p:val>
                                            <p:fltVal val="0"/>
                                          </p:val>
                                        </p:tav>
                                        <p:tav tm="100000">
                                          <p:val>
                                            <p:strVal val="#ppt_w"/>
                                          </p:val>
                                        </p:tav>
                                      </p:tavLst>
                                    </p:anim>
                                    <p:anim calcmode="lin" valueType="num">
                                      <p:cBhvr>
                                        <p:cTn id="61" dur="500" fill="hold"/>
                                        <p:tgtEl>
                                          <p:spTgt spid="28"/>
                                        </p:tgtEl>
                                        <p:attrNameLst>
                                          <p:attrName>ppt_h</p:attrName>
                                        </p:attrNameLst>
                                      </p:cBhvr>
                                      <p:tavLst>
                                        <p:tav tm="0">
                                          <p:val>
                                            <p:fltVal val="0"/>
                                          </p:val>
                                        </p:tav>
                                        <p:tav tm="100000">
                                          <p:val>
                                            <p:strVal val="#ppt_h"/>
                                          </p:val>
                                        </p:tav>
                                      </p:tavLst>
                                    </p:anim>
                                    <p:animEffect transition="in" filter="fade">
                                      <p:cBhvr>
                                        <p:cTn id="62" dur="500"/>
                                        <p:tgtEl>
                                          <p:spTgt spid="28"/>
                                        </p:tgtEl>
                                      </p:cBhvr>
                                    </p:animEffect>
                                  </p:childTnLst>
                                </p:cTn>
                              </p:par>
                              <p:par>
                                <p:cTn id="63" presetID="1" presetClass="entr" presetSubtype="0"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35" presetClass="emph" presetSubtype="0" repeatCount="3000" fill="hold" grpId="4" nodeType="clickEffect">
                                  <p:stCondLst>
                                    <p:cond delay="0"/>
                                  </p:stCondLst>
                                  <p:childTnLst>
                                    <p:anim calcmode="discrete" valueType="str">
                                      <p:cBhvr>
                                        <p:cTn id="82" dur="5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9">
                                            <p:bg/>
                                          </p:spTgt>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9">
                                            <p:txEl>
                                              <p:pRg st="0" end="0"/>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42" presetClass="path" presetSubtype="0" accel="50000" decel="50000" fill="hold" grpId="1" nodeType="clickEffect">
                                  <p:stCondLst>
                                    <p:cond delay="0"/>
                                  </p:stCondLst>
                                  <p:childTnLst>
                                    <p:animMotion origin="layout" path="M 8.33333E-7 -3.7037E-7 L 0.07483 0.00301 " pathEditMode="relative" rAng="0" ptsTypes="AA">
                                      <p:cBhvr>
                                        <p:cTn id="94" dur="1000" fill="hold"/>
                                        <p:tgtEl>
                                          <p:spTgt spid="48"/>
                                        </p:tgtEl>
                                        <p:attrNameLst>
                                          <p:attrName>ppt_x</p:attrName>
                                          <p:attrName>ppt_y</p:attrName>
                                        </p:attrNameLst>
                                      </p:cBhvr>
                                      <p:rCtr x="3733" y="139"/>
                                    </p:animMotion>
                                  </p:childTnLst>
                                </p:cTn>
                              </p:par>
                            </p:childTnLst>
                          </p:cTn>
                        </p:par>
                      </p:childTnLst>
                    </p:cTn>
                  </p:par>
                  <p:par>
                    <p:cTn id="95" fill="hold">
                      <p:stCondLst>
                        <p:cond delay="indefinite"/>
                      </p:stCondLst>
                      <p:childTnLst>
                        <p:par>
                          <p:cTn id="96" fill="hold">
                            <p:stCondLst>
                              <p:cond delay="0"/>
                            </p:stCondLst>
                            <p:childTnLst>
                              <p:par>
                                <p:cTn id="97" presetID="35" presetClass="emph" presetSubtype="0" repeatCount="3000" fill="hold" grpId="5" nodeType="clickEffect">
                                  <p:stCondLst>
                                    <p:cond delay="0"/>
                                  </p:stCondLst>
                                  <p:childTnLst>
                                    <p:anim calcmode="discrete" valueType="str">
                                      <p:cBhvr>
                                        <p:cTn id="98" dur="5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0"/>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42" presetClass="path" presetSubtype="0" accel="50000" decel="50000" fill="hold" grpId="2" nodeType="clickEffect">
                                  <p:stCondLst>
                                    <p:cond delay="0"/>
                                  </p:stCondLst>
                                  <p:childTnLst>
                                    <p:animMotion origin="layout" path="M 0.07483 0.00301 L 0.14705 0.00301 " pathEditMode="relative" rAng="0" ptsTypes="AA">
                                      <p:cBhvr>
                                        <p:cTn id="106" dur="1000" fill="hold"/>
                                        <p:tgtEl>
                                          <p:spTgt spid="48"/>
                                        </p:tgtEl>
                                        <p:attrNameLst>
                                          <p:attrName>ppt_x</p:attrName>
                                          <p:attrName>ppt_y</p:attrName>
                                        </p:attrNameLst>
                                      </p:cBhvr>
                                      <p:rCtr x="3611" y="0"/>
                                    </p:animMotion>
                                  </p:childTnLst>
                                </p:cTn>
                              </p:par>
                            </p:childTnLst>
                          </p:cTn>
                        </p:par>
                      </p:childTnLst>
                    </p:cTn>
                  </p:par>
                  <p:par>
                    <p:cTn id="107" fill="hold">
                      <p:stCondLst>
                        <p:cond delay="indefinite"/>
                      </p:stCondLst>
                      <p:childTnLst>
                        <p:par>
                          <p:cTn id="108" fill="hold">
                            <p:stCondLst>
                              <p:cond delay="0"/>
                            </p:stCondLst>
                            <p:childTnLst>
                              <p:par>
                                <p:cTn id="109" presetID="35" presetClass="emph" presetSubtype="0" repeatCount="3000" fill="hold" grpId="4" nodeType="clickEffect">
                                  <p:stCondLst>
                                    <p:cond delay="0"/>
                                  </p:stCondLst>
                                  <p:childTnLst>
                                    <p:anim calcmode="discrete" valueType="str">
                                      <p:cBhvr>
                                        <p:cTn id="110" dur="500" fill="hold"/>
                                        <p:tgtEl>
                                          <p:spTgt spid="47"/>
                                        </p:tgtEl>
                                        <p:attrNameLst>
                                          <p:attrName>style.visibility</p:attrName>
                                        </p:attrNameLst>
                                      </p:cBhvr>
                                      <p:tavLst>
                                        <p:tav tm="0">
                                          <p:val>
                                            <p:strVal val="hidden"/>
                                          </p:val>
                                        </p:tav>
                                        <p:tav tm="50000">
                                          <p:val>
                                            <p:strVal val="visible"/>
                                          </p:val>
                                        </p:tav>
                                      </p:tavLst>
                                    </p:anim>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42" presetClass="path" presetSubtype="0" accel="50000" decel="50000" fill="hold" grpId="1" nodeType="clickEffect">
                                  <p:stCondLst>
                                    <p:cond delay="0"/>
                                  </p:stCondLst>
                                  <p:childTnLst>
                                    <p:animMotion origin="layout" path="M 4.16667E-6 -3.7037E-7 L 0.08211 0.01042 " pathEditMode="relative" rAng="0" ptsTypes="AA">
                                      <p:cBhvr>
                                        <p:cTn id="118" dur="500" fill="hold"/>
                                        <p:tgtEl>
                                          <p:spTgt spid="47"/>
                                        </p:tgtEl>
                                        <p:attrNameLst>
                                          <p:attrName>ppt_x</p:attrName>
                                          <p:attrName>ppt_y</p:attrName>
                                        </p:attrNameLst>
                                      </p:cBhvr>
                                      <p:rCtr x="4097" y="509"/>
                                    </p:animMotion>
                                  </p:childTnLst>
                                </p:cTn>
                              </p:par>
                            </p:childTnLst>
                          </p:cTn>
                        </p:par>
                      </p:childTnLst>
                    </p:cTn>
                  </p:par>
                  <p:par>
                    <p:cTn id="119" fill="hold">
                      <p:stCondLst>
                        <p:cond delay="indefinite"/>
                      </p:stCondLst>
                      <p:childTnLst>
                        <p:par>
                          <p:cTn id="120" fill="hold">
                            <p:stCondLst>
                              <p:cond delay="0"/>
                            </p:stCondLst>
                            <p:childTnLst>
                              <p:par>
                                <p:cTn id="121" presetID="35" presetClass="emph" presetSubtype="0" repeatCount="3000" fill="hold" grpId="5" nodeType="clickEffect">
                                  <p:stCondLst>
                                    <p:cond delay="0"/>
                                  </p:stCondLst>
                                  <p:childTnLst>
                                    <p:anim calcmode="discrete" valueType="str">
                                      <p:cBhvr>
                                        <p:cTn id="122" dur="500" fill="hold"/>
                                        <p:tgtEl>
                                          <p:spTgt spid="47"/>
                                        </p:tgtEl>
                                        <p:attrNameLst>
                                          <p:attrName>style.visibility</p:attrName>
                                        </p:attrNameLst>
                                      </p:cBhvr>
                                      <p:tavLst>
                                        <p:tav tm="0">
                                          <p:val>
                                            <p:strVal val="hidden"/>
                                          </p:val>
                                        </p:tav>
                                        <p:tav tm="50000">
                                          <p:val>
                                            <p:strVal val="visible"/>
                                          </p:val>
                                        </p:tav>
                                      </p:tavLst>
                                    </p:anim>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42"/>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42" presetClass="path" presetSubtype="0" accel="50000" decel="50000" fill="hold" grpId="2" nodeType="clickEffect">
                                  <p:stCondLst>
                                    <p:cond delay="0"/>
                                  </p:stCondLst>
                                  <p:childTnLst>
                                    <p:animMotion origin="layout" path="M 0.08211 0.01042 L 0.1592 0.01042 " pathEditMode="relative" rAng="0" ptsTypes="AA">
                                      <p:cBhvr>
                                        <p:cTn id="130" dur="500" fill="hold"/>
                                        <p:tgtEl>
                                          <p:spTgt spid="47"/>
                                        </p:tgtEl>
                                        <p:attrNameLst>
                                          <p:attrName>ppt_x</p:attrName>
                                          <p:attrName>ppt_y</p:attrName>
                                        </p:attrNameLst>
                                      </p:cBhvr>
                                      <p:rCtr x="3854" y="0"/>
                                    </p:animMotion>
                                  </p:childTnLst>
                                </p:cTn>
                              </p:par>
                            </p:childTnLst>
                          </p:cTn>
                        </p:par>
                      </p:childTnLst>
                    </p:cTn>
                  </p:par>
                  <p:par>
                    <p:cTn id="131" fill="hold">
                      <p:stCondLst>
                        <p:cond delay="indefinite"/>
                      </p:stCondLst>
                      <p:childTnLst>
                        <p:par>
                          <p:cTn id="132" fill="hold">
                            <p:stCondLst>
                              <p:cond delay="0"/>
                            </p:stCondLst>
                            <p:childTnLst>
                              <p:par>
                                <p:cTn id="133" presetID="35" presetClass="emph" presetSubtype="0" repeatCount="3000" fill="hold" grpId="6" nodeType="clickEffect">
                                  <p:stCondLst>
                                    <p:cond delay="0"/>
                                  </p:stCondLst>
                                  <p:childTnLst>
                                    <p:anim calcmode="discrete" valueType="str">
                                      <p:cBhvr>
                                        <p:cTn id="134" dur="5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43"/>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42" presetClass="path" presetSubtype="0" accel="50000" decel="50000" fill="hold" grpId="3" nodeType="clickEffect">
                                  <p:stCondLst>
                                    <p:cond delay="0"/>
                                  </p:stCondLst>
                                  <p:childTnLst>
                                    <p:animMotion origin="layout" path="M 0.14705 0.00301 L 0.2276 0.00301 " pathEditMode="relative" rAng="0" ptsTypes="AA">
                                      <p:cBhvr>
                                        <p:cTn id="142" dur="500" fill="hold"/>
                                        <p:tgtEl>
                                          <p:spTgt spid="48"/>
                                        </p:tgtEl>
                                        <p:attrNameLst>
                                          <p:attrName>ppt_x</p:attrName>
                                          <p:attrName>ppt_y</p:attrName>
                                        </p:attrNameLst>
                                      </p:cBhvr>
                                      <p:rCtr x="4028" y="0"/>
                                    </p:animMotion>
                                  </p:childTnLst>
                                </p:cTn>
                              </p:par>
                            </p:childTnLst>
                          </p:cTn>
                        </p:par>
                      </p:childTnLst>
                    </p:cTn>
                  </p:par>
                  <p:par>
                    <p:cTn id="143" fill="hold">
                      <p:stCondLst>
                        <p:cond delay="indefinite"/>
                      </p:stCondLst>
                      <p:childTnLst>
                        <p:par>
                          <p:cTn id="144" fill="hold">
                            <p:stCondLst>
                              <p:cond delay="0"/>
                            </p:stCondLst>
                            <p:childTnLst>
                              <p:par>
                                <p:cTn id="145" presetID="35" presetClass="emph" presetSubtype="0" repeatCount="3000" fill="hold" grpId="6" nodeType="clickEffect">
                                  <p:stCondLst>
                                    <p:cond delay="0"/>
                                  </p:stCondLst>
                                  <p:childTnLst>
                                    <p:anim calcmode="discrete" valueType="str">
                                      <p:cBhvr>
                                        <p:cTn id="146" dur="500" fill="hold"/>
                                        <p:tgtEl>
                                          <p:spTgt spid="47"/>
                                        </p:tgtEl>
                                        <p:attrNameLst>
                                          <p:attrName>style.visibility</p:attrName>
                                        </p:attrNameLst>
                                      </p:cBhvr>
                                      <p:tavLst>
                                        <p:tav tm="0">
                                          <p:val>
                                            <p:strVal val="hidden"/>
                                          </p:val>
                                        </p:tav>
                                        <p:tav tm="50000">
                                          <p:val>
                                            <p:strVal val="visible"/>
                                          </p:val>
                                        </p:tav>
                                      </p:tavLst>
                                    </p:anim>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44"/>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42" presetClass="path" presetSubtype="0" accel="50000" decel="50000" fill="hold" grpId="3" nodeType="clickEffect">
                                  <p:stCondLst>
                                    <p:cond delay="0"/>
                                  </p:stCondLst>
                                  <p:childTnLst>
                                    <p:animMotion origin="layout" path="M 0.1592 0.01042 L 0.23906 0.01042 " pathEditMode="relative" rAng="0" ptsTypes="AA">
                                      <p:cBhvr>
                                        <p:cTn id="154" dur="500" fill="hold"/>
                                        <p:tgtEl>
                                          <p:spTgt spid="47"/>
                                        </p:tgtEl>
                                        <p:attrNameLst>
                                          <p:attrName>ppt_x</p:attrName>
                                          <p:attrName>ppt_y</p:attrName>
                                        </p:attrNameLst>
                                      </p:cBhvr>
                                      <p:rCtr x="3993" y="0"/>
                                    </p:animMotion>
                                  </p:childTnLst>
                                </p:cTn>
                              </p:par>
                            </p:childTnLst>
                          </p:cTn>
                        </p:par>
                      </p:childTnLst>
                    </p:cTn>
                  </p:par>
                  <p:par>
                    <p:cTn id="155" fill="hold">
                      <p:stCondLst>
                        <p:cond delay="indefinite"/>
                      </p:stCondLst>
                      <p:childTnLst>
                        <p:par>
                          <p:cTn id="156" fill="hold">
                            <p:stCondLst>
                              <p:cond delay="0"/>
                            </p:stCondLst>
                            <p:childTnLst>
                              <p:par>
                                <p:cTn id="157" presetID="35" presetClass="emph" presetSubtype="0" repeatCount="3000" fill="hold" grpId="7" nodeType="clickEffect">
                                  <p:stCondLst>
                                    <p:cond delay="0"/>
                                  </p:stCondLst>
                                  <p:childTnLst>
                                    <p:anim calcmode="discrete" valueType="str">
                                      <p:cBhvr>
                                        <p:cTn id="158" dur="5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45"/>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35" presetClass="emph" presetSubtype="0" repeatCount="3000" fill="hold" grpId="7" nodeType="clickEffect">
                                  <p:stCondLst>
                                    <p:cond delay="0"/>
                                  </p:stCondLst>
                                  <p:childTnLst>
                                    <p:anim calcmode="discrete" valueType="str">
                                      <p:cBhvr>
                                        <p:cTn id="166" dur="500" fill="hold"/>
                                        <p:tgtEl>
                                          <p:spTgt spid="47"/>
                                        </p:tgtEl>
                                        <p:attrNameLst>
                                          <p:attrName>style.visibility</p:attrName>
                                        </p:attrNameLst>
                                      </p:cBhvr>
                                      <p:tavLst>
                                        <p:tav tm="0">
                                          <p:val>
                                            <p:strVal val="hidden"/>
                                          </p:val>
                                        </p:tav>
                                        <p:tav tm="50000">
                                          <p:val>
                                            <p:strVal val="visible"/>
                                          </p:val>
                                        </p:tav>
                                      </p:tavLst>
                                    </p:anim>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uild="allAtOnce"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40" grpId="0" animBg="1"/>
      <p:bldP spid="41" grpId="0" animBg="1"/>
      <p:bldP spid="42" grpId="0" animBg="1"/>
      <p:bldP spid="43" grpId="0" animBg="1"/>
      <p:bldP spid="44" grpId="0" animBg="1"/>
      <p:bldP spid="45" grpId="0" animBg="1"/>
      <p:bldP spid="46" grpId="0" animBg="1"/>
      <p:bldP spid="47" grpId="0" animBg="1"/>
      <p:bldP spid="47" grpId="1" animBg="1"/>
      <p:bldP spid="47" grpId="2" animBg="1"/>
      <p:bldP spid="47" grpId="3" animBg="1"/>
      <p:bldP spid="47" grpId="4" animBg="1"/>
      <p:bldP spid="47" grpId="5" animBg="1"/>
      <p:bldP spid="47" grpId="6" animBg="1"/>
      <p:bldP spid="47" grpId="7" animBg="1"/>
      <p:bldP spid="48" grpId="0" animBg="1"/>
      <p:bldP spid="48" grpId="1" animBg="1"/>
      <p:bldP spid="48" grpId="2" animBg="1"/>
      <p:bldP spid="48" grpId="3" animBg="1"/>
      <p:bldP spid="48" grpId="4" animBg="1"/>
      <p:bldP spid="48" grpId="5" animBg="1"/>
      <p:bldP spid="48" grpId="6" animBg="1"/>
      <p:bldP spid="48" grpId="7" animBg="1"/>
      <p:bldP spid="49" grpId="0"/>
      <p:bldP spid="50" grpId="0"/>
      <p:bldP spid="3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MergeSort</a:t>
            </a:r>
            <a:r>
              <a:rPr lang="en-US" dirty="0"/>
              <a:t> Pseudocode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00952" y="2245659"/>
                <a:ext cx="7614397" cy="3931304"/>
              </a:xfrm>
            </p:spPr>
            <p:txBody>
              <a:bodyPr/>
              <a:lstStyle/>
              <a:p>
                <a:r>
                  <a:rPr lang="en-US" dirty="0"/>
                  <a:t>n = length(A)</a:t>
                </a:r>
              </a:p>
              <a:p>
                <a:r>
                  <a:rPr lang="en-US" b="1" dirty="0"/>
                  <a:t>if</a:t>
                </a:r>
                <a:r>
                  <a:rPr lang="en-US" dirty="0"/>
                  <a:t> n </a:t>
                </a:r>
                <a14:m>
                  <m:oMath xmlns:m="http://schemas.openxmlformats.org/officeDocument/2006/math">
                    <m:r>
                      <a:rPr lang="en-US" i="1" smtClean="0">
                        <a:latin typeface="Cambria Math" charset="0"/>
                        <a:ea typeface="Cambria Math" charset="0"/>
                        <a:cs typeface="Cambria Math" charset="0"/>
                      </a:rPr>
                      <m:t>≤</m:t>
                    </m:r>
                  </m:oMath>
                </a14:m>
                <a:r>
                  <a:rPr lang="en-US" dirty="0"/>
                  <a:t> 1:</a:t>
                </a:r>
              </a:p>
              <a:p>
                <a:pPr lvl="1"/>
                <a:r>
                  <a:rPr lang="en-US" b="1" dirty="0"/>
                  <a:t>return</a:t>
                </a:r>
                <a:r>
                  <a:rPr lang="en-US" dirty="0"/>
                  <a:t> A</a:t>
                </a:r>
              </a:p>
              <a:p>
                <a:r>
                  <a:rPr lang="en-US" dirty="0"/>
                  <a:t>L = </a:t>
                </a:r>
                <a:r>
                  <a:rPr lang="en-US" dirty="0">
                    <a:solidFill>
                      <a:schemeClr val="accent4"/>
                    </a:solidFill>
                  </a:rPr>
                  <a:t>MERGESORT</a:t>
                </a:r>
                <a:r>
                  <a:rPr lang="en-US" dirty="0"/>
                  <a:t>(A[0 : n/2])</a:t>
                </a:r>
              </a:p>
              <a:p>
                <a:r>
                  <a:rPr lang="en-US" dirty="0"/>
                  <a:t>R = </a:t>
                </a:r>
                <a:r>
                  <a:rPr lang="en-US" dirty="0">
                    <a:solidFill>
                      <a:schemeClr val="accent4"/>
                    </a:solidFill>
                  </a:rPr>
                  <a:t>MERGESORT</a:t>
                </a:r>
                <a:r>
                  <a:rPr lang="en-US" dirty="0"/>
                  <a:t>(A[n/2 : n])</a:t>
                </a:r>
              </a:p>
              <a:p>
                <a:r>
                  <a:rPr lang="en-US" b="1" dirty="0"/>
                  <a:t>return</a:t>
                </a:r>
                <a:r>
                  <a:rPr lang="en-US" dirty="0"/>
                  <a:t> </a:t>
                </a:r>
                <a:r>
                  <a:rPr lang="en-US" dirty="0">
                    <a:solidFill>
                      <a:schemeClr val="accent5"/>
                    </a:solidFill>
                  </a:rPr>
                  <a:t>MERGE</a:t>
                </a:r>
                <a:r>
                  <a:rPr lang="en-US" dirty="0"/>
                  <a:t>(L, 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00952" y="2245659"/>
                <a:ext cx="7614397" cy="3931304"/>
              </a:xfrm>
              <a:blipFill>
                <a:blip r:embed="rId3"/>
                <a:stretch>
                  <a:fillRect l="-1500" t="-2572"/>
                </a:stretch>
              </a:blipFill>
            </p:spPr>
            <p:txBody>
              <a:bodyPr/>
              <a:lstStyle/>
              <a:p>
                <a:r>
                  <a:rPr lang="en-US">
                    <a:noFill/>
                  </a:rPr>
                  <a:t> </a:t>
                </a:r>
              </a:p>
            </p:txBody>
          </p:sp>
        </mc:Fallback>
      </mc:AlternateContent>
      <p:sp>
        <p:nvSpPr>
          <p:cNvPr id="4" name="TextBox 3"/>
          <p:cNvSpPr txBox="1"/>
          <p:nvPr/>
        </p:nvSpPr>
        <p:spPr>
          <a:xfrm>
            <a:off x="628650" y="1706564"/>
            <a:ext cx="2549096" cy="523220"/>
          </a:xfrm>
          <a:prstGeom prst="rect">
            <a:avLst/>
          </a:prstGeom>
          <a:noFill/>
        </p:spPr>
        <p:txBody>
          <a:bodyPr wrap="none" rtlCol="0">
            <a:spAutoFit/>
          </a:bodyPr>
          <a:lstStyle/>
          <a:p>
            <a:r>
              <a:rPr lang="en-US" sz="2800" dirty="0">
                <a:solidFill>
                  <a:schemeClr val="accent4"/>
                </a:solidFill>
              </a:rPr>
              <a:t>MERGESORT</a:t>
            </a:r>
            <a:r>
              <a:rPr lang="en-US" sz="2800" dirty="0"/>
              <a:t>(A):</a:t>
            </a:r>
          </a:p>
        </p:txBody>
      </p:sp>
      <p:sp>
        <p:nvSpPr>
          <p:cNvPr id="5" name="TextBox 4"/>
          <p:cNvSpPr txBox="1"/>
          <p:nvPr/>
        </p:nvSpPr>
        <p:spPr>
          <a:xfrm>
            <a:off x="3339547" y="2802836"/>
            <a:ext cx="1992340" cy="646331"/>
          </a:xfrm>
          <a:prstGeom prst="rect">
            <a:avLst/>
          </a:prstGeom>
          <a:noFill/>
        </p:spPr>
        <p:txBody>
          <a:bodyPr wrap="none" rtlCol="0">
            <a:spAutoFit/>
          </a:bodyPr>
          <a:lstStyle/>
          <a:p>
            <a:r>
              <a:rPr lang="en-US" dirty="0">
                <a:solidFill>
                  <a:schemeClr val="accent1"/>
                </a:solidFill>
              </a:rPr>
              <a:t>If A has length 1,</a:t>
            </a:r>
          </a:p>
          <a:p>
            <a:r>
              <a:rPr lang="en-US" dirty="0">
                <a:solidFill>
                  <a:schemeClr val="accent1"/>
                </a:solidFill>
              </a:rPr>
              <a:t>It is already sorted!</a:t>
            </a:r>
          </a:p>
        </p:txBody>
      </p:sp>
      <p:sp>
        <p:nvSpPr>
          <p:cNvPr id="6" name="TextBox 5"/>
          <p:cNvSpPr txBox="1"/>
          <p:nvPr/>
        </p:nvSpPr>
        <p:spPr>
          <a:xfrm>
            <a:off x="5848722" y="4096266"/>
            <a:ext cx="2246243" cy="369332"/>
          </a:xfrm>
          <a:prstGeom prst="rect">
            <a:avLst/>
          </a:prstGeom>
          <a:noFill/>
        </p:spPr>
        <p:txBody>
          <a:bodyPr wrap="square" rtlCol="0">
            <a:spAutoFit/>
          </a:bodyPr>
          <a:lstStyle/>
          <a:p>
            <a:r>
              <a:rPr lang="en-US" dirty="0">
                <a:solidFill>
                  <a:schemeClr val="accent1"/>
                </a:solidFill>
              </a:rPr>
              <a:t>Sort the right half</a:t>
            </a:r>
          </a:p>
        </p:txBody>
      </p:sp>
      <p:sp>
        <p:nvSpPr>
          <p:cNvPr id="7" name="TextBox 6"/>
          <p:cNvSpPr txBox="1"/>
          <p:nvPr/>
        </p:nvSpPr>
        <p:spPr>
          <a:xfrm>
            <a:off x="5590304" y="3545768"/>
            <a:ext cx="2246243" cy="369332"/>
          </a:xfrm>
          <a:prstGeom prst="rect">
            <a:avLst/>
          </a:prstGeom>
          <a:noFill/>
        </p:spPr>
        <p:txBody>
          <a:bodyPr wrap="square" rtlCol="0">
            <a:spAutoFit/>
          </a:bodyPr>
          <a:lstStyle/>
          <a:p>
            <a:r>
              <a:rPr lang="en-US" dirty="0">
                <a:solidFill>
                  <a:schemeClr val="accent1"/>
                </a:solidFill>
              </a:rPr>
              <a:t>Sort the left half</a:t>
            </a:r>
          </a:p>
        </p:txBody>
      </p:sp>
      <p:sp>
        <p:nvSpPr>
          <p:cNvPr id="8" name="TextBox 7"/>
          <p:cNvSpPr txBox="1"/>
          <p:nvPr/>
        </p:nvSpPr>
        <p:spPr>
          <a:xfrm>
            <a:off x="4335717" y="4749276"/>
            <a:ext cx="2763078" cy="369332"/>
          </a:xfrm>
          <a:prstGeom prst="rect">
            <a:avLst/>
          </a:prstGeom>
          <a:noFill/>
        </p:spPr>
        <p:txBody>
          <a:bodyPr wrap="square" rtlCol="0">
            <a:spAutoFit/>
          </a:bodyPr>
          <a:lstStyle/>
          <a:p>
            <a:r>
              <a:rPr lang="en-US" dirty="0">
                <a:solidFill>
                  <a:schemeClr val="accent1"/>
                </a:solidFill>
              </a:rPr>
              <a:t>Merge the two halves</a:t>
            </a:r>
          </a:p>
        </p:txBody>
      </p:sp>
    </p:spTree>
    <p:extLst>
      <p:ext uri="{BB962C8B-B14F-4D97-AF65-F5344CB8AC3E}">
        <p14:creationId xmlns:p14="http://schemas.microsoft.com/office/powerpoint/2010/main" val="333546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964" y="101701"/>
            <a:ext cx="7886700" cy="1325563"/>
          </a:xfrm>
        </p:spPr>
        <p:txBody>
          <a:bodyPr>
            <a:normAutofit fontScale="90000"/>
          </a:bodyPr>
          <a:lstStyle/>
          <a:p>
            <a:r>
              <a:rPr lang="en-US" dirty="0"/>
              <a:t>What actually happens?</a:t>
            </a:r>
            <a:br>
              <a:rPr lang="en-US" sz="2800" dirty="0"/>
            </a:br>
            <a:r>
              <a:rPr lang="en-US" sz="2800" dirty="0"/>
              <a:t>First, recursively break up the array all the way down to the base cases</a:t>
            </a:r>
            <a:endParaRPr lang="en-US" dirty="0"/>
          </a:p>
        </p:txBody>
      </p:sp>
      <p:grpSp>
        <p:nvGrpSpPr>
          <p:cNvPr id="4" name="Group 3"/>
          <p:cNvGrpSpPr/>
          <p:nvPr/>
        </p:nvGrpSpPr>
        <p:grpSpPr>
          <a:xfrm>
            <a:off x="1688675" y="1690689"/>
            <a:ext cx="5766649" cy="705201"/>
            <a:chOff x="1573619" y="3296093"/>
            <a:chExt cx="5766649" cy="705201"/>
          </a:xfrm>
        </p:grpSpPr>
        <p:sp>
          <p:nvSpPr>
            <p:cNvPr id="5" name="Rectangle 4"/>
            <p:cNvSpPr/>
            <p:nvPr/>
          </p:nvSpPr>
          <p:spPr>
            <a:xfrm>
              <a:off x="1573619"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6" name="Rectangle 5"/>
            <p:cNvSpPr/>
            <p:nvPr/>
          </p:nvSpPr>
          <p:spPr>
            <a:xfrm>
              <a:off x="230353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7" name="Rectangle 6"/>
            <p:cNvSpPr/>
            <p:nvPr/>
          </p:nvSpPr>
          <p:spPr>
            <a:xfrm>
              <a:off x="3012192"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8" name="Rectangle 7"/>
            <p:cNvSpPr/>
            <p:nvPr/>
          </p:nvSpPr>
          <p:spPr>
            <a:xfrm>
              <a:off x="373865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9" name="Rectangle 8"/>
            <p:cNvSpPr/>
            <p:nvPr/>
          </p:nvSpPr>
          <p:spPr>
            <a:xfrm>
              <a:off x="447002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10" name="Rectangle 9"/>
            <p:cNvSpPr/>
            <p:nvPr/>
          </p:nvSpPr>
          <p:spPr>
            <a:xfrm>
              <a:off x="5178682"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11" name="Rectangle 10"/>
            <p:cNvSpPr/>
            <p:nvPr/>
          </p:nvSpPr>
          <p:spPr>
            <a:xfrm>
              <a:off x="5908601"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12" name="Rectangle 11"/>
            <p:cNvSpPr/>
            <p:nvPr/>
          </p:nvSpPr>
          <p:spPr>
            <a:xfrm>
              <a:off x="6635067"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grpSp>
      <p:grpSp>
        <p:nvGrpSpPr>
          <p:cNvPr id="13" name="Group 12"/>
          <p:cNvGrpSpPr/>
          <p:nvPr/>
        </p:nvGrpSpPr>
        <p:grpSpPr>
          <a:xfrm>
            <a:off x="878618" y="2833449"/>
            <a:ext cx="7159338" cy="705201"/>
            <a:chOff x="180930" y="3296093"/>
            <a:chExt cx="7159338" cy="705201"/>
          </a:xfrm>
        </p:grpSpPr>
        <p:sp>
          <p:nvSpPr>
            <p:cNvPr id="14" name="Rectangle 13"/>
            <p:cNvSpPr/>
            <p:nvPr/>
          </p:nvSpPr>
          <p:spPr>
            <a:xfrm>
              <a:off x="180930"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15" name="Rectangle 14"/>
            <p:cNvSpPr/>
            <p:nvPr/>
          </p:nvSpPr>
          <p:spPr>
            <a:xfrm>
              <a:off x="910849"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16" name="Rectangle 15"/>
            <p:cNvSpPr/>
            <p:nvPr/>
          </p:nvSpPr>
          <p:spPr>
            <a:xfrm>
              <a:off x="1619503"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17" name="Rectangle 16"/>
            <p:cNvSpPr/>
            <p:nvPr/>
          </p:nvSpPr>
          <p:spPr>
            <a:xfrm>
              <a:off x="2345969"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18" name="Rectangle 17"/>
            <p:cNvSpPr/>
            <p:nvPr/>
          </p:nvSpPr>
          <p:spPr>
            <a:xfrm>
              <a:off x="447002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19" name="Rectangle 18"/>
            <p:cNvSpPr/>
            <p:nvPr/>
          </p:nvSpPr>
          <p:spPr>
            <a:xfrm>
              <a:off x="5178682"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20" name="Rectangle 19"/>
            <p:cNvSpPr/>
            <p:nvPr/>
          </p:nvSpPr>
          <p:spPr>
            <a:xfrm>
              <a:off x="5908601"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21" name="Rectangle 20"/>
            <p:cNvSpPr/>
            <p:nvPr/>
          </p:nvSpPr>
          <p:spPr>
            <a:xfrm>
              <a:off x="6635067"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grpSp>
      <p:grpSp>
        <p:nvGrpSpPr>
          <p:cNvPr id="22" name="Group 21"/>
          <p:cNvGrpSpPr/>
          <p:nvPr/>
        </p:nvGrpSpPr>
        <p:grpSpPr>
          <a:xfrm>
            <a:off x="615565" y="3984878"/>
            <a:ext cx="7577544" cy="713871"/>
            <a:chOff x="-64368" y="3317365"/>
            <a:chExt cx="7577544" cy="713871"/>
          </a:xfrm>
        </p:grpSpPr>
        <p:sp>
          <p:nvSpPr>
            <p:cNvPr id="23" name="Rectangle 22"/>
            <p:cNvSpPr/>
            <p:nvPr/>
          </p:nvSpPr>
          <p:spPr>
            <a:xfrm>
              <a:off x="-64368" y="3318947"/>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24" name="Rectangle 23"/>
            <p:cNvSpPr/>
            <p:nvPr/>
          </p:nvSpPr>
          <p:spPr>
            <a:xfrm>
              <a:off x="665551" y="3318947"/>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25" name="Rectangle 24"/>
            <p:cNvSpPr/>
            <p:nvPr/>
          </p:nvSpPr>
          <p:spPr>
            <a:xfrm>
              <a:off x="1972103" y="3326035"/>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26" name="Rectangle 25"/>
            <p:cNvSpPr/>
            <p:nvPr/>
          </p:nvSpPr>
          <p:spPr>
            <a:xfrm>
              <a:off x="2698569" y="3326035"/>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27" name="Rectangle 26"/>
            <p:cNvSpPr/>
            <p:nvPr/>
          </p:nvSpPr>
          <p:spPr>
            <a:xfrm>
              <a:off x="4113974" y="3326035"/>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28" name="Rectangle 27"/>
            <p:cNvSpPr/>
            <p:nvPr/>
          </p:nvSpPr>
          <p:spPr>
            <a:xfrm>
              <a:off x="4822628" y="3326035"/>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29" name="Rectangle 28"/>
            <p:cNvSpPr/>
            <p:nvPr/>
          </p:nvSpPr>
          <p:spPr>
            <a:xfrm>
              <a:off x="6081509" y="3317365"/>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30" name="Rectangle 29"/>
            <p:cNvSpPr/>
            <p:nvPr/>
          </p:nvSpPr>
          <p:spPr>
            <a:xfrm>
              <a:off x="6807975" y="3317365"/>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grpSp>
      <p:grpSp>
        <p:nvGrpSpPr>
          <p:cNvPr id="31" name="Group 30"/>
          <p:cNvGrpSpPr/>
          <p:nvPr/>
        </p:nvGrpSpPr>
        <p:grpSpPr>
          <a:xfrm>
            <a:off x="394841" y="5153647"/>
            <a:ext cx="8018991" cy="713871"/>
            <a:chOff x="-285092" y="3317365"/>
            <a:chExt cx="8018991" cy="713871"/>
          </a:xfrm>
        </p:grpSpPr>
        <p:sp>
          <p:nvSpPr>
            <p:cNvPr id="32" name="Rectangle 31"/>
            <p:cNvSpPr/>
            <p:nvPr/>
          </p:nvSpPr>
          <p:spPr>
            <a:xfrm>
              <a:off x="-285092" y="3318947"/>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33" name="Rectangle 32"/>
            <p:cNvSpPr/>
            <p:nvPr/>
          </p:nvSpPr>
          <p:spPr>
            <a:xfrm>
              <a:off x="665551" y="3318947"/>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34" name="Rectangle 33"/>
            <p:cNvSpPr/>
            <p:nvPr/>
          </p:nvSpPr>
          <p:spPr>
            <a:xfrm>
              <a:off x="1845975" y="3326035"/>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35" name="Rectangle 34"/>
            <p:cNvSpPr/>
            <p:nvPr/>
          </p:nvSpPr>
          <p:spPr>
            <a:xfrm>
              <a:off x="2793165" y="3326035"/>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36" name="Rectangle 35"/>
            <p:cNvSpPr/>
            <p:nvPr/>
          </p:nvSpPr>
          <p:spPr>
            <a:xfrm>
              <a:off x="4050910" y="3326035"/>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37" name="Rectangle 36"/>
            <p:cNvSpPr/>
            <p:nvPr/>
          </p:nvSpPr>
          <p:spPr>
            <a:xfrm>
              <a:off x="5059113" y="3326035"/>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38" name="Rectangle 37"/>
            <p:cNvSpPr/>
            <p:nvPr/>
          </p:nvSpPr>
          <p:spPr>
            <a:xfrm>
              <a:off x="6081509" y="3317365"/>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39" name="Rectangle 38"/>
            <p:cNvSpPr/>
            <p:nvPr/>
          </p:nvSpPr>
          <p:spPr>
            <a:xfrm>
              <a:off x="7028698" y="3317365"/>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grpSp>
      <p:cxnSp>
        <p:nvCxnSpPr>
          <p:cNvPr id="40" name="Straight Arrow Connector 39"/>
          <p:cNvCxnSpPr>
            <a:stCxn id="9" idx="2"/>
          </p:cNvCxnSpPr>
          <p:nvPr/>
        </p:nvCxnSpPr>
        <p:spPr>
          <a:xfrm>
            <a:off x="4937685" y="2395890"/>
            <a:ext cx="1668604" cy="437559"/>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43" name="Straight Arrow Connector 42"/>
          <p:cNvCxnSpPr>
            <a:stCxn id="7" idx="2"/>
          </p:cNvCxnSpPr>
          <p:nvPr/>
        </p:nvCxnSpPr>
        <p:spPr>
          <a:xfrm flipH="1">
            <a:off x="2050685" y="2395890"/>
            <a:ext cx="1429164" cy="437559"/>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flipH="1">
            <a:off x="1128364" y="3522892"/>
            <a:ext cx="560311" cy="479326"/>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49" name="Straight Arrow Connector 48"/>
          <p:cNvCxnSpPr>
            <a:stCxn id="23" idx="2"/>
            <a:endCxn id="32" idx="0"/>
          </p:cNvCxnSpPr>
          <p:nvPr/>
        </p:nvCxnSpPr>
        <p:spPr>
          <a:xfrm flipH="1">
            <a:off x="747442" y="4691661"/>
            <a:ext cx="220724" cy="463568"/>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54" name="Straight Arrow Connector 53"/>
          <p:cNvCxnSpPr/>
          <p:nvPr/>
        </p:nvCxnSpPr>
        <p:spPr>
          <a:xfrm flipH="1">
            <a:off x="5436044" y="3529980"/>
            <a:ext cx="560311" cy="479326"/>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55" name="Straight Arrow Connector 54"/>
          <p:cNvCxnSpPr/>
          <p:nvPr/>
        </p:nvCxnSpPr>
        <p:spPr>
          <a:xfrm flipH="1">
            <a:off x="2809056" y="4698749"/>
            <a:ext cx="220724" cy="463568"/>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56" name="Straight Arrow Connector 55"/>
          <p:cNvCxnSpPr/>
          <p:nvPr/>
        </p:nvCxnSpPr>
        <p:spPr>
          <a:xfrm flipH="1">
            <a:off x="5012878" y="4751480"/>
            <a:ext cx="220724" cy="463568"/>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57" name="Straight Arrow Connector 56"/>
          <p:cNvCxnSpPr/>
          <p:nvPr/>
        </p:nvCxnSpPr>
        <p:spPr>
          <a:xfrm flipH="1">
            <a:off x="6958217" y="4698749"/>
            <a:ext cx="220724" cy="463568"/>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58" name="Straight Arrow Connector 57"/>
          <p:cNvCxnSpPr>
            <a:stCxn id="30" idx="2"/>
            <a:endCxn id="39" idx="0"/>
          </p:cNvCxnSpPr>
          <p:nvPr/>
        </p:nvCxnSpPr>
        <p:spPr>
          <a:xfrm>
            <a:off x="7840509" y="4690079"/>
            <a:ext cx="220723" cy="463568"/>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61" name="Straight Arrow Connector 60"/>
          <p:cNvCxnSpPr/>
          <p:nvPr/>
        </p:nvCxnSpPr>
        <p:spPr>
          <a:xfrm>
            <a:off x="5895170" y="4705837"/>
            <a:ext cx="220723" cy="463568"/>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62" name="Straight Arrow Connector 61"/>
          <p:cNvCxnSpPr/>
          <p:nvPr/>
        </p:nvCxnSpPr>
        <p:spPr>
          <a:xfrm>
            <a:off x="3626762" y="4698749"/>
            <a:ext cx="220723" cy="463568"/>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63" name="Straight Arrow Connector 62"/>
          <p:cNvCxnSpPr/>
          <p:nvPr/>
        </p:nvCxnSpPr>
        <p:spPr>
          <a:xfrm>
            <a:off x="1608537" y="4698749"/>
            <a:ext cx="220723" cy="463568"/>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65" name="Straight Arrow Connector 64"/>
          <p:cNvCxnSpPr>
            <a:stCxn id="20" idx="2"/>
          </p:cNvCxnSpPr>
          <p:nvPr/>
        </p:nvCxnSpPr>
        <p:spPr>
          <a:xfrm>
            <a:off x="6958890" y="3538650"/>
            <a:ext cx="601213" cy="507393"/>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a:off x="2775562" y="3517251"/>
            <a:ext cx="601213" cy="507393"/>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69" name="TextBox 68"/>
          <p:cNvSpPr txBox="1"/>
          <p:nvPr/>
        </p:nvSpPr>
        <p:spPr>
          <a:xfrm>
            <a:off x="7708631" y="5867518"/>
            <a:ext cx="1546786" cy="923330"/>
          </a:xfrm>
          <a:prstGeom prst="rect">
            <a:avLst/>
          </a:prstGeom>
          <a:noFill/>
        </p:spPr>
        <p:txBody>
          <a:bodyPr wrap="square" rtlCol="0">
            <a:spAutoFit/>
          </a:bodyPr>
          <a:lstStyle/>
          <a:p>
            <a:r>
              <a:rPr lang="en-US" dirty="0">
                <a:solidFill>
                  <a:srgbClr val="DE6769"/>
                </a:solidFill>
              </a:rPr>
              <a:t>This array of length 1 is sorted!</a:t>
            </a:r>
          </a:p>
        </p:txBody>
      </p:sp>
    </p:spTree>
    <p:extLst>
      <p:ext uri="{BB962C8B-B14F-4D97-AF65-F5344CB8AC3E}">
        <p14:creationId xmlns:p14="http://schemas.microsoft.com/office/powerpoint/2010/main" val="17918158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285" y="66414"/>
            <a:ext cx="7886700" cy="847448"/>
          </a:xfrm>
        </p:spPr>
        <p:txBody>
          <a:bodyPr/>
          <a:lstStyle/>
          <a:p>
            <a:r>
              <a:rPr lang="en-US"/>
              <a:t>Then, merge them all back up!</a:t>
            </a:r>
            <a:endParaRPr lang="en-US" dirty="0"/>
          </a:p>
        </p:txBody>
      </p:sp>
      <p:grpSp>
        <p:nvGrpSpPr>
          <p:cNvPr id="95" name="Group 94"/>
          <p:cNvGrpSpPr/>
          <p:nvPr/>
        </p:nvGrpSpPr>
        <p:grpSpPr>
          <a:xfrm>
            <a:off x="779114" y="4076075"/>
            <a:ext cx="7544910" cy="725081"/>
            <a:chOff x="779114" y="4076075"/>
            <a:chExt cx="7544910" cy="725081"/>
          </a:xfrm>
        </p:grpSpPr>
        <p:grpSp>
          <p:nvGrpSpPr>
            <p:cNvPr id="22" name="Group 21"/>
            <p:cNvGrpSpPr/>
            <p:nvPr/>
          </p:nvGrpSpPr>
          <p:grpSpPr>
            <a:xfrm>
              <a:off x="779114" y="4091783"/>
              <a:ext cx="1410402" cy="709373"/>
              <a:chOff x="779114" y="3893003"/>
              <a:chExt cx="1410402" cy="709373"/>
            </a:xfrm>
          </p:grpSpPr>
          <p:sp>
            <p:nvSpPr>
              <p:cNvPr id="5" name="Rectangle 4"/>
              <p:cNvSpPr/>
              <p:nvPr/>
            </p:nvSpPr>
            <p:spPr>
              <a:xfrm>
                <a:off x="1484315" y="3897175"/>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14" name="Rectangle 13"/>
              <p:cNvSpPr/>
              <p:nvPr/>
            </p:nvSpPr>
            <p:spPr>
              <a:xfrm>
                <a:off x="779114" y="389300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grpSp>
        <p:grpSp>
          <p:nvGrpSpPr>
            <p:cNvPr id="23" name="Group 22"/>
            <p:cNvGrpSpPr/>
            <p:nvPr/>
          </p:nvGrpSpPr>
          <p:grpSpPr>
            <a:xfrm>
              <a:off x="2621337" y="4076075"/>
              <a:ext cx="1410402" cy="705202"/>
              <a:chOff x="2621337" y="3877295"/>
              <a:chExt cx="1410402" cy="705202"/>
            </a:xfrm>
          </p:grpSpPr>
          <p:sp>
            <p:nvSpPr>
              <p:cNvPr id="15" name="Rectangle 14"/>
              <p:cNvSpPr/>
              <p:nvPr/>
            </p:nvSpPr>
            <p:spPr>
              <a:xfrm>
                <a:off x="2621337" y="3877296"/>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17" name="Rectangle 16"/>
              <p:cNvSpPr/>
              <p:nvPr/>
            </p:nvSpPr>
            <p:spPr>
              <a:xfrm>
                <a:off x="3326538" y="3877295"/>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grpSp>
        <p:grpSp>
          <p:nvGrpSpPr>
            <p:cNvPr id="24" name="Group 23"/>
            <p:cNvGrpSpPr/>
            <p:nvPr/>
          </p:nvGrpSpPr>
          <p:grpSpPr>
            <a:xfrm>
              <a:off x="4816160" y="4091783"/>
              <a:ext cx="1406102" cy="705201"/>
              <a:chOff x="4816160" y="3893003"/>
              <a:chExt cx="1406102" cy="705201"/>
            </a:xfrm>
          </p:grpSpPr>
          <p:sp>
            <p:nvSpPr>
              <p:cNvPr id="18" name="Rectangle 17"/>
              <p:cNvSpPr/>
              <p:nvPr/>
            </p:nvSpPr>
            <p:spPr>
              <a:xfrm>
                <a:off x="4816160" y="389300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19" name="Rectangle 18"/>
              <p:cNvSpPr/>
              <p:nvPr/>
            </p:nvSpPr>
            <p:spPr>
              <a:xfrm>
                <a:off x="5517061" y="389300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grpSp>
          <p:nvGrpSpPr>
            <p:cNvPr id="26" name="Group 25"/>
            <p:cNvGrpSpPr/>
            <p:nvPr/>
          </p:nvGrpSpPr>
          <p:grpSpPr>
            <a:xfrm>
              <a:off x="6878419" y="4091783"/>
              <a:ext cx="1445605" cy="705201"/>
              <a:chOff x="6878419" y="3893003"/>
              <a:chExt cx="1445605" cy="705201"/>
            </a:xfrm>
          </p:grpSpPr>
          <p:sp>
            <p:nvSpPr>
              <p:cNvPr id="20" name="Rectangle 19"/>
              <p:cNvSpPr/>
              <p:nvPr/>
            </p:nvSpPr>
            <p:spPr>
              <a:xfrm>
                <a:off x="6878419" y="389300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21" name="Rectangle 20"/>
              <p:cNvSpPr/>
              <p:nvPr/>
            </p:nvSpPr>
            <p:spPr>
              <a:xfrm>
                <a:off x="7618823" y="389300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grpSp>
      </p:grpSp>
      <p:grpSp>
        <p:nvGrpSpPr>
          <p:cNvPr id="36" name="Group 35"/>
          <p:cNvGrpSpPr/>
          <p:nvPr/>
        </p:nvGrpSpPr>
        <p:grpSpPr>
          <a:xfrm>
            <a:off x="5189911" y="2688756"/>
            <a:ext cx="2820074" cy="712577"/>
            <a:chOff x="5189911" y="2489976"/>
            <a:chExt cx="2820074" cy="712577"/>
          </a:xfrm>
        </p:grpSpPr>
        <p:sp>
          <p:nvSpPr>
            <p:cNvPr id="27" name="Rectangle 26"/>
            <p:cNvSpPr/>
            <p:nvPr/>
          </p:nvSpPr>
          <p:spPr>
            <a:xfrm>
              <a:off x="5189911" y="249735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28" name="Rectangle 27"/>
            <p:cNvSpPr/>
            <p:nvPr/>
          </p:nvSpPr>
          <p:spPr>
            <a:xfrm>
              <a:off x="5905115" y="2489977"/>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29" name="Rectangle 28"/>
            <p:cNvSpPr/>
            <p:nvPr/>
          </p:nvSpPr>
          <p:spPr>
            <a:xfrm>
              <a:off x="6599583" y="2489976"/>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30" name="Rectangle 29"/>
            <p:cNvSpPr/>
            <p:nvPr/>
          </p:nvSpPr>
          <p:spPr>
            <a:xfrm>
              <a:off x="7304784" y="249735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grpSp>
      <p:grpSp>
        <p:nvGrpSpPr>
          <p:cNvPr id="35" name="Group 34"/>
          <p:cNvGrpSpPr/>
          <p:nvPr/>
        </p:nvGrpSpPr>
        <p:grpSpPr>
          <a:xfrm>
            <a:off x="1175797" y="2696132"/>
            <a:ext cx="2800196" cy="705201"/>
            <a:chOff x="1175797" y="2497352"/>
            <a:chExt cx="2800196" cy="705201"/>
          </a:xfrm>
        </p:grpSpPr>
        <p:sp>
          <p:nvSpPr>
            <p:cNvPr id="31" name="Rectangle 30"/>
            <p:cNvSpPr/>
            <p:nvPr/>
          </p:nvSpPr>
          <p:spPr>
            <a:xfrm>
              <a:off x="1175797" y="249735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32" name="Rectangle 31"/>
            <p:cNvSpPr/>
            <p:nvPr/>
          </p:nvSpPr>
          <p:spPr>
            <a:xfrm>
              <a:off x="1893051" y="249735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33" name="Rectangle 32"/>
            <p:cNvSpPr/>
            <p:nvPr/>
          </p:nvSpPr>
          <p:spPr>
            <a:xfrm>
              <a:off x="2575466" y="249735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34" name="Rectangle 33"/>
            <p:cNvSpPr/>
            <p:nvPr/>
          </p:nvSpPr>
          <p:spPr>
            <a:xfrm>
              <a:off x="3270792" y="249735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grpSp>
      <p:grpSp>
        <p:nvGrpSpPr>
          <p:cNvPr id="54" name="Group 53"/>
          <p:cNvGrpSpPr/>
          <p:nvPr/>
        </p:nvGrpSpPr>
        <p:grpSpPr>
          <a:xfrm>
            <a:off x="1553712" y="1419768"/>
            <a:ext cx="5766649" cy="705201"/>
            <a:chOff x="1553712" y="1220988"/>
            <a:chExt cx="5766649" cy="705201"/>
          </a:xfrm>
        </p:grpSpPr>
        <p:grpSp>
          <p:nvGrpSpPr>
            <p:cNvPr id="37" name="Group 36"/>
            <p:cNvGrpSpPr/>
            <p:nvPr/>
          </p:nvGrpSpPr>
          <p:grpSpPr>
            <a:xfrm>
              <a:off x="1553712" y="1220988"/>
              <a:ext cx="5766649" cy="705201"/>
              <a:chOff x="1573619" y="3296093"/>
              <a:chExt cx="5766649" cy="705201"/>
            </a:xfrm>
            <a:solidFill>
              <a:schemeClr val="accent4">
                <a:lumMod val="20000"/>
                <a:lumOff val="80000"/>
              </a:schemeClr>
            </a:solidFill>
          </p:grpSpPr>
          <p:sp>
            <p:nvSpPr>
              <p:cNvPr id="38" name="Rectangle 37"/>
              <p:cNvSpPr/>
              <p:nvPr/>
            </p:nvSpPr>
            <p:spPr>
              <a:xfrm>
                <a:off x="1573619"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39" name="Rectangle 38"/>
              <p:cNvSpPr/>
              <p:nvPr/>
            </p:nvSpPr>
            <p:spPr>
              <a:xfrm>
                <a:off x="2303538"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40" name="Rectangle 39"/>
              <p:cNvSpPr/>
              <p:nvPr/>
            </p:nvSpPr>
            <p:spPr>
              <a:xfrm>
                <a:off x="3012192"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41" name="Rectangle 40"/>
              <p:cNvSpPr/>
              <p:nvPr/>
            </p:nvSpPr>
            <p:spPr>
              <a:xfrm>
                <a:off x="3738658"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42" name="Rectangle 41"/>
              <p:cNvSpPr/>
              <p:nvPr/>
            </p:nvSpPr>
            <p:spPr>
              <a:xfrm>
                <a:off x="4470028"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43" name="Rectangle 42"/>
              <p:cNvSpPr/>
              <p:nvPr/>
            </p:nvSpPr>
            <p:spPr>
              <a:xfrm>
                <a:off x="5178682"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44" name="Rectangle 43"/>
              <p:cNvSpPr/>
              <p:nvPr/>
            </p:nvSpPr>
            <p:spPr>
              <a:xfrm>
                <a:off x="5908601"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45" name="Rectangle 44"/>
              <p:cNvSpPr/>
              <p:nvPr/>
            </p:nvSpPr>
            <p:spPr>
              <a:xfrm>
                <a:off x="6635067"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grpSp>
        <p:sp>
          <p:nvSpPr>
            <p:cNvPr id="46" name="Rectangle 45"/>
            <p:cNvSpPr/>
            <p:nvPr/>
          </p:nvSpPr>
          <p:spPr>
            <a:xfrm>
              <a:off x="1554075" y="1220988"/>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p>
          </p:txBody>
        </p:sp>
        <p:sp>
          <p:nvSpPr>
            <p:cNvPr id="47" name="Rectangle 46"/>
            <p:cNvSpPr/>
            <p:nvPr/>
          </p:nvSpPr>
          <p:spPr>
            <a:xfrm>
              <a:off x="2283631" y="1220988"/>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2</a:t>
              </a:r>
              <a:endParaRPr lang="en-US" sz="3200" dirty="0">
                <a:solidFill>
                  <a:schemeClr val="tx1"/>
                </a:solidFill>
              </a:endParaRPr>
            </a:p>
          </p:txBody>
        </p:sp>
        <p:sp>
          <p:nvSpPr>
            <p:cNvPr id="48" name="Rectangle 47"/>
            <p:cNvSpPr/>
            <p:nvPr/>
          </p:nvSpPr>
          <p:spPr>
            <a:xfrm>
              <a:off x="2992285" y="1220988"/>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p>
          </p:txBody>
        </p:sp>
        <p:sp>
          <p:nvSpPr>
            <p:cNvPr id="49" name="Rectangle 48"/>
            <p:cNvSpPr/>
            <p:nvPr/>
          </p:nvSpPr>
          <p:spPr>
            <a:xfrm>
              <a:off x="3718751" y="1220988"/>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p>
          </p:txBody>
        </p:sp>
        <p:sp>
          <p:nvSpPr>
            <p:cNvPr id="50" name="Rectangle 49"/>
            <p:cNvSpPr/>
            <p:nvPr/>
          </p:nvSpPr>
          <p:spPr>
            <a:xfrm>
              <a:off x="4450121" y="1220988"/>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p>
          </p:txBody>
        </p:sp>
        <p:sp>
          <p:nvSpPr>
            <p:cNvPr id="51" name="Rectangle 50"/>
            <p:cNvSpPr/>
            <p:nvPr/>
          </p:nvSpPr>
          <p:spPr>
            <a:xfrm>
              <a:off x="5158775" y="1220988"/>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p>
          </p:txBody>
        </p:sp>
        <p:sp>
          <p:nvSpPr>
            <p:cNvPr id="52" name="Rectangle 51"/>
            <p:cNvSpPr/>
            <p:nvPr/>
          </p:nvSpPr>
          <p:spPr>
            <a:xfrm>
              <a:off x="5888694" y="1220988"/>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p>
          </p:txBody>
        </p:sp>
        <p:sp>
          <p:nvSpPr>
            <p:cNvPr id="53" name="Rectangle 52"/>
            <p:cNvSpPr/>
            <p:nvPr/>
          </p:nvSpPr>
          <p:spPr>
            <a:xfrm>
              <a:off x="6615160" y="1220988"/>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p>
          </p:txBody>
        </p:sp>
      </p:grpSp>
      <p:cxnSp>
        <p:nvCxnSpPr>
          <p:cNvPr id="62" name="Straight Arrow Connector 61"/>
          <p:cNvCxnSpPr>
            <a:endCxn id="29" idx="2"/>
          </p:cNvCxnSpPr>
          <p:nvPr/>
        </p:nvCxnSpPr>
        <p:spPr>
          <a:xfrm flipH="1" flipV="1">
            <a:off x="6952184" y="3393957"/>
            <a:ext cx="666639" cy="714150"/>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63" name="Straight Arrow Connector 62"/>
          <p:cNvCxnSpPr/>
          <p:nvPr/>
        </p:nvCxnSpPr>
        <p:spPr>
          <a:xfrm flipH="1" flipV="1">
            <a:off x="2952796" y="3369919"/>
            <a:ext cx="373742" cy="696591"/>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flipH="1" flipV="1">
            <a:off x="5189911" y="2140677"/>
            <a:ext cx="1073989" cy="497893"/>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69" name="Straight Arrow Connector 68"/>
          <p:cNvCxnSpPr/>
          <p:nvPr/>
        </p:nvCxnSpPr>
        <p:spPr>
          <a:xfrm flipV="1">
            <a:off x="2575466" y="2156386"/>
            <a:ext cx="1047926" cy="530180"/>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72" name="Straight Arrow Connector 71"/>
          <p:cNvCxnSpPr/>
          <p:nvPr/>
        </p:nvCxnSpPr>
        <p:spPr>
          <a:xfrm flipV="1">
            <a:off x="1484315" y="3401333"/>
            <a:ext cx="530432" cy="659034"/>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82" name="Straight Arrow Connector 81"/>
          <p:cNvCxnSpPr>
            <a:endCxn id="28" idx="2"/>
          </p:cNvCxnSpPr>
          <p:nvPr/>
        </p:nvCxnSpPr>
        <p:spPr>
          <a:xfrm flipV="1">
            <a:off x="5536398" y="3393958"/>
            <a:ext cx="721318" cy="705679"/>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grpSp>
        <p:nvGrpSpPr>
          <p:cNvPr id="94" name="Group 93"/>
          <p:cNvGrpSpPr/>
          <p:nvPr/>
        </p:nvGrpSpPr>
        <p:grpSpPr>
          <a:xfrm>
            <a:off x="801684" y="4765568"/>
            <a:ext cx="7539565" cy="721866"/>
            <a:chOff x="801684" y="4765568"/>
            <a:chExt cx="7539565" cy="721866"/>
          </a:xfrm>
        </p:grpSpPr>
        <p:cxnSp>
          <p:nvCxnSpPr>
            <p:cNvPr id="56" name="Straight Arrow Connector 55"/>
            <p:cNvCxnSpPr>
              <a:stCxn id="12" idx="0"/>
              <a:endCxn id="21" idx="2"/>
            </p:cNvCxnSpPr>
            <p:nvPr/>
          </p:nvCxnSpPr>
          <p:spPr>
            <a:xfrm flipH="1" flipV="1">
              <a:off x="7971424" y="4796984"/>
              <a:ext cx="284240" cy="690450"/>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58" name="Straight Arrow Connector 57"/>
            <p:cNvCxnSpPr/>
            <p:nvPr/>
          </p:nvCxnSpPr>
          <p:spPr>
            <a:xfrm flipH="1" flipV="1">
              <a:off x="5876291" y="4781276"/>
              <a:ext cx="284240" cy="690450"/>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59" name="Straight Arrow Connector 58"/>
            <p:cNvCxnSpPr/>
            <p:nvPr/>
          </p:nvCxnSpPr>
          <p:spPr>
            <a:xfrm flipH="1" flipV="1">
              <a:off x="3712397" y="4765568"/>
              <a:ext cx="284240" cy="690450"/>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60" name="Straight Arrow Connector 59"/>
            <p:cNvCxnSpPr/>
            <p:nvPr/>
          </p:nvCxnSpPr>
          <p:spPr>
            <a:xfrm flipH="1" flipV="1">
              <a:off x="1670273" y="4805328"/>
              <a:ext cx="197973" cy="650690"/>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75" name="Straight Arrow Connector 74"/>
            <p:cNvCxnSpPr>
              <a:endCxn id="14" idx="2"/>
            </p:cNvCxnSpPr>
            <p:nvPr/>
          </p:nvCxnSpPr>
          <p:spPr>
            <a:xfrm flipV="1">
              <a:off x="801684" y="4796984"/>
              <a:ext cx="330031" cy="690450"/>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77" name="Straight Arrow Connector 76"/>
            <p:cNvCxnSpPr/>
            <p:nvPr/>
          </p:nvCxnSpPr>
          <p:spPr>
            <a:xfrm flipV="1">
              <a:off x="2920092" y="4789130"/>
              <a:ext cx="330031" cy="690450"/>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78" name="Straight Arrow Connector 77"/>
            <p:cNvCxnSpPr>
              <a:endCxn id="18" idx="2"/>
            </p:cNvCxnSpPr>
            <p:nvPr/>
          </p:nvCxnSpPr>
          <p:spPr>
            <a:xfrm flipV="1">
              <a:off x="5128430" y="4796984"/>
              <a:ext cx="40331" cy="682596"/>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cxnSp>
          <p:nvCxnSpPr>
            <p:cNvPr id="80" name="Straight Arrow Connector 79"/>
            <p:cNvCxnSpPr/>
            <p:nvPr/>
          </p:nvCxnSpPr>
          <p:spPr>
            <a:xfrm flipV="1">
              <a:off x="7210853" y="4813308"/>
              <a:ext cx="211504" cy="638783"/>
            </a:xfrm>
            <a:prstGeom prst="straightConnector1">
              <a:avLst/>
            </a:prstGeom>
            <a:ln w="25400">
              <a:tailEnd type="stealth" w="lg" len="lg"/>
            </a:ln>
          </p:spPr>
          <p:style>
            <a:lnRef idx="3">
              <a:schemeClr val="dk1"/>
            </a:lnRef>
            <a:fillRef idx="0">
              <a:schemeClr val="dk1"/>
            </a:fillRef>
            <a:effectRef idx="2">
              <a:schemeClr val="dk1"/>
            </a:effectRef>
            <a:fontRef idx="minor">
              <a:schemeClr val="tx1"/>
            </a:fontRef>
          </p:style>
        </p:cxnSp>
        <p:sp>
          <p:nvSpPr>
            <p:cNvPr id="84" name="TextBox 83"/>
            <p:cNvSpPr txBox="1"/>
            <p:nvPr/>
          </p:nvSpPr>
          <p:spPr>
            <a:xfrm>
              <a:off x="7316605" y="4970235"/>
              <a:ext cx="1024644" cy="369332"/>
            </a:xfrm>
            <a:prstGeom prst="rect">
              <a:avLst/>
            </a:prstGeom>
            <a:noFill/>
          </p:spPr>
          <p:txBody>
            <a:bodyPr wrap="square" rtlCol="0">
              <a:spAutoFit/>
            </a:bodyPr>
            <a:lstStyle/>
            <a:p>
              <a:r>
                <a:rPr lang="en-US" dirty="0">
                  <a:solidFill>
                    <a:schemeClr val="accent1"/>
                  </a:solidFill>
                </a:rPr>
                <a:t>Merge!</a:t>
              </a:r>
            </a:p>
          </p:txBody>
        </p:sp>
        <p:sp>
          <p:nvSpPr>
            <p:cNvPr id="85" name="TextBox 84"/>
            <p:cNvSpPr txBox="1"/>
            <p:nvPr/>
          </p:nvSpPr>
          <p:spPr>
            <a:xfrm>
              <a:off x="5104637" y="4989350"/>
              <a:ext cx="1024644" cy="369332"/>
            </a:xfrm>
            <a:prstGeom prst="rect">
              <a:avLst/>
            </a:prstGeom>
            <a:noFill/>
          </p:spPr>
          <p:txBody>
            <a:bodyPr wrap="square" rtlCol="0">
              <a:spAutoFit/>
            </a:bodyPr>
            <a:lstStyle/>
            <a:p>
              <a:r>
                <a:rPr lang="en-US" dirty="0">
                  <a:solidFill>
                    <a:schemeClr val="accent1"/>
                  </a:solidFill>
                </a:rPr>
                <a:t>Merge!</a:t>
              </a:r>
            </a:p>
          </p:txBody>
        </p:sp>
        <p:sp>
          <p:nvSpPr>
            <p:cNvPr id="86" name="TextBox 85"/>
            <p:cNvSpPr txBox="1"/>
            <p:nvPr/>
          </p:nvSpPr>
          <p:spPr>
            <a:xfrm>
              <a:off x="3080140" y="5004158"/>
              <a:ext cx="1024644" cy="369332"/>
            </a:xfrm>
            <a:prstGeom prst="rect">
              <a:avLst/>
            </a:prstGeom>
            <a:noFill/>
          </p:spPr>
          <p:txBody>
            <a:bodyPr wrap="square" rtlCol="0">
              <a:spAutoFit/>
            </a:bodyPr>
            <a:lstStyle/>
            <a:p>
              <a:r>
                <a:rPr lang="en-US" dirty="0">
                  <a:solidFill>
                    <a:schemeClr val="accent1"/>
                  </a:solidFill>
                </a:rPr>
                <a:t>Merge!</a:t>
              </a:r>
            </a:p>
          </p:txBody>
        </p:sp>
        <p:sp>
          <p:nvSpPr>
            <p:cNvPr id="87" name="TextBox 86"/>
            <p:cNvSpPr txBox="1"/>
            <p:nvPr/>
          </p:nvSpPr>
          <p:spPr>
            <a:xfrm>
              <a:off x="926837" y="5004158"/>
              <a:ext cx="1024644" cy="369332"/>
            </a:xfrm>
            <a:prstGeom prst="rect">
              <a:avLst/>
            </a:prstGeom>
            <a:noFill/>
          </p:spPr>
          <p:txBody>
            <a:bodyPr wrap="square" rtlCol="0">
              <a:spAutoFit/>
            </a:bodyPr>
            <a:lstStyle/>
            <a:p>
              <a:r>
                <a:rPr lang="en-US" dirty="0">
                  <a:solidFill>
                    <a:schemeClr val="accent1"/>
                  </a:solidFill>
                </a:rPr>
                <a:t>Merge!</a:t>
              </a:r>
            </a:p>
          </p:txBody>
        </p:sp>
      </p:grpSp>
      <p:sp>
        <p:nvSpPr>
          <p:cNvPr id="88" name="TextBox 87"/>
          <p:cNvSpPr txBox="1"/>
          <p:nvPr/>
        </p:nvSpPr>
        <p:spPr>
          <a:xfrm>
            <a:off x="2055496" y="3565557"/>
            <a:ext cx="1024644" cy="369332"/>
          </a:xfrm>
          <a:prstGeom prst="rect">
            <a:avLst/>
          </a:prstGeom>
          <a:noFill/>
        </p:spPr>
        <p:txBody>
          <a:bodyPr wrap="square" rtlCol="0">
            <a:spAutoFit/>
          </a:bodyPr>
          <a:lstStyle/>
          <a:p>
            <a:r>
              <a:rPr lang="en-US" dirty="0">
                <a:solidFill>
                  <a:schemeClr val="accent1"/>
                </a:solidFill>
              </a:rPr>
              <a:t>Merge!</a:t>
            </a:r>
          </a:p>
        </p:txBody>
      </p:sp>
      <p:sp>
        <p:nvSpPr>
          <p:cNvPr id="89" name="TextBox 88"/>
          <p:cNvSpPr txBox="1"/>
          <p:nvPr/>
        </p:nvSpPr>
        <p:spPr>
          <a:xfrm>
            <a:off x="6097994" y="3557964"/>
            <a:ext cx="1024644" cy="369332"/>
          </a:xfrm>
          <a:prstGeom prst="rect">
            <a:avLst/>
          </a:prstGeom>
          <a:noFill/>
        </p:spPr>
        <p:txBody>
          <a:bodyPr wrap="square" rtlCol="0">
            <a:spAutoFit/>
          </a:bodyPr>
          <a:lstStyle/>
          <a:p>
            <a:r>
              <a:rPr lang="en-US" dirty="0">
                <a:solidFill>
                  <a:schemeClr val="accent1"/>
                </a:solidFill>
              </a:rPr>
              <a:t>Merge!</a:t>
            </a:r>
          </a:p>
        </p:txBody>
      </p:sp>
      <p:sp>
        <p:nvSpPr>
          <p:cNvPr id="90" name="TextBox 89"/>
          <p:cNvSpPr txBox="1"/>
          <p:nvPr/>
        </p:nvSpPr>
        <p:spPr>
          <a:xfrm>
            <a:off x="3953425" y="2200606"/>
            <a:ext cx="1024644" cy="369332"/>
          </a:xfrm>
          <a:prstGeom prst="rect">
            <a:avLst/>
          </a:prstGeom>
          <a:noFill/>
        </p:spPr>
        <p:txBody>
          <a:bodyPr wrap="square" rtlCol="0">
            <a:spAutoFit/>
          </a:bodyPr>
          <a:lstStyle/>
          <a:p>
            <a:r>
              <a:rPr lang="en-US" dirty="0">
                <a:solidFill>
                  <a:schemeClr val="accent1"/>
                </a:solidFill>
              </a:rPr>
              <a:t>Merge!</a:t>
            </a:r>
          </a:p>
        </p:txBody>
      </p:sp>
      <p:grpSp>
        <p:nvGrpSpPr>
          <p:cNvPr id="93" name="Group 92"/>
          <p:cNvGrpSpPr/>
          <p:nvPr/>
        </p:nvGrpSpPr>
        <p:grpSpPr>
          <a:xfrm>
            <a:off x="459672" y="5487434"/>
            <a:ext cx="8148592" cy="1173546"/>
            <a:chOff x="459672" y="5487434"/>
            <a:chExt cx="8148592" cy="1173546"/>
          </a:xfrm>
        </p:grpSpPr>
        <p:sp>
          <p:nvSpPr>
            <p:cNvPr id="6" name="Rectangle 5"/>
            <p:cNvSpPr/>
            <p:nvPr/>
          </p:nvSpPr>
          <p:spPr>
            <a:xfrm>
              <a:off x="1484315" y="5487434"/>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7" name="Rectangle 6"/>
            <p:cNvSpPr/>
            <p:nvPr/>
          </p:nvSpPr>
          <p:spPr>
            <a:xfrm>
              <a:off x="2610413" y="5487434"/>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8" name="Rectangle 7"/>
            <p:cNvSpPr/>
            <p:nvPr/>
          </p:nvSpPr>
          <p:spPr>
            <a:xfrm>
              <a:off x="3674812" y="5487434"/>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9" name="Rectangle 8"/>
            <p:cNvSpPr/>
            <p:nvPr/>
          </p:nvSpPr>
          <p:spPr>
            <a:xfrm>
              <a:off x="4783866" y="5487434"/>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10" name="Rectangle 9"/>
            <p:cNvSpPr/>
            <p:nvPr/>
          </p:nvSpPr>
          <p:spPr>
            <a:xfrm>
              <a:off x="5830446" y="5487434"/>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11" name="Rectangle 10"/>
            <p:cNvSpPr/>
            <p:nvPr/>
          </p:nvSpPr>
          <p:spPr>
            <a:xfrm>
              <a:off x="6878420" y="5487434"/>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12" name="Rectangle 11"/>
            <p:cNvSpPr/>
            <p:nvPr/>
          </p:nvSpPr>
          <p:spPr>
            <a:xfrm>
              <a:off x="7903063" y="5487434"/>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sp>
          <p:nvSpPr>
            <p:cNvPr id="13" name="Rectangle 12"/>
            <p:cNvSpPr/>
            <p:nvPr/>
          </p:nvSpPr>
          <p:spPr>
            <a:xfrm>
              <a:off x="459672" y="5487434"/>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91" name="TextBox 90"/>
            <p:cNvSpPr txBox="1"/>
            <p:nvPr/>
          </p:nvSpPr>
          <p:spPr>
            <a:xfrm>
              <a:off x="1175797" y="6291648"/>
              <a:ext cx="7337893" cy="369332"/>
            </a:xfrm>
            <a:prstGeom prst="rect">
              <a:avLst/>
            </a:prstGeom>
            <a:noFill/>
          </p:spPr>
          <p:txBody>
            <a:bodyPr wrap="square" rtlCol="0">
              <a:spAutoFit/>
            </a:bodyPr>
            <a:lstStyle/>
            <a:p>
              <a:r>
                <a:rPr lang="en-US" dirty="0">
                  <a:solidFill>
                    <a:srgbClr val="DE6769"/>
                  </a:solidFill>
                </a:rPr>
                <a:t>A bunch of sorted lists of length 1 (in the order of the original sequence).</a:t>
              </a:r>
            </a:p>
          </p:txBody>
        </p:sp>
      </p:grpSp>
      <p:sp>
        <p:nvSpPr>
          <p:cNvPr id="92" name="TextBox 91"/>
          <p:cNvSpPr txBox="1"/>
          <p:nvPr/>
        </p:nvSpPr>
        <p:spPr>
          <a:xfrm>
            <a:off x="3546822" y="988313"/>
            <a:ext cx="1964553" cy="369332"/>
          </a:xfrm>
          <a:prstGeom prst="rect">
            <a:avLst/>
          </a:prstGeom>
          <a:noFill/>
        </p:spPr>
        <p:txBody>
          <a:bodyPr wrap="square" rtlCol="0">
            <a:spAutoFit/>
          </a:bodyPr>
          <a:lstStyle/>
          <a:p>
            <a:r>
              <a:rPr lang="en-US" dirty="0">
                <a:solidFill>
                  <a:srgbClr val="DE6769"/>
                </a:solidFill>
              </a:rPr>
              <a:t>Sorted sequence!</a:t>
            </a:r>
          </a:p>
        </p:txBody>
      </p:sp>
    </p:spTree>
    <p:extLst>
      <p:ext uri="{BB962C8B-B14F-4D97-AF65-F5344CB8AC3E}">
        <p14:creationId xmlns:p14="http://schemas.microsoft.com/office/powerpoint/2010/main" val="979258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animEffect transition="in" filter="wipe(down)">
                                      <p:cBhvr>
                                        <p:cTn id="7" dur="500"/>
                                        <p:tgtEl>
                                          <p:spTgt spid="9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62"/>
                                        </p:tgtEl>
                                        <p:attrNameLst>
                                          <p:attrName>style.visibility</p:attrName>
                                        </p:attrNameLst>
                                      </p:cBhvr>
                                      <p:to>
                                        <p:strVal val="visible"/>
                                      </p:to>
                                    </p:set>
                                    <p:animEffect transition="in" filter="wipe(down)">
                                      <p:cBhvr>
                                        <p:cTn id="15" dur="500"/>
                                        <p:tgtEl>
                                          <p:spTgt spid="62"/>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89"/>
                                        </p:tgtEl>
                                        <p:attrNameLst>
                                          <p:attrName>style.visibility</p:attrName>
                                        </p:attrNameLst>
                                      </p:cBhvr>
                                      <p:to>
                                        <p:strVal val="visible"/>
                                      </p:to>
                                    </p:set>
                                    <p:animEffect transition="in" filter="wipe(down)">
                                      <p:cBhvr>
                                        <p:cTn id="18" dur="500"/>
                                        <p:tgtEl>
                                          <p:spTgt spid="89"/>
                                        </p:tgtEl>
                                      </p:cBhvr>
                                    </p:animEffect>
                                  </p:childTnLst>
                                </p:cTn>
                              </p:par>
                              <p:par>
                                <p:cTn id="19" presetID="22" presetClass="entr" presetSubtype="4" fill="hold" nodeType="withEffect">
                                  <p:stCondLst>
                                    <p:cond delay="0"/>
                                  </p:stCondLst>
                                  <p:childTnLst>
                                    <p:set>
                                      <p:cBhvr>
                                        <p:cTn id="20" dur="1" fill="hold">
                                          <p:stCondLst>
                                            <p:cond delay="0"/>
                                          </p:stCondLst>
                                        </p:cTn>
                                        <p:tgtEl>
                                          <p:spTgt spid="82"/>
                                        </p:tgtEl>
                                        <p:attrNameLst>
                                          <p:attrName>style.visibility</p:attrName>
                                        </p:attrNameLst>
                                      </p:cBhvr>
                                      <p:to>
                                        <p:strVal val="visible"/>
                                      </p:to>
                                    </p:set>
                                    <p:animEffect transition="in" filter="wipe(down)">
                                      <p:cBhvr>
                                        <p:cTn id="21" dur="500"/>
                                        <p:tgtEl>
                                          <p:spTgt spid="82"/>
                                        </p:tgtEl>
                                      </p:cBhvr>
                                    </p:animEffect>
                                  </p:childTnLst>
                                </p:cTn>
                              </p:par>
                              <p:par>
                                <p:cTn id="22" presetID="22" presetClass="entr" presetSubtype="4" fill="hold" nodeType="withEffect">
                                  <p:stCondLst>
                                    <p:cond delay="0"/>
                                  </p:stCondLst>
                                  <p:childTnLst>
                                    <p:set>
                                      <p:cBhvr>
                                        <p:cTn id="23" dur="1" fill="hold">
                                          <p:stCondLst>
                                            <p:cond delay="0"/>
                                          </p:stCondLst>
                                        </p:cTn>
                                        <p:tgtEl>
                                          <p:spTgt spid="63"/>
                                        </p:tgtEl>
                                        <p:attrNameLst>
                                          <p:attrName>style.visibility</p:attrName>
                                        </p:attrNameLst>
                                      </p:cBhvr>
                                      <p:to>
                                        <p:strVal val="visible"/>
                                      </p:to>
                                    </p:set>
                                    <p:animEffect transition="in" filter="wipe(down)">
                                      <p:cBhvr>
                                        <p:cTn id="24" dur="500"/>
                                        <p:tgtEl>
                                          <p:spTgt spid="63"/>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88"/>
                                        </p:tgtEl>
                                        <p:attrNameLst>
                                          <p:attrName>style.visibility</p:attrName>
                                        </p:attrNameLst>
                                      </p:cBhvr>
                                      <p:to>
                                        <p:strVal val="visible"/>
                                      </p:to>
                                    </p:set>
                                    <p:animEffect transition="in" filter="wipe(down)">
                                      <p:cBhvr>
                                        <p:cTn id="27" dur="500"/>
                                        <p:tgtEl>
                                          <p:spTgt spid="88"/>
                                        </p:tgtEl>
                                      </p:cBhvr>
                                    </p:animEffect>
                                  </p:childTnLst>
                                </p:cTn>
                              </p:par>
                              <p:par>
                                <p:cTn id="28" presetID="22" presetClass="entr" presetSubtype="4" fill="hold"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wipe(down)">
                                      <p:cBhvr>
                                        <p:cTn id="30" dur="500"/>
                                        <p:tgtEl>
                                          <p:spTgt spid="72"/>
                                        </p:tgtEl>
                                      </p:cBhvr>
                                    </p:animEffect>
                                  </p:childTnLst>
                                </p:cTn>
                              </p:par>
                            </p:childTnLst>
                          </p:cTn>
                        </p:par>
                        <p:par>
                          <p:cTn id="31" fill="hold">
                            <p:stCondLst>
                              <p:cond delay="500"/>
                            </p:stCondLst>
                            <p:childTnLst>
                              <p:par>
                                <p:cTn id="32" presetID="1" presetClass="entr" presetSubtype="0" fill="hold" nodeType="afterEffect">
                                  <p:stCondLst>
                                    <p:cond delay="0"/>
                                  </p:stCondLst>
                                  <p:childTnLst>
                                    <p:set>
                                      <p:cBhvr>
                                        <p:cTn id="33" dur="1" fill="hold">
                                          <p:stCondLst>
                                            <p:cond delay="0"/>
                                          </p:stCondLst>
                                        </p:cTn>
                                        <p:tgtEl>
                                          <p:spTgt spid="36"/>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nodeType="after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64"/>
                                        </p:tgtEl>
                                        <p:attrNameLst>
                                          <p:attrName>style.visibility</p:attrName>
                                        </p:attrNameLst>
                                      </p:cBhvr>
                                      <p:to>
                                        <p:strVal val="visible"/>
                                      </p:to>
                                    </p:set>
                                    <p:animEffect transition="in" filter="wipe(down)">
                                      <p:cBhvr>
                                        <p:cTn id="41" dur="500"/>
                                        <p:tgtEl>
                                          <p:spTgt spid="64"/>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90"/>
                                        </p:tgtEl>
                                        <p:attrNameLst>
                                          <p:attrName>style.visibility</p:attrName>
                                        </p:attrNameLst>
                                      </p:cBhvr>
                                      <p:to>
                                        <p:strVal val="visible"/>
                                      </p:to>
                                    </p:set>
                                    <p:animEffect transition="in" filter="wipe(down)">
                                      <p:cBhvr>
                                        <p:cTn id="44" dur="500"/>
                                        <p:tgtEl>
                                          <p:spTgt spid="90"/>
                                        </p:tgtEl>
                                      </p:cBhvr>
                                    </p:animEffect>
                                  </p:childTnLst>
                                </p:cTn>
                              </p:par>
                              <p:par>
                                <p:cTn id="45" presetID="22" presetClass="entr" presetSubtype="4" fill="hold" nodeType="withEffect">
                                  <p:stCondLst>
                                    <p:cond delay="0"/>
                                  </p:stCondLst>
                                  <p:childTnLst>
                                    <p:set>
                                      <p:cBhvr>
                                        <p:cTn id="46" dur="1" fill="hold">
                                          <p:stCondLst>
                                            <p:cond delay="0"/>
                                          </p:stCondLst>
                                        </p:cTn>
                                        <p:tgtEl>
                                          <p:spTgt spid="69"/>
                                        </p:tgtEl>
                                        <p:attrNameLst>
                                          <p:attrName>style.visibility</p:attrName>
                                        </p:attrNameLst>
                                      </p:cBhvr>
                                      <p:to>
                                        <p:strVal val="visible"/>
                                      </p:to>
                                    </p:set>
                                    <p:animEffect transition="in" filter="wipe(down)">
                                      <p:cBhvr>
                                        <p:cTn id="47" dur="500"/>
                                        <p:tgtEl>
                                          <p:spTgt spid="69"/>
                                        </p:tgtEl>
                                      </p:cBhvr>
                                    </p:animEffect>
                                  </p:childTnLst>
                                </p:cTn>
                              </p:par>
                            </p:childTnLst>
                          </p:cTn>
                        </p:par>
                        <p:par>
                          <p:cTn id="48" fill="hold">
                            <p:stCondLst>
                              <p:cond delay="500"/>
                            </p:stCondLst>
                            <p:childTnLst>
                              <p:par>
                                <p:cTn id="49" presetID="1" presetClass="entr" presetSubtype="0" fill="hold" nodeType="afterEffect">
                                  <p:stCondLst>
                                    <p:cond delay="0"/>
                                  </p:stCondLst>
                                  <p:childTnLst>
                                    <p:set>
                                      <p:cBhvr>
                                        <p:cTn id="50" dur="1" fill="hold">
                                          <p:stCondLst>
                                            <p:cond delay="0"/>
                                          </p:stCondLst>
                                        </p:cTn>
                                        <p:tgtEl>
                                          <p:spTgt spid="54"/>
                                        </p:tgtEl>
                                        <p:attrNameLst>
                                          <p:attrName>style.visibility</p:attrName>
                                        </p:attrNameLst>
                                      </p:cBhvr>
                                      <p:to>
                                        <p:strVal val="visible"/>
                                      </p:to>
                                    </p:set>
                                  </p:childTnLst>
                                </p:cTn>
                              </p:par>
                            </p:childTnLst>
                          </p:cTn>
                        </p:par>
                        <p:par>
                          <p:cTn id="51" fill="hold">
                            <p:stCondLst>
                              <p:cond delay="500"/>
                            </p:stCondLst>
                            <p:childTnLst>
                              <p:par>
                                <p:cTn id="52" presetID="1" presetClass="entr" presetSubtype="0" fill="hold" grpId="0" nodeType="afterEffect">
                                  <p:stCondLst>
                                    <p:cond delay="0"/>
                                  </p:stCondLst>
                                  <p:childTnLst>
                                    <p:set>
                                      <p:cBhvr>
                                        <p:cTn id="53"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89" grpId="0"/>
      <p:bldP spid="90" grpId="0"/>
      <p:bldP spid="9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a:t>
            </a:r>
          </a:p>
        </p:txBody>
      </p:sp>
      <p:sp>
        <p:nvSpPr>
          <p:cNvPr id="3" name="Content Placeholder 2"/>
          <p:cNvSpPr>
            <a:spLocks noGrp="1"/>
          </p:cNvSpPr>
          <p:nvPr>
            <p:ph idx="1"/>
          </p:nvPr>
        </p:nvSpPr>
        <p:spPr/>
        <p:txBody>
          <a:bodyPr/>
          <a:lstStyle/>
          <a:p>
            <a:r>
              <a:rPr lang="en-US" dirty="0"/>
              <a:t>Important primitive</a:t>
            </a:r>
          </a:p>
          <a:p>
            <a:r>
              <a:rPr lang="en-US" dirty="0"/>
              <a:t>For today, we’ll pretend all elements are distinct.</a:t>
            </a:r>
          </a:p>
        </p:txBody>
      </p:sp>
      <p:grpSp>
        <p:nvGrpSpPr>
          <p:cNvPr id="22" name="Group 21"/>
          <p:cNvGrpSpPr/>
          <p:nvPr/>
        </p:nvGrpSpPr>
        <p:grpSpPr>
          <a:xfrm>
            <a:off x="1573619" y="3296093"/>
            <a:ext cx="5766649" cy="705201"/>
            <a:chOff x="1573619" y="3296093"/>
            <a:chExt cx="5766649" cy="705201"/>
          </a:xfrm>
        </p:grpSpPr>
        <p:sp>
          <p:nvSpPr>
            <p:cNvPr id="6" name="Rectangle 5"/>
            <p:cNvSpPr/>
            <p:nvPr/>
          </p:nvSpPr>
          <p:spPr>
            <a:xfrm>
              <a:off x="1573619"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7" name="Rectangle 6"/>
            <p:cNvSpPr/>
            <p:nvPr/>
          </p:nvSpPr>
          <p:spPr>
            <a:xfrm>
              <a:off x="230353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8" name="Rectangle 7"/>
            <p:cNvSpPr/>
            <p:nvPr/>
          </p:nvSpPr>
          <p:spPr>
            <a:xfrm>
              <a:off x="3012192"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9" name="Rectangle 8"/>
            <p:cNvSpPr/>
            <p:nvPr/>
          </p:nvSpPr>
          <p:spPr>
            <a:xfrm>
              <a:off x="373865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10" name="Rectangle 9"/>
            <p:cNvSpPr/>
            <p:nvPr/>
          </p:nvSpPr>
          <p:spPr>
            <a:xfrm>
              <a:off x="447002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11" name="Rectangle 10"/>
            <p:cNvSpPr/>
            <p:nvPr/>
          </p:nvSpPr>
          <p:spPr>
            <a:xfrm>
              <a:off x="5178682"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12" name="Rectangle 11"/>
            <p:cNvSpPr/>
            <p:nvPr/>
          </p:nvSpPr>
          <p:spPr>
            <a:xfrm>
              <a:off x="5908601"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13" name="Rectangle 12"/>
            <p:cNvSpPr/>
            <p:nvPr/>
          </p:nvSpPr>
          <p:spPr>
            <a:xfrm>
              <a:off x="6635067"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grpSp>
      <p:grpSp>
        <p:nvGrpSpPr>
          <p:cNvPr id="23" name="Group 22"/>
          <p:cNvGrpSpPr/>
          <p:nvPr/>
        </p:nvGrpSpPr>
        <p:grpSpPr>
          <a:xfrm>
            <a:off x="1602690" y="4736528"/>
            <a:ext cx="5766649" cy="705201"/>
            <a:chOff x="1602690" y="4736528"/>
            <a:chExt cx="5766649" cy="705201"/>
          </a:xfrm>
        </p:grpSpPr>
        <p:sp>
          <p:nvSpPr>
            <p:cNvPr id="14" name="Rectangle 13"/>
            <p:cNvSpPr/>
            <p:nvPr/>
          </p:nvSpPr>
          <p:spPr>
            <a:xfrm>
              <a:off x="1602690" y="4736528"/>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15" name="Rectangle 14"/>
            <p:cNvSpPr/>
            <p:nvPr/>
          </p:nvSpPr>
          <p:spPr>
            <a:xfrm>
              <a:off x="2332609" y="4736528"/>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16" name="Rectangle 15"/>
            <p:cNvSpPr/>
            <p:nvPr/>
          </p:nvSpPr>
          <p:spPr>
            <a:xfrm>
              <a:off x="3041263" y="4736528"/>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17" name="Rectangle 16"/>
            <p:cNvSpPr/>
            <p:nvPr/>
          </p:nvSpPr>
          <p:spPr>
            <a:xfrm>
              <a:off x="3767729" y="4736528"/>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18" name="Rectangle 17"/>
            <p:cNvSpPr/>
            <p:nvPr/>
          </p:nvSpPr>
          <p:spPr>
            <a:xfrm>
              <a:off x="4477834" y="4736528"/>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19" name="Rectangle 18"/>
            <p:cNvSpPr/>
            <p:nvPr/>
          </p:nvSpPr>
          <p:spPr>
            <a:xfrm>
              <a:off x="5207753" y="4736528"/>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20" name="Rectangle 19"/>
            <p:cNvSpPr/>
            <p:nvPr/>
          </p:nvSpPr>
          <p:spPr>
            <a:xfrm>
              <a:off x="5937672" y="4736528"/>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sp>
          <p:nvSpPr>
            <p:cNvPr id="21" name="Rectangle 20"/>
            <p:cNvSpPr/>
            <p:nvPr/>
          </p:nvSpPr>
          <p:spPr>
            <a:xfrm>
              <a:off x="6664138" y="4736528"/>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grpSp>
      <p:sp>
        <p:nvSpPr>
          <p:cNvPr id="4" name="Right Brace 3">
            <a:extLst>
              <a:ext uri="{FF2B5EF4-FFF2-40B4-BE49-F238E27FC236}">
                <a16:creationId xmlns:a16="http://schemas.microsoft.com/office/drawing/2014/main" id="{C3924649-3921-2B42-966D-F4843532945E}"/>
              </a:ext>
            </a:extLst>
          </p:cNvPr>
          <p:cNvSpPr/>
          <p:nvPr/>
        </p:nvSpPr>
        <p:spPr>
          <a:xfrm rot="5400000">
            <a:off x="4331087" y="3044379"/>
            <a:ext cx="287079" cy="5731282"/>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BB8418E8-5FC2-6E4D-9A27-022356F35799}"/>
              </a:ext>
            </a:extLst>
          </p:cNvPr>
          <p:cNvSpPr txBox="1"/>
          <p:nvPr/>
        </p:nvSpPr>
        <p:spPr>
          <a:xfrm>
            <a:off x="3441496" y="6121468"/>
            <a:ext cx="2261007" cy="369332"/>
          </a:xfrm>
          <a:prstGeom prst="rect">
            <a:avLst/>
          </a:prstGeom>
          <a:noFill/>
        </p:spPr>
        <p:txBody>
          <a:bodyPr wrap="square" rtlCol="0">
            <a:spAutoFit/>
          </a:bodyPr>
          <a:lstStyle/>
          <a:p>
            <a:r>
              <a:rPr lang="en-US" dirty="0"/>
              <a:t>Length of the list is n</a:t>
            </a:r>
          </a:p>
        </p:txBody>
      </p:sp>
    </p:spTree>
    <p:extLst>
      <p:ext uri="{BB962C8B-B14F-4D97-AF65-F5344CB8AC3E}">
        <p14:creationId xmlns:p14="http://schemas.microsoft.com/office/powerpoint/2010/main" val="1178256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p:tgtEl>
                                          <p:spTgt spid="23"/>
                                        </p:tgtEl>
                                        <p:attrNameLst>
                                          <p:attrName>ppt_y</p:attrName>
                                        </p:attrNameLst>
                                      </p:cBhvr>
                                      <p:tavLst>
                                        <p:tav tm="0">
                                          <p:val>
                                            <p:strVal val="#ppt_y-#ppt_h*1.125000"/>
                                          </p:val>
                                        </p:tav>
                                        <p:tav tm="100000">
                                          <p:val>
                                            <p:strVal val="#ppt_y"/>
                                          </p:val>
                                        </p:tav>
                                      </p:tavLst>
                                    </p:anim>
                                    <p:animEffect transition="in" filter="wipe(down)">
                                      <p:cBhvr>
                                        <p:cTn id="8" dur="500"/>
                                        <p:tgtEl>
                                          <p:spTgt spid="23"/>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A048A-5B5C-914C-9C02-D11AD4FDC746}"/>
              </a:ext>
            </a:extLst>
          </p:cNvPr>
          <p:cNvSpPr>
            <a:spLocks noGrp="1"/>
          </p:cNvSpPr>
          <p:nvPr>
            <p:ph type="title"/>
          </p:nvPr>
        </p:nvSpPr>
        <p:spPr/>
        <p:txBody>
          <a:bodyPr/>
          <a:lstStyle/>
          <a:p>
            <a:r>
              <a:rPr lang="en-US" dirty="0"/>
              <a:t>Does it work?</a:t>
            </a:r>
          </a:p>
        </p:txBody>
      </p:sp>
      <p:sp>
        <p:nvSpPr>
          <p:cNvPr id="3" name="Content Placeholder 2">
            <a:extLst>
              <a:ext uri="{FF2B5EF4-FFF2-40B4-BE49-F238E27FC236}">
                <a16:creationId xmlns:a16="http://schemas.microsoft.com/office/drawing/2014/main" id="{868DC4B6-CDF4-7C4A-914A-9D8F69C47918}"/>
              </a:ext>
            </a:extLst>
          </p:cNvPr>
          <p:cNvSpPr>
            <a:spLocks noGrp="1"/>
          </p:cNvSpPr>
          <p:nvPr>
            <p:ph idx="1"/>
          </p:nvPr>
        </p:nvSpPr>
        <p:spPr>
          <a:xfrm>
            <a:off x="628650" y="1690689"/>
            <a:ext cx="7886700" cy="4486274"/>
          </a:xfrm>
        </p:spPr>
        <p:txBody>
          <a:bodyPr/>
          <a:lstStyle/>
          <a:p>
            <a:r>
              <a:rPr lang="en-US" dirty="0"/>
              <a:t>Yet another job for proof by induction!!!</a:t>
            </a:r>
          </a:p>
          <a:p>
            <a:pPr lvl="1"/>
            <a:r>
              <a:rPr lang="en-US" dirty="0"/>
              <a:t>Try it yourself.</a:t>
            </a:r>
          </a:p>
        </p:txBody>
      </p:sp>
    </p:spTree>
    <p:extLst>
      <p:ext uri="{BB962C8B-B14F-4D97-AF65-F5344CB8AC3E}">
        <p14:creationId xmlns:p14="http://schemas.microsoft.com/office/powerpoint/2010/main" val="117227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6708"/>
            <a:ext cx="7886700" cy="907083"/>
          </a:xfrm>
        </p:spPr>
        <p:txBody>
          <a:bodyPr/>
          <a:lstStyle/>
          <a:p>
            <a:r>
              <a:rPr lang="en-US" dirty="0"/>
              <a:t>It works</a:t>
            </a:r>
            <a:endParaRPr lang="en-US" dirty="0">
              <a:solidFill>
                <a:schemeClr val="accent5"/>
              </a:solidFill>
            </a:endParaRPr>
          </a:p>
        </p:txBody>
      </p:sp>
      <p:sp>
        <p:nvSpPr>
          <p:cNvPr id="3" name="Content Placeholder 2"/>
          <p:cNvSpPr>
            <a:spLocks noGrp="1"/>
          </p:cNvSpPr>
          <p:nvPr>
            <p:ph idx="1"/>
          </p:nvPr>
        </p:nvSpPr>
        <p:spPr>
          <a:xfrm>
            <a:off x="628650" y="954635"/>
            <a:ext cx="7069609" cy="1568222"/>
          </a:xfrm>
        </p:spPr>
        <p:txBody>
          <a:bodyPr>
            <a:normAutofit/>
          </a:bodyPr>
          <a:lstStyle/>
          <a:p>
            <a:r>
              <a:rPr lang="en-US" sz="2400" b="1" dirty="0">
                <a:solidFill>
                  <a:schemeClr val="accent4"/>
                </a:solidFill>
              </a:rPr>
              <a:t>Inductive hypothesis: </a:t>
            </a:r>
          </a:p>
          <a:p>
            <a:pPr marL="0" indent="0" algn="ctr">
              <a:buNone/>
            </a:pPr>
            <a:r>
              <a:rPr lang="en-US" sz="2400" dirty="0"/>
              <a:t>“In every recursive call on an array of length at most </a:t>
            </a:r>
            <a:r>
              <a:rPr lang="en-US" sz="2400" dirty="0" err="1"/>
              <a:t>i</a:t>
            </a:r>
            <a:r>
              <a:rPr lang="en-US" sz="2400" dirty="0"/>
              <a:t>, MERGESORT returns a sorted array.”</a:t>
            </a:r>
          </a:p>
          <a:p>
            <a:pPr marL="0" indent="0" algn="ctr">
              <a:buNone/>
            </a:pPr>
            <a:endParaRPr lang="en-US" sz="1800" dirty="0">
              <a:solidFill>
                <a:schemeClr val="accent1"/>
              </a:solidFill>
            </a:endParaRPr>
          </a:p>
        </p:txBody>
      </p:sp>
      <mc:AlternateContent xmlns:mc="http://schemas.openxmlformats.org/markup-compatibility/2006" xmlns:a14="http://schemas.microsoft.com/office/drawing/2010/main">
        <mc:Choice Requires="a14">
          <p:sp>
            <p:nvSpPr>
              <p:cNvPr id="4" name="Content Placeholder 2"/>
              <p:cNvSpPr txBox="1">
                <a:spLocks/>
              </p:cNvSpPr>
              <p:nvPr/>
            </p:nvSpPr>
            <p:spPr>
              <a:xfrm>
                <a:off x="5375189" y="2522857"/>
                <a:ext cx="3808090" cy="2755443"/>
              </a:xfrm>
              <a:prstGeom prst="rect">
                <a:avLst/>
              </a:prstGeom>
              <a:solidFill>
                <a:schemeClr val="accent2">
                  <a:lumMod val="20000"/>
                  <a:lumOff val="80000"/>
                </a:schemeClr>
              </a:solidFill>
              <a:ln>
                <a:solidFill>
                  <a:schemeClr val="accent2">
                    <a:lumMod val="50000"/>
                  </a:schemeClr>
                </a:solidFill>
              </a:ln>
            </p:spPr>
            <p:style>
              <a:lnRef idx="1">
                <a:schemeClr val="accent6"/>
              </a:lnRef>
              <a:fillRef idx="2">
                <a:schemeClr val="accent6"/>
              </a:fillRef>
              <a:effectRef idx="1">
                <a:schemeClr val="accent6"/>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500" dirty="0"/>
              </a:p>
              <a:p>
                <a:r>
                  <a:rPr lang="en-US" sz="1800" dirty="0">
                    <a:solidFill>
                      <a:schemeClr val="accent4"/>
                    </a:solidFill>
                  </a:rPr>
                  <a:t>MERGESORT</a:t>
                </a:r>
                <a:r>
                  <a:rPr lang="en-US" sz="1800" dirty="0"/>
                  <a:t>(A):</a:t>
                </a:r>
              </a:p>
              <a:p>
                <a:pPr lvl="1"/>
                <a:r>
                  <a:rPr lang="en-US" sz="1800" dirty="0"/>
                  <a:t>n = length(A)</a:t>
                </a:r>
              </a:p>
              <a:p>
                <a:pPr lvl="1"/>
                <a:r>
                  <a:rPr lang="en-US" sz="1800" b="1" dirty="0"/>
                  <a:t>if</a:t>
                </a:r>
                <a:r>
                  <a:rPr lang="en-US" sz="1800" dirty="0"/>
                  <a:t> n </a:t>
                </a:r>
                <a14:m>
                  <m:oMath xmlns:m="http://schemas.openxmlformats.org/officeDocument/2006/math">
                    <m:r>
                      <a:rPr lang="en-US" sz="1800" i="1" smtClean="0">
                        <a:latin typeface="Cambria Math" charset="0"/>
                        <a:ea typeface="Cambria Math" charset="0"/>
                        <a:cs typeface="Cambria Math" charset="0"/>
                      </a:rPr>
                      <m:t>≤</m:t>
                    </m:r>
                  </m:oMath>
                </a14:m>
                <a:r>
                  <a:rPr lang="en-US" sz="1800" dirty="0"/>
                  <a:t> 1:</a:t>
                </a:r>
              </a:p>
              <a:p>
                <a:pPr lvl="2"/>
                <a:r>
                  <a:rPr lang="en-US" sz="1800" b="1" dirty="0"/>
                  <a:t>return</a:t>
                </a:r>
                <a:r>
                  <a:rPr lang="en-US" sz="1800" dirty="0"/>
                  <a:t> A</a:t>
                </a:r>
              </a:p>
              <a:p>
                <a:pPr lvl="1"/>
                <a:r>
                  <a:rPr lang="en-US" sz="1800" dirty="0"/>
                  <a:t>L = </a:t>
                </a:r>
                <a:r>
                  <a:rPr lang="en-US" sz="1800" dirty="0">
                    <a:solidFill>
                      <a:schemeClr val="accent4"/>
                    </a:solidFill>
                  </a:rPr>
                  <a:t>MERGESORT</a:t>
                </a:r>
                <a:r>
                  <a:rPr lang="en-US" sz="1800" dirty="0"/>
                  <a:t>(A[1 : n/2])</a:t>
                </a:r>
              </a:p>
              <a:p>
                <a:pPr lvl="1"/>
                <a:r>
                  <a:rPr lang="en-US" sz="1800" dirty="0"/>
                  <a:t>R = </a:t>
                </a:r>
                <a:r>
                  <a:rPr lang="en-US" sz="1800" dirty="0">
                    <a:solidFill>
                      <a:schemeClr val="accent4"/>
                    </a:solidFill>
                  </a:rPr>
                  <a:t>MERGESORT</a:t>
                </a:r>
                <a:r>
                  <a:rPr lang="en-US" sz="1800" dirty="0"/>
                  <a:t>(A[n/2+1 : n])</a:t>
                </a:r>
              </a:p>
              <a:p>
                <a:pPr lvl="1"/>
                <a:r>
                  <a:rPr lang="en-US" sz="1800" b="1" dirty="0"/>
                  <a:t>return</a:t>
                </a:r>
                <a:r>
                  <a:rPr lang="en-US" sz="1800" dirty="0"/>
                  <a:t> </a:t>
                </a:r>
                <a:r>
                  <a:rPr lang="en-US" sz="1800" dirty="0">
                    <a:solidFill>
                      <a:schemeClr val="accent5"/>
                    </a:solidFill>
                  </a:rPr>
                  <a:t>MERGE</a:t>
                </a:r>
                <a:r>
                  <a:rPr lang="en-US" sz="1800" dirty="0"/>
                  <a:t>(L, R)</a:t>
                </a:r>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5375189" y="2522857"/>
                <a:ext cx="3808090" cy="2755443"/>
              </a:xfrm>
              <a:prstGeom prst="rect">
                <a:avLst/>
              </a:prstGeom>
              <a:blipFill>
                <a:blip r:embed="rId2"/>
                <a:stretch>
                  <a:fillRect l="-997"/>
                </a:stretch>
              </a:blipFill>
              <a:ln>
                <a:solidFill>
                  <a:schemeClr val="accent2">
                    <a:lumMod val="50000"/>
                  </a:schemeClr>
                </a:solidFill>
              </a:ln>
            </p:spPr>
            <p:txBody>
              <a:bodyPr/>
              <a:lstStyle/>
              <a:p>
                <a:r>
                  <a:rPr lang="en-US">
                    <a:noFill/>
                  </a:rPr>
                  <a:t> </a:t>
                </a:r>
              </a:p>
            </p:txBody>
          </p:sp>
        </mc:Fallback>
      </mc:AlternateContent>
      <p:sp>
        <p:nvSpPr>
          <p:cNvPr id="5" name="TextBox 4"/>
          <p:cNvSpPr txBox="1"/>
          <p:nvPr/>
        </p:nvSpPr>
        <p:spPr>
          <a:xfrm>
            <a:off x="110633" y="2174440"/>
            <a:ext cx="5155848" cy="4878259"/>
          </a:xfrm>
          <a:prstGeom prst="rect">
            <a:avLst/>
          </a:prstGeom>
          <a:noFill/>
        </p:spPr>
        <p:txBody>
          <a:bodyPr wrap="square" rtlCol="0">
            <a:spAutoFit/>
          </a:bodyPr>
          <a:lstStyle/>
          <a:p>
            <a:pPr marL="800100" lvl="1" indent="-342900">
              <a:buFont typeface="Arial" charset="0"/>
              <a:buChar char="•"/>
            </a:pPr>
            <a:r>
              <a:rPr lang="en-US" sz="2400" b="1" dirty="0">
                <a:solidFill>
                  <a:schemeClr val="accent4"/>
                </a:solidFill>
              </a:rPr>
              <a:t>Base case (</a:t>
            </a:r>
            <a:r>
              <a:rPr lang="en-US" sz="2400" b="1" dirty="0" err="1">
                <a:solidFill>
                  <a:schemeClr val="accent4"/>
                </a:solidFill>
              </a:rPr>
              <a:t>i</a:t>
            </a:r>
            <a:r>
              <a:rPr lang="en-US" sz="2400" b="1" dirty="0">
                <a:solidFill>
                  <a:schemeClr val="accent4"/>
                </a:solidFill>
              </a:rPr>
              <a:t>=1): </a:t>
            </a:r>
            <a:r>
              <a:rPr lang="en-US" sz="2400" dirty="0"/>
              <a:t>a 1-element array is always sorted.</a:t>
            </a:r>
          </a:p>
          <a:p>
            <a:pPr marL="800100" lvl="1" indent="-342900">
              <a:buFont typeface="Arial" charset="0"/>
              <a:buChar char="•"/>
            </a:pPr>
            <a:endParaRPr lang="en-US" sz="1200" dirty="0"/>
          </a:p>
          <a:p>
            <a:pPr marL="800100" lvl="1" indent="-342900">
              <a:buFont typeface="Arial" charset="0"/>
              <a:buChar char="•"/>
            </a:pPr>
            <a:r>
              <a:rPr lang="en-US" sz="2400" b="1" dirty="0">
                <a:solidFill>
                  <a:schemeClr val="accent4"/>
                </a:solidFill>
              </a:rPr>
              <a:t>Inductive step: </a:t>
            </a:r>
            <a:r>
              <a:rPr lang="en-US" sz="2400" dirty="0"/>
              <a:t>Need to show: if the inductive hypothesis holds for k&lt;</a:t>
            </a:r>
            <a:r>
              <a:rPr lang="en-US" sz="2400" dirty="0" err="1"/>
              <a:t>i</a:t>
            </a:r>
            <a:r>
              <a:rPr lang="en-US" sz="2400" dirty="0"/>
              <a:t>, then it holds for k=</a:t>
            </a:r>
            <a:r>
              <a:rPr lang="en-US" sz="2400" dirty="0" err="1"/>
              <a:t>i</a:t>
            </a:r>
            <a:r>
              <a:rPr lang="en-US" sz="2400" dirty="0"/>
              <a:t>.</a:t>
            </a:r>
          </a:p>
          <a:p>
            <a:pPr marL="800100" lvl="1" indent="-342900">
              <a:buFont typeface="Arial" charset="0"/>
              <a:buChar char="•"/>
            </a:pPr>
            <a:r>
              <a:rPr lang="en-US" sz="2400" dirty="0"/>
              <a:t>Aka, need to show that if L and R are sorted, then MERGE(L,R) is sorted.</a:t>
            </a:r>
          </a:p>
          <a:p>
            <a:pPr marL="800100" lvl="1" indent="-342900">
              <a:buFont typeface="Arial" charset="0"/>
              <a:buChar char="•"/>
            </a:pPr>
            <a:endParaRPr lang="en-US" sz="1100" dirty="0"/>
          </a:p>
          <a:p>
            <a:pPr marL="800100" lvl="1" indent="-342900">
              <a:buFont typeface="Arial" charset="0"/>
              <a:buChar char="•"/>
            </a:pPr>
            <a:r>
              <a:rPr lang="en-US" sz="2400" b="1" dirty="0">
                <a:solidFill>
                  <a:schemeClr val="accent4"/>
                </a:solidFill>
              </a:rPr>
              <a:t>Conclusion: </a:t>
            </a:r>
            <a:r>
              <a:rPr lang="en-US" sz="2400" dirty="0"/>
              <a:t>In the top recursive call, MERGESORT returns a sorted array.</a:t>
            </a:r>
            <a:endParaRPr lang="en-US" sz="2400" dirty="0">
              <a:solidFill>
                <a:schemeClr val="accent4"/>
              </a:solidFill>
            </a:endParaRPr>
          </a:p>
          <a:p>
            <a:pPr marL="342900" indent="-342900">
              <a:buFont typeface="Arial" charset="0"/>
              <a:buChar char="•"/>
            </a:pPr>
            <a:endParaRPr lang="en-US" sz="2400" dirty="0"/>
          </a:p>
        </p:txBody>
      </p:sp>
      <p:sp>
        <p:nvSpPr>
          <p:cNvPr id="7" name="TextBox 6"/>
          <p:cNvSpPr txBox="1"/>
          <p:nvPr/>
        </p:nvSpPr>
        <p:spPr>
          <a:xfrm>
            <a:off x="5266481" y="5476053"/>
            <a:ext cx="3198281" cy="1231106"/>
          </a:xfrm>
          <a:prstGeom prst="rect">
            <a:avLst/>
          </a:prstGeom>
          <a:noFill/>
        </p:spPr>
        <p:txBody>
          <a:bodyPr wrap="square" rtlCol="0">
            <a:spAutoFit/>
          </a:bodyPr>
          <a:lstStyle/>
          <a:p>
            <a:pPr algn="ctr"/>
            <a:r>
              <a:rPr lang="en-US" dirty="0">
                <a:solidFill>
                  <a:srgbClr val="7030A0"/>
                </a:solidFill>
              </a:rPr>
              <a:t>Fill in the inductive step!</a:t>
            </a:r>
          </a:p>
          <a:p>
            <a:pPr algn="ctr"/>
            <a:r>
              <a:rPr lang="en-US" sz="1400" dirty="0">
                <a:solidFill>
                  <a:srgbClr val="7030A0"/>
                </a:solidFill>
              </a:rPr>
              <a:t>HINT: You will need to prove that the MERGE algorithm is correct, for which you may need…another proof by induction!</a:t>
            </a:r>
          </a:p>
        </p:txBody>
      </p:sp>
      <p:pic>
        <p:nvPicPr>
          <p:cNvPr id="8" name="Picture 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093277" y="5278300"/>
            <a:ext cx="952678" cy="1090419"/>
          </a:xfrm>
          <a:prstGeom prst="rect">
            <a:avLst/>
          </a:prstGeom>
        </p:spPr>
      </p:pic>
      <p:sp>
        <p:nvSpPr>
          <p:cNvPr id="6" name="Rectangle 5">
            <a:extLst>
              <a:ext uri="{FF2B5EF4-FFF2-40B4-BE49-F238E27FC236}">
                <a16:creationId xmlns:a16="http://schemas.microsoft.com/office/drawing/2014/main" id="{0E6CFDE1-2691-554C-A219-05037558ED34}"/>
              </a:ext>
            </a:extLst>
          </p:cNvPr>
          <p:cNvSpPr/>
          <p:nvPr/>
        </p:nvSpPr>
        <p:spPr>
          <a:xfrm>
            <a:off x="5894172" y="106708"/>
            <a:ext cx="3151783" cy="646331"/>
          </a:xfrm>
          <a:prstGeom prst="rect">
            <a:avLst/>
          </a:prstGeom>
        </p:spPr>
        <p:txBody>
          <a:bodyPr wrap="square">
            <a:spAutoFit/>
          </a:bodyPr>
          <a:lstStyle/>
          <a:p>
            <a:pPr algn="r"/>
            <a:r>
              <a:rPr lang="en-US" dirty="0">
                <a:solidFill>
                  <a:srgbClr val="DE6769"/>
                </a:solidFill>
              </a:rPr>
              <a:t>Assume that n is a power of 2 for convenience.</a:t>
            </a:r>
          </a:p>
        </p:txBody>
      </p:sp>
      <p:sp>
        <p:nvSpPr>
          <p:cNvPr id="9" name="TextBox 8">
            <a:extLst>
              <a:ext uri="{FF2B5EF4-FFF2-40B4-BE49-F238E27FC236}">
                <a16:creationId xmlns:a16="http://schemas.microsoft.com/office/drawing/2014/main" id="{4A29DE37-193D-E749-B343-2F638A678E54}"/>
              </a:ext>
            </a:extLst>
          </p:cNvPr>
          <p:cNvSpPr txBox="1"/>
          <p:nvPr/>
        </p:nvSpPr>
        <p:spPr>
          <a:xfrm>
            <a:off x="2668066" y="60541"/>
            <a:ext cx="3183038" cy="369332"/>
          </a:xfrm>
          <a:prstGeom prst="rect">
            <a:avLst/>
          </a:prstGeom>
          <a:noFill/>
          <a:ln>
            <a:solidFill>
              <a:schemeClr val="tx1"/>
            </a:solidFill>
          </a:ln>
        </p:spPr>
        <p:txBody>
          <a:bodyPr wrap="square" rtlCol="0">
            <a:spAutoFit/>
          </a:bodyPr>
          <a:lstStyle/>
          <a:p>
            <a:pPr algn="ctr"/>
            <a:r>
              <a:rPr lang="en-US" dirty="0"/>
              <a:t>THIS SLIDE SKIPPED IN CLASS</a:t>
            </a:r>
          </a:p>
        </p:txBody>
      </p:sp>
    </p:spTree>
    <p:extLst>
      <p:ext uri="{BB962C8B-B14F-4D97-AF65-F5344CB8AC3E}">
        <p14:creationId xmlns:p14="http://schemas.microsoft.com/office/powerpoint/2010/main" val="10542191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5977"/>
            <a:ext cx="7886700" cy="1066109"/>
          </a:xfrm>
        </p:spPr>
        <p:txBody>
          <a:bodyPr/>
          <a:lstStyle/>
          <a:p>
            <a:r>
              <a:rPr lang="en-US" dirty="0"/>
              <a:t>It’s fast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570384"/>
                <a:ext cx="7886700" cy="1667086"/>
              </a:xfrm>
            </p:spPr>
            <p:style>
              <a:lnRef idx="2">
                <a:schemeClr val="accent4"/>
              </a:lnRef>
              <a:fillRef idx="1">
                <a:schemeClr val="lt1"/>
              </a:fillRef>
              <a:effectRef idx="0">
                <a:schemeClr val="accent4"/>
              </a:effectRef>
              <a:fontRef idx="minor">
                <a:schemeClr val="dk1"/>
              </a:fontRef>
            </p:style>
            <p:txBody>
              <a:bodyPr anchor="t">
                <a:normAutofit/>
              </a:bodyPr>
              <a:lstStyle/>
              <a:p>
                <a:pPr marL="0" indent="0">
                  <a:buNone/>
                </a:pPr>
                <a:r>
                  <a:rPr lang="en-US" dirty="0">
                    <a:solidFill>
                      <a:schemeClr val="accent4"/>
                    </a:solidFill>
                  </a:rPr>
                  <a:t>CLAIM:</a:t>
                </a:r>
                <a:endParaRPr lang="en-US" dirty="0">
                  <a:solidFill>
                    <a:schemeClr val="accent1"/>
                  </a:solidFill>
                </a:endParaRPr>
              </a:p>
              <a:p>
                <a:pPr marL="0" indent="0" algn="ctr">
                  <a:buNone/>
                </a:pPr>
                <a:r>
                  <a:rPr lang="en-US" dirty="0" err="1"/>
                  <a:t>MergeSort</a:t>
                </a:r>
                <a:r>
                  <a:rPr lang="en-US" dirty="0"/>
                  <a:t> runs in time </a:t>
                </a:r>
                <a14:m>
                  <m:oMath xmlns:m="http://schemas.openxmlformats.org/officeDocument/2006/math">
                    <m:r>
                      <a:rPr lang="en-US" i="1" dirty="0" smtClean="0">
                        <a:latin typeface="Cambria Math" panose="02040503050406030204" pitchFamily="18" charset="0"/>
                      </a:rPr>
                      <m:t>𝑂</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𝑛</m:t>
                        </m:r>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log</m:t>
                            </m:r>
                          </m:fName>
                          <m:e>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𝑛</m:t>
                                </m:r>
                              </m:e>
                            </m:d>
                          </m:e>
                        </m:func>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570384"/>
                <a:ext cx="7886700" cy="1667086"/>
              </a:xfrm>
              <a:blipFill>
                <a:blip r:embed="rId2"/>
                <a:stretch>
                  <a:fillRect l="-1605" t="-60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17936" y="3623316"/>
                <a:ext cx="8972053" cy="2070439"/>
              </a:xfrm>
              <a:prstGeom prst="rect">
                <a:avLst/>
              </a:prstGeom>
              <a:noFill/>
            </p:spPr>
            <p:txBody>
              <a:bodyPr wrap="square" rtlCol="0">
                <a:spAutoFit/>
              </a:bodyPr>
              <a:lstStyle/>
              <a:p>
                <a:pPr marL="457200" indent="-457200">
                  <a:buFont typeface="Arial" panose="020B0604020202020204" pitchFamily="34" charset="0"/>
                  <a:buChar char="•"/>
                </a:pPr>
                <a:r>
                  <a:rPr lang="en-US" sz="2800" dirty="0">
                    <a:solidFill>
                      <a:schemeClr val="tx1"/>
                    </a:solidFill>
                  </a:rPr>
                  <a:t>Proof coming soon.</a:t>
                </a:r>
              </a:p>
              <a:p>
                <a:pPr marL="457200" indent="-457200">
                  <a:buFont typeface="Arial" panose="020B0604020202020204" pitchFamily="34" charset="0"/>
                  <a:buChar char="•"/>
                </a:pPr>
                <a:r>
                  <a:rPr lang="en-US" sz="2800" dirty="0">
                    <a:solidFill>
                      <a:schemeClr val="tx1"/>
                    </a:solidFill>
                  </a:rPr>
                  <a:t>But first, how does this compare to </a:t>
                </a:r>
                <a:r>
                  <a:rPr lang="en-US" sz="2800" dirty="0" err="1">
                    <a:solidFill>
                      <a:schemeClr val="tx1"/>
                    </a:solidFill>
                  </a:rPr>
                  <a:t>InsertionSort</a:t>
                </a:r>
                <a:r>
                  <a:rPr lang="en-US" sz="2800" dirty="0">
                    <a:solidFill>
                      <a:schemeClr val="tx1"/>
                    </a:solidFill>
                  </a:rPr>
                  <a:t>?</a:t>
                </a:r>
                <a:endParaRPr lang="en-US" sz="2400" dirty="0"/>
              </a:p>
              <a:p>
                <a:pPr marL="800100" lvl="1" indent="-342900">
                  <a:buFont typeface="Arial" panose="020B0604020202020204" pitchFamily="34" charset="0"/>
                  <a:buChar char="•"/>
                </a:pPr>
                <a:r>
                  <a:rPr lang="en-US" sz="2400" dirty="0">
                    <a:solidFill>
                      <a:schemeClr val="tx1"/>
                    </a:solidFill>
                  </a:rPr>
                  <a:t>Recall </a:t>
                </a:r>
                <a:r>
                  <a:rPr lang="en-US" sz="2400" dirty="0" err="1">
                    <a:solidFill>
                      <a:schemeClr val="tx1"/>
                    </a:solidFill>
                  </a:rPr>
                  <a:t>InsertionSort</a:t>
                </a:r>
                <a:r>
                  <a:rPr lang="en-US" sz="2400" dirty="0">
                    <a:solidFill>
                      <a:schemeClr val="tx1"/>
                    </a:solidFill>
                  </a:rPr>
                  <a:t> ran in time O</a:t>
                </a:r>
                <a14:m>
                  <m:oMath xmlns:m="http://schemas.openxmlformats.org/officeDocument/2006/math">
                    <m:d>
                      <m:dPr>
                        <m:ctrlPr>
                          <a:rPr lang="en-US" sz="2400" b="0" i="1" smtClean="0">
                            <a:solidFill>
                              <a:schemeClr val="tx1"/>
                            </a:solidFill>
                            <a:latin typeface="Cambria Math" panose="02040503050406030204" pitchFamily="18" charset="0"/>
                          </a:rPr>
                        </m:ctrlPr>
                      </m:dPr>
                      <m:e>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𝑛</m:t>
                            </m:r>
                          </m:e>
                          <m:sup>
                            <m:r>
                              <a:rPr lang="en-US" sz="2400" b="0" i="1" smtClean="0">
                                <a:solidFill>
                                  <a:schemeClr val="tx1"/>
                                </a:solidFill>
                                <a:latin typeface="Cambria Math" panose="02040503050406030204" pitchFamily="18" charset="0"/>
                              </a:rPr>
                              <m:t>2</m:t>
                            </m:r>
                          </m:sup>
                        </m:sSup>
                      </m:e>
                    </m:d>
                  </m:oMath>
                </a14:m>
                <a:r>
                  <a:rPr lang="en-US" sz="2400" dirty="0">
                    <a:solidFill>
                      <a:schemeClr val="tx1"/>
                    </a:solidFill>
                  </a:rPr>
                  <a:t>.</a:t>
                </a:r>
              </a:p>
              <a:p>
                <a:pPr marL="800100" lvl="1" indent="-342900">
                  <a:buFont typeface="Arial" panose="020B0604020202020204" pitchFamily="34" charset="0"/>
                  <a:buChar char="•"/>
                </a:pPr>
                <a14:m>
                  <m:oMath xmlns:m="http://schemas.openxmlformats.org/officeDocument/2006/math">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log</m:t>
                        </m:r>
                      </m:fName>
                      <m:e>
                        <m:d>
                          <m:dPr>
                            <m:ctrlPr>
                              <a:rPr lang="en-US" sz="2400" i="1">
                                <a:latin typeface="Cambria Math" panose="02040503050406030204" pitchFamily="18" charset="0"/>
                              </a:rPr>
                            </m:ctrlPr>
                          </m:dPr>
                          <m:e>
                            <m:r>
                              <a:rPr lang="en-US" sz="2400">
                                <a:latin typeface="Cambria Math" panose="02040503050406030204" pitchFamily="18" charset="0"/>
                              </a:rPr>
                              <m:t>𝑛</m:t>
                            </m:r>
                          </m:e>
                        </m:d>
                      </m:e>
                    </m:func>
                  </m:oMath>
                </a14:m>
                <a:r>
                  <a:rPr lang="en-US" sz="2400" dirty="0"/>
                  <a:t> grows much more slowly than </a:t>
                </a:r>
                <a14:m>
                  <m:oMath xmlns:m="http://schemas.openxmlformats.org/officeDocument/2006/math">
                    <m:r>
                      <a:rPr lang="en-US" sz="2400">
                        <a:latin typeface="Cambria Math" panose="02040503050406030204" pitchFamily="18" charset="0"/>
                      </a:rPr>
                      <m:t>𝑛</m:t>
                    </m:r>
                  </m:oMath>
                </a14:m>
                <a:endParaRPr lang="en-US" sz="2400" dirty="0"/>
              </a:p>
              <a:p>
                <a:pPr marL="800100" lvl="1" indent="-342900">
                  <a:buFont typeface="Arial" panose="020B0604020202020204" pitchFamily="34" charset="0"/>
                  <a:buChar char="•"/>
                </a:pPr>
                <a14:m>
                  <m:oMath xmlns:m="http://schemas.openxmlformats.org/officeDocument/2006/math">
                    <m:r>
                      <a:rPr lang="en-US" sz="2400">
                        <a:latin typeface="Cambria Math" panose="02040503050406030204" pitchFamily="18" charset="0"/>
                      </a:rPr>
                      <m:t>𝑛</m:t>
                    </m:r>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log</m:t>
                        </m:r>
                      </m:fName>
                      <m:e>
                        <m:d>
                          <m:dPr>
                            <m:ctrlPr>
                              <a:rPr lang="en-US" sz="2400" i="1">
                                <a:latin typeface="Cambria Math" panose="02040503050406030204" pitchFamily="18" charset="0"/>
                              </a:rPr>
                            </m:ctrlPr>
                          </m:dPr>
                          <m:e>
                            <m:r>
                              <a:rPr lang="en-US" sz="2400">
                                <a:latin typeface="Cambria Math" panose="02040503050406030204" pitchFamily="18" charset="0"/>
                              </a:rPr>
                              <m:t>𝑛</m:t>
                            </m:r>
                          </m:e>
                        </m:d>
                      </m:e>
                    </m:func>
                  </m:oMath>
                </a14:m>
                <a:r>
                  <a:rPr lang="en-US" sz="2400" dirty="0"/>
                  <a:t> grows much more slowly than </a:t>
                </a:r>
                <a14:m>
                  <m:oMath xmlns:m="http://schemas.openxmlformats.org/officeDocument/2006/math">
                    <m:sSup>
                      <m:sSupPr>
                        <m:ctrlPr>
                          <a:rPr lang="en-US" sz="2400" i="1">
                            <a:latin typeface="Cambria Math" panose="02040503050406030204" pitchFamily="18" charset="0"/>
                          </a:rPr>
                        </m:ctrlPr>
                      </m:sSupPr>
                      <m:e>
                        <m:r>
                          <a:rPr lang="en-US" sz="2400">
                            <a:latin typeface="Cambria Math" panose="02040503050406030204" pitchFamily="18" charset="0"/>
                          </a:rPr>
                          <m:t>𝑛</m:t>
                        </m:r>
                      </m:e>
                      <m:sup>
                        <m:r>
                          <a:rPr lang="en-US" sz="2400">
                            <a:latin typeface="Cambria Math" panose="02040503050406030204" pitchFamily="18" charset="0"/>
                          </a:rPr>
                          <m:t>2</m:t>
                        </m:r>
                      </m:sup>
                    </m:sSup>
                  </m:oMath>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517936" y="3623316"/>
                <a:ext cx="8972053" cy="2070439"/>
              </a:xfrm>
              <a:prstGeom prst="rect">
                <a:avLst/>
              </a:prstGeom>
              <a:blipFill rotWithShape="0">
                <a:blip r:embed="rId3"/>
                <a:stretch>
                  <a:fillRect l="-1223" t="-2647" b="-5882"/>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51F8485C-1BA7-CB42-89A5-077C844D4271}"/>
              </a:ext>
            </a:extLst>
          </p:cNvPr>
          <p:cNvSpPr/>
          <p:nvPr/>
        </p:nvSpPr>
        <p:spPr>
          <a:xfrm>
            <a:off x="5894172" y="106708"/>
            <a:ext cx="3151783" cy="646331"/>
          </a:xfrm>
          <a:prstGeom prst="rect">
            <a:avLst/>
          </a:prstGeom>
        </p:spPr>
        <p:txBody>
          <a:bodyPr wrap="square">
            <a:spAutoFit/>
          </a:bodyPr>
          <a:lstStyle/>
          <a:p>
            <a:pPr algn="r"/>
            <a:r>
              <a:rPr lang="en-US" dirty="0">
                <a:solidFill>
                  <a:srgbClr val="DE6769"/>
                </a:solidFill>
              </a:rPr>
              <a:t>Assume that n is a power of 2 for convenience.</a:t>
            </a:r>
          </a:p>
        </p:txBody>
      </p:sp>
    </p:spTree>
    <p:extLst>
      <p:ext uri="{BB962C8B-B14F-4D97-AF65-F5344CB8AC3E}">
        <p14:creationId xmlns:p14="http://schemas.microsoft.com/office/powerpoint/2010/main" val="716863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5977"/>
            <a:ext cx="7886700" cy="1066109"/>
          </a:xfrm>
        </p:spPr>
        <p:txBody>
          <a:bodyPr/>
          <a:lstStyle/>
          <a:p>
            <a:r>
              <a:rPr lang="en-US" dirty="0"/>
              <a:t>Now let’s prove the claim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570384"/>
                <a:ext cx="7886700" cy="1667086"/>
              </a:xfrm>
            </p:spPr>
            <p:style>
              <a:lnRef idx="2">
                <a:schemeClr val="accent4"/>
              </a:lnRef>
              <a:fillRef idx="1">
                <a:schemeClr val="lt1"/>
              </a:fillRef>
              <a:effectRef idx="0">
                <a:schemeClr val="accent4"/>
              </a:effectRef>
              <a:fontRef idx="minor">
                <a:schemeClr val="dk1"/>
              </a:fontRef>
            </p:style>
            <p:txBody>
              <a:bodyPr anchor="t">
                <a:normAutofit/>
              </a:bodyPr>
              <a:lstStyle/>
              <a:p>
                <a:pPr marL="0" indent="0">
                  <a:buNone/>
                </a:pPr>
                <a:r>
                  <a:rPr lang="en-US" dirty="0">
                    <a:solidFill>
                      <a:schemeClr val="accent4"/>
                    </a:solidFill>
                  </a:rPr>
                  <a:t>CLAIM:</a:t>
                </a:r>
                <a:endParaRPr lang="en-US" dirty="0">
                  <a:solidFill>
                    <a:schemeClr val="accent1"/>
                  </a:solidFill>
                </a:endParaRPr>
              </a:p>
              <a:p>
                <a:pPr marL="0" indent="0" algn="ctr">
                  <a:buNone/>
                </a:pPr>
                <a:r>
                  <a:rPr lang="en-US" dirty="0"/>
                  <a:t>MergeSort runs in time </a:t>
                </a:r>
                <a14:m>
                  <m:oMath xmlns:m="http://schemas.openxmlformats.org/officeDocument/2006/math">
                    <m:r>
                      <a:rPr lang="en-US" i="1" dirty="0">
                        <a:latin typeface="Cambria Math" panose="02040503050406030204" pitchFamily="18" charset="0"/>
                      </a:rPr>
                      <m:t>𝑂</m:t>
                    </m:r>
                    <m:d>
                      <m:dPr>
                        <m:ctrlPr>
                          <a:rPr lang="en-US" i="1" dirty="0">
                            <a:latin typeface="Cambria Math" panose="02040503050406030204" pitchFamily="18" charset="0"/>
                          </a:rPr>
                        </m:ctrlPr>
                      </m:dPr>
                      <m:e>
                        <m:r>
                          <a:rPr lang="en-US" i="1" dirty="0">
                            <a:latin typeface="Cambria Math" panose="02040503050406030204" pitchFamily="18" charset="0"/>
                          </a:rPr>
                          <m:t>𝑛</m:t>
                        </m:r>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log</m:t>
                            </m:r>
                          </m:fName>
                          <m:e>
                            <m:d>
                              <m:dPr>
                                <m:ctrlPr>
                                  <a:rPr lang="en-US" i="1" dirty="0">
                                    <a:latin typeface="Cambria Math" panose="02040503050406030204" pitchFamily="18" charset="0"/>
                                  </a:rPr>
                                </m:ctrlPr>
                              </m:dPr>
                              <m:e>
                                <m:r>
                                  <a:rPr lang="en-US" i="1" dirty="0">
                                    <a:latin typeface="Cambria Math" panose="02040503050406030204" pitchFamily="18" charset="0"/>
                                  </a:rPr>
                                  <m:t>𝑛</m:t>
                                </m:r>
                              </m:e>
                            </m:d>
                          </m:e>
                        </m:func>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570384"/>
                <a:ext cx="7886700" cy="1667086"/>
              </a:xfrm>
              <a:blipFill>
                <a:blip r:embed="rId2"/>
                <a:stretch>
                  <a:fillRect l="-1605" t="-6015"/>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51F8485C-1BA7-CB42-89A5-077C844D4271}"/>
              </a:ext>
            </a:extLst>
          </p:cNvPr>
          <p:cNvSpPr/>
          <p:nvPr/>
        </p:nvSpPr>
        <p:spPr>
          <a:xfrm>
            <a:off x="5894172" y="106708"/>
            <a:ext cx="3151783" cy="646331"/>
          </a:xfrm>
          <a:prstGeom prst="rect">
            <a:avLst/>
          </a:prstGeom>
        </p:spPr>
        <p:txBody>
          <a:bodyPr wrap="square">
            <a:spAutoFit/>
          </a:bodyPr>
          <a:lstStyle/>
          <a:p>
            <a:pPr algn="r"/>
            <a:r>
              <a:rPr lang="en-US" dirty="0">
                <a:solidFill>
                  <a:srgbClr val="DE6769"/>
                </a:solidFill>
              </a:rPr>
              <a:t>Assume that n is a power of 2 for convenience.</a:t>
            </a:r>
          </a:p>
        </p:txBody>
      </p:sp>
    </p:spTree>
    <p:extLst>
      <p:ext uri="{BB962C8B-B14F-4D97-AF65-F5344CB8AC3E}">
        <p14:creationId xmlns:p14="http://schemas.microsoft.com/office/powerpoint/2010/main" val="36540653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226" y="32145"/>
            <a:ext cx="7886700" cy="1325563"/>
          </a:xfrm>
        </p:spPr>
        <p:txBody>
          <a:bodyPr/>
          <a:lstStyle/>
          <a:p>
            <a:r>
              <a:rPr lang="en-US" dirty="0"/>
              <a:t>Let’s prove the claim</a:t>
            </a:r>
          </a:p>
        </p:txBody>
      </p:sp>
      <p:sp>
        <p:nvSpPr>
          <p:cNvPr id="4" name="Oval 3"/>
          <p:cNvSpPr/>
          <p:nvPr/>
        </p:nvSpPr>
        <p:spPr>
          <a:xfrm>
            <a:off x="5287900" y="1119478"/>
            <a:ext cx="1590671" cy="7061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Size n</a:t>
            </a:r>
          </a:p>
        </p:txBody>
      </p:sp>
      <p:sp>
        <p:nvSpPr>
          <p:cNvPr id="5" name="Oval 4"/>
          <p:cNvSpPr/>
          <p:nvPr/>
        </p:nvSpPr>
        <p:spPr>
          <a:xfrm>
            <a:off x="6277652" y="2041032"/>
            <a:ext cx="1249790" cy="494290"/>
          </a:xfrm>
          <a:prstGeom prst="ellipse">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endParaRPr lang="en-US" dirty="0"/>
          </a:p>
        </p:txBody>
      </p:sp>
      <p:sp>
        <p:nvSpPr>
          <p:cNvPr id="6" name="Oval 5"/>
          <p:cNvSpPr/>
          <p:nvPr/>
        </p:nvSpPr>
        <p:spPr>
          <a:xfrm>
            <a:off x="4764342" y="2041032"/>
            <a:ext cx="1133899" cy="478086"/>
          </a:xfrm>
          <a:prstGeom prst="ellipse">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n/2</a:t>
            </a:r>
          </a:p>
        </p:txBody>
      </p:sp>
      <p:sp>
        <p:nvSpPr>
          <p:cNvPr id="7" name="Oval 6"/>
          <p:cNvSpPr/>
          <p:nvPr/>
        </p:nvSpPr>
        <p:spPr>
          <a:xfrm>
            <a:off x="7222641" y="2795795"/>
            <a:ext cx="796640" cy="565757"/>
          </a:xfrm>
          <a:prstGeom prst="ellipse">
            <a:avLst/>
          </a:prstGeom>
          <a:solidFill>
            <a:srgbClr val="555B9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n/4</a:t>
            </a:r>
            <a:endParaRPr lang="en-US" dirty="0"/>
          </a:p>
        </p:txBody>
      </p:sp>
      <p:sp>
        <p:nvSpPr>
          <p:cNvPr id="8" name="Oval 7"/>
          <p:cNvSpPr/>
          <p:nvPr/>
        </p:nvSpPr>
        <p:spPr>
          <a:xfrm>
            <a:off x="7959647" y="5918295"/>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9" name="Oval 8"/>
          <p:cNvSpPr/>
          <p:nvPr/>
        </p:nvSpPr>
        <p:spPr>
          <a:xfrm>
            <a:off x="7550942" y="5752259"/>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0" name="Oval 9"/>
          <p:cNvSpPr/>
          <p:nvPr/>
        </p:nvSpPr>
        <p:spPr>
          <a:xfrm>
            <a:off x="7163007" y="5959642"/>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1" name="Oval 10"/>
          <p:cNvSpPr/>
          <p:nvPr/>
        </p:nvSpPr>
        <p:spPr>
          <a:xfrm>
            <a:off x="6824321" y="5752259"/>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2" name="Oval 11"/>
          <p:cNvSpPr/>
          <p:nvPr/>
        </p:nvSpPr>
        <p:spPr>
          <a:xfrm>
            <a:off x="6415616" y="5959642"/>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3" name="Oval 12"/>
          <p:cNvSpPr/>
          <p:nvPr/>
        </p:nvSpPr>
        <p:spPr>
          <a:xfrm>
            <a:off x="6009077" y="5774406"/>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4" name="Oval 13"/>
          <p:cNvSpPr/>
          <p:nvPr/>
        </p:nvSpPr>
        <p:spPr>
          <a:xfrm>
            <a:off x="5593440" y="5959642"/>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5" name="Oval 14"/>
          <p:cNvSpPr/>
          <p:nvPr/>
        </p:nvSpPr>
        <p:spPr>
          <a:xfrm>
            <a:off x="5177803" y="5774406"/>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6" name="Oval 15"/>
          <p:cNvSpPr/>
          <p:nvPr/>
        </p:nvSpPr>
        <p:spPr>
          <a:xfrm>
            <a:off x="4764342" y="5918295"/>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7" name="Oval 16"/>
          <p:cNvSpPr/>
          <p:nvPr/>
        </p:nvSpPr>
        <p:spPr>
          <a:xfrm>
            <a:off x="4377694" y="5724335"/>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8" name="Oval 17"/>
          <p:cNvSpPr/>
          <p:nvPr/>
        </p:nvSpPr>
        <p:spPr>
          <a:xfrm>
            <a:off x="4042176" y="5898873"/>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9" name="TextBox 18"/>
          <p:cNvSpPr txBox="1"/>
          <p:nvPr/>
        </p:nvSpPr>
        <p:spPr>
          <a:xfrm>
            <a:off x="4144719" y="6167241"/>
            <a:ext cx="1075551" cy="461665"/>
          </a:xfrm>
          <a:prstGeom prst="rect">
            <a:avLst/>
          </a:prstGeom>
          <a:noFill/>
        </p:spPr>
        <p:txBody>
          <a:bodyPr wrap="none" rtlCol="0">
            <a:spAutoFit/>
          </a:bodyPr>
          <a:lstStyle/>
          <a:p>
            <a:r>
              <a:rPr lang="en-US" sz="2400" dirty="0"/>
              <a:t>(Size 1)</a:t>
            </a:r>
          </a:p>
        </p:txBody>
      </p:sp>
      <p:sp>
        <p:nvSpPr>
          <p:cNvPr id="20" name="TextBox 19"/>
          <p:cNvSpPr txBox="1"/>
          <p:nvPr/>
        </p:nvSpPr>
        <p:spPr>
          <a:xfrm>
            <a:off x="5957876" y="4782826"/>
            <a:ext cx="517375" cy="707886"/>
          </a:xfrm>
          <a:prstGeom prst="rect">
            <a:avLst/>
          </a:prstGeom>
          <a:noFill/>
        </p:spPr>
        <p:txBody>
          <a:bodyPr wrap="square" rtlCol="0">
            <a:spAutoFit/>
          </a:bodyPr>
          <a:lstStyle/>
          <a:p>
            <a:r>
              <a:rPr lang="mr-IN" sz="4000" dirty="0"/>
              <a:t>…</a:t>
            </a:r>
            <a:endParaRPr lang="en-US" sz="4000" dirty="0"/>
          </a:p>
        </p:txBody>
      </p:sp>
      <p:sp>
        <p:nvSpPr>
          <p:cNvPr id="21" name="Oval 20"/>
          <p:cNvSpPr/>
          <p:nvPr/>
        </p:nvSpPr>
        <p:spPr>
          <a:xfrm>
            <a:off x="6156928" y="2828270"/>
            <a:ext cx="796640" cy="565757"/>
          </a:xfrm>
          <a:prstGeom prst="ellipse">
            <a:avLst/>
          </a:prstGeom>
          <a:solidFill>
            <a:srgbClr val="555B9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n/4</a:t>
            </a:r>
            <a:endParaRPr lang="en-US" dirty="0"/>
          </a:p>
        </p:txBody>
      </p:sp>
      <p:sp>
        <p:nvSpPr>
          <p:cNvPr id="22" name="Oval 21"/>
          <p:cNvSpPr/>
          <p:nvPr/>
        </p:nvSpPr>
        <p:spPr>
          <a:xfrm>
            <a:off x="5069143" y="2847294"/>
            <a:ext cx="796640" cy="565757"/>
          </a:xfrm>
          <a:prstGeom prst="ellipse">
            <a:avLst/>
          </a:prstGeom>
          <a:solidFill>
            <a:srgbClr val="555B9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n/4</a:t>
            </a:r>
            <a:endParaRPr lang="en-US" dirty="0"/>
          </a:p>
        </p:txBody>
      </p:sp>
      <p:sp>
        <p:nvSpPr>
          <p:cNvPr id="23" name="Oval 22"/>
          <p:cNvSpPr/>
          <p:nvPr/>
        </p:nvSpPr>
        <p:spPr>
          <a:xfrm>
            <a:off x="4042176" y="2847294"/>
            <a:ext cx="796640" cy="565757"/>
          </a:xfrm>
          <a:prstGeom prst="ellipse">
            <a:avLst/>
          </a:prstGeom>
          <a:solidFill>
            <a:srgbClr val="555B9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n/4</a:t>
            </a:r>
            <a:endParaRPr lang="en-US" dirty="0"/>
          </a:p>
        </p:txBody>
      </p:sp>
      <p:sp>
        <p:nvSpPr>
          <p:cNvPr id="24" name="Oval 23"/>
          <p:cNvSpPr/>
          <p:nvPr/>
        </p:nvSpPr>
        <p:spPr>
          <a:xfrm>
            <a:off x="7813642" y="4323543"/>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25" name="Oval 24"/>
          <p:cNvSpPr/>
          <p:nvPr/>
        </p:nvSpPr>
        <p:spPr>
          <a:xfrm>
            <a:off x="6760173" y="4338253"/>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26" name="Oval 25"/>
          <p:cNvSpPr/>
          <p:nvPr/>
        </p:nvSpPr>
        <p:spPr>
          <a:xfrm>
            <a:off x="5646959" y="4323544"/>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27" name="Oval 26"/>
          <p:cNvSpPr/>
          <p:nvPr/>
        </p:nvSpPr>
        <p:spPr>
          <a:xfrm>
            <a:off x="4525071" y="4341946"/>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28" name="Oval 27"/>
          <p:cNvSpPr/>
          <p:nvPr/>
        </p:nvSpPr>
        <p:spPr>
          <a:xfrm>
            <a:off x="3469743" y="4341586"/>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29" name="Oval 28"/>
          <p:cNvSpPr/>
          <p:nvPr/>
        </p:nvSpPr>
        <p:spPr>
          <a:xfrm>
            <a:off x="2293727" y="4338253"/>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30" name="TextBox 29"/>
          <p:cNvSpPr txBox="1"/>
          <p:nvPr/>
        </p:nvSpPr>
        <p:spPr>
          <a:xfrm>
            <a:off x="5812099" y="3205816"/>
            <a:ext cx="517375" cy="707886"/>
          </a:xfrm>
          <a:prstGeom prst="rect">
            <a:avLst/>
          </a:prstGeom>
          <a:noFill/>
        </p:spPr>
        <p:txBody>
          <a:bodyPr wrap="square" rtlCol="0">
            <a:spAutoFit/>
          </a:bodyPr>
          <a:lstStyle/>
          <a:p>
            <a:r>
              <a:rPr lang="mr-IN" sz="4000" dirty="0"/>
              <a:t>…</a:t>
            </a:r>
            <a:endParaRPr lang="en-US" sz="4000" dirty="0"/>
          </a:p>
        </p:txBody>
      </p:sp>
      <p:sp>
        <p:nvSpPr>
          <p:cNvPr id="34" name="Oval 33"/>
          <p:cNvSpPr/>
          <p:nvPr/>
        </p:nvSpPr>
        <p:spPr>
          <a:xfrm>
            <a:off x="3675897" y="5738620"/>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5" name="Oval 34"/>
          <p:cNvSpPr/>
          <p:nvPr/>
        </p:nvSpPr>
        <p:spPr>
          <a:xfrm>
            <a:off x="3267192" y="5946003"/>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6" name="Oval 35"/>
          <p:cNvSpPr/>
          <p:nvPr/>
        </p:nvSpPr>
        <p:spPr>
          <a:xfrm>
            <a:off x="2860653" y="5760767"/>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7" name="Oval 36"/>
          <p:cNvSpPr/>
          <p:nvPr/>
        </p:nvSpPr>
        <p:spPr>
          <a:xfrm>
            <a:off x="2445016" y="5946003"/>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8" name="Oval 37"/>
          <p:cNvSpPr/>
          <p:nvPr/>
        </p:nvSpPr>
        <p:spPr>
          <a:xfrm>
            <a:off x="2029379" y="5760767"/>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9" name="Oval 38"/>
          <p:cNvSpPr/>
          <p:nvPr/>
        </p:nvSpPr>
        <p:spPr>
          <a:xfrm>
            <a:off x="1615918" y="5904656"/>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0" name="Oval 39"/>
          <p:cNvSpPr/>
          <p:nvPr/>
        </p:nvSpPr>
        <p:spPr>
          <a:xfrm>
            <a:off x="1229270" y="5710696"/>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1" name="Oval 40"/>
          <p:cNvSpPr/>
          <p:nvPr/>
        </p:nvSpPr>
        <p:spPr>
          <a:xfrm>
            <a:off x="893752" y="5885234"/>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42" name="TextBox 41"/>
          <p:cNvSpPr txBox="1"/>
          <p:nvPr/>
        </p:nvSpPr>
        <p:spPr>
          <a:xfrm>
            <a:off x="932027" y="3219914"/>
            <a:ext cx="2537716" cy="707886"/>
          </a:xfrm>
          <a:prstGeom prst="rect">
            <a:avLst/>
          </a:prstGeom>
          <a:noFill/>
        </p:spPr>
        <p:txBody>
          <a:bodyPr wrap="square" rtlCol="0">
            <a:spAutoFit/>
          </a:bodyPr>
          <a:lstStyle/>
          <a:p>
            <a:pPr algn="r"/>
            <a:r>
              <a:rPr lang="en-US" sz="2000" dirty="0">
                <a:solidFill>
                  <a:srgbClr val="DE6769"/>
                </a:solidFill>
              </a:rPr>
              <a:t>Focus on just one of these sub-problems</a:t>
            </a:r>
          </a:p>
        </p:txBody>
      </p:sp>
      <p:cxnSp>
        <p:nvCxnSpPr>
          <p:cNvPr id="44" name="Straight Arrow Connector 43"/>
          <p:cNvCxnSpPr>
            <a:stCxn id="42" idx="3"/>
            <a:endCxn id="27" idx="1"/>
          </p:cNvCxnSpPr>
          <p:nvPr/>
        </p:nvCxnSpPr>
        <p:spPr>
          <a:xfrm>
            <a:off x="3469743" y="3573857"/>
            <a:ext cx="1197491" cy="850942"/>
          </a:xfrm>
          <a:prstGeom prst="straightConnector1">
            <a:avLst/>
          </a:prstGeom>
          <a:ln w="19050">
            <a:solidFill>
              <a:srgbClr val="DE6769"/>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301353" y="1183350"/>
            <a:ext cx="1316587" cy="369332"/>
          </a:xfrm>
          <a:prstGeom prst="rect">
            <a:avLst/>
          </a:prstGeom>
          <a:noFill/>
        </p:spPr>
        <p:txBody>
          <a:bodyPr wrap="square" rtlCol="0">
            <a:spAutoFit/>
          </a:bodyPr>
          <a:lstStyle/>
          <a:p>
            <a:r>
              <a:rPr lang="en-US"/>
              <a:t>Level 0</a:t>
            </a:r>
          </a:p>
        </p:txBody>
      </p:sp>
      <p:sp>
        <p:nvSpPr>
          <p:cNvPr id="43" name="TextBox 42"/>
          <p:cNvSpPr txBox="1"/>
          <p:nvPr/>
        </p:nvSpPr>
        <p:spPr>
          <a:xfrm>
            <a:off x="7772701" y="2046309"/>
            <a:ext cx="1316587" cy="369332"/>
          </a:xfrm>
          <a:prstGeom prst="rect">
            <a:avLst/>
          </a:prstGeom>
          <a:noFill/>
        </p:spPr>
        <p:txBody>
          <a:bodyPr wrap="square" rtlCol="0">
            <a:spAutoFit/>
          </a:bodyPr>
          <a:lstStyle/>
          <a:p>
            <a:r>
              <a:rPr lang="en-US"/>
              <a:t>Level 1</a:t>
            </a:r>
          </a:p>
        </p:txBody>
      </p:sp>
      <p:sp>
        <p:nvSpPr>
          <p:cNvPr id="45" name="TextBox 44"/>
          <p:cNvSpPr txBox="1"/>
          <p:nvPr/>
        </p:nvSpPr>
        <p:spPr>
          <a:xfrm>
            <a:off x="8264448" y="3903124"/>
            <a:ext cx="1316587" cy="369332"/>
          </a:xfrm>
          <a:prstGeom prst="rect">
            <a:avLst/>
          </a:prstGeom>
          <a:noFill/>
        </p:spPr>
        <p:txBody>
          <a:bodyPr wrap="square" rtlCol="0">
            <a:spAutoFit/>
          </a:bodyPr>
          <a:lstStyle/>
          <a:p>
            <a:r>
              <a:rPr lang="en-US" dirty="0"/>
              <a:t>Level t</a:t>
            </a:r>
          </a:p>
        </p:txBody>
      </p:sp>
      <p:sp>
        <p:nvSpPr>
          <p:cNvPr id="46" name="TextBox 45">
            <a:extLst>
              <a:ext uri="{FF2B5EF4-FFF2-40B4-BE49-F238E27FC236}">
                <a16:creationId xmlns:a16="http://schemas.microsoft.com/office/drawing/2014/main" id="{B2256855-BD41-AA44-A955-5C23D74F0365}"/>
              </a:ext>
            </a:extLst>
          </p:cNvPr>
          <p:cNvSpPr txBox="1"/>
          <p:nvPr/>
        </p:nvSpPr>
        <p:spPr>
          <a:xfrm>
            <a:off x="7910398" y="6213407"/>
            <a:ext cx="1316587" cy="369332"/>
          </a:xfrm>
          <a:prstGeom prst="rect">
            <a:avLst/>
          </a:prstGeom>
          <a:noFill/>
        </p:spPr>
        <p:txBody>
          <a:bodyPr wrap="square" rtlCol="0">
            <a:spAutoFit/>
          </a:bodyPr>
          <a:lstStyle/>
          <a:p>
            <a:r>
              <a:rPr lang="en-US" dirty="0"/>
              <a:t>Level log(n)</a:t>
            </a:r>
          </a:p>
        </p:txBody>
      </p:sp>
      <p:sp>
        <p:nvSpPr>
          <p:cNvPr id="47" name="TextBox 46">
            <a:extLst>
              <a:ext uri="{FF2B5EF4-FFF2-40B4-BE49-F238E27FC236}">
                <a16:creationId xmlns:a16="http://schemas.microsoft.com/office/drawing/2014/main" id="{D5F2BE66-FBE8-0C46-9022-CAB0887A7718}"/>
              </a:ext>
            </a:extLst>
          </p:cNvPr>
          <p:cNvSpPr txBox="1"/>
          <p:nvPr/>
        </p:nvSpPr>
        <p:spPr>
          <a:xfrm>
            <a:off x="405114" y="4297965"/>
            <a:ext cx="1795771" cy="646331"/>
          </a:xfrm>
          <a:prstGeom prst="rect">
            <a:avLst/>
          </a:prstGeom>
          <a:noFill/>
        </p:spPr>
        <p:txBody>
          <a:bodyPr wrap="square" rtlCol="0">
            <a:spAutoFit/>
          </a:bodyPr>
          <a:lstStyle/>
          <a:p>
            <a:pPr algn="ctr"/>
            <a:r>
              <a:rPr lang="en-US" dirty="0"/>
              <a:t>2</a:t>
            </a:r>
            <a:r>
              <a:rPr lang="en-US" baseline="30000" dirty="0"/>
              <a:t>t </a:t>
            </a:r>
            <a:r>
              <a:rPr lang="en-US" dirty="0"/>
              <a:t>subproblems at level t.</a:t>
            </a:r>
          </a:p>
        </p:txBody>
      </p:sp>
    </p:spTree>
    <p:extLst>
      <p:ext uri="{BB962C8B-B14F-4D97-AF65-F5344CB8AC3E}">
        <p14:creationId xmlns:p14="http://schemas.microsoft.com/office/powerpoint/2010/main" val="848126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 y="117929"/>
            <a:ext cx="8972550" cy="1325563"/>
          </a:xfrm>
        </p:spPr>
        <p:txBody>
          <a:bodyPr/>
          <a:lstStyle/>
          <a:p>
            <a:r>
              <a:rPr lang="en-US" dirty="0"/>
              <a:t>How much work in this sub-problem?</a:t>
            </a:r>
          </a:p>
        </p:txBody>
      </p:sp>
      <p:sp>
        <p:nvSpPr>
          <p:cNvPr id="4" name="Oval 3"/>
          <p:cNvSpPr/>
          <p:nvPr/>
        </p:nvSpPr>
        <p:spPr>
          <a:xfrm>
            <a:off x="1872406" y="2593637"/>
            <a:ext cx="2180087" cy="97472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n/2</a:t>
            </a:r>
            <a:r>
              <a:rPr lang="en-US" sz="2800" baseline="30000" dirty="0"/>
              <a:t>t</a:t>
            </a:r>
            <a:endParaRPr lang="en-US" sz="2800" dirty="0"/>
          </a:p>
        </p:txBody>
      </p:sp>
      <p:sp>
        <p:nvSpPr>
          <p:cNvPr id="5" name="Oval 4"/>
          <p:cNvSpPr/>
          <p:nvPr/>
        </p:nvSpPr>
        <p:spPr>
          <a:xfrm>
            <a:off x="574378" y="4780529"/>
            <a:ext cx="1518745" cy="805822"/>
          </a:xfrm>
          <a:prstGeom prst="ellipse">
            <a:avLst/>
          </a:prstGeom>
          <a:solidFill>
            <a:schemeClr val="accent3">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n/2</a:t>
            </a:r>
            <a:r>
              <a:rPr lang="en-US" sz="2800" baseline="30000" dirty="0"/>
              <a:t>t+1</a:t>
            </a:r>
            <a:endParaRPr lang="en-US" sz="2800" dirty="0"/>
          </a:p>
        </p:txBody>
      </p:sp>
      <p:sp>
        <p:nvSpPr>
          <p:cNvPr id="6" name="Oval 5"/>
          <p:cNvSpPr/>
          <p:nvPr/>
        </p:nvSpPr>
        <p:spPr>
          <a:xfrm>
            <a:off x="3469978" y="4780529"/>
            <a:ext cx="1518745" cy="805822"/>
          </a:xfrm>
          <a:prstGeom prst="ellipse">
            <a:avLst/>
          </a:prstGeom>
          <a:solidFill>
            <a:schemeClr val="accent3">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n/2</a:t>
            </a:r>
            <a:r>
              <a:rPr lang="en-US" sz="2800" baseline="30000" dirty="0"/>
              <a:t>t+1</a:t>
            </a:r>
            <a:endParaRPr lang="en-US" sz="2800" dirty="0"/>
          </a:p>
        </p:txBody>
      </p:sp>
      <p:sp>
        <p:nvSpPr>
          <p:cNvPr id="8" name="TextBox 7"/>
          <p:cNvSpPr txBox="1"/>
          <p:nvPr/>
        </p:nvSpPr>
        <p:spPr>
          <a:xfrm>
            <a:off x="5162144" y="2666372"/>
            <a:ext cx="3216166" cy="830997"/>
          </a:xfrm>
          <a:prstGeom prst="rect">
            <a:avLst/>
          </a:prstGeom>
          <a:noFill/>
        </p:spPr>
        <p:txBody>
          <a:bodyPr wrap="square" rtlCol="0">
            <a:spAutoFit/>
          </a:bodyPr>
          <a:lstStyle/>
          <a:p>
            <a:r>
              <a:rPr lang="en-US" sz="2400" dirty="0">
                <a:solidFill>
                  <a:schemeClr val="accent5"/>
                </a:solidFill>
              </a:rPr>
              <a:t>Time spent MERGE-</a:t>
            </a:r>
            <a:r>
              <a:rPr lang="en-US" sz="2400" dirty="0" err="1">
                <a:solidFill>
                  <a:schemeClr val="accent5"/>
                </a:solidFill>
              </a:rPr>
              <a:t>ing</a:t>
            </a:r>
            <a:r>
              <a:rPr lang="en-US" sz="2400" dirty="0">
                <a:solidFill>
                  <a:schemeClr val="accent5"/>
                </a:solidFill>
              </a:rPr>
              <a:t> the two </a:t>
            </a:r>
            <a:r>
              <a:rPr lang="en-US" sz="2400" dirty="0" err="1">
                <a:solidFill>
                  <a:schemeClr val="accent5"/>
                </a:solidFill>
              </a:rPr>
              <a:t>subproblems</a:t>
            </a:r>
            <a:endParaRPr lang="en-US" sz="2400" dirty="0">
              <a:solidFill>
                <a:schemeClr val="accent5"/>
              </a:solidFill>
            </a:endParaRPr>
          </a:p>
        </p:txBody>
      </p:sp>
      <p:cxnSp>
        <p:nvCxnSpPr>
          <p:cNvPr id="10" name="Straight Connector 9"/>
          <p:cNvCxnSpPr>
            <a:stCxn id="4" idx="4"/>
            <a:endCxn id="6" idx="0"/>
          </p:cNvCxnSpPr>
          <p:nvPr/>
        </p:nvCxnSpPr>
        <p:spPr>
          <a:xfrm>
            <a:off x="2962450" y="3568364"/>
            <a:ext cx="1266901" cy="12121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4"/>
            <a:endCxn id="5" idx="0"/>
          </p:cNvCxnSpPr>
          <p:nvPr/>
        </p:nvCxnSpPr>
        <p:spPr>
          <a:xfrm flipH="1">
            <a:off x="1333751" y="3568364"/>
            <a:ext cx="1628699" cy="12121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299184" y="4780529"/>
            <a:ext cx="3216166" cy="830997"/>
          </a:xfrm>
          <a:prstGeom prst="rect">
            <a:avLst/>
          </a:prstGeom>
          <a:noFill/>
        </p:spPr>
        <p:txBody>
          <a:bodyPr wrap="square" rtlCol="0">
            <a:spAutoFit/>
          </a:bodyPr>
          <a:lstStyle/>
          <a:p>
            <a:r>
              <a:rPr lang="en-US" sz="2400" dirty="0">
                <a:solidFill>
                  <a:schemeClr val="accent4"/>
                </a:solidFill>
              </a:rPr>
              <a:t>Time spent within the two sub-problems</a:t>
            </a:r>
          </a:p>
        </p:txBody>
      </p:sp>
      <p:sp>
        <p:nvSpPr>
          <p:cNvPr id="15" name="TextBox 14"/>
          <p:cNvSpPr txBox="1"/>
          <p:nvPr/>
        </p:nvSpPr>
        <p:spPr>
          <a:xfrm>
            <a:off x="6313027" y="3720225"/>
            <a:ext cx="914400" cy="923330"/>
          </a:xfrm>
          <a:prstGeom prst="rect">
            <a:avLst/>
          </a:prstGeom>
          <a:noFill/>
        </p:spPr>
        <p:txBody>
          <a:bodyPr wrap="square" rtlCol="0">
            <a:spAutoFit/>
          </a:bodyPr>
          <a:lstStyle/>
          <a:p>
            <a:r>
              <a:rPr lang="en-US" sz="5400" b="1" dirty="0"/>
              <a:t>+</a:t>
            </a:r>
          </a:p>
        </p:txBody>
      </p:sp>
      <p:sp>
        <p:nvSpPr>
          <p:cNvPr id="16" name="Oval 15"/>
          <p:cNvSpPr/>
          <p:nvPr/>
        </p:nvSpPr>
        <p:spPr>
          <a:xfrm>
            <a:off x="4587766" y="2112579"/>
            <a:ext cx="4130565" cy="1844566"/>
          </a:xfrm>
          <a:prstGeom prst="ellipse">
            <a:avLst/>
          </a:prstGeom>
          <a:noFill/>
          <a:ln w="57150">
            <a:solidFill>
              <a:srgbClr val="DE67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9086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50" y="117929"/>
            <a:ext cx="8972550" cy="1325563"/>
          </a:xfrm>
        </p:spPr>
        <p:txBody>
          <a:bodyPr/>
          <a:lstStyle/>
          <a:p>
            <a:r>
              <a:rPr lang="en-US" dirty="0"/>
              <a:t>How much work in this sub-problem?</a:t>
            </a:r>
          </a:p>
        </p:txBody>
      </p:sp>
      <p:sp>
        <p:nvSpPr>
          <p:cNvPr id="4" name="Oval 3"/>
          <p:cNvSpPr/>
          <p:nvPr/>
        </p:nvSpPr>
        <p:spPr>
          <a:xfrm>
            <a:off x="1872406" y="2593637"/>
            <a:ext cx="2180087" cy="97472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k</a:t>
            </a:r>
          </a:p>
        </p:txBody>
      </p:sp>
      <p:sp>
        <p:nvSpPr>
          <p:cNvPr id="5" name="Oval 4"/>
          <p:cNvSpPr/>
          <p:nvPr/>
        </p:nvSpPr>
        <p:spPr>
          <a:xfrm>
            <a:off x="574378" y="4780529"/>
            <a:ext cx="1518745" cy="805822"/>
          </a:xfrm>
          <a:prstGeom prst="ellipse">
            <a:avLst/>
          </a:prstGeom>
          <a:solidFill>
            <a:schemeClr val="accent3">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k/2</a:t>
            </a:r>
          </a:p>
        </p:txBody>
      </p:sp>
      <p:sp>
        <p:nvSpPr>
          <p:cNvPr id="6" name="Oval 5"/>
          <p:cNvSpPr/>
          <p:nvPr/>
        </p:nvSpPr>
        <p:spPr>
          <a:xfrm>
            <a:off x="3469978" y="4780529"/>
            <a:ext cx="1518745" cy="805822"/>
          </a:xfrm>
          <a:prstGeom prst="ellipse">
            <a:avLst/>
          </a:prstGeom>
          <a:solidFill>
            <a:schemeClr val="accent3">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k/2</a:t>
            </a:r>
          </a:p>
        </p:txBody>
      </p:sp>
      <p:sp>
        <p:nvSpPr>
          <p:cNvPr id="8" name="TextBox 7"/>
          <p:cNvSpPr txBox="1"/>
          <p:nvPr/>
        </p:nvSpPr>
        <p:spPr>
          <a:xfrm>
            <a:off x="5162144" y="2666372"/>
            <a:ext cx="3216166" cy="830997"/>
          </a:xfrm>
          <a:prstGeom prst="rect">
            <a:avLst/>
          </a:prstGeom>
          <a:noFill/>
        </p:spPr>
        <p:txBody>
          <a:bodyPr wrap="square" rtlCol="0">
            <a:spAutoFit/>
          </a:bodyPr>
          <a:lstStyle/>
          <a:p>
            <a:r>
              <a:rPr lang="en-US" sz="2400" dirty="0">
                <a:solidFill>
                  <a:schemeClr val="accent5"/>
                </a:solidFill>
              </a:rPr>
              <a:t>Time spent MERGE-</a:t>
            </a:r>
            <a:r>
              <a:rPr lang="en-US" sz="2400" dirty="0" err="1">
                <a:solidFill>
                  <a:schemeClr val="accent5"/>
                </a:solidFill>
              </a:rPr>
              <a:t>ing</a:t>
            </a:r>
            <a:r>
              <a:rPr lang="en-US" sz="2400" dirty="0">
                <a:solidFill>
                  <a:schemeClr val="accent5"/>
                </a:solidFill>
              </a:rPr>
              <a:t> the two </a:t>
            </a:r>
            <a:r>
              <a:rPr lang="en-US" sz="2400" dirty="0" err="1">
                <a:solidFill>
                  <a:schemeClr val="accent5"/>
                </a:solidFill>
              </a:rPr>
              <a:t>subproblems</a:t>
            </a:r>
            <a:endParaRPr lang="en-US" sz="2400" dirty="0">
              <a:solidFill>
                <a:schemeClr val="accent5"/>
              </a:solidFill>
            </a:endParaRPr>
          </a:p>
        </p:txBody>
      </p:sp>
      <p:cxnSp>
        <p:nvCxnSpPr>
          <p:cNvPr id="10" name="Straight Connector 9"/>
          <p:cNvCxnSpPr>
            <a:stCxn id="4" idx="4"/>
            <a:endCxn id="6" idx="0"/>
          </p:cNvCxnSpPr>
          <p:nvPr/>
        </p:nvCxnSpPr>
        <p:spPr>
          <a:xfrm>
            <a:off x="2962450" y="3568364"/>
            <a:ext cx="1266901" cy="12121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4" idx="4"/>
            <a:endCxn id="5" idx="0"/>
          </p:cNvCxnSpPr>
          <p:nvPr/>
        </p:nvCxnSpPr>
        <p:spPr>
          <a:xfrm flipH="1">
            <a:off x="1333751" y="3568364"/>
            <a:ext cx="1628699" cy="12121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299184" y="4780529"/>
            <a:ext cx="3216166" cy="830997"/>
          </a:xfrm>
          <a:prstGeom prst="rect">
            <a:avLst/>
          </a:prstGeom>
          <a:noFill/>
        </p:spPr>
        <p:txBody>
          <a:bodyPr wrap="square" rtlCol="0">
            <a:spAutoFit/>
          </a:bodyPr>
          <a:lstStyle/>
          <a:p>
            <a:r>
              <a:rPr lang="en-US" sz="2400" dirty="0">
                <a:solidFill>
                  <a:schemeClr val="accent4"/>
                </a:solidFill>
              </a:rPr>
              <a:t>Time spent within the two sub-problems</a:t>
            </a:r>
          </a:p>
        </p:txBody>
      </p:sp>
      <p:sp>
        <p:nvSpPr>
          <p:cNvPr id="15" name="TextBox 14"/>
          <p:cNvSpPr txBox="1"/>
          <p:nvPr/>
        </p:nvSpPr>
        <p:spPr>
          <a:xfrm>
            <a:off x="6313027" y="3720225"/>
            <a:ext cx="914400" cy="923330"/>
          </a:xfrm>
          <a:prstGeom prst="rect">
            <a:avLst/>
          </a:prstGeom>
          <a:noFill/>
        </p:spPr>
        <p:txBody>
          <a:bodyPr wrap="square" rtlCol="0">
            <a:spAutoFit/>
          </a:bodyPr>
          <a:lstStyle/>
          <a:p>
            <a:r>
              <a:rPr lang="en-US" sz="5400" b="1" dirty="0"/>
              <a:t>+</a:t>
            </a:r>
          </a:p>
        </p:txBody>
      </p:sp>
      <p:sp>
        <p:nvSpPr>
          <p:cNvPr id="16" name="Oval 15"/>
          <p:cNvSpPr/>
          <p:nvPr/>
        </p:nvSpPr>
        <p:spPr>
          <a:xfrm>
            <a:off x="4587766" y="2112579"/>
            <a:ext cx="4130565" cy="1844566"/>
          </a:xfrm>
          <a:prstGeom prst="ellipse">
            <a:avLst/>
          </a:prstGeom>
          <a:noFill/>
          <a:ln w="57150">
            <a:solidFill>
              <a:srgbClr val="DE676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90750" y="1615570"/>
            <a:ext cx="2286000" cy="461665"/>
          </a:xfrm>
          <a:prstGeom prst="rect">
            <a:avLst/>
          </a:prstGeom>
          <a:noFill/>
        </p:spPr>
        <p:txBody>
          <a:bodyPr wrap="square" rtlCol="0">
            <a:spAutoFit/>
          </a:bodyPr>
          <a:lstStyle/>
          <a:p>
            <a:r>
              <a:rPr lang="en-US" sz="2400" dirty="0">
                <a:solidFill>
                  <a:srgbClr val="DE6769"/>
                </a:solidFill>
              </a:rPr>
              <a:t>Let k=n/2</a:t>
            </a:r>
            <a:r>
              <a:rPr lang="en-US" sz="2400" baseline="30000" dirty="0">
                <a:solidFill>
                  <a:srgbClr val="DE6769"/>
                </a:solidFill>
              </a:rPr>
              <a:t>t</a:t>
            </a:r>
            <a:r>
              <a:rPr lang="mr-IN" sz="2400" dirty="0">
                <a:solidFill>
                  <a:srgbClr val="DE6769"/>
                </a:solidFill>
              </a:rPr>
              <a:t>…</a:t>
            </a:r>
            <a:endParaRPr lang="en-US" sz="2400" dirty="0">
              <a:solidFill>
                <a:srgbClr val="DE6769"/>
              </a:solidFill>
            </a:endParaRPr>
          </a:p>
        </p:txBody>
      </p:sp>
    </p:spTree>
    <p:extLst>
      <p:ext uri="{BB962C8B-B14F-4D97-AF65-F5344CB8AC3E}">
        <p14:creationId xmlns:p14="http://schemas.microsoft.com/office/powerpoint/2010/main" val="227613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1641278" y="5011943"/>
            <a:ext cx="5766649" cy="705201"/>
            <a:chOff x="1573619" y="3296093"/>
            <a:chExt cx="5766649" cy="705201"/>
          </a:xfrm>
          <a:solidFill>
            <a:schemeClr val="accent6">
              <a:lumMod val="40000"/>
              <a:lumOff val="60000"/>
            </a:schemeClr>
          </a:solidFill>
        </p:grpSpPr>
        <p:sp>
          <p:nvSpPr>
            <p:cNvPr id="30" name="Rectangle 29"/>
            <p:cNvSpPr/>
            <p:nvPr/>
          </p:nvSpPr>
          <p:spPr>
            <a:xfrm>
              <a:off x="1573619" y="3296093"/>
              <a:ext cx="705201" cy="705201"/>
            </a:xfrm>
            <a:prstGeom prst="rect">
              <a:avLst/>
            </a:prstGeom>
            <a:grp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31" name="Rectangle 30"/>
            <p:cNvSpPr/>
            <p:nvPr/>
          </p:nvSpPr>
          <p:spPr>
            <a:xfrm>
              <a:off x="2303538" y="3296093"/>
              <a:ext cx="705201" cy="705201"/>
            </a:xfrm>
            <a:prstGeom prst="rect">
              <a:avLst/>
            </a:prstGeom>
            <a:grp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32" name="Rectangle 31"/>
            <p:cNvSpPr/>
            <p:nvPr/>
          </p:nvSpPr>
          <p:spPr>
            <a:xfrm>
              <a:off x="3012192" y="3296093"/>
              <a:ext cx="705201" cy="705201"/>
            </a:xfrm>
            <a:prstGeom prst="rect">
              <a:avLst/>
            </a:prstGeom>
            <a:grp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33" name="Rectangle 32"/>
            <p:cNvSpPr/>
            <p:nvPr/>
          </p:nvSpPr>
          <p:spPr>
            <a:xfrm>
              <a:off x="3738658" y="3296093"/>
              <a:ext cx="705201" cy="705201"/>
            </a:xfrm>
            <a:prstGeom prst="rect">
              <a:avLst/>
            </a:prstGeom>
            <a:grp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34" name="Rectangle 33"/>
            <p:cNvSpPr/>
            <p:nvPr/>
          </p:nvSpPr>
          <p:spPr>
            <a:xfrm>
              <a:off x="4470028" y="3296093"/>
              <a:ext cx="705201" cy="705201"/>
            </a:xfrm>
            <a:prstGeom prst="rect">
              <a:avLst/>
            </a:prstGeom>
            <a:grp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35" name="Rectangle 34"/>
            <p:cNvSpPr/>
            <p:nvPr/>
          </p:nvSpPr>
          <p:spPr>
            <a:xfrm>
              <a:off x="5178682" y="3296093"/>
              <a:ext cx="705201" cy="705201"/>
            </a:xfrm>
            <a:prstGeom prst="rect">
              <a:avLst/>
            </a:prstGeom>
            <a:grp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36" name="Rectangle 35"/>
            <p:cNvSpPr/>
            <p:nvPr/>
          </p:nvSpPr>
          <p:spPr>
            <a:xfrm>
              <a:off x="5908601" y="3296093"/>
              <a:ext cx="705201" cy="705201"/>
            </a:xfrm>
            <a:prstGeom prst="rect">
              <a:avLst/>
            </a:prstGeom>
            <a:grp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sp>
          <p:nvSpPr>
            <p:cNvPr id="37" name="Rectangle 36"/>
            <p:cNvSpPr/>
            <p:nvPr/>
          </p:nvSpPr>
          <p:spPr>
            <a:xfrm>
              <a:off x="6635067" y="3296093"/>
              <a:ext cx="705201" cy="705201"/>
            </a:xfrm>
            <a:prstGeom prst="rect">
              <a:avLst/>
            </a:prstGeom>
            <a:grp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solidFill>
                  <a:schemeClr val="tx1"/>
                </a:solidFill>
              </a:endParaRPr>
            </a:p>
          </p:txBody>
        </p:sp>
      </p:grpSp>
      <p:sp>
        <p:nvSpPr>
          <p:cNvPr id="39" name="Rectangle 38"/>
          <p:cNvSpPr/>
          <p:nvPr/>
        </p:nvSpPr>
        <p:spPr>
          <a:xfrm>
            <a:off x="1641641" y="5011943"/>
            <a:ext cx="705201" cy="705201"/>
          </a:xfrm>
          <a:prstGeom prst="rect">
            <a:avLst/>
          </a:prstGeom>
          <a:solidFill>
            <a:schemeClr val="accent6">
              <a:lumMod val="40000"/>
              <a:lumOff val="60000"/>
            </a:schemeClr>
          </a:solid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p>
        </p:txBody>
      </p:sp>
      <p:sp>
        <p:nvSpPr>
          <p:cNvPr id="2" name="Title 1"/>
          <p:cNvSpPr>
            <a:spLocks noGrp="1"/>
          </p:cNvSpPr>
          <p:nvPr>
            <p:ph type="title"/>
          </p:nvPr>
        </p:nvSpPr>
        <p:spPr>
          <a:xfrm>
            <a:off x="269684" y="0"/>
            <a:ext cx="4908226" cy="1683266"/>
          </a:xfrm>
        </p:spPr>
        <p:txBody>
          <a:bodyPr>
            <a:normAutofit/>
          </a:bodyPr>
          <a:lstStyle/>
          <a:p>
            <a:r>
              <a:rPr lang="en-US" dirty="0"/>
              <a:t>How long does it take to MERGE?</a:t>
            </a:r>
          </a:p>
        </p:txBody>
      </p:sp>
      <p:sp>
        <p:nvSpPr>
          <p:cNvPr id="21" name="Rectangle 20"/>
          <p:cNvSpPr/>
          <p:nvPr/>
        </p:nvSpPr>
        <p:spPr>
          <a:xfrm>
            <a:off x="545675" y="3538743"/>
            <a:ext cx="705201" cy="705201"/>
          </a:xfrm>
          <a:prstGeom prst="rect">
            <a:avLst/>
          </a:prstGeom>
          <a:solidFill>
            <a:schemeClr val="accent2">
              <a:lumMod val="40000"/>
              <a:lumOff val="60000"/>
            </a:schemeClr>
          </a:solidFill>
          <a:ln w="508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22" name="Rectangle 21"/>
          <p:cNvSpPr/>
          <p:nvPr/>
        </p:nvSpPr>
        <p:spPr>
          <a:xfrm>
            <a:off x="1275594" y="3538743"/>
            <a:ext cx="705201" cy="705201"/>
          </a:xfrm>
          <a:prstGeom prst="rect">
            <a:avLst/>
          </a:prstGeom>
          <a:solidFill>
            <a:schemeClr val="accent2">
              <a:lumMod val="40000"/>
              <a:lumOff val="60000"/>
            </a:schemeClr>
          </a:solidFill>
          <a:ln w="508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23" name="Rectangle 22"/>
          <p:cNvSpPr/>
          <p:nvPr/>
        </p:nvSpPr>
        <p:spPr>
          <a:xfrm>
            <a:off x="1984248" y="3538743"/>
            <a:ext cx="705201" cy="705201"/>
          </a:xfrm>
          <a:prstGeom prst="rect">
            <a:avLst/>
          </a:prstGeom>
          <a:solidFill>
            <a:schemeClr val="accent2">
              <a:lumMod val="40000"/>
              <a:lumOff val="60000"/>
            </a:schemeClr>
          </a:solidFill>
          <a:ln w="508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24" name="Rectangle 23"/>
          <p:cNvSpPr/>
          <p:nvPr/>
        </p:nvSpPr>
        <p:spPr>
          <a:xfrm>
            <a:off x="2710714" y="3538743"/>
            <a:ext cx="705201" cy="705201"/>
          </a:xfrm>
          <a:prstGeom prst="rect">
            <a:avLst/>
          </a:prstGeom>
          <a:solidFill>
            <a:schemeClr val="accent2">
              <a:lumMod val="40000"/>
              <a:lumOff val="60000"/>
            </a:schemeClr>
          </a:solidFill>
          <a:ln w="508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25" name="Rectangle 24"/>
          <p:cNvSpPr/>
          <p:nvPr/>
        </p:nvSpPr>
        <p:spPr>
          <a:xfrm>
            <a:off x="5372484" y="3513343"/>
            <a:ext cx="705201" cy="705201"/>
          </a:xfrm>
          <a:prstGeom prst="rect">
            <a:avLst/>
          </a:prstGeom>
          <a:solidFill>
            <a:schemeClr val="accent2">
              <a:lumMod val="40000"/>
              <a:lumOff val="60000"/>
            </a:schemeClr>
          </a:solidFill>
          <a:ln w="508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26" name="Rectangle 25"/>
          <p:cNvSpPr/>
          <p:nvPr/>
        </p:nvSpPr>
        <p:spPr>
          <a:xfrm>
            <a:off x="6081138" y="3513343"/>
            <a:ext cx="705201" cy="705201"/>
          </a:xfrm>
          <a:prstGeom prst="rect">
            <a:avLst/>
          </a:prstGeom>
          <a:solidFill>
            <a:schemeClr val="accent2">
              <a:lumMod val="40000"/>
              <a:lumOff val="60000"/>
            </a:schemeClr>
          </a:solidFill>
          <a:ln w="508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27" name="Rectangle 26"/>
          <p:cNvSpPr/>
          <p:nvPr/>
        </p:nvSpPr>
        <p:spPr>
          <a:xfrm>
            <a:off x="6811057" y="3513343"/>
            <a:ext cx="705201" cy="705201"/>
          </a:xfrm>
          <a:prstGeom prst="rect">
            <a:avLst/>
          </a:prstGeom>
          <a:solidFill>
            <a:schemeClr val="accent2">
              <a:lumMod val="40000"/>
              <a:lumOff val="60000"/>
            </a:schemeClr>
          </a:solidFill>
          <a:ln w="508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28" name="Rectangle 27"/>
          <p:cNvSpPr/>
          <p:nvPr/>
        </p:nvSpPr>
        <p:spPr>
          <a:xfrm>
            <a:off x="7537523" y="3513343"/>
            <a:ext cx="705201" cy="705201"/>
          </a:xfrm>
          <a:prstGeom prst="rect">
            <a:avLst/>
          </a:prstGeom>
          <a:solidFill>
            <a:schemeClr val="accent2">
              <a:lumMod val="40000"/>
              <a:lumOff val="60000"/>
            </a:schemeClr>
          </a:solidFill>
          <a:ln w="50800">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sp>
        <p:nvSpPr>
          <p:cNvPr id="40" name="Rectangle 39"/>
          <p:cNvSpPr/>
          <p:nvPr/>
        </p:nvSpPr>
        <p:spPr>
          <a:xfrm>
            <a:off x="2371197" y="5011943"/>
            <a:ext cx="705201" cy="705201"/>
          </a:xfrm>
          <a:prstGeom prst="rect">
            <a:avLst/>
          </a:prstGeom>
          <a:solidFill>
            <a:schemeClr val="accent6">
              <a:lumMod val="40000"/>
              <a:lumOff val="60000"/>
            </a:schemeClr>
          </a:solid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2</a:t>
            </a:r>
            <a:endParaRPr lang="en-US" sz="3200" dirty="0">
              <a:solidFill>
                <a:schemeClr val="tx1"/>
              </a:solidFill>
            </a:endParaRPr>
          </a:p>
        </p:txBody>
      </p:sp>
      <p:sp>
        <p:nvSpPr>
          <p:cNvPr id="41" name="Rectangle 40"/>
          <p:cNvSpPr/>
          <p:nvPr/>
        </p:nvSpPr>
        <p:spPr>
          <a:xfrm>
            <a:off x="3079851" y="5011943"/>
            <a:ext cx="705201" cy="705201"/>
          </a:xfrm>
          <a:prstGeom prst="rect">
            <a:avLst/>
          </a:prstGeom>
          <a:solidFill>
            <a:schemeClr val="accent6">
              <a:lumMod val="40000"/>
              <a:lumOff val="60000"/>
            </a:schemeClr>
          </a:solid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p>
        </p:txBody>
      </p:sp>
      <p:sp>
        <p:nvSpPr>
          <p:cNvPr id="42" name="Rectangle 41"/>
          <p:cNvSpPr/>
          <p:nvPr/>
        </p:nvSpPr>
        <p:spPr>
          <a:xfrm>
            <a:off x="3806317" y="5011943"/>
            <a:ext cx="705201" cy="705201"/>
          </a:xfrm>
          <a:prstGeom prst="rect">
            <a:avLst/>
          </a:prstGeom>
          <a:solidFill>
            <a:schemeClr val="accent6">
              <a:lumMod val="40000"/>
              <a:lumOff val="60000"/>
            </a:schemeClr>
          </a:solid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p>
        </p:txBody>
      </p:sp>
      <p:sp>
        <p:nvSpPr>
          <p:cNvPr id="43" name="Rectangle 42"/>
          <p:cNvSpPr/>
          <p:nvPr/>
        </p:nvSpPr>
        <p:spPr>
          <a:xfrm>
            <a:off x="4537687" y="5011943"/>
            <a:ext cx="705201" cy="705201"/>
          </a:xfrm>
          <a:prstGeom prst="rect">
            <a:avLst/>
          </a:prstGeom>
          <a:solidFill>
            <a:schemeClr val="accent6">
              <a:lumMod val="40000"/>
              <a:lumOff val="60000"/>
            </a:schemeClr>
          </a:solid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p>
        </p:txBody>
      </p:sp>
      <p:sp>
        <p:nvSpPr>
          <p:cNvPr id="44" name="Rectangle 43"/>
          <p:cNvSpPr/>
          <p:nvPr/>
        </p:nvSpPr>
        <p:spPr>
          <a:xfrm>
            <a:off x="5246341" y="5011943"/>
            <a:ext cx="705201" cy="705201"/>
          </a:xfrm>
          <a:prstGeom prst="rect">
            <a:avLst/>
          </a:prstGeom>
          <a:solidFill>
            <a:schemeClr val="accent6">
              <a:lumMod val="40000"/>
              <a:lumOff val="60000"/>
            </a:schemeClr>
          </a:solid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p>
        </p:txBody>
      </p:sp>
      <p:sp>
        <p:nvSpPr>
          <p:cNvPr id="45" name="Rectangle 44"/>
          <p:cNvSpPr/>
          <p:nvPr/>
        </p:nvSpPr>
        <p:spPr>
          <a:xfrm>
            <a:off x="5976260" y="5011943"/>
            <a:ext cx="705201" cy="705201"/>
          </a:xfrm>
          <a:prstGeom prst="rect">
            <a:avLst/>
          </a:prstGeom>
          <a:solidFill>
            <a:schemeClr val="accent6">
              <a:lumMod val="40000"/>
              <a:lumOff val="60000"/>
            </a:schemeClr>
          </a:solid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p>
        </p:txBody>
      </p:sp>
      <p:sp>
        <p:nvSpPr>
          <p:cNvPr id="46" name="Rectangle 45"/>
          <p:cNvSpPr/>
          <p:nvPr/>
        </p:nvSpPr>
        <p:spPr>
          <a:xfrm>
            <a:off x="6702726" y="5011943"/>
            <a:ext cx="705201" cy="705201"/>
          </a:xfrm>
          <a:prstGeom prst="rect">
            <a:avLst/>
          </a:prstGeom>
          <a:solidFill>
            <a:schemeClr val="accent6">
              <a:lumMod val="40000"/>
              <a:lumOff val="60000"/>
            </a:schemeClr>
          </a:solidFill>
          <a:ln w="508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p>
        </p:txBody>
      </p:sp>
      <p:sp>
        <p:nvSpPr>
          <p:cNvPr id="47" name="Triangle 46"/>
          <p:cNvSpPr/>
          <p:nvPr/>
        </p:nvSpPr>
        <p:spPr>
          <a:xfrm>
            <a:off x="755650" y="4286454"/>
            <a:ext cx="269625" cy="279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riangle 47"/>
          <p:cNvSpPr/>
          <p:nvPr/>
        </p:nvSpPr>
        <p:spPr>
          <a:xfrm>
            <a:off x="5632450" y="4286454"/>
            <a:ext cx="269625" cy="279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158666" y="5133962"/>
            <a:ext cx="1387366" cy="461665"/>
          </a:xfrm>
          <a:prstGeom prst="rect">
            <a:avLst/>
          </a:prstGeom>
          <a:noFill/>
        </p:spPr>
        <p:txBody>
          <a:bodyPr wrap="square" rtlCol="0">
            <a:spAutoFit/>
          </a:bodyPr>
          <a:lstStyle/>
          <a:p>
            <a:r>
              <a:rPr lang="en-US" sz="2400" dirty="0">
                <a:solidFill>
                  <a:schemeClr val="accent5"/>
                </a:solidFill>
              </a:rPr>
              <a:t>MERGE!</a:t>
            </a:r>
            <a:endParaRPr lang="en-US" dirty="0">
              <a:solidFill>
                <a:schemeClr val="accent5"/>
              </a:solidFill>
            </a:endParaRPr>
          </a:p>
        </p:txBody>
      </p:sp>
      <p:grpSp>
        <p:nvGrpSpPr>
          <p:cNvPr id="61" name="Group 60"/>
          <p:cNvGrpSpPr/>
          <p:nvPr/>
        </p:nvGrpSpPr>
        <p:grpSpPr>
          <a:xfrm>
            <a:off x="4591903" y="205546"/>
            <a:ext cx="2089558" cy="1272173"/>
            <a:chOff x="6278201" y="959242"/>
            <a:chExt cx="2490742" cy="1890207"/>
          </a:xfrm>
        </p:grpSpPr>
        <p:sp>
          <p:nvSpPr>
            <p:cNvPr id="54" name="Oval 53"/>
            <p:cNvSpPr/>
            <p:nvPr/>
          </p:nvSpPr>
          <p:spPr>
            <a:xfrm>
              <a:off x="6887130" y="959242"/>
              <a:ext cx="1355594" cy="815686"/>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k</a:t>
              </a:r>
            </a:p>
          </p:txBody>
        </p:sp>
        <p:sp>
          <p:nvSpPr>
            <p:cNvPr id="55" name="Oval 54"/>
            <p:cNvSpPr/>
            <p:nvPr/>
          </p:nvSpPr>
          <p:spPr>
            <a:xfrm>
              <a:off x="6278201" y="2175109"/>
              <a:ext cx="944367" cy="674340"/>
            </a:xfrm>
            <a:prstGeom prst="ellipse">
              <a:avLst/>
            </a:prstGeom>
            <a:solidFill>
              <a:schemeClr val="accent2">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k/2</a:t>
              </a:r>
            </a:p>
          </p:txBody>
        </p:sp>
        <p:sp>
          <p:nvSpPr>
            <p:cNvPr id="56" name="Oval 55"/>
            <p:cNvSpPr/>
            <p:nvPr/>
          </p:nvSpPr>
          <p:spPr>
            <a:xfrm>
              <a:off x="7824576" y="2175109"/>
              <a:ext cx="944367" cy="674340"/>
            </a:xfrm>
            <a:prstGeom prst="ellipse">
              <a:avLst/>
            </a:prstGeom>
            <a:solidFill>
              <a:schemeClr val="accent2">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k/2</a:t>
              </a:r>
            </a:p>
          </p:txBody>
        </p:sp>
        <p:cxnSp>
          <p:nvCxnSpPr>
            <p:cNvPr id="57" name="Straight Connector 56"/>
            <p:cNvCxnSpPr>
              <a:endCxn id="54" idx="4"/>
            </p:cNvCxnSpPr>
            <p:nvPr/>
          </p:nvCxnSpPr>
          <p:spPr>
            <a:xfrm flipV="1">
              <a:off x="6750385" y="1774928"/>
              <a:ext cx="814542" cy="4001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endCxn id="54" idx="4"/>
            </p:cNvCxnSpPr>
            <p:nvPr/>
          </p:nvCxnSpPr>
          <p:spPr>
            <a:xfrm flipH="1" flipV="1">
              <a:off x="7564927" y="1774928"/>
              <a:ext cx="731833" cy="4001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2" name="TextBox 61"/>
          <p:cNvSpPr txBox="1"/>
          <p:nvPr/>
        </p:nvSpPr>
        <p:spPr>
          <a:xfrm>
            <a:off x="6365251" y="2367668"/>
            <a:ext cx="964202" cy="584775"/>
          </a:xfrm>
          <a:prstGeom prst="rect">
            <a:avLst/>
          </a:prstGeom>
          <a:noFill/>
        </p:spPr>
        <p:txBody>
          <a:bodyPr wrap="square" rtlCol="0">
            <a:spAutoFit/>
          </a:bodyPr>
          <a:lstStyle/>
          <a:p>
            <a:r>
              <a:rPr lang="en-US" sz="3200" dirty="0"/>
              <a:t>k/2</a:t>
            </a:r>
          </a:p>
        </p:txBody>
      </p:sp>
      <p:sp>
        <p:nvSpPr>
          <p:cNvPr id="63" name="TextBox 62"/>
          <p:cNvSpPr txBox="1"/>
          <p:nvPr/>
        </p:nvSpPr>
        <p:spPr>
          <a:xfrm>
            <a:off x="1511777" y="2409433"/>
            <a:ext cx="964202" cy="584775"/>
          </a:xfrm>
          <a:prstGeom prst="rect">
            <a:avLst/>
          </a:prstGeom>
          <a:noFill/>
        </p:spPr>
        <p:txBody>
          <a:bodyPr wrap="square" rtlCol="0">
            <a:spAutoFit/>
          </a:bodyPr>
          <a:lstStyle/>
          <a:p>
            <a:r>
              <a:rPr lang="en-US" sz="3200" dirty="0"/>
              <a:t>k/2</a:t>
            </a:r>
          </a:p>
        </p:txBody>
      </p:sp>
      <p:sp>
        <p:nvSpPr>
          <p:cNvPr id="64" name="TextBox 63"/>
          <p:cNvSpPr txBox="1"/>
          <p:nvPr/>
        </p:nvSpPr>
        <p:spPr>
          <a:xfrm>
            <a:off x="4365502" y="6163233"/>
            <a:ext cx="964202" cy="584775"/>
          </a:xfrm>
          <a:prstGeom prst="rect">
            <a:avLst/>
          </a:prstGeom>
          <a:noFill/>
        </p:spPr>
        <p:txBody>
          <a:bodyPr wrap="square" rtlCol="0">
            <a:spAutoFit/>
          </a:bodyPr>
          <a:lstStyle/>
          <a:p>
            <a:r>
              <a:rPr lang="en-US" sz="3200"/>
              <a:t>k</a:t>
            </a:r>
            <a:endParaRPr lang="en-US" sz="3200" dirty="0"/>
          </a:p>
        </p:txBody>
      </p:sp>
      <p:sp>
        <p:nvSpPr>
          <p:cNvPr id="65" name="Right Brace 64"/>
          <p:cNvSpPr/>
          <p:nvPr/>
        </p:nvSpPr>
        <p:spPr>
          <a:xfrm rot="16200000">
            <a:off x="6575381" y="1659771"/>
            <a:ext cx="471352" cy="291302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Right Brace 65"/>
          <p:cNvSpPr/>
          <p:nvPr/>
        </p:nvSpPr>
        <p:spPr>
          <a:xfrm rot="16200000">
            <a:off x="1747797" y="1731609"/>
            <a:ext cx="471352" cy="291302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Right Brace 66"/>
          <p:cNvSpPr/>
          <p:nvPr/>
        </p:nvSpPr>
        <p:spPr>
          <a:xfrm rot="16200000" flipH="1">
            <a:off x="4245355" y="3099991"/>
            <a:ext cx="519646" cy="576542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TextBox 48">
            <a:extLst>
              <a:ext uri="{FF2B5EF4-FFF2-40B4-BE49-F238E27FC236}">
                <a16:creationId xmlns:a16="http://schemas.microsoft.com/office/drawing/2014/main" id="{154A2F25-AF0F-9E44-8099-10585A5BC3BA}"/>
              </a:ext>
            </a:extLst>
          </p:cNvPr>
          <p:cNvSpPr txBox="1"/>
          <p:nvPr/>
        </p:nvSpPr>
        <p:spPr>
          <a:xfrm>
            <a:off x="754970" y="1757305"/>
            <a:ext cx="7500415" cy="400110"/>
          </a:xfrm>
          <a:prstGeom prst="rect">
            <a:avLst/>
          </a:prstGeom>
          <a:noFill/>
        </p:spPr>
        <p:txBody>
          <a:bodyPr wrap="square" rtlCol="0">
            <a:spAutoFit/>
          </a:bodyPr>
          <a:lstStyle/>
          <a:p>
            <a:r>
              <a:rPr lang="en-US" sz="2000" dirty="0">
                <a:solidFill>
                  <a:schemeClr val="accent4"/>
                </a:solidFill>
              </a:rPr>
              <a:t>Answer: It takes time O(k), since we just walk across the list once.</a:t>
            </a:r>
          </a:p>
        </p:txBody>
      </p:sp>
    </p:spTree>
    <p:extLst>
      <p:ext uri="{BB962C8B-B14F-4D97-AF65-F5344CB8AC3E}">
        <p14:creationId xmlns:p14="http://schemas.microsoft.com/office/powerpoint/2010/main" val="99731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3000" fill="hold" grpId="4" nodeType="clickEffect">
                                  <p:stCondLst>
                                    <p:cond delay="0"/>
                                  </p:stCondLst>
                                  <p:childTnLst>
                                    <p:anim calcmode="discrete" valueType="str">
                                      <p:cBhvr>
                                        <p:cTn id="6" dur="5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1" nodeType="clickEffect">
                                  <p:stCondLst>
                                    <p:cond delay="0"/>
                                  </p:stCondLst>
                                  <p:childTnLst>
                                    <p:animMotion origin="layout" path="M 8.33333E-7 -3.7037E-7 L 0.07483 0.00301 " pathEditMode="relative" rAng="0" ptsTypes="AA">
                                      <p:cBhvr>
                                        <p:cTn id="18" dur="1000" fill="hold"/>
                                        <p:tgtEl>
                                          <p:spTgt spid="48"/>
                                        </p:tgtEl>
                                        <p:attrNameLst>
                                          <p:attrName>ppt_x</p:attrName>
                                          <p:attrName>ppt_y</p:attrName>
                                        </p:attrNameLst>
                                      </p:cBhvr>
                                      <p:rCtr x="3733" y="139"/>
                                    </p:animMotion>
                                  </p:childTnLst>
                                </p:cTn>
                              </p:par>
                            </p:childTnLst>
                          </p:cTn>
                        </p:par>
                      </p:childTnLst>
                    </p:cTn>
                  </p:par>
                  <p:par>
                    <p:cTn id="19" fill="hold">
                      <p:stCondLst>
                        <p:cond delay="indefinite"/>
                      </p:stCondLst>
                      <p:childTnLst>
                        <p:par>
                          <p:cTn id="20" fill="hold">
                            <p:stCondLst>
                              <p:cond delay="0"/>
                            </p:stCondLst>
                            <p:childTnLst>
                              <p:par>
                                <p:cTn id="21" presetID="35" presetClass="emph" presetSubtype="0" repeatCount="3000" fill="hold" grpId="5" nodeType="clickEffect">
                                  <p:stCondLst>
                                    <p:cond delay="0"/>
                                  </p:stCondLst>
                                  <p:childTnLst>
                                    <p:anim calcmode="discrete" valueType="str">
                                      <p:cBhvr>
                                        <p:cTn id="22" dur="5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2" nodeType="clickEffect">
                                  <p:stCondLst>
                                    <p:cond delay="0"/>
                                  </p:stCondLst>
                                  <p:childTnLst>
                                    <p:animMotion origin="layout" path="M 0.07483 0.00301 L 0.14705 0.00301 " pathEditMode="relative" rAng="0" ptsTypes="AA">
                                      <p:cBhvr>
                                        <p:cTn id="30" dur="1000" fill="hold"/>
                                        <p:tgtEl>
                                          <p:spTgt spid="48"/>
                                        </p:tgtEl>
                                        <p:attrNameLst>
                                          <p:attrName>ppt_x</p:attrName>
                                          <p:attrName>ppt_y</p:attrName>
                                        </p:attrNameLst>
                                      </p:cBhvr>
                                      <p:rCtr x="3611" y="0"/>
                                    </p:animMotion>
                                  </p:childTnLst>
                                </p:cTn>
                              </p:par>
                            </p:childTnLst>
                          </p:cTn>
                        </p:par>
                      </p:childTnLst>
                    </p:cTn>
                  </p:par>
                  <p:par>
                    <p:cTn id="31" fill="hold">
                      <p:stCondLst>
                        <p:cond delay="indefinite"/>
                      </p:stCondLst>
                      <p:childTnLst>
                        <p:par>
                          <p:cTn id="32" fill="hold">
                            <p:stCondLst>
                              <p:cond delay="0"/>
                            </p:stCondLst>
                            <p:childTnLst>
                              <p:par>
                                <p:cTn id="33" presetID="35" presetClass="emph" presetSubtype="0" repeatCount="3000" fill="hold" grpId="4" nodeType="clickEffect">
                                  <p:stCondLst>
                                    <p:cond delay="0"/>
                                  </p:stCondLst>
                                  <p:childTnLst>
                                    <p:anim calcmode="discrete" valueType="str">
                                      <p:cBhvr>
                                        <p:cTn id="34" dur="500" fill="hold"/>
                                        <p:tgtEl>
                                          <p:spTgt spid="47"/>
                                        </p:tgtEl>
                                        <p:attrNameLst>
                                          <p:attrName>style.visibility</p:attrName>
                                        </p:attrNameLst>
                                      </p:cBhvr>
                                      <p:tavLst>
                                        <p:tav tm="0">
                                          <p:val>
                                            <p:strVal val="hidden"/>
                                          </p:val>
                                        </p:tav>
                                        <p:tav tm="50000">
                                          <p:val>
                                            <p:strVal val="visible"/>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42" presetClass="path" presetSubtype="0" accel="50000" decel="50000" fill="hold" grpId="1" nodeType="clickEffect">
                                  <p:stCondLst>
                                    <p:cond delay="0"/>
                                  </p:stCondLst>
                                  <p:childTnLst>
                                    <p:animMotion origin="layout" path="M 4.16667E-6 -3.7037E-7 L 0.08211 0.01042 " pathEditMode="relative" rAng="0" ptsTypes="AA">
                                      <p:cBhvr>
                                        <p:cTn id="42" dur="500" fill="hold"/>
                                        <p:tgtEl>
                                          <p:spTgt spid="47"/>
                                        </p:tgtEl>
                                        <p:attrNameLst>
                                          <p:attrName>ppt_x</p:attrName>
                                          <p:attrName>ppt_y</p:attrName>
                                        </p:attrNameLst>
                                      </p:cBhvr>
                                      <p:rCtr x="4097" y="509"/>
                                    </p:animMotion>
                                  </p:childTnLst>
                                </p:cTn>
                              </p:par>
                            </p:childTnLst>
                          </p:cTn>
                        </p:par>
                      </p:childTnLst>
                    </p:cTn>
                  </p:par>
                  <p:par>
                    <p:cTn id="43" fill="hold">
                      <p:stCondLst>
                        <p:cond delay="indefinite"/>
                      </p:stCondLst>
                      <p:childTnLst>
                        <p:par>
                          <p:cTn id="44" fill="hold">
                            <p:stCondLst>
                              <p:cond delay="0"/>
                            </p:stCondLst>
                            <p:childTnLst>
                              <p:par>
                                <p:cTn id="45" presetID="35" presetClass="emph" presetSubtype="0" repeatCount="3000" fill="hold" grpId="5" nodeType="clickEffect">
                                  <p:stCondLst>
                                    <p:cond delay="0"/>
                                  </p:stCondLst>
                                  <p:childTnLst>
                                    <p:anim calcmode="discrete" valueType="str">
                                      <p:cBhvr>
                                        <p:cTn id="46" dur="500" fill="hold"/>
                                        <p:tgtEl>
                                          <p:spTgt spid="47"/>
                                        </p:tgtEl>
                                        <p:attrNameLst>
                                          <p:attrName>style.visibility</p:attrName>
                                        </p:attrNameLst>
                                      </p:cBhvr>
                                      <p:tavLst>
                                        <p:tav tm="0">
                                          <p:val>
                                            <p:strVal val="hidden"/>
                                          </p:val>
                                        </p:tav>
                                        <p:tav tm="50000">
                                          <p:val>
                                            <p:strVal val="visible"/>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42" presetClass="path" presetSubtype="0" accel="50000" decel="50000" fill="hold" grpId="2" nodeType="clickEffect">
                                  <p:stCondLst>
                                    <p:cond delay="0"/>
                                  </p:stCondLst>
                                  <p:childTnLst>
                                    <p:animMotion origin="layout" path="M 0.08211 0.01042 L 0.1592 0.01042 " pathEditMode="relative" rAng="0" ptsTypes="AA">
                                      <p:cBhvr>
                                        <p:cTn id="54" dur="500" fill="hold"/>
                                        <p:tgtEl>
                                          <p:spTgt spid="47"/>
                                        </p:tgtEl>
                                        <p:attrNameLst>
                                          <p:attrName>ppt_x</p:attrName>
                                          <p:attrName>ppt_y</p:attrName>
                                        </p:attrNameLst>
                                      </p:cBhvr>
                                      <p:rCtr x="3854" y="0"/>
                                    </p:animMotion>
                                  </p:childTnLst>
                                </p:cTn>
                              </p:par>
                            </p:childTnLst>
                          </p:cTn>
                        </p:par>
                      </p:childTnLst>
                    </p:cTn>
                  </p:par>
                  <p:par>
                    <p:cTn id="55" fill="hold">
                      <p:stCondLst>
                        <p:cond delay="indefinite"/>
                      </p:stCondLst>
                      <p:childTnLst>
                        <p:par>
                          <p:cTn id="56" fill="hold">
                            <p:stCondLst>
                              <p:cond delay="0"/>
                            </p:stCondLst>
                            <p:childTnLst>
                              <p:par>
                                <p:cTn id="57" presetID="35" presetClass="emph" presetSubtype="0" repeatCount="3000" fill="hold" grpId="6" nodeType="clickEffect">
                                  <p:stCondLst>
                                    <p:cond delay="0"/>
                                  </p:stCondLst>
                                  <p:childTnLst>
                                    <p:anim calcmode="discrete" valueType="str">
                                      <p:cBhvr>
                                        <p:cTn id="58" dur="5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42" presetClass="path" presetSubtype="0" accel="50000" decel="50000" fill="hold" grpId="3" nodeType="clickEffect">
                                  <p:stCondLst>
                                    <p:cond delay="0"/>
                                  </p:stCondLst>
                                  <p:childTnLst>
                                    <p:animMotion origin="layout" path="M 0.14705 0.00301 L 0.2276 0.00301 " pathEditMode="relative" rAng="0" ptsTypes="AA">
                                      <p:cBhvr>
                                        <p:cTn id="66" dur="500" fill="hold"/>
                                        <p:tgtEl>
                                          <p:spTgt spid="48"/>
                                        </p:tgtEl>
                                        <p:attrNameLst>
                                          <p:attrName>ppt_x</p:attrName>
                                          <p:attrName>ppt_y</p:attrName>
                                        </p:attrNameLst>
                                      </p:cBhvr>
                                      <p:rCtr x="4028" y="0"/>
                                    </p:animMotion>
                                  </p:childTnLst>
                                </p:cTn>
                              </p:par>
                            </p:childTnLst>
                          </p:cTn>
                        </p:par>
                      </p:childTnLst>
                    </p:cTn>
                  </p:par>
                  <p:par>
                    <p:cTn id="67" fill="hold">
                      <p:stCondLst>
                        <p:cond delay="indefinite"/>
                      </p:stCondLst>
                      <p:childTnLst>
                        <p:par>
                          <p:cTn id="68" fill="hold">
                            <p:stCondLst>
                              <p:cond delay="0"/>
                            </p:stCondLst>
                            <p:childTnLst>
                              <p:par>
                                <p:cTn id="69" presetID="35" presetClass="emph" presetSubtype="0" repeatCount="3000" fill="hold" grpId="6" nodeType="clickEffect">
                                  <p:stCondLst>
                                    <p:cond delay="0"/>
                                  </p:stCondLst>
                                  <p:childTnLst>
                                    <p:anim calcmode="discrete" valueType="str">
                                      <p:cBhvr>
                                        <p:cTn id="70" dur="500" fill="hold"/>
                                        <p:tgtEl>
                                          <p:spTgt spid="47"/>
                                        </p:tgtEl>
                                        <p:attrNameLst>
                                          <p:attrName>style.visibility</p:attrName>
                                        </p:attrNameLst>
                                      </p:cBhvr>
                                      <p:tavLst>
                                        <p:tav tm="0">
                                          <p:val>
                                            <p:strVal val="hidden"/>
                                          </p:val>
                                        </p:tav>
                                        <p:tav tm="50000">
                                          <p:val>
                                            <p:strVal val="visible"/>
                                          </p:val>
                                        </p:tav>
                                      </p:tavLst>
                                    </p:anim>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42" presetClass="path" presetSubtype="0" accel="50000" decel="50000" fill="hold" grpId="3" nodeType="clickEffect">
                                  <p:stCondLst>
                                    <p:cond delay="0"/>
                                  </p:stCondLst>
                                  <p:childTnLst>
                                    <p:animMotion origin="layout" path="M 0.1592 0.01042 L 0.23906 0.01042 " pathEditMode="relative" rAng="0" ptsTypes="AA">
                                      <p:cBhvr>
                                        <p:cTn id="78" dur="500" fill="hold"/>
                                        <p:tgtEl>
                                          <p:spTgt spid="47"/>
                                        </p:tgtEl>
                                        <p:attrNameLst>
                                          <p:attrName>ppt_x</p:attrName>
                                          <p:attrName>ppt_y</p:attrName>
                                        </p:attrNameLst>
                                      </p:cBhvr>
                                      <p:rCtr x="3993" y="0"/>
                                    </p:animMotion>
                                  </p:childTnLst>
                                </p:cTn>
                              </p:par>
                            </p:childTnLst>
                          </p:cTn>
                        </p:par>
                      </p:childTnLst>
                    </p:cTn>
                  </p:par>
                  <p:par>
                    <p:cTn id="79" fill="hold">
                      <p:stCondLst>
                        <p:cond delay="indefinite"/>
                      </p:stCondLst>
                      <p:childTnLst>
                        <p:par>
                          <p:cTn id="80" fill="hold">
                            <p:stCondLst>
                              <p:cond delay="0"/>
                            </p:stCondLst>
                            <p:childTnLst>
                              <p:par>
                                <p:cTn id="81" presetID="35" presetClass="emph" presetSubtype="0" repeatCount="3000" fill="hold" grpId="7" nodeType="clickEffect">
                                  <p:stCondLst>
                                    <p:cond delay="0"/>
                                  </p:stCondLst>
                                  <p:childTnLst>
                                    <p:anim calcmode="discrete" valueType="str">
                                      <p:cBhvr>
                                        <p:cTn id="82" dur="5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35" presetClass="emph" presetSubtype="0" repeatCount="3000" fill="hold" grpId="7" nodeType="clickEffect">
                                  <p:stCondLst>
                                    <p:cond delay="0"/>
                                  </p:stCondLst>
                                  <p:childTnLst>
                                    <p:anim calcmode="discrete" valueType="str">
                                      <p:cBhvr>
                                        <p:cTn id="90" dur="500" fill="hold"/>
                                        <p:tgtEl>
                                          <p:spTgt spid="47"/>
                                        </p:tgtEl>
                                        <p:attrNameLst>
                                          <p:attrName>style.visibility</p:attrName>
                                        </p:attrNameLst>
                                      </p:cBhvr>
                                      <p:tavLst>
                                        <p:tav tm="0">
                                          <p:val>
                                            <p:strVal val="hidden"/>
                                          </p:val>
                                        </p:tav>
                                        <p:tav tm="50000">
                                          <p:val>
                                            <p:strVal val="visible"/>
                                          </p:val>
                                        </p:tav>
                                      </p:tavLst>
                                    </p:anim>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uild="allAtOnce" animBg="1"/>
      <p:bldP spid="40" grpId="0" animBg="1"/>
      <p:bldP spid="41" grpId="0" animBg="1"/>
      <p:bldP spid="42" grpId="0" animBg="1"/>
      <p:bldP spid="43" grpId="0" animBg="1"/>
      <p:bldP spid="44" grpId="0" animBg="1"/>
      <p:bldP spid="45" grpId="0" animBg="1"/>
      <p:bldP spid="46" grpId="0" animBg="1"/>
      <p:bldP spid="47" grpId="1" animBg="1"/>
      <p:bldP spid="47" grpId="2" animBg="1"/>
      <p:bldP spid="47" grpId="3" animBg="1"/>
      <p:bldP spid="47" grpId="4" animBg="1"/>
      <p:bldP spid="47" grpId="5" animBg="1"/>
      <p:bldP spid="47" grpId="6" animBg="1"/>
      <p:bldP spid="47" grpId="7" animBg="1"/>
      <p:bldP spid="48" grpId="1" animBg="1"/>
      <p:bldP spid="48" grpId="2" animBg="1"/>
      <p:bldP spid="48" grpId="3" animBg="1"/>
      <p:bldP spid="48" grpId="4" animBg="1"/>
      <p:bldP spid="48" grpId="5" animBg="1"/>
      <p:bldP spid="48" grpId="6" animBg="1"/>
      <p:bldP spid="48" grpId="7" animBg="1"/>
      <p:bldP spid="4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176" y="206343"/>
            <a:ext cx="3273694" cy="700703"/>
          </a:xfrm>
        </p:spPr>
        <p:txBody>
          <a:bodyPr>
            <a:normAutofit fontScale="90000"/>
          </a:bodyPr>
          <a:lstStyle/>
          <a:p>
            <a:r>
              <a:rPr lang="en-US" dirty="0"/>
              <a:t>Recursion tree</a:t>
            </a:r>
          </a:p>
        </p:txBody>
      </p:sp>
      <p:sp>
        <p:nvSpPr>
          <p:cNvPr id="5" name="Oval 4"/>
          <p:cNvSpPr/>
          <p:nvPr/>
        </p:nvSpPr>
        <p:spPr>
          <a:xfrm>
            <a:off x="1207194" y="1276378"/>
            <a:ext cx="1590671" cy="7061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Size n</a:t>
            </a:r>
          </a:p>
        </p:txBody>
      </p:sp>
      <p:sp>
        <p:nvSpPr>
          <p:cNvPr id="8" name="Oval 7"/>
          <p:cNvSpPr/>
          <p:nvPr/>
        </p:nvSpPr>
        <p:spPr>
          <a:xfrm>
            <a:off x="2196946" y="2197932"/>
            <a:ext cx="1249790" cy="494290"/>
          </a:xfrm>
          <a:prstGeom prst="ellipse">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endParaRPr lang="en-US" dirty="0"/>
          </a:p>
        </p:txBody>
      </p:sp>
      <p:sp>
        <p:nvSpPr>
          <p:cNvPr id="9" name="Oval 8"/>
          <p:cNvSpPr/>
          <p:nvPr/>
        </p:nvSpPr>
        <p:spPr>
          <a:xfrm>
            <a:off x="683636" y="2197932"/>
            <a:ext cx="1133899" cy="478086"/>
          </a:xfrm>
          <a:prstGeom prst="ellipse">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n/2</a:t>
            </a:r>
          </a:p>
        </p:txBody>
      </p:sp>
      <p:sp>
        <p:nvSpPr>
          <p:cNvPr id="11" name="Oval 10"/>
          <p:cNvSpPr/>
          <p:nvPr/>
        </p:nvSpPr>
        <p:spPr>
          <a:xfrm>
            <a:off x="3141935" y="2952695"/>
            <a:ext cx="796640" cy="565757"/>
          </a:xfrm>
          <a:prstGeom prst="ellipse">
            <a:avLst/>
          </a:prstGeom>
          <a:solidFill>
            <a:srgbClr val="555B9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n/4</a:t>
            </a:r>
            <a:endParaRPr lang="en-US" dirty="0"/>
          </a:p>
        </p:txBody>
      </p:sp>
      <p:sp>
        <p:nvSpPr>
          <p:cNvPr id="18" name="Oval 17"/>
          <p:cNvSpPr/>
          <p:nvPr/>
        </p:nvSpPr>
        <p:spPr>
          <a:xfrm>
            <a:off x="3470236" y="5909159"/>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9" name="Oval 18"/>
          <p:cNvSpPr/>
          <p:nvPr/>
        </p:nvSpPr>
        <p:spPr>
          <a:xfrm>
            <a:off x="3082301" y="6116542"/>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0" name="Oval 19"/>
          <p:cNvSpPr/>
          <p:nvPr/>
        </p:nvSpPr>
        <p:spPr>
          <a:xfrm>
            <a:off x="2743615" y="5909159"/>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1" name="Oval 20"/>
          <p:cNvSpPr/>
          <p:nvPr/>
        </p:nvSpPr>
        <p:spPr>
          <a:xfrm>
            <a:off x="2334910" y="6116542"/>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2" name="Oval 21"/>
          <p:cNvSpPr/>
          <p:nvPr/>
        </p:nvSpPr>
        <p:spPr>
          <a:xfrm>
            <a:off x="1928371" y="5931306"/>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3" name="Oval 22"/>
          <p:cNvSpPr/>
          <p:nvPr/>
        </p:nvSpPr>
        <p:spPr>
          <a:xfrm>
            <a:off x="1512734" y="6116542"/>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4" name="Oval 23"/>
          <p:cNvSpPr/>
          <p:nvPr/>
        </p:nvSpPr>
        <p:spPr>
          <a:xfrm>
            <a:off x="1097097" y="5931306"/>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5" name="Oval 24"/>
          <p:cNvSpPr/>
          <p:nvPr/>
        </p:nvSpPr>
        <p:spPr>
          <a:xfrm>
            <a:off x="683636" y="6075195"/>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6" name="Oval 25"/>
          <p:cNvSpPr/>
          <p:nvPr/>
        </p:nvSpPr>
        <p:spPr>
          <a:xfrm>
            <a:off x="296988" y="5881235"/>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8" name="Oval 27"/>
          <p:cNvSpPr/>
          <p:nvPr/>
        </p:nvSpPr>
        <p:spPr>
          <a:xfrm>
            <a:off x="-38530" y="6055773"/>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2" name="TextBox 31"/>
          <p:cNvSpPr txBox="1"/>
          <p:nvPr/>
        </p:nvSpPr>
        <p:spPr>
          <a:xfrm>
            <a:off x="64013" y="6324141"/>
            <a:ext cx="1075551" cy="461665"/>
          </a:xfrm>
          <a:prstGeom prst="rect">
            <a:avLst/>
          </a:prstGeom>
          <a:noFill/>
        </p:spPr>
        <p:txBody>
          <a:bodyPr wrap="none" rtlCol="0">
            <a:spAutoFit/>
          </a:bodyPr>
          <a:lstStyle/>
          <a:p>
            <a:r>
              <a:rPr lang="en-US" sz="2400" dirty="0"/>
              <a:t>(Size 1)</a:t>
            </a:r>
          </a:p>
        </p:txBody>
      </p:sp>
      <p:sp>
        <p:nvSpPr>
          <p:cNvPr id="34" name="TextBox 33"/>
          <p:cNvSpPr txBox="1"/>
          <p:nvPr/>
        </p:nvSpPr>
        <p:spPr>
          <a:xfrm>
            <a:off x="1877170" y="4939726"/>
            <a:ext cx="517375" cy="707886"/>
          </a:xfrm>
          <a:prstGeom prst="rect">
            <a:avLst/>
          </a:prstGeom>
          <a:noFill/>
        </p:spPr>
        <p:txBody>
          <a:bodyPr wrap="square" rtlCol="0">
            <a:spAutoFit/>
          </a:bodyPr>
          <a:lstStyle/>
          <a:p>
            <a:r>
              <a:rPr lang="mr-IN" sz="4000" dirty="0"/>
              <a:t>…</a:t>
            </a:r>
            <a:endParaRPr lang="en-US" sz="4000" dirty="0"/>
          </a:p>
        </p:txBody>
      </p:sp>
      <p:sp>
        <p:nvSpPr>
          <p:cNvPr id="35" name="Oval 34"/>
          <p:cNvSpPr/>
          <p:nvPr/>
        </p:nvSpPr>
        <p:spPr>
          <a:xfrm>
            <a:off x="2076222" y="2985170"/>
            <a:ext cx="796640" cy="565757"/>
          </a:xfrm>
          <a:prstGeom prst="ellipse">
            <a:avLst/>
          </a:prstGeom>
          <a:solidFill>
            <a:srgbClr val="555B9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n/4</a:t>
            </a:r>
            <a:endParaRPr lang="en-US" dirty="0"/>
          </a:p>
        </p:txBody>
      </p:sp>
      <p:sp>
        <p:nvSpPr>
          <p:cNvPr id="36" name="Oval 35"/>
          <p:cNvSpPr/>
          <p:nvPr/>
        </p:nvSpPr>
        <p:spPr>
          <a:xfrm>
            <a:off x="988437" y="3004194"/>
            <a:ext cx="796640" cy="565757"/>
          </a:xfrm>
          <a:prstGeom prst="ellipse">
            <a:avLst/>
          </a:prstGeom>
          <a:solidFill>
            <a:srgbClr val="555B9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n/4</a:t>
            </a:r>
            <a:endParaRPr lang="en-US" dirty="0"/>
          </a:p>
        </p:txBody>
      </p:sp>
      <p:sp>
        <p:nvSpPr>
          <p:cNvPr id="37" name="Oval 36"/>
          <p:cNvSpPr/>
          <p:nvPr/>
        </p:nvSpPr>
        <p:spPr>
          <a:xfrm>
            <a:off x="-38530" y="3004194"/>
            <a:ext cx="796640" cy="565757"/>
          </a:xfrm>
          <a:prstGeom prst="ellipse">
            <a:avLst/>
          </a:prstGeom>
          <a:solidFill>
            <a:srgbClr val="555B9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n/4</a:t>
            </a:r>
            <a:endParaRPr lang="en-US" dirty="0"/>
          </a:p>
        </p:txBody>
      </p:sp>
      <p:sp>
        <p:nvSpPr>
          <p:cNvPr id="39" name="Oval 38"/>
          <p:cNvSpPr/>
          <p:nvPr/>
        </p:nvSpPr>
        <p:spPr>
          <a:xfrm>
            <a:off x="3463891" y="4477941"/>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38" name="Oval 37"/>
          <p:cNvSpPr/>
          <p:nvPr/>
        </p:nvSpPr>
        <p:spPr>
          <a:xfrm>
            <a:off x="2679467" y="4495153"/>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40" name="Oval 39"/>
          <p:cNvSpPr/>
          <p:nvPr/>
        </p:nvSpPr>
        <p:spPr>
          <a:xfrm>
            <a:off x="1961745" y="4495153"/>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41" name="Oval 40"/>
          <p:cNvSpPr/>
          <p:nvPr/>
        </p:nvSpPr>
        <p:spPr>
          <a:xfrm>
            <a:off x="1234438" y="4497132"/>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42" name="Oval 41"/>
          <p:cNvSpPr/>
          <p:nvPr/>
        </p:nvSpPr>
        <p:spPr>
          <a:xfrm>
            <a:off x="459001" y="4516087"/>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43" name="Oval 42"/>
          <p:cNvSpPr/>
          <p:nvPr/>
        </p:nvSpPr>
        <p:spPr>
          <a:xfrm>
            <a:off x="-246154" y="4543416"/>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45" name="TextBox 44"/>
          <p:cNvSpPr txBox="1"/>
          <p:nvPr/>
        </p:nvSpPr>
        <p:spPr>
          <a:xfrm>
            <a:off x="1731393" y="3362716"/>
            <a:ext cx="517375" cy="707886"/>
          </a:xfrm>
          <a:prstGeom prst="rect">
            <a:avLst/>
          </a:prstGeom>
          <a:noFill/>
        </p:spPr>
        <p:txBody>
          <a:bodyPr wrap="square" rtlCol="0">
            <a:spAutoFit/>
          </a:bodyPr>
          <a:lstStyle/>
          <a:p>
            <a:r>
              <a:rPr lang="mr-IN" sz="4000" dirty="0"/>
              <a:t>…</a:t>
            </a:r>
            <a:endParaRPr lang="en-US" sz="4000" dirty="0"/>
          </a:p>
        </p:txBody>
      </p:sp>
      <p:grpSp>
        <p:nvGrpSpPr>
          <p:cNvPr id="75" name="Group 74">
            <a:extLst>
              <a:ext uri="{FF2B5EF4-FFF2-40B4-BE49-F238E27FC236}">
                <a16:creationId xmlns:a16="http://schemas.microsoft.com/office/drawing/2014/main" id="{BE906E08-16F8-6448-8426-EEF70F8050F1}"/>
              </a:ext>
            </a:extLst>
          </p:cNvPr>
          <p:cNvGrpSpPr/>
          <p:nvPr/>
        </p:nvGrpSpPr>
        <p:grpSpPr>
          <a:xfrm>
            <a:off x="6493557" y="5369621"/>
            <a:ext cx="2089558" cy="1272173"/>
            <a:chOff x="6278201" y="959242"/>
            <a:chExt cx="2490742" cy="1890207"/>
          </a:xfrm>
        </p:grpSpPr>
        <p:sp>
          <p:nvSpPr>
            <p:cNvPr id="76" name="Oval 75">
              <a:extLst>
                <a:ext uri="{FF2B5EF4-FFF2-40B4-BE49-F238E27FC236}">
                  <a16:creationId xmlns:a16="http://schemas.microsoft.com/office/drawing/2014/main" id="{88A407DE-4549-1F4A-8DEB-1D64710D088E}"/>
                </a:ext>
              </a:extLst>
            </p:cNvPr>
            <p:cNvSpPr/>
            <p:nvPr/>
          </p:nvSpPr>
          <p:spPr>
            <a:xfrm>
              <a:off x="6887130" y="959242"/>
              <a:ext cx="1355594" cy="815686"/>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k</a:t>
              </a:r>
            </a:p>
          </p:txBody>
        </p:sp>
        <p:sp>
          <p:nvSpPr>
            <p:cNvPr id="77" name="Oval 76">
              <a:extLst>
                <a:ext uri="{FF2B5EF4-FFF2-40B4-BE49-F238E27FC236}">
                  <a16:creationId xmlns:a16="http://schemas.microsoft.com/office/drawing/2014/main" id="{E29F92EF-5103-DB41-863C-22333C29C79B}"/>
                </a:ext>
              </a:extLst>
            </p:cNvPr>
            <p:cNvSpPr/>
            <p:nvPr/>
          </p:nvSpPr>
          <p:spPr>
            <a:xfrm>
              <a:off x="6278201" y="2175109"/>
              <a:ext cx="944367" cy="674340"/>
            </a:xfrm>
            <a:prstGeom prst="ellipse">
              <a:avLst/>
            </a:prstGeom>
            <a:solidFill>
              <a:schemeClr val="accent2">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k/2</a:t>
              </a:r>
            </a:p>
          </p:txBody>
        </p:sp>
        <p:sp>
          <p:nvSpPr>
            <p:cNvPr id="78" name="Oval 77">
              <a:extLst>
                <a:ext uri="{FF2B5EF4-FFF2-40B4-BE49-F238E27FC236}">
                  <a16:creationId xmlns:a16="http://schemas.microsoft.com/office/drawing/2014/main" id="{957C9E44-3CAA-024A-B045-0A21D4002E18}"/>
                </a:ext>
              </a:extLst>
            </p:cNvPr>
            <p:cNvSpPr/>
            <p:nvPr/>
          </p:nvSpPr>
          <p:spPr>
            <a:xfrm>
              <a:off x="7824576" y="2175109"/>
              <a:ext cx="944367" cy="674340"/>
            </a:xfrm>
            <a:prstGeom prst="ellipse">
              <a:avLst/>
            </a:prstGeom>
            <a:solidFill>
              <a:schemeClr val="accent2">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k/2</a:t>
              </a:r>
            </a:p>
          </p:txBody>
        </p:sp>
        <p:cxnSp>
          <p:nvCxnSpPr>
            <p:cNvPr id="79" name="Straight Connector 78">
              <a:extLst>
                <a:ext uri="{FF2B5EF4-FFF2-40B4-BE49-F238E27FC236}">
                  <a16:creationId xmlns:a16="http://schemas.microsoft.com/office/drawing/2014/main" id="{86230225-DC5C-A04A-966C-280F25C70B3E}"/>
                </a:ext>
              </a:extLst>
            </p:cNvPr>
            <p:cNvCxnSpPr>
              <a:endCxn id="76" idx="4"/>
            </p:cNvCxnSpPr>
            <p:nvPr/>
          </p:nvCxnSpPr>
          <p:spPr>
            <a:xfrm flipV="1">
              <a:off x="6750385" y="1774928"/>
              <a:ext cx="814542" cy="4001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607744A-A07A-484E-B798-EACBABB4F9C5}"/>
                </a:ext>
              </a:extLst>
            </p:cNvPr>
            <p:cNvCxnSpPr>
              <a:endCxn id="76" idx="4"/>
            </p:cNvCxnSpPr>
            <p:nvPr/>
          </p:nvCxnSpPr>
          <p:spPr>
            <a:xfrm flipH="1" flipV="1">
              <a:off x="7564927" y="1774928"/>
              <a:ext cx="731833" cy="4001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 name="TextBox 30">
            <a:extLst>
              <a:ext uri="{FF2B5EF4-FFF2-40B4-BE49-F238E27FC236}">
                <a16:creationId xmlns:a16="http://schemas.microsoft.com/office/drawing/2014/main" id="{74872BB0-7C45-9C43-BEDF-027A58B09092}"/>
              </a:ext>
            </a:extLst>
          </p:cNvPr>
          <p:cNvSpPr txBox="1"/>
          <p:nvPr/>
        </p:nvSpPr>
        <p:spPr>
          <a:xfrm>
            <a:off x="6374612" y="4633676"/>
            <a:ext cx="2584037" cy="646331"/>
          </a:xfrm>
          <a:prstGeom prst="rect">
            <a:avLst/>
          </a:prstGeom>
          <a:noFill/>
        </p:spPr>
        <p:txBody>
          <a:bodyPr wrap="square" rtlCol="0">
            <a:spAutoFit/>
          </a:bodyPr>
          <a:lstStyle/>
          <a:p>
            <a:r>
              <a:rPr lang="en-US" dirty="0"/>
              <a:t>There are O(k) operations done at this node.  </a:t>
            </a:r>
          </a:p>
        </p:txBody>
      </p:sp>
      <p:sp>
        <p:nvSpPr>
          <p:cNvPr id="33" name="Rectangle 32">
            <a:extLst>
              <a:ext uri="{FF2B5EF4-FFF2-40B4-BE49-F238E27FC236}">
                <a16:creationId xmlns:a16="http://schemas.microsoft.com/office/drawing/2014/main" id="{DA785EB1-3C22-8B4D-B52E-A1A49F868C72}"/>
              </a:ext>
            </a:extLst>
          </p:cNvPr>
          <p:cNvSpPr/>
          <p:nvPr/>
        </p:nvSpPr>
        <p:spPr>
          <a:xfrm>
            <a:off x="6251802" y="4386649"/>
            <a:ext cx="2706847" cy="2557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07949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176" y="206343"/>
            <a:ext cx="3273694" cy="700703"/>
          </a:xfrm>
        </p:spPr>
        <p:txBody>
          <a:bodyPr>
            <a:normAutofit fontScale="90000"/>
          </a:bodyPr>
          <a:lstStyle/>
          <a:p>
            <a:r>
              <a:rPr lang="en-US" dirty="0"/>
              <a:t>Recursion tree</a:t>
            </a:r>
          </a:p>
        </p:txBody>
      </p:sp>
      <p:sp>
        <p:nvSpPr>
          <p:cNvPr id="5" name="Oval 4"/>
          <p:cNvSpPr/>
          <p:nvPr/>
        </p:nvSpPr>
        <p:spPr>
          <a:xfrm>
            <a:off x="1207194" y="1276378"/>
            <a:ext cx="1590671" cy="7061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Size n</a:t>
            </a:r>
          </a:p>
        </p:txBody>
      </p:sp>
      <p:sp>
        <p:nvSpPr>
          <p:cNvPr id="8" name="Oval 7"/>
          <p:cNvSpPr/>
          <p:nvPr/>
        </p:nvSpPr>
        <p:spPr>
          <a:xfrm>
            <a:off x="2196946" y="2197932"/>
            <a:ext cx="1249790" cy="494290"/>
          </a:xfrm>
          <a:prstGeom prst="ellipse">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endParaRPr lang="en-US" dirty="0"/>
          </a:p>
        </p:txBody>
      </p:sp>
      <p:sp>
        <p:nvSpPr>
          <p:cNvPr id="9" name="Oval 8"/>
          <p:cNvSpPr/>
          <p:nvPr/>
        </p:nvSpPr>
        <p:spPr>
          <a:xfrm>
            <a:off x="683636" y="2197932"/>
            <a:ext cx="1133899" cy="478086"/>
          </a:xfrm>
          <a:prstGeom prst="ellipse">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n/2</a:t>
            </a:r>
          </a:p>
        </p:txBody>
      </p:sp>
      <p:sp>
        <p:nvSpPr>
          <p:cNvPr id="11" name="Oval 10"/>
          <p:cNvSpPr/>
          <p:nvPr/>
        </p:nvSpPr>
        <p:spPr>
          <a:xfrm>
            <a:off x="3141935" y="2952695"/>
            <a:ext cx="796640" cy="565757"/>
          </a:xfrm>
          <a:prstGeom prst="ellipse">
            <a:avLst/>
          </a:prstGeom>
          <a:solidFill>
            <a:srgbClr val="555B9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n/4</a:t>
            </a:r>
            <a:endParaRPr lang="en-US" dirty="0"/>
          </a:p>
        </p:txBody>
      </p:sp>
      <p:sp>
        <p:nvSpPr>
          <p:cNvPr id="18" name="Oval 17"/>
          <p:cNvSpPr/>
          <p:nvPr/>
        </p:nvSpPr>
        <p:spPr>
          <a:xfrm>
            <a:off x="3470236" y="5909159"/>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9" name="Oval 18"/>
          <p:cNvSpPr/>
          <p:nvPr/>
        </p:nvSpPr>
        <p:spPr>
          <a:xfrm>
            <a:off x="3082301" y="6116542"/>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0" name="Oval 19"/>
          <p:cNvSpPr/>
          <p:nvPr/>
        </p:nvSpPr>
        <p:spPr>
          <a:xfrm>
            <a:off x="2743615" y="5909159"/>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1" name="Oval 20"/>
          <p:cNvSpPr/>
          <p:nvPr/>
        </p:nvSpPr>
        <p:spPr>
          <a:xfrm>
            <a:off x="2334910" y="6116542"/>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2" name="Oval 21"/>
          <p:cNvSpPr/>
          <p:nvPr/>
        </p:nvSpPr>
        <p:spPr>
          <a:xfrm>
            <a:off x="1928371" y="5931306"/>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3" name="Oval 22"/>
          <p:cNvSpPr/>
          <p:nvPr/>
        </p:nvSpPr>
        <p:spPr>
          <a:xfrm>
            <a:off x="1512734" y="6116542"/>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4" name="Oval 23"/>
          <p:cNvSpPr/>
          <p:nvPr/>
        </p:nvSpPr>
        <p:spPr>
          <a:xfrm>
            <a:off x="1097097" y="5931306"/>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5" name="Oval 24"/>
          <p:cNvSpPr/>
          <p:nvPr/>
        </p:nvSpPr>
        <p:spPr>
          <a:xfrm>
            <a:off x="683636" y="6075195"/>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6" name="Oval 25"/>
          <p:cNvSpPr/>
          <p:nvPr/>
        </p:nvSpPr>
        <p:spPr>
          <a:xfrm>
            <a:off x="296988" y="5881235"/>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8" name="Oval 27"/>
          <p:cNvSpPr/>
          <p:nvPr/>
        </p:nvSpPr>
        <p:spPr>
          <a:xfrm>
            <a:off x="-38530" y="6055773"/>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2" name="TextBox 31"/>
          <p:cNvSpPr txBox="1"/>
          <p:nvPr/>
        </p:nvSpPr>
        <p:spPr>
          <a:xfrm>
            <a:off x="64013" y="6324141"/>
            <a:ext cx="1075551" cy="461665"/>
          </a:xfrm>
          <a:prstGeom prst="rect">
            <a:avLst/>
          </a:prstGeom>
          <a:noFill/>
        </p:spPr>
        <p:txBody>
          <a:bodyPr wrap="none" rtlCol="0">
            <a:spAutoFit/>
          </a:bodyPr>
          <a:lstStyle/>
          <a:p>
            <a:r>
              <a:rPr lang="en-US" sz="2400" dirty="0"/>
              <a:t>(Size 1)</a:t>
            </a:r>
          </a:p>
        </p:txBody>
      </p:sp>
      <p:sp>
        <p:nvSpPr>
          <p:cNvPr id="34" name="TextBox 33"/>
          <p:cNvSpPr txBox="1"/>
          <p:nvPr/>
        </p:nvSpPr>
        <p:spPr>
          <a:xfrm>
            <a:off x="1877170" y="4939726"/>
            <a:ext cx="517375" cy="707886"/>
          </a:xfrm>
          <a:prstGeom prst="rect">
            <a:avLst/>
          </a:prstGeom>
          <a:noFill/>
        </p:spPr>
        <p:txBody>
          <a:bodyPr wrap="square" rtlCol="0">
            <a:spAutoFit/>
          </a:bodyPr>
          <a:lstStyle/>
          <a:p>
            <a:r>
              <a:rPr lang="mr-IN" sz="4000" dirty="0"/>
              <a:t>…</a:t>
            </a:r>
            <a:endParaRPr lang="en-US" sz="4000" dirty="0"/>
          </a:p>
        </p:txBody>
      </p:sp>
      <p:sp>
        <p:nvSpPr>
          <p:cNvPr id="35" name="Oval 34"/>
          <p:cNvSpPr/>
          <p:nvPr/>
        </p:nvSpPr>
        <p:spPr>
          <a:xfrm>
            <a:off x="2076222" y="2985170"/>
            <a:ext cx="796640" cy="565757"/>
          </a:xfrm>
          <a:prstGeom prst="ellipse">
            <a:avLst/>
          </a:prstGeom>
          <a:solidFill>
            <a:srgbClr val="555B9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n/4</a:t>
            </a:r>
            <a:endParaRPr lang="en-US" dirty="0"/>
          </a:p>
        </p:txBody>
      </p:sp>
      <p:sp>
        <p:nvSpPr>
          <p:cNvPr id="36" name="Oval 35"/>
          <p:cNvSpPr/>
          <p:nvPr/>
        </p:nvSpPr>
        <p:spPr>
          <a:xfrm>
            <a:off x="988437" y="3004194"/>
            <a:ext cx="796640" cy="565757"/>
          </a:xfrm>
          <a:prstGeom prst="ellipse">
            <a:avLst/>
          </a:prstGeom>
          <a:solidFill>
            <a:srgbClr val="555B9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n/4</a:t>
            </a:r>
            <a:endParaRPr lang="en-US" dirty="0"/>
          </a:p>
        </p:txBody>
      </p:sp>
      <p:sp>
        <p:nvSpPr>
          <p:cNvPr id="37" name="Oval 36"/>
          <p:cNvSpPr/>
          <p:nvPr/>
        </p:nvSpPr>
        <p:spPr>
          <a:xfrm>
            <a:off x="-38530" y="3004194"/>
            <a:ext cx="796640" cy="565757"/>
          </a:xfrm>
          <a:prstGeom prst="ellipse">
            <a:avLst/>
          </a:prstGeom>
          <a:solidFill>
            <a:srgbClr val="555B9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n/4</a:t>
            </a:r>
            <a:endParaRPr lang="en-US" dirty="0"/>
          </a:p>
        </p:txBody>
      </p:sp>
      <p:sp>
        <p:nvSpPr>
          <p:cNvPr id="39" name="Oval 38"/>
          <p:cNvSpPr/>
          <p:nvPr/>
        </p:nvSpPr>
        <p:spPr>
          <a:xfrm>
            <a:off x="3463891" y="4477941"/>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38" name="Oval 37"/>
          <p:cNvSpPr/>
          <p:nvPr/>
        </p:nvSpPr>
        <p:spPr>
          <a:xfrm>
            <a:off x="2679467" y="4495153"/>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40" name="Oval 39"/>
          <p:cNvSpPr/>
          <p:nvPr/>
        </p:nvSpPr>
        <p:spPr>
          <a:xfrm>
            <a:off x="1961745" y="4495153"/>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41" name="Oval 40"/>
          <p:cNvSpPr/>
          <p:nvPr/>
        </p:nvSpPr>
        <p:spPr>
          <a:xfrm>
            <a:off x="1234438" y="4497132"/>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42" name="Oval 41"/>
          <p:cNvSpPr/>
          <p:nvPr/>
        </p:nvSpPr>
        <p:spPr>
          <a:xfrm>
            <a:off x="459001" y="4516087"/>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43" name="Oval 42"/>
          <p:cNvSpPr/>
          <p:nvPr/>
        </p:nvSpPr>
        <p:spPr>
          <a:xfrm>
            <a:off x="-246154" y="4543416"/>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45" name="TextBox 44"/>
          <p:cNvSpPr txBox="1"/>
          <p:nvPr/>
        </p:nvSpPr>
        <p:spPr>
          <a:xfrm>
            <a:off x="1731393" y="3362716"/>
            <a:ext cx="517375" cy="707886"/>
          </a:xfrm>
          <a:prstGeom prst="rect">
            <a:avLst/>
          </a:prstGeom>
          <a:noFill/>
        </p:spPr>
        <p:txBody>
          <a:bodyPr wrap="square" rtlCol="0">
            <a:spAutoFit/>
          </a:bodyPr>
          <a:lstStyle/>
          <a:p>
            <a:r>
              <a:rPr lang="mr-IN" sz="4000" dirty="0"/>
              <a:t>…</a:t>
            </a:r>
            <a:endParaRPr lang="en-US" sz="4000" dirty="0"/>
          </a:p>
        </p:txBody>
      </p:sp>
      <p:sp>
        <p:nvSpPr>
          <p:cNvPr id="6" name="TextBox 5">
            <a:extLst>
              <a:ext uri="{FF2B5EF4-FFF2-40B4-BE49-F238E27FC236}">
                <a16:creationId xmlns:a16="http://schemas.microsoft.com/office/drawing/2014/main" id="{7E72FDE4-1BF9-054B-AAC5-304FD69E67F7}"/>
              </a:ext>
            </a:extLst>
          </p:cNvPr>
          <p:cNvSpPr txBox="1"/>
          <p:nvPr/>
        </p:nvSpPr>
        <p:spPr>
          <a:xfrm>
            <a:off x="4150439" y="1244757"/>
            <a:ext cx="4993561" cy="646331"/>
          </a:xfrm>
          <a:prstGeom prst="rect">
            <a:avLst/>
          </a:prstGeom>
          <a:noFill/>
        </p:spPr>
        <p:txBody>
          <a:bodyPr wrap="square" rtlCol="0">
            <a:spAutoFit/>
          </a:bodyPr>
          <a:lstStyle/>
          <a:p>
            <a:r>
              <a:rPr lang="en-US" dirty="0">
                <a:solidFill>
                  <a:schemeClr val="accent1"/>
                </a:solidFill>
              </a:rPr>
              <a:t>How many operations are done at this level of the tree?  (Just MERGE-</a:t>
            </a:r>
            <a:r>
              <a:rPr lang="en-US" dirty="0" err="1">
                <a:solidFill>
                  <a:schemeClr val="accent1"/>
                </a:solidFill>
              </a:rPr>
              <a:t>ing</a:t>
            </a:r>
            <a:r>
              <a:rPr lang="en-US" dirty="0">
                <a:solidFill>
                  <a:schemeClr val="accent1"/>
                </a:solidFill>
              </a:rPr>
              <a:t> subproblems).</a:t>
            </a:r>
          </a:p>
        </p:txBody>
      </p:sp>
      <p:cxnSp>
        <p:nvCxnSpPr>
          <p:cNvPr id="10" name="Straight Arrow Connector 9">
            <a:extLst>
              <a:ext uri="{FF2B5EF4-FFF2-40B4-BE49-F238E27FC236}">
                <a16:creationId xmlns:a16="http://schemas.microsoft.com/office/drawing/2014/main" id="{7FC824EC-0BE4-2B45-8587-B8A326256A96}"/>
              </a:ext>
            </a:extLst>
          </p:cNvPr>
          <p:cNvCxnSpPr>
            <a:stCxn id="6" idx="1"/>
          </p:cNvCxnSpPr>
          <p:nvPr/>
        </p:nvCxnSpPr>
        <p:spPr>
          <a:xfrm flipH="1">
            <a:off x="2896015" y="1567923"/>
            <a:ext cx="1254424" cy="61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9A25499E-3AB4-5449-A161-0E6773F41898}"/>
              </a:ext>
            </a:extLst>
          </p:cNvPr>
          <p:cNvSpPr txBox="1"/>
          <p:nvPr/>
        </p:nvSpPr>
        <p:spPr>
          <a:xfrm>
            <a:off x="4545854" y="2093006"/>
            <a:ext cx="4993561" cy="646331"/>
          </a:xfrm>
          <a:prstGeom prst="rect">
            <a:avLst/>
          </a:prstGeom>
          <a:noFill/>
        </p:spPr>
        <p:txBody>
          <a:bodyPr wrap="square" rtlCol="0">
            <a:spAutoFit/>
          </a:bodyPr>
          <a:lstStyle/>
          <a:p>
            <a:r>
              <a:rPr lang="en-US" dirty="0">
                <a:solidFill>
                  <a:schemeClr val="accent4"/>
                </a:solidFill>
              </a:rPr>
              <a:t>How about at this level of the tree?</a:t>
            </a:r>
          </a:p>
          <a:p>
            <a:r>
              <a:rPr lang="en-US" dirty="0">
                <a:solidFill>
                  <a:schemeClr val="accent4"/>
                </a:solidFill>
              </a:rPr>
              <a:t>(between both n/2-sized problems)</a:t>
            </a:r>
          </a:p>
        </p:txBody>
      </p:sp>
      <p:cxnSp>
        <p:nvCxnSpPr>
          <p:cNvPr id="58" name="Straight Arrow Connector 57">
            <a:extLst>
              <a:ext uri="{FF2B5EF4-FFF2-40B4-BE49-F238E27FC236}">
                <a16:creationId xmlns:a16="http://schemas.microsoft.com/office/drawing/2014/main" id="{23F63FE8-EDAE-DF40-AD02-628F1B2D75B1}"/>
              </a:ext>
            </a:extLst>
          </p:cNvPr>
          <p:cNvCxnSpPr>
            <a:cxnSpLocks/>
            <a:stCxn id="54" idx="1"/>
          </p:cNvCxnSpPr>
          <p:nvPr/>
        </p:nvCxnSpPr>
        <p:spPr>
          <a:xfrm flipH="1">
            <a:off x="3529870" y="2416172"/>
            <a:ext cx="1015984" cy="1582"/>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C09686B9-9194-AC4C-ACB0-6C425437D4EA}"/>
              </a:ext>
            </a:extLst>
          </p:cNvPr>
          <p:cNvSpPr txBox="1"/>
          <p:nvPr/>
        </p:nvSpPr>
        <p:spPr>
          <a:xfrm>
            <a:off x="4894067" y="2985170"/>
            <a:ext cx="4993561" cy="369332"/>
          </a:xfrm>
          <a:prstGeom prst="rect">
            <a:avLst/>
          </a:prstGeom>
          <a:noFill/>
        </p:spPr>
        <p:txBody>
          <a:bodyPr wrap="square" rtlCol="0">
            <a:spAutoFit/>
          </a:bodyPr>
          <a:lstStyle/>
          <a:p>
            <a:r>
              <a:rPr lang="en-US" dirty="0">
                <a:solidFill>
                  <a:srgbClr val="002060"/>
                </a:solidFill>
              </a:rPr>
              <a:t>This level?</a:t>
            </a:r>
          </a:p>
        </p:txBody>
      </p:sp>
      <p:cxnSp>
        <p:nvCxnSpPr>
          <p:cNvPr id="70" name="Straight Arrow Connector 69">
            <a:extLst>
              <a:ext uri="{FF2B5EF4-FFF2-40B4-BE49-F238E27FC236}">
                <a16:creationId xmlns:a16="http://schemas.microsoft.com/office/drawing/2014/main" id="{E36042CE-5295-DD48-B3EE-51812321A95B}"/>
              </a:ext>
            </a:extLst>
          </p:cNvPr>
          <p:cNvCxnSpPr>
            <a:cxnSpLocks/>
            <a:stCxn id="66" idx="1"/>
          </p:cNvCxnSpPr>
          <p:nvPr/>
        </p:nvCxnSpPr>
        <p:spPr>
          <a:xfrm flipH="1">
            <a:off x="4037862" y="3169836"/>
            <a:ext cx="856205" cy="34639"/>
          </a:xfrm>
          <a:prstGeom prst="straightConnector1">
            <a:avLst/>
          </a:prstGeom>
          <a:ln>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26DFF640-20B4-7044-9F89-9090004CCFA4}"/>
              </a:ext>
            </a:extLst>
          </p:cNvPr>
          <p:cNvSpPr txBox="1"/>
          <p:nvPr/>
        </p:nvSpPr>
        <p:spPr>
          <a:xfrm>
            <a:off x="4966037" y="4236622"/>
            <a:ext cx="4993561" cy="369332"/>
          </a:xfrm>
          <a:prstGeom prst="rect">
            <a:avLst/>
          </a:prstGeom>
          <a:noFill/>
        </p:spPr>
        <p:txBody>
          <a:bodyPr wrap="square" rtlCol="0">
            <a:spAutoFit/>
          </a:bodyPr>
          <a:lstStyle/>
          <a:p>
            <a:r>
              <a:rPr lang="en-US" dirty="0">
                <a:solidFill>
                  <a:schemeClr val="accent5"/>
                </a:solidFill>
              </a:rPr>
              <a:t>This level?</a:t>
            </a:r>
          </a:p>
        </p:txBody>
      </p:sp>
      <p:cxnSp>
        <p:nvCxnSpPr>
          <p:cNvPr id="72" name="Straight Arrow Connector 71">
            <a:extLst>
              <a:ext uri="{FF2B5EF4-FFF2-40B4-BE49-F238E27FC236}">
                <a16:creationId xmlns:a16="http://schemas.microsoft.com/office/drawing/2014/main" id="{93FF92B4-13D3-BD41-B11A-340EB6F0F19B}"/>
              </a:ext>
            </a:extLst>
          </p:cNvPr>
          <p:cNvCxnSpPr>
            <a:cxnSpLocks/>
            <a:stCxn id="71" idx="1"/>
          </p:cNvCxnSpPr>
          <p:nvPr/>
        </p:nvCxnSpPr>
        <p:spPr>
          <a:xfrm flipH="1">
            <a:off x="4545854" y="4421288"/>
            <a:ext cx="420183" cy="184666"/>
          </a:xfrm>
          <a:prstGeom prst="straightConnector1">
            <a:avLst/>
          </a:prstGeom>
          <a:ln>
            <a:solidFill>
              <a:schemeClr val="accent5"/>
            </a:solidFill>
            <a:tailEnd type="triangle"/>
          </a:ln>
        </p:spPr>
        <p:style>
          <a:lnRef idx="1">
            <a:schemeClr val="accent1"/>
          </a:lnRef>
          <a:fillRef idx="0">
            <a:schemeClr val="accent1"/>
          </a:fillRef>
          <a:effectRef idx="0">
            <a:schemeClr val="accent1"/>
          </a:effectRef>
          <a:fontRef idx="minor">
            <a:schemeClr val="tx1"/>
          </a:fontRef>
        </p:style>
      </p:cxnSp>
      <p:grpSp>
        <p:nvGrpSpPr>
          <p:cNvPr id="75" name="Group 74">
            <a:extLst>
              <a:ext uri="{FF2B5EF4-FFF2-40B4-BE49-F238E27FC236}">
                <a16:creationId xmlns:a16="http://schemas.microsoft.com/office/drawing/2014/main" id="{BE906E08-16F8-6448-8426-EEF70F8050F1}"/>
              </a:ext>
            </a:extLst>
          </p:cNvPr>
          <p:cNvGrpSpPr/>
          <p:nvPr/>
        </p:nvGrpSpPr>
        <p:grpSpPr>
          <a:xfrm>
            <a:off x="6493557" y="5369621"/>
            <a:ext cx="2089558" cy="1272173"/>
            <a:chOff x="6278201" y="959242"/>
            <a:chExt cx="2490742" cy="1890207"/>
          </a:xfrm>
        </p:grpSpPr>
        <p:sp>
          <p:nvSpPr>
            <p:cNvPr id="76" name="Oval 75">
              <a:extLst>
                <a:ext uri="{FF2B5EF4-FFF2-40B4-BE49-F238E27FC236}">
                  <a16:creationId xmlns:a16="http://schemas.microsoft.com/office/drawing/2014/main" id="{88A407DE-4549-1F4A-8DEB-1D64710D088E}"/>
                </a:ext>
              </a:extLst>
            </p:cNvPr>
            <p:cNvSpPr/>
            <p:nvPr/>
          </p:nvSpPr>
          <p:spPr>
            <a:xfrm>
              <a:off x="6887130" y="959242"/>
              <a:ext cx="1355594" cy="815686"/>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k</a:t>
              </a:r>
            </a:p>
          </p:txBody>
        </p:sp>
        <p:sp>
          <p:nvSpPr>
            <p:cNvPr id="77" name="Oval 76">
              <a:extLst>
                <a:ext uri="{FF2B5EF4-FFF2-40B4-BE49-F238E27FC236}">
                  <a16:creationId xmlns:a16="http://schemas.microsoft.com/office/drawing/2014/main" id="{E29F92EF-5103-DB41-863C-22333C29C79B}"/>
                </a:ext>
              </a:extLst>
            </p:cNvPr>
            <p:cNvSpPr/>
            <p:nvPr/>
          </p:nvSpPr>
          <p:spPr>
            <a:xfrm>
              <a:off x="6278201" y="2175109"/>
              <a:ext cx="944367" cy="674340"/>
            </a:xfrm>
            <a:prstGeom prst="ellipse">
              <a:avLst/>
            </a:prstGeom>
            <a:solidFill>
              <a:schemeClr val="accent2">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k/2</a:t>
              </a:r>
            </a:p>
          </p:txBody>
        </p:sp>
        <p:sp>
          <p:nvSpPr>
            <p:cNvPr id="78" name="Oval 77">
              <a:extLst>
                <a:ext uri="{FF2B5EF4-FFF2-40B4-BE49-F238E27FC236}">
                  <a16:creationId xmlns:a16="http://schemas.microsoft.com/office/drawing/2014/main" id="{957C9E44-3CAA-024A-B045-0A21D4002E18}"/>
                </a:ext>
              </a:extLst>
            </p:cNvPr>
            <p:cNvSpPr/>
            <p:nvPr/>
          </p:nvSpPr>
          <p:spPr>
            <a:xfrm>
              <a:off x="7824576" y="2175109"/>
              <a:ext cx="944367" cy="674340"/>
            </a:xfrm>
            <a:prstGeom prst="ellipse">
              <a:avLst/>
            </a:prstGeom>
            <a:solidFill>
              <a:schemeClr val="accent2">
                <a:lumMod val="75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k/2</a:t>
              </a:r>
            </a:p>
          </p:txBody>
        </p:sp>
        <p:cxnSp>
          <p:nvCxnSpPr>
            <p:cNvPr id="79" name="Straight Connector 78">
              <a:extLst>
                <a:ext uri="{FF2B5EF4-FFF2-40B4-BE49-F238E27FC236}">
                  <a16:creationId xmlns:a16="http://schemas.microsoft.com/office/drawing/2014/main" id="{86230225-DC5C-A04A-966C-280F25C70B3E}"/>
                </a:ext>
              </a:extLst>
            </p:cNvPr>
            <p:cNvCxnSpPr>
              <a:endCxn id="76" idx="4"/>
            </p:cNvCxnSpPr>
            <p:nvPr/>
          </p:nvCxnSpPr>
          <p:spPr>
            <a:xfrm flipV="1">
              <a:off x="6750385" y="1774928"/>
              <a:ext cx="814542" cy="4001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607744A-A07A-484E-B798-EACBABB4F9C5}"/>
                </a:ext>
              </a:extLst>
            </p:cNvPr>
            <p:cNvCxnSpPr>
              <a:endCxn id="76" idx="4"/>
            </p:cNvCxnSpPr>
            <p:nvPr/>
          </p:nvCxnSpPr>
          <p:spPr>
            <a:xfrm flipH="1" flipV="1">
              <a:off x="7564927" y="1774928"/>
              <a:ext cx="731833" cy="4001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3" name="Rectangle 32">
            <a:extLst>
              <a:ext uri="{FF2B5EF4-FFF2-40B4-BE49-F238E27FC236}">
                <a16:creationId xmlns:a16="http://schemas.microsoft.com/office/drawing/2014/main" id="{DA785EB1-3C22-8B4D-B52E-A1A49F868C72}"/>
              </a:ext>
            </a:extLst>
          </p:cNvPr>
          <p:cNvSpPr/>
          <p:nvPr/>
        </p:nvSpPr>
        <p:spPr>
          <a:xfrm>
            <a:off x="6251802" y="4386649"/>
            <a:ext cx="2706847" cy="2557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79F3469C-27CB-374D-8279-23EE918C3988}"/>
              </a:ext>
            </a:extLst>
          </p:cNvPr>
          <p:cNvSpPr txBox="1"/>
          <p:nvPr/>
        </p:nvSpPr>
        <p:spPr>
          <a:xfrm>
            <a:off x="6374612" y="4633676"/>
            <a:ext cx="2584037" cy="646331"/>
          </a:xfrm>
          <a:prstGeom prst="rect">
            <a:avLst/>
          </a:prstGeom>
          <a:noFill/>
        </p:spPr>
        <p:txBody>
          <a:bodyPr wrap="square" rtlCol="0">
            <a:spAutoFit/>
          </a:bodyPr>
          <a:lstStyle/>
          <a:p>
            <a:r>
              <a:rPr lang="en-US" dirty="0"/>
              <a:t>There are O(k) operations done at this node.  </a:t>
            </a:r>
          </a:p>
        </p:txBody>
      </p:sp>
    </p:spTree>
    <p:extLst>
      <p:ext uri="{BB962C8B-B14F-4D97-AF65-F5344CB8AC3E}">
        <p14:creationId xmlns:p14="http://schemas.microsoft.com/office/powerpoint/2010/main" val="2010210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Sort (Recap)</a:t>
            </a:r>
          </a:p>
        </p:txBody>
      </p:sp>
      <p:pic>
        <p:nvPicPr>
          <p:cNvPr id="4" name="Content Placeholder 3"/>
          <p:cNvPicPr>
            <a:picLocks noGrp="1" noChangeAspect="1"/>
          </p:cNvPicPr>
          <p:nvPr>
            <p:ph idx="1"/>
          </p:nvPr>
        </p:nvPicPr>
        <p:blipFill>
          <a:blip r:embed="rId2"/>
          <a:stretch>
            <a:fillRect/>
          </a:stretch>
        </p:blipFill>
        <p:spPr>
          <a:xfrm>
            <a:off x="628650" y="2079383"/>
            <a:ext cx="7886700" cy="3843821"/>
          </a:xfrm>
          <a:prstGeom prst="rect">
            <a:avLst/>
          </a:prstGeom>
        </p:spPr>
      </p:pic>
    </p:spTree>
    <p:extLst>
      <p:ext uri="{BB962C8B-B14F-4D97-AF65-F5344CB8AC3E}">
        <p14:creationId xmlns:p14="http://schemas.microsoft.com/office/powerpoint/2010/main" val="30367502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TextBox 73"/>
          <p:cNvSpPr txBox="1"/>
          <p:nvPr/>
        </p:nvSpPr>
        <p:spPr>
          <a:xfrm>
            <a:off x="4589390" y="3493096"/>
            <a:ext cx="517375" cy="707886"/>
          </a:xfrm>
          <a:prstGeom prst="rect">
            <a:avLst/>
          </a:prstGeom>
          <a:noFill/>
        </p:spPr>
        <p:txBody>
          <a:bodyPr wrap="square" rtlCol="0">
            <a:spAutoFit/>
          </a:bodyPr>
          <a:lstStyle/>
          <a:p>
            <a:r>
              <a:rPr lang="mr-IN" sz="4000" dirty="0"/>
              <a:t>…</a:t>
            </a:r>
            <a:endParaRPr lang="en-US" sz="4000" dirty="0"/>
          </a:p>
        </p:txBody>
      </p:sp>
      <p:sp>
        <p:nvSpPr>
          <p:cNvPr id="2" name="Title 1"/>
          <p:cNvSpPr>
            <a:spLocks noGrp="1"/>
          </p:cNvSpPr>
          <p:nvPr>
            <p:ph type="title"/>
          </p:nvPr>
        </p:nvSpPr>
        <p:spPr>
          <a:xfrm>
            <a:off x="256176" y="206343"/>
            <a:ext cx="3273694" cy="700703"/>
          </a:xfrm>
        </p:spPr>
        <p:txBody>
          <a:bodyPr>
            <a:normAutofit fontScale="90000"/>
          </a:bodyPr>
          <a:lstStyle/>
          <a:p>
            <a:r>
              <a:rPr lang="en-US" dirty="0"/>
              <a:t>Recursion tree</a:t>
            </a:r>
          </a:p>
        </p:txBody>
      </p:sp>
      <p:sp>
        <p:nvSpPr>
          <p:cNvPr id="5" name="Oval 4"/>
          <p:cNvSpPr/>
          <p:nvPr/>
        </p:nvSpPr>
        <p:spPr>
          <a:xfrm>
            <a:off x="1207194" y="1276378"/>
            <a:ext cx="1590671" cy="7061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Size n</a:t>
            </a:r>
          </a:p>
        </p:txBody>
      </p:sp>
      <p:sp>
        <p:nvSpPr>
          <p:cNvPr id="8" name="Oval 7"/>
          <p:cNvSpPr/>
          <p:nvPr/>
        </p:nvSpPr>
        <p:spPr>
          <a:xfrm>
            <a:off x="2196946" y="2197932"/>
            <a:ext cx="1249790" cy="494290"/>
          </a:xfrm>
          <a:prstGeom prst="ellipse">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endParaRPr lang="en-US" dirty="0"/>
          </a:p>
        </p:txBody>
      </p:sp>
      <p:sp>
        <p:nvSpPr>
          <p:cNvPr id="9" name="Oval 8"/>
          <p:cNvSpPr/>
          <p:nvPr/>
        </p:nvSpPr>
        <p:spPr>
          <a:xfrm>
            <a:off x="683636" y="2197932"/>
            <a:ext cx="1133899" cy="478086"/>
          </a:xfrm>
          <a:prstGeom prst="ellipse">
            <a:avLst/>
          </a:prstGeom>
          <a:solidFill>
            <a:schemeClr val="accent4"/>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n/2</a:t>
            </a:r>
          </a:p>
        </p:txBody>
      </p:sp>
      <p:sp>
        <p:nvSpPr>
          <p:cNvPr id="11" name="Oval 10"/>
          <p:cNvSpPr/>
          <p:nvPr/>
        </p:nvSpPr>
        <p:spPr>
          <a:xfrm>
            <a:off x="3141935" y="2952695"/>
            <a:ext cx="796640" cy="565757"/>
          </a:xfrm>
          <a:prstGeom prst="ellipse">
            <a:avLst/>
          </a:prstGeom>
          <a:solidFill>
            <a:srgbClr val="555B9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n/4</a:t>
            </a:r>
            <a:endParaRPr lang="en-US" dirty="0"/>
          </a:p>
        </p:txBody>
      </p:sp>
      <p:sp>
        <p:nvSpPr>
          <p:cNvPr id="17" name="Oval 16"/>
          <p:cNvSpPr/>
          <p:nvPr/>
        </p:nvSpPr>
        <p:spPr>
          <a:xfrm>
            <a:off x="3878941" y="6075195"/>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8" name="Oval 17"/>
          <p:cNvSpPr/>
          <p:nvPr/>
        </p:nvSpPr>
        <p:spPr>
          <a:xfrm>
            <a:off x="3470236" y="5909159"/>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19" name="Oval 18"/>
          <p:cNvSpPr/>
          <p:nvPr/>
        </p:nvSpPr>
        <p:spPr>
          <a:xfrm>
            <a:off x="3082301" y="6116542"/>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0" name="Oval 19"/>
          <p:cNvSpPr/>
          <p:nvPr/>
        </p:nvSpPr>
        <p:spPr>
          <a:xfrm>
            <a:off x="2743615" y="5909159"/>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1" name="Oval 20"/>
          <p:cNvSpPr/>
          <p:nvPr/>
        </p:nvSpPr>
        <p:spPr>
          <a:xfrm>
            <a:off x="2334910" y="6116542"/>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2" name="Oval 21"/>
          <p:cNvSpPr/>
          <p:nvPr/>
        </p:nvSpPr>
        <p:spPr>
          <a:xfrm>
            <a:off x="1928371" y="5931306"/>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3" name="Oval 22"/>
          <p:cNvSpPr/>
          <p:nvPr/>
        </p:nvSpPr>
        <p:spPr>
          <a:xfrm>
            <a:off x="1512734" y="6116542"/>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4" name="Oval 23"/>
          <p:cNvSpPr/>
          <p:nvPr/>
        </p:nvSpPr>
        <p:spPr>
          <a:xfrm>
            <a:off x="1097097" y="5931306"/>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5" name="Oval 24"/>
          <p:cNvSpPr/>
          <p:nvPr/>
        </p:nvSpPr>
        <p:spPr>
          <a:xfrm>
            <a:off x="683636" y="6075195"/>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6" name="Oval 25"/>
          <p:cNvSpPr/>
          <p:nvPr/>
        </p:nvSpPr>
        <p:spPr>
          <a:xfrm>
            <a:off x="296988" y="5881235"/>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8" name="Oval 27"/>
          <p:cNvSpPr/>
          <p:nvPr/>
        </p:nvSpPr>
        <p:spPr>
          <a:xfrm>
            <a:off x="-38530" y="6055773"/>
            <a:ext cx="304801" cy="248946"/>
          </a:xfrm>
          <a:prstGeom prst="ellipse">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32" name="TextBox 31"/>
          <p:cNvSpPr txBox="1"/>
          <p:nvPr/>
        </p:nvSpPr>
        <p:spPr>
          <a:xfrm>
            <a:off x="64013" y="6324141"/>
            <a:ext cx="1075551" cy="461665"/>
          </a:xfrm>
          <a:prstGeom prst="rect">
            <a:avLst/>
          </a:prstGeom>
          <a:noFill/>
        </p:spPr>
        <p:txBody>
          <a:bodyPr wrap="none" rtlCol="0">
            <a:spAutoFit/>
          </a:bodyPr>
          <a:lstStyle/>
          <a:p>
            <a:r>
              <a:rPr lang="en-US" sz="2400" dirty="0"/>
              <a:t>(Size 1)</a:t>
            </a:r>
          </a:p>
        </p:txBody>
      </p:sp>
      <p:sp>
        <p:nvSpPr>
          <p:cNvPr id="34" name="TextBox 33"/>
          <p:cNvSpPr txBox="1"/>
          <p:nvPr/>
        </p:nvSpPr>
        <p:spPr>
          <a:xfrm>
            <a:off x="1877170" y="4939726"/>
            <a:ext cx="517375" cy="707886"/>
          </a:xfrm>
          <a:prstGeom prst="rect">
            <a:avLst/>
          </a:prstGeom>
          <a:noFill/>
        </p:spPr>
        <p:txBody>
          <a:bodyPr wrap="square" rtlCol="0">
            <a:spAutoFit/>
          </a:bodyPr>
          <a:lstStyle/>
          <a:p>
            <a:r>
              <a:rPr lang="mr-IN" sz="4000" dirty="0"/>
              <a:t>…</a:t>
            </a:r>
            <a:endParaRPr lang="en-US" sz="4000" dirty="0"/>
          </a:p>
        </p:txBody>
      </p:sp>
      <p:sp>
        <p:nvSpPr>
          <p:cNvPr id="35" name="Oval 34"/>
          <p:cNvSpPr/>
          <p:nvPr/>
        </p:nvSpPr>
        <p:spPr>
          <a:xfrm>
            <a:off x="2076222" y="2985170"/>
            <a:ext cx="796640" cy="565757"/>
          </a:xfrm>
          <a:prstGeom prst="ellipse">
            <a:avLst/>
          </a:prstGeom>
          <a:solidFill>
            <a:srgbClr val="555B9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n/4</a:t>
            </a:r>
            <a:endParaRPr lang="en-US" dirty="0"/>
          </a:p>
        </p:txBody>
      </p:sp>
      <p:sp>
        <p:nvSpPr>
          <p:cNvPr id="36" name="Oval 35"/>
          <p:cNvSpPr/>
          <p:nvPr/>
        </p:nvSpPr>
        <p:spPr>
          <a:xfrm>
            <a:off x="988437" y="3004194"/>
            <a:ext cx="796640" cy="565757"/>
          </a:xfrm>
          <a:prstGeom prst="ellipse">
            <a:avLst/>
          </a:prstGeom>
          <a:solidFill>
            <a:srgbClr val="555B9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n/4</a:t>
            </a:r>
            <a:endParaRPr lang="en-US" dirty="0"/>
          </a:p>
        </p:txBody>
      </p:sp>
      <p:sp>
        <p:nvSpPr>
          <p:cNvPr id="37" name="Oval 36"/>
          <p:cNvSpPr/>
          <p:nvPr/>
        </p:nvSpPr>
        <p:spPr>
          <a:xfrm>
            <a:off x="-38530" y="3004194"/>
            <a:ext cx="796640" cy="565757"/>
          </a:xfrm>
          <a:prstGeom prst="ellipse">
            <a:avLst/>
          </a:prstGeom>
          <a:solidFill>
            <a:srgbClr val="555B9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n/4</a:t>
            </a:r>
            <a:endParaRPr lang="en-US" dirty="0"/>
          </a:p>
        </p:txBody>
      </p:sp>
      <p:sp>
        <p:nvSpPr>
          <p:cNvPr id="39" name="Oval 38"/>
          <p:cNvSpPr/>
          <p:nvPr/>
        </p:nvSpPr>
        <p:spPr>
          <a:xfrm>
            <a:off x="3463891" y="4477941"/>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38" name="Oval 37"/>
          <p:cNvSpPr/>
          <p:nvPr/>
        </p:nvSpPr>
        <p:spPr>
          <a:xfrm>
            <a:off x="2679467" y="4495153"/>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40" name="Oval 39"/>
          <p:cNvSpPr/>
          <p:nvPr/>
        </p:nvSpPr>
        <p:spPr>
          <a:xfrm>
            <a:off x="1961745" y="4495153"/>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41" name="Oval 40"/>
          <p:cNvSpPr/>
          <p:nvPr/>
        </p:nvSpPr>
        <p:spPr>
          <a:xfrm>
            <a:off x="1234438" y="4497132"/>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42" name="Oval 41"/>
          <p:cNvSpPr/>
          <p:nvPr/>
        </p:nvSpPr>
        <p:spPr>
          <a:xfrm>
            <a:off x="459001" y="4516087"/>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43" name="Oval 42"/>
          <p:cNvSpPr/>
          <p:nvPr/>
        </p:nvSpPr>
        <p:spPr>
          <a:xfrm>
            <a:off x="-246154" y="4543416"/>
            <a:ext cx="970753" cy="565757"/>
          </a:xfrm>
          <a:prstGeom prst="ellipse">
            <a:avLst/>
          </a:prstGeom>
          <a:solidFill>
            <a:schemeClr val="accent5"/>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n/2</a:t>
            </a:r>
            <a:r>
              <a:rPr lang="en-US" baseline="30000"/>
              <a:t>t</a:t>
            </a:r>
            <a:endParaRPr lang="en-US" dirty="0"/>
          </a:p>
        </p:txBody>
      </p:sp>
      <p:sp>
        <p:nvSpPr>
          <p:cNvPr id="45" name="TextBox 44"/>
          <p:cNvSpPr txBox="1"/>
          <p:nvPr/>
        </p:nvSpPr>
        <p:spPr>
          <a:xfrm>
            <a:off x="1731393" y="3362716"/>
            <a:ext cx="517375" cy="707886"/>
          </a:xfrm>
          <a:prstGeom prst="rect">
            <a:avLst/>
          </a:prstGeom>
          <a:noFill/>
        </p:spPr>
        <p:txBody>
          <a:bodyPr wrap="square" rtlCol="0">
            <a:spAutoFit/>
          </a:bodyPr>
          <a:lstStyle/>
          <a:p>
            <a:r>
              <a:rPr lang="mr-IN" sz="4000" dirty="0"/>
              <a:t>…</a:t>
            </a:r>
            <a:endParaRPr lang="en-US" sz="4000" dirty="0"/>
          </a:p>
        </p:txBody>
      </p:sp>
      <p:sp>
        <p:nvSpPr>
          <p:cNvPr id="48" name="TextBox 47"/>
          <p:cNvSpPr txBox="1"/>
          <p:nvPr/>
        </p:nvSpPr>
        <p:spPr>
          <a:xfrm>
            <a:off x="4398388" y="907046"/>
            <a:ext cx="719941" cy="400110"/>
          </a:xfrm>
          <a:prstGeom prst="rect">
            <a:avLst/>
          </a:prstGeom>
          <a:noFill/>
        </p:spPr>
        <p:txBody>
          <a:bodyPr wrap="none" rtlCol="0">
            <a:spAutoFit/>
          </a:bodyPr>
          <a:lstStyle/>
          <a:p>
            <a:r>
              <a:rPr lang="en-US" sz="2000" dirty="0"/>
              <a:t>Level</a:t>
            </a:r>
          </a:p>
        </p:txBody>
      </p:sp>
      <p:sp>
        <p:nvSpPr>
          <p:cNvPr id="49" name="TextBox 48"/>
          <p:cNvSpPr txBox="1"/>
          <p:nvPr/>
        </p:nvSpPr>
        <p:spPr>
          <a:xfrm>
            <a:off x="7408390" y="556694"/>
            <a:ext cx="1885513" cy="646331"/>
          </a:xfrm>
          <a:prstGeom prst="rect">
            <a:avLst/>
          </a:prstGeom>
          <a:noFill/>
        </p:spPr>
        <p:txBody>
          <a:bodyPr wrap="square" rtlCol="0">
            <a:spAutoFit/>
          </a:bodyPr>
          <a:lstStyle/>
          <a:p>
            <a:pPr algn="ctr"/>
            <a:r>
              <a:rPr lang="en-US" dirty="0"/>
              <a:t>Amount of work </a:t>
            </a:r>
            <a:r>
              <a:rPr lang="en-US" dirty="0">
                <a:solidFill>
                  <a:sysClr val="windowText" lastClr="000000"/>
                </a:solidFill>
              </a:rPr>
              <a:t>at </a:t>
            </a:r>
            <a:r>
              <a:rPr lang="en-US">
                <a:solidFill>
                  <a:sysClr val="windowText" lastClr="000000"/>
                </a:solidFill>
              </a:rPr>
              <a:t>this level</a:t>
            </a:r>
            <a:endParaRPr lang="en-US" dirty="0">
              <a:solidFill>
                <a:sysClr val="windowText" lastClr="000000"/>
              </a:solidFill>
            </a:endParaRPr>
          </a:p>
        </p:txBody>
      </p:sp>
      <p:cxnSp>
        <p:nvCxnSpPr>
          <p:cNvPr id="53" name="Straight Connector 52"/>
          <p:cNvCxnSpPr/>
          <p:nvPr/>
        </p:nvCxnSpPr>
        <p:spPr>
          <a:xfrm>
            <a:off x="3834671" y="1307156"/>
            <a:ext cx="59056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6301409" y="752952"/>
            <a:ext cx="0" cy="6079088"/>
          </a:xfrm>
          <a:prstGeom prst="line">
            <a:avLst/>
          </a:prstGeom>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4773374" y="1461788"/>
            <a:ext cx="367408" cy="523220"/>
          </a:xfrm>
          <a:prstGeom prst="rect">
            <a:avLst/>
          </a:prstGeom>
          <a:noFill/>
        </p:spPr>
        <p:txBody>
          <a:bodyPr wrap="none" rtlCol="0">
            <a:spAutoFit/>
          </a:bodyPr>
          <a:lstStyle/>
          <a:p>
            <a:r>
              <a:rPr lang="en-US" sz="2800"/>
              <a:t>0</a:t>
            </a:r>
          </a:p>
        </p:txBody>
      </p:sp>
      <p:sp>
        <p:nvSpPr>
          <p:cNvPr id="57" name="TextBox 56"/>
          <p:cNvSpPr txBox="1"/>
          <p:nvPr/>
        </p:nvSpPr>
        <p:spPr>
          <a:xfrm>
            <a:off x="5285365" y="660825"/>
            <a:ext cx="1069011" cy="646331"/>
          </a:xfrm>
          <a:prstGeom prst="rect">
            <a:avLst/>
          </a:prstGeom>
          <a:noFill/>
        </p:spPr>
        <p:txBody>
          <a:bodyPr wrap="none" rtlCol="0">
            <a:spAutoFit/>
          </a:bodyPr>
          <a:lstStyle/>
          <a:p>
            <a:pPr algn="ctr"/>
            <a:r>
              <a:rPr lang="en-US" dirty="0"/>
              <a:t># </a:t>
            </a:r>
          </a:p>
          <a:p>
            <a:pPr algn="ctr"/>
            <a:r>
              <a:rPr lang="en-US" dirty="0"/>
              <a:t>problems</a:t>
            </a:r>
          </a:p>
        </p:txBody>
      </p:sp>
      <p:cxnSp>
        <p:nvCxnSpPr>
          <p:cNvPr id="59" name="Straight Connector 58"/>
          <p:cNvCxnSpPr/>
          <p:nvPr/>
        </p:nvCxnSpPr>
        <p:spPr>
          <a:xfrm>
            <a:off x="5297232" y="843244"/>
            <a:ext cx="0" cy="6079088"/>
          </a:xfrm>
          <a:prstGeom prst="line">
            <a:avLst/>
          </a:prstGeom>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4773374" y="2410155"/>
            <a:ext cx="367408" cy="523220"/>
          </a:xfrm>
          <a:prstGeom prst="rect">
            <a:avLst/>
          </a:prstGeom>
          <a:noFill/>
        </p:spPr>
        <p:txBody>
          <a:bodyPr wrap="none" rtlCol="0">
            <a:spAutoFit/>
          </a:bodyPr>
          <a:lstStyle/>
          <a:p>
            <a:r>
              <a:rPr lang="en-US" sz="2800" dirty="0"/>
              <a:t>1</a:t>
            </a:r>
          </a:p>
        </p:txBody>
      </p:sp>
      <p:sp>
        <p:nvSpPr>
          <p:cNvPr id="61" name="TextBox 60"/>
          <p:cNvSpPr txBox="1"/>
          <p:nvPr/>
        </p:nvSpPr>
        <p:spPr>
          <a:xfrm>
            <a:off x="4767254" y="2933375"/>
            <a:ext cx="389713" cy="523220"/>
          </a:xfrm>
          <a:prstGeom prst="rect">
            <a:avLst/>
          </a:prstGeom>
          <a:noFill/>
        </p:spPr>
        <p:txBody>
          <a:bodyPr wrap="square" rtlCol="0">
            <a:spAutoFit/>
          </a:bodyPr>
          <a:lstStyle/>
          <a:p>
            <a:r>
              <a:rPr lang="en-US" sz="2800" dirty="0"/>
              <a:t>2</a:t>
            </a:r>
          </a:p>
        </p:txBody>
      </p:sp>
      <p:sp>
        <p:nvSpPr>
          <p:cNvPr id="62" name="TextBox 61"/>
          <p:cNvSpPr txBox="1"/>
          <p:nvPr/>
        </p:nvSpPr>
        <p:spPr>
          <a:xfrm>
            <a:off x="4764860" y="4581994"/>
            <a:ext cx="389713" cy="523220"/>
          </a:xfrm>
          <a:prstGeom prst="rect">
            <a:avLst/>
          </a:prstGeom>
          <a:noFill/>
        </p:spPr>
        <p:txBody>
          <a:bodyPr wrap="square" rtlCol="0">
            <a:spAutoFit/>
          </a:bodyPr>
          <a:lstStyle/>
          <a:p>
            <a:r>
              <a:rPr lang="en-US" sz="2800" dirty="0"/>
              <a:t>t</a:t>
            </a:r>
          </a:p>
        </p:txBody>
      </p:sp>
      <p:sp>
        <p:nvSpPr>
          <p:cNvPr id="63" name="TextBox 62"/>
          <p:cNvSpPr txBox="1"/>
          <p:nvPr/>
        </p:nvSpPr>
        <p:spPr>
          <a:xfrm>
            <a:off x="4336917" y="5893926"/>
            <a:ext cx="1111884" cy="523220"/>
          </a:xfrm>
          <a:prstGeom prst="rect">
            <a:avLst/>
          </a:prstGeom>
          <a:noFill/>
        </p:spPr>
        <p:txBody>
          <a:bodyPr wrap="square" rtlCol="0">
            <a:spAutoFit/>
          </a:bodyPr>
          <a:lstStyle/>
          <a:p>
            <a:r>
              <a:rPr lang="en-US" sz="2800" dirty="0"/>
              <a:t>log(n)</a:t>
            </a:r>
          </a:p>
        </p:txBody>
      </p:sp>
      <p:sp>
        <p:nvSpPr>
          <p:cNvPr id="64" name="TextBox 63"/>
          <p:cNvSpPr txBox="1"/>
          <p:nvPr/>
        </p:nvSpPr>
        <p:spPr>
          <a:xfrm>
            <a:off x="5568070" y="1461788"/>
            <a:ext cx="733339" cy="5016758"/>
          </a:xfrm>
          <a:prstGeom prst="rect">
            <a:avLst/>
          </a:prstGeom>
          <a:noFill/>
        </p:spPr>
        <p:txBody>
          <a:bodyPr wrap="square" rtlCol="0">
            <a:spAutoFit/>
          </a:bodyPr>
          <a:lstStyle/>
          <a:p>
            <a:r>
              <a:rPr lang="en-US" sz="2800" dirty="0"/>
              <a:t>1</a:t>
            </a:r>
          </a:p>
          <a:p>
            <a:endParaRPr lang="en-US" sz="2800" dirty="0"/>
          </a:p>
          <a:p>
            <a:r>
              <a:rPr lang="en-US" sz="2800" dirty="0"/>
              <a:t>2</a:t>
            </a:r>
          </a:p>
          <a:p>
            <a:endParaRPr lang="en-US" sz="1600" dirty="0"/>
          </a:p>
          <a:p>
            <a:r>
              <a:rPr lang="en-US" sz="2800" dirty="0"/>
              <a:t>4</a:t>
            </a:r>
          </a:p>
          <a:p>
            <a:endParaRPr lang="en-US" sz="2800" dirty="0"/>
          </a:p>
          <a:p>
            <a:endParaRPr lang="en-US" sz="2800" dirty="0"/>
          </a:p>
          <a:p>
            <a:endParaRPr lang="en-US" sz="2400" dirty="0"/>
          </a:p>
          <a:p>
            <a:r>
              <a:rPr lang="en-US" sz="2800" dirty="0"/>
              <a:t>2</a:t>
            </a:r>
            <a:r>
              <a:rPr lang="en-US" sz="2800" baseline="30000" dirty="0"/>
              <a:t>t</a:t>
            </a:r>
          </a:p>
          <a:p>
            <a:endParaRPr lang="en-US" sz="2800" baseline="30000" dirty="0"/>
          </a:p>
          <a:p>
            <a:endParaRPr lang="en-US" sz="2800" baseline="30000" dirty="0"/>
          </a:p>
          <a:p>
            <a:endParaRPr lang="en-US" sz="2800" baseline="30000" dirty="0"/>
          </a:p>
          <a:p>
            <a:r>
              <a:rPr lang="en-US" sz="2800" dirty="0"/>
              <a:t>n</a:t>
            </a:r>
          </a:p>
        </p:txBody>
      </p:sp>
      <p:sp>
        <p:nvSpPr>
          <p:cNvPr id="65" name="TextBox 64"/>
          <p:cNvSpPr txBox="1"/>
          <p:nvPr/>
        </p:nvSpPr>
        <p:spPr>
          <a:xfrm>
            <a:off x="6373361" y="411023"/>
            <a:ext cx="1016044" cy="923330"/>
          </a:xfrm>
          <a:prstGeom prst="rect">
            <a:avLst/>
          </a:prstGeom>
          <a:noFill/>
        </p:spPr>
        <p:txBody>
          <a:bodyPr wrap="square" rtlCol="0">
            <a:spAutoFit/>
          </a:bodyPr>
          <a:lstStyle/>
          <a:p>
            <a:pPr algn="ctr"/>
            <a:r>
              <a:rPr lang="en-US" dirty="0"/>
              <a:t>Size of each</a:t>
            </a:r>
          </a:p>
          <a:p>
            <a:pPr algn="ctr"/>
            <a:r>
              <a:rPr lang="en-US" dirty="0"/>
              <a:t>problem</a:t>
            </a:r>
          </a:p>
        </p:txBody>
      </p:sp>
      <p:sp>
        <p:nvSpPr>
          <p:cNvPr id="67" name="TextBox 66"/>
          <p:cNvSpPr txBox="1"/>
          <p:nvPr/>
        </p:nvSpPr>
        <p:spPr>
          <a:xfrm>
            <a:off x="6597711" y="1448812"/>
            <a:ext cx="927177" cy="5016758"/>
          </a:xfrm>
          <a:prstGeom prst="rect">
            <a:avLst/>
          </a:prstGeom>
          <a:noFill/>
        </p:spPr>
        <p:txBody>
          <a:bodyPr wrap="square" rtlCol="0">
            <a:spAutoFit/>
          </a:bodyPr>
          <a:lstStyle/>
          <a:p>
            <a:r>
              <a:rPr lang="en-US" sz="2800" dirty="0"/>
              <a:t>n</a:t>
            </a:r>
          </a:p>
          <a:p>
            <a:endParaRPr lang="en-US" sz="2800" dirty="0"/>
          </a:p>
          <a:p>
            <a:r>
              <a:rPr lang="en-US" sz="2800" dirty="0"/>
              <a:t>n/2</a:t>
            </a:r>
          </a:p>
          <a:p>
            <a:endParaRPr lang="en-US" sz="1600" dirty="0"/>
          </a:p>
          <a:p>
            <a:r>
              <a:rPr lang="en-US" sz="2800" dirty="0"/>
              <a:t>n/4</a:t>
            </a:r>
          </a:p>
          <a:p>
            <a:endParaRPr lang="en-US" sz="2800" dirty="0"/>
          </a:p>
          <a:p>
            <a:endParaRPr lang="en-US" sz="2800" dirty="0"/>
          </a:p>
          <a:p>
            <a:endParaRPr lang="en-US" sz="2400" dirty="0"/>
          </a:p>
          <a:p>
            <a:r>
              <a:rPr lang="en-US" sz="2800" dirty="0"/>
              <a:t>n/2</a:t>
            </a:r>
            <a:r>
              <a:rPr lang="en-US" sz="2800" baseline="30000" dirty="0"/>
              <a:t>t</a:t>
            </a:r>
          </a:p>
          <a:p>
            <a:endParaRPr lang="en-US" sz="2800" baseline="30000" dirty="0"/>
          </a:p>
          <a:p>
            <a:endParaRPr lang="en-US" sz="2800" baseline="30000" dirty="0"/>
          </a:p>
          <a:p>
            <a:endParaRPr lang="en-US" sz="2800" baseline="30000" dirty="0"/>
          </a:p>
          <a:p>
            <a:r>
              <a:rPr lang="en-US" sz="2800" dirty="0"/>
              <a:t>1</a:t>
            </a:r>
          </a:p>
        </p:txBody>
      </p:sp>
      <p:cxnSp>
        <p:nvCxnSpPr>
          <p:cNvPr id="68" name="Straight Connector 67"/>
          <p:cNvCxnSpPr/>
          <p:nvPr/>
        </p:nvCxnSpPr>
        <p:spPr>
          <a:xfrm>
            <a:off x="7478506" y="778912"/>
            <a:ext cx="0" cy="6079088"/>
          </a:xfrm>
          <a:prstGeom prst="line">
            <a:avLst/>
          </a:prstGeom>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7780444" y="1440692"/>
            <a:ext cx="1483989" cy="5016758"/>
          </a:xfrm>
          <a:prstGeom prst="rect">
            <a:avLst/>
          </a:prstGeom>
          <a:noFill/>
        </p:spPr>
        <p:txBody>
          <a:bodyPr wrap="square" rtlCol="0">
            <a:spAutoFit/>
          </a:bodyPr>
          <a:lstStyle/>
          <a:p>
            <a:r>
              <a:rPr lang="en-US" sz="2800" dirty="0"/>
              <a:t>O(n)</a:t>
            </a:r>
          </a:p>
          <a:p>
            <a:endParaRPr lang="en-US" sz="2800" dirty="0"/>
          </a:p>
          <a:p>
            <a:r>
              <a:rPr lang="en-US" sz="2800" dirty="0"/>
              <a:t>O(n)</a:t>
            </a:r>
          </a:p>
          <a:p>
            <a:endParaRPr lang="en-US" sz="1600" dirty="0"/>
          </a:p>
          <a:p>
            <a:r>
              <a:rPr lang="en-US" sz="2800" dirty="0"/>
              <a:t>O(n)</a:t>
            </a:r>
          </a:p>
          <a:p>
            <a:endParaRPr lang="en-US" sz="2800" dirty="0"/>
          </a:p>
          <a:p>
            <a:endParaRPr lang="en-US" sz="2800" dirty="0"/>
          </a:p>
          <a:p>
            <a:endParaRPr lang="en-US" sz="2400" dirty="0"/>
          </a:p>
          <a:p>
            <a:r>
              <a:rPr lang="en-US" sz="2800" dirty="0"/>
              <a:t>O(n)</a:t>
            </a:r>
            <a:endParaRPr lang="en-US" sz="2800" baseline="30000" dirty="0"/>
          </a:p>
          <a:p>
            <a:endParaRPr lang="en-US" sz="2800" baseline="30000" dirty="0"/>
          </a:p>
          <a:p>
            <a:endParaRPr lang="en-US" sz="2800" baseline="30000" dirty="0"/>
          </a:p>
          <a:p>
            <a:endParaRPr lang="en-US" sz="2800" baseline="30000" dirty="0"/>
          </a:p>
          <a:p>
            <a:r>
              <a:rPr lang="en-US" sz="2800" dirty="0"/>
              <a:t>O(n)</a:t>
            </a:r>
          </a:p>
        </p:txBody>
      </p:sp>
      <p:sp>
        <p:nvSpPr>
          <p:cNvPr id="73" name="TextBox 72"/>
          <p:cNvSpPr txBox="1"/>
          <p:nvPr/>
        </p:nvSpPr>
        <p:spPr>
          <a:xfrm>
            <a:off x="4613292" y="5034635"/>
            <a:ext cx="517375" cy="707886"/>
          </a:xfrm>
          <a:prstGeom prst="rect">
            <a:avLst/>
          </a:prstGeom>
          <a:noFill/>
        </p:spPr>
        <p:txBody>
          <a:bodyPr wrap="square" rtlCol="0">
            <a:spAutoFit/>
          </a:bodyPr>
          <a:lstStyle/>
          <a:p>
            <a:r>
              <a:rPr lang="mr-IN" sz="4000" dirty="0"/>
              <a:t>…</a:t>
            </a:r>
            <a:endParaRPr lang="en-US" sz="4000" dirty="0"/>
          </a:p>
        </p:txBody>
      </p:sp>
      <p:sp>
        <p:nvSpPr>
          <p:cNvPr id="50" name="Rounded Rectangle 49">
            <a:extLst>
              <a:ext uri="{FF2B5EF4-FFF2-40B4-BE49-F238E27FC236}">
                <a16:creationId xmlns:a16="http://schemas.microsoft.com/office/drawing/2014/main" id="{5A3C6111-B2AB-B546-828D-A7A036BA2181}"/>
              </a:ext>
            </a:extLst>
          </p:cNvPr>
          <p:cNvSpPr/>
          <p:nvPr/>
        </p:nvSpPr>
        <p:spPr>
          <a:xfrm>
            <a:off x="3508350" y="-17973"/>
            <a:ext cx="2865011" cy="532590"/>
          </a:xfrm>
          <a:prstGeom prst="roundRect">
            <a:avLst/>
          </a:prstGeom>
          <a:solidFill>
            <a:schemeClr val="accent1">
              <a:lumMod val="20000"/>
              <a:lumOff val="80000"/>
            </a:schemeClr>
          </a:solidFill>
          <a:effectLst>
            <a:outerShdw blurRad="50800" dist="762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Work this out yourself!</a:t>
            </a:r>
          </a:p>
        </p:txBody>
      </p:sp>
    </p:spTree>
    <p:extLst>
      <p:ext uri="{BB962C8B-B14F-4D97-AF65-F5344CB8AC3E}">
        <p14:creationId xmlns:p14="http://schemas.microsoft.com/office/powerpoint/2010/main" val="1636797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67" grpId="0"/>
      <p:bldP spid="6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85613"/>
            <a:ext cx="7886700" cy="1325563"/>
          </a:xfrm>
        </p:spPr>
        <p:txBody>
          <a:bodyPr/>
          <a:lstStyle/>
          <a:p>
            <a:r>
              <a:rPr lang="en-US" dirty="0"/>
              <a:t>Total runtime</a:t>
            </a:r>
            <a:r>
              <a:rPr lang="mr-IN" dirty="0"/>
              <a:t>…</a:t>
            </a:r>
            <a:endParaRPr lang="en-US" dirty="0"/>
          </a:p>
        </p:txBody>
      </p:sp>
      <p:sp>
        <p:nvSpPr>
          <p:cNvPr id="3" name="Content Placeholder 2"/>
          <p:cNvSpPr>
            <a:spLocks noGrp="1"/>
          </p:cNvSpPr>
          <p:nvPr>
            <p:ph idx="1"/>
          </p:nvPr>
        </p:nvSpPr>
        <p:spPr/>
        <p:txBody>
          <a:bodyPr/>
          <a:lstStyle/>
          <a:p>
            <a:pPr>
              <a:lnSpc>
                <a:spcPct val="150000"/>
              </a:lnSpc>
            </a:pPr>
            <a:r>
              <a:rPr lang="en-US" dirty="0"/>
              <a:t>O(n) steps per level, at every level</a:t>
            </a:r>
          </a:p>
          <a:p>
            <a:pPr>
              <a:lnSpc>
                <a:spcPct val="150000"/>
              </a:lnSpc>
            </a:pPr>
            <a:r>
              <a:rPr lang="en-US" dirty="0"/>
              <a:t>log(n) + 1 levels</a:t>
            </a:r>
          </a:p>
          <a:p>
            <a:pPr>
              <a:lnSpc>
                <a:spcPct val="150000"/>
              </a:lnSpc>
            </a:pPr>
            <a:r>
              <a:rPr lang="en-US" sz="3600" dirty="0">
                <a:solidFill>
                  <a:schemeClr val="accent4"/>
                </a:solidFill>
              </a:rPr>
              <a:t>O( n log(n) ) total!</a:t>
            </a:r>
          </a:p>
          <a:p>
            <a:pPr>
              <a:lnSpc>
                <a:spcPct val="150000"/>
              </a:lnSpc>
            </a:pPr>
            <a:endParaRPr lang="en-US" sz="3200" dirty="0">
              <a:solidFill>
                <a:schemeClr val="accent1"/>
              </a:solidFill>
            </a:endParaRPr>
          </a:p>
          <a:p>
            <a:pPr marL="0" indent="0" algn="r">
              <a:lnSpc>
                <a:spcPct val="150000"/>
              </a:lnSpc>
              <a:buNone/>
            </a:pPr>
            <a:r>
              <a:rPr lang="en-US" sz="3200" dirty="0">
                <a:solidFill>
                  <a:schemeClr val="accent1"/>
                </a:solidFill>
              </a:rPr>
              <a:t>That was the claim!</a:t>
            </a:r>
            <a:r>
              <a:rPr lang="en-US" sz="3600" dirty="0">
                <a:solidFill>
                  <a:schemeClr val="accent4"/>
                </a:solidFill>
              </a:rPr>
              <a:t> </a:t>
            </a:r>
            <a:endParaRPr lang="en-US" sz="3200" dirty="0">
              <a:solidFill>
                <a:schemeClr val="accent4"/>
              </a:solidFill>
            </a:endParaRPr>
          </a:p>
        </p:txBody>
      </p:sp>
    </p:spTree>
    <p:extLst>
      <p:ext uri="{BB962C8B-B14F-4D97-AF65-F5344CB8AC3E}">
        <p14:creationId xmlns:p14="http://schemas.microsoft.com/office/powerpoint/2010/main" val="818157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7A83F-5ED5-544B-AB99-43E22CF20261}"/>
              </a:ext>
            </a:extLst>
          </p:cNvPr>
          <p:cNvSpPr>
            <a:spLocks noGrp="1"/>
          </p:cNvSpPr>
          <p:nvPr>
            <p:ph type="title"/>
          </p:nvPr>
        </p:nvSpPr>
        <p:spPr/>
        <p:txBody>
          <a:bodyPr/>
          <a:lstStyle/>
          <a:p>
            <a:r>
              <a:rPr lang="en-US" dirty="0"/>
              <a:t>What have we learned?</a:t>
            </a:r>
          </a:p>
        </p:txBody>
      </p:sp>
      <p:sp>
        <p:nvSpPr>
          <p:cNvPr id="3" name="Content Placeholder 2">
            <a:extLst>
              <a:ext uri="{FF2B5EF4-FFF2-40B4-BE49-F238E27FC236}">
                <a16:creationId xmlns:a16="http://schemas.microsoft.com/office/drawing/2014/main" id="{63FA27F4-3FD2-6C44-89D4-2B3A2A45F02C}"/>
              </a:ext>
            </a:extLst>
          </p:cNvPr>
          <p:cNvSpPr>
            <a:spLocks noGrp="1"/>
          </p:cNvSpPr>
          <p:nvPr>
            <p:ph idx="1"/>
          </p:nvPr>
        </p:nvSpPr>
        <p:spPr/>
        <p:txBody>
          <a:bodyPr/>
          <a:lstStyle/>
          <a:p>
            <a:r>
              <a:rPr lang="en-US" dirty="0" err="1"/>
              <a:t>MergeSort</a:t>
            </a:r>
            <a:r>
              <a:rPr lang="en-US" dirty="0"/>
              <a:t> correctly sorts a list of n integers in time O(n log(n) ).</a:t>
            </a:r>
          </a:p>
          <a:p>
            <a:r>
              <a:rPr lang="en-US" dirty="0"/>
              <a:t>That’s (asymptotically) better than </a:t>
            </a:r>
            <a:r>
              <a:rPr lang="en-US" dirty="0" err="1"/>
              <a:t>InsertionSort</a:t>
            </a:r>
            <a:r>
              <a:rPr lang="en-US" dirty="0"/>
              <a:t>!</a:t>
            </a:r>
          </a:p>
        </p:txBody>
      </p:sp>
    </p:spTree>
    <p:extLst>
      <p:ext uri="{BB962C8B-B14F-4D97-AF65-F5344CB8AC3E}">
        <p14:creationId xmlns:p14="http://schemas.microsoft.com/office/powerpoint/2010/main" val="37648262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6733E-6FDD-6A6C-B7F1-F6D3460D1416}"/>
              </a:ext>
            </a:extLst>
          </p:cNvPr>
          <p:cNvSpPr>
            <a:spLocks noGrp="1"/>
          </p:cNvSpPr>
          <p:nvPr>
            <p:ph type="title"/>
          </p:nvPr>
        </p:nvSpPr>
        <p:spPr/>
        <p:txBody>
          <a:bodyPr/>
          <a:lstStyle/>
          <a:p>
            <a:r>
              <a:rPr lang="en-US" dirty="0"/>
              <a:t>Can we do better?</a:t>
            </a:r>
          </a:p>
        </p:txBody>
      </p:sp>
      <p:sp>
        <p:nvSpPr>
          <p:cNvPr id="3" name="Content Placeholder 2">
            <a:extLst>
              <a:ext uri="{FF2B5EF4-FFF2-40B4-BE49-F238E27FC236}">
                <a16:creationId xmlns:a16="http://schemas.microsoft.com/office/drawing/2014/main" id="{AA3B8725-A93D-6D86-E7DF-9FAF9B2BD0F9}"/>
              </a:ext>
            </a:extLst>
          </p:cNvPr>
          <p:cNvSpPr>
            <a:spLocks noGrp="1"/>
          </p:cNvSpPr>
          <p:nvPr>
            <p:ph idx="1"/>
          </p:nvPr>
        </p:nvSpPr>
        <p:spPr/>
        <p:txBody>
          <a:bodyPr/>
          <a:lstStyle/>
          <a:p>
            <a:r>
              <a:rPr lang="en-US" dirty="0"/>
              <a:t>Any deterministic compare-based sorting algorithm must make Ω(n log n) compares in the worst-case. </a:t>
            </a:r>
          </a:p>
          <a:p>
            <a:pPr lvl="1"/>
            <a:r>
              <a:rPr lang="en-US" dirty="0"/>
              <a:t>How to prove this?</a:t>
            </a:r>
          </a:p>
          <a:p>
            <a:pPr marL="457200" lvl="1" indent="0">
              <a:buNone/>
            </a:pPr>
            <a:endParaRPr lang="en-US" dirty="0"/>
          </a:p>
          <a:p>
            <a:r>
              <a:rPr lang="en-US" dirty="0"/>
              <a:t>Is there any other way to sort an array efficiently?</a:t>
            </a:r>
          </a:p>
        </p:txBody>
      </p:sp>
    </p:spTree>
    <p:extLst>
      <p:ext uri="{BB962C8B-B14F-4D97-AF65-F5344CB8AC3E}">
        <p14:creationId xmlns:p14="http://schemas.microsoft.com/office/powerpoint/2010/main" val="15537332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F09BE-42D8-F2DD-9924-52846614B3C0}"/>
              </a:ext>
            </a:extLst>
          </p:cNvPr>
          <p:cNvSpPr>
            <a:spLocks noGrp="1"/>
          </p:cNvSpPr>
          <p:nvPr>
            <p:ph type="title"/>
          </p:nvPr>
        </p:nvSpPr>
        <p:spPr/>
        <p:txBody>
          <a:bodyPr/>
          <a:lstStyle/>
          <a:p>
            <a:r>
              <a:rPr lang="en-US" dirty="0" err="1"/>
              <a:t>QuickSort</a:t>
            </a:r>
            <a:endParaRPr lang="en-US" dirty="0"/>
          </a:p>
        </p:txBody>
      </p:sp>
      <p:sp>
        <p:nvSpPr>
          <p:cNvPr id="3" name="Content Placeholder 2">
            <a:extLst>
              <a:ext uri="{FF2B5EF4-FFF2-40B4-BE49-F238E27FC236}">
                <a16:creationId xmlns:a16="http://schemas.microsoft.com/office/drawing/2014/main" id="{1AE2A15E-5CDE-BC4C-26F0-7C7A851E27D7}"/>
              </a:ext>
            </a:extLst>
          </p:cNvPr>
          <p:cNvSpPr>
            <a:spLocks noGrp="1"/>
          </p:cNvSpPr>
          <p:nvPr>
            <p:ph idx="1"/>
          </p:nvPr>
        </p:nvSpPr>
        <p:spPr/>
        <p:txBody>
          <a:bodyPr>
            <a:normAutofit fontScale="92500" lnSpcReduction="20000"/>
          </a:bodyPr>
          <a:lstStyle/>
          <a:p>
            <a:pPr marL="0" indent="0">
              <a:buNone/>
            </a:pPr>
            <a:r>
              <a:rPr lang="en-US" dirty="0" err="1"/>
              <a:t>QuickSort</a:t>
            </a:r>
            <a:r>
              <a:rPr lang="en-US" dirty="0"/>
              <a:t>: another </a:t>
            </a:r>
            <a:r>
              <a:rPr lang="en-US" dirty="0">
                <a:solidFill>
                  <a:schemeClr val="accent4"/>
                </a:solidFill>
              </a:rPr>
              <a:t>divide-and-conquer</a:t>
            </a:r>
            <a:r>
              <a:rPr lang="en-US" dirty="0"/>
              <a:t> approach</a:t>
            </a:r>
          </a:p>
          <a:p>
            <a:endParaRPr lang="en-US" dirty="0"/>
          </a:p>
          <a:p>
            <a:r>
              <a:rPr lang="en-US" dirty="0">
                <a:solidFill>
                  <a:schemeClr val="accent3">
                    <a:lumMod val="75000"/>
                  </a:schemeClr>
                </a:solidFill>
              </a:rPr>
              <a:t>Divide</a:t>
            </a:r>
          </a:p>
          <a:p>
            <a:pPr lvl="1"/>
            <a:r>
              <a:rPr lang="en-US" dirty="0"/>
              <a:t>Partition the array A[1:n] into two (possibly empty) subarrays A[1:q-1] (the low side) and A [q+1:n] (the high side) </a:t>
            </a:r>
          </a:p>
          <a:p>
            <a:pPr lvl="1"/>
            <a:r>
              <a:rPr lang="en-US" dirty="0"/>
              <a:t>Each element in the low side of the partition is &lt;=A[q]</a:t>
            </a:r>
            <a:br>
              <a:rPr lang="en-US" dirty="0"/>
            </a:br>
            <a:r>
              <a:rPr lang="en-US" dirty="0"/>
              <a:t>Each element in the high side is of the partition &gt;= A[q]. </a:t>
            </a:r>
          </a:p>
          <a:p>
            <a:pPr lvl="1"/>
            <a:r>
              <a:rPr lang="en-US" dirty="0"/>
              <a:t>Compute the index q of the pivot as part of this partitioning procedure.</a:t>
            </a:r>
          </a:p>
          <a:p>
            <a:r>
              <a:rPr lang="en-US" dirty="0">
                <a:solidFill>
                  <a:schemeClr val="accent3">
                    <a:lumMod val="75000"/>
                  </a:schemeClr>
                </a:solidFill>
              </a:rPr>
              <a:t>Conquer</a:t>
            </a:r>
          </a:p>
          <a:p>
            <a:pPr lvl="1"/>
            <a:r>
              <a:rPr lang="en-US" dirty="0"/>
              <a:t>Recursively sort the subarrays A[1:q-1] and A[q+1:n]</a:t>
            </a:r>
          </a:p>
          <a:p>
            <a:r>
              <a:rPr lang="en-US" dirty="0">
                <a:solidFill>
                  <a:schemeClr val="accent3">
                    <a:lumMod val="75000"/>
                  </a:schemeClr>
                </a:solidFill>
              </a:rPr>
              <a:t>Combine</a:t>
            </a:r>
          </a:p>
          <a:p>
            <a:pPr lvl="1"/>
            <a:r>
              <a:rPr lang="en-US" dirty="0"/>
              <a:t>Already sorted</a:t>
            </a:r>
          </a:p>
        </p:txBody>
      </p:sp>
    </p:spTree>
    <p:extLst>
      <p:ext uri="{BB962C8B-B14F-4D97-AF65-F5344CB8AC3E}">
        <p14:creationId xmlns:p14="http://schemas.microsoft.com/office/powerpoint/2010/main" val="40514043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C5AAF-D232-F49E-9183-DEA4ABB78945}"/>
              </a:ext>
            </a:extLst>
          </p:cNvPr>
          <p:cNvSpPr>
            <a:spLocks noGrp="1"/>
          </p:cNvSpPr>
          <p:nvPr>
            <p:ph type="title"/>
          </p:nvPr>
        </p:nvSpPr>
        <p:spPr/>
        <p:txBody>
          <a:bodyPr/>
          <a:lstStyle/>
          <a:p>
            <a:r>
              <a:rPr lang="en-US" dirty="0"/>
              <a:t>Pseudocode of </a:t>
            </a:r>
            <a:r>
              <a:rPr lang="en-US" dirty="0" err="1"/>
              <a:t>QuickSort</a:t>
            </a:r>
            <a:endParaRPr lang="en-US" dirty="0"/>
          </a:p>
        </p:txBody>
      </p:sp>
      <p:sp>
        <p:nvSpPr>
          <p:cNvPr id="3" name="Content Placeholder 2">
            <a:extLst>
              <a:ext uri="{FF2B5EF4-FFF2-40B4-BE49-F238E27FC236}">
                <a16:creationId xmlns:a16="http://schemas.microsoft.com/office/drawing/2014/main" id="{1A8628E1-E216-F811-8847-32B402396223}"/>
              </a:ext>
            </a:extLst>
          </p:cNvPr>
          <p:cNvSpPr>
            <a:spLocks noGrp="1"/>
          </p:cNvSpPr>
          <p:nvPr>
            <p:ph idx="1"/>
          </p:nvPr>
        </p:nvSpPr>
        <p:spPr>
          <a:xfrm>
            <a:off x="628650" y="1825625"/>
            <a:ext cx="7660911" cy="4351338"/>
          </a:xfrm>
        </p:spPr>
        <p:txBody>
          <a:bodyPr>
            <a:normAutofit/>
          </a:bodyPr>
          <a:lstStyle/>
          <a:p>
            <a:pPr marL="0" indent="0">
              <a:buNone/>
            </a:pPr>
            <a:r>
              <a:rPr lang="en-US" sz="2200" dirty="0">
                <a:latin typeface="Courier"/>
              </a:rPr>
              <a:t>QUICKSORT(A, p, r)</a:t>
            </a:r>
          </a:p>
          <a:p>
            <a:pPr marL="0" indent="0">
              <a:buNone/>
            </a:pPr>
            <a:r>
              <a:rPr lang="en-US" sz="2200" dirty="0">
                <a:latin typeface="Courier"/>
              </a:rPr>
              <a:t>	if p &lt; r</a:t>
            </a:r>
          </a:p>
          <a:p>
            <a:pPr marL="0" indent="0">
              <a:buNone/>
            </a:pPr>
            <a:r>
              <a:rPr lang="en-US" sz="2200" dirty="0">
                <a:latin typeface="Courier"/>
              </a:rPr>
              <a:t>		q = PARTITION(A, p, r) 				QUICKSORT(A, p, q – 1) 				QUICKSORT(A, q+1, r)</a:t>
            </a:r>
          </a:p>
        </p:txBody>
      </p:sp>
    </p:spTree>
    <p:extLst>
      <p:ext uri="{BB962C8B-B14F-4D97-AF65-F5344CB8AC3E}">
        <p14:creationId xmlns:p14="http://schemas.microsoft.com/office/powerpoint/2010/main" val="5768588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D0860-9F67-8F6C-89F4-49D4356F4FBC}"/>
              </a:ext>
            </a:extLst>
          </p:cNvPr>
          <p:cNvSpPr>
            <a:spLocks noGrp="1"/>
          </p:cNvSpPr>
          <p:nvPr>
            <p:ph type="title"/>
          </p:nvPr>
        </p:nvSpPr>
        <p:spPr/>
        <p:txBody>
          <a:bodyPr/>
          <a:lstStyle/>
          <a:p>
            <a:r>
              <a:rPr lang="en-US" dirty="0"/>
              <a:t>PARTITION</a:t>
            </a:r>
          </a:p>
        </p:txBody>
      </p:sp>
      <p:sp>
        <p:nvSpPr>
          <p:cNvPr id="3" name="Content Placeholder 2">
            <a:extLst>
              <a:ext uri="{FF2B5EF4-FFF2-40B4-BE49-F238E27FC236}">
                <a16:creationId xmlns:a16="http://schemas.microsoft.com/office/drawing/2014/main" id="{725FC3D9-5AB2-911B-1F96-635ACDF46573}"/>
              </a:ext>
            </a:extLst>
          </p:cNvPr>
          <p:cNvSpPr>
            <a:spLocks noGrp="1"/>
          </p:cNvSpPr>
          <p:nvPr>
            <p:ph idx="1"/>
          </p:nvPr>
        </p:nvSpPr>
        <p:spPr/>
        <p:txBody>
          <a:bodyPr>
            <a:normAutofit/>
          </a:bodyPr>
          <a:lstStyle/>
          <a:p>
            <a:pPr marL="0" indent="0">
              <a:buNone/>
            </a:pPr>
            <a:r>
              <a:rPr lang="en-US" sz="2200" dirty="0">
                <a:latin typeface="Courier New" panose="02070309020205020404" pitchFamily="49" charset="0"/>
                <a:cs typeface="Courier New" panose="02070309020205020404" pitchFamily="49" charset="0"/>
              </a:rPr>
              <a:t>PARTITION(A, p, r)</a:t>
            </a:r>
          </a:p>
          <a:p>
            <a:pPr marL="0" indent="0">
              <a:buNone/>
            </a:pPr>
            <a:r>
              <a:rPr lang="en-US" sz="2200" dirty="0">
                <a:latin typeface="Courier New" panose="02070309020205020404" pitchFamily="49" charset="0"/>
                <a:cs typeface="Courier New" panose="02070309020205020404" pitchFamily="49" charset="0"/>
              </a:rPr>
              <a:t>	x = A[r]</a:t>
            </a:r>
          </a:p>
          <a:p>
            <a:pPr marL="0" indent="0">
              <a:buNone/>
            </a:pP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 p – 1</a:t>
            </a:r>
          </a:p>
          <a:p>
            <a:pPr marL="0" indent="0">
              <a:buNone/>
            </a:pPr>
            <a:r>
              <a:rPr lang="en-US" sz="2200" dirty="0">
                <a:latin typeface="Courier New" panose="02070309020205020404" pitchFamily="49" charset="0"/>
                <a:cs typeface="Courier New" panose="02070309020205020404" pitchFamily="49" charset="0"/>
              </a:rPr>
              <a:t>	for j = p to r – 1</a:t>
            </a:r>
          </a:p>
          <a:p>
            <a:pPr marL="0" indent="0">
              <a:buNone/>
            </a:pPr>
            <a:r>
              <a:rPr lang="en-US" sz="2200" dirty="0">
                <a:latin typeface="Courier New" panose="02070309020205020404" pitchFamily="49" charset="0"/>
                <a:cs typeface="Courier New" panose="02070309020205020404" pitchFamily="49" charset="0"/>
              </a:rPr>
              <a:t>		if A[j] &lt;= x</a:t>
            </a:r>
          </a:p>
          <a:p>
            <a:pPr marL="0" indent="0">
              <a:buNone/>
            </a:pP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 </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+ 1</a:t>
            </a:r>
          </a:p>
          <a:p>
            <a:pPr marL="0" indent="0">
              <a:buNone/>
            </a:pPr>
            <a:r>
              <a:rPr lang="en-US" sz="2200" dirty="0">
                <a:latin typeface="Courier New" panose="02070309020205020404" pitchFamily="49" charset="0"/>
                <a:cs typeface="Courier New" panose="02070309020205020404" pitchFamily="49" charset="0"/>
              </a:rPr>
              <a:t>			exchange A[</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with A[j]</a:t>
            </a:r>
          </a:p>
          <a:p>
            <a:pPr marL="0" indent="0">
              <a:buNone/>
            </a:pPr>
            <a:r>
              <a:rPr lang="en-US" sz="2200" dirty="0">
                <a:latin typeface="Courier New" panose="02070309020205020404" pitchFamily="49" charset="0"/>
                <a:cs typeface="Courier New" panose="02070309020205020404" pitchFamily="49" charset="0"/>
              </a:rPr>
              <a:t>	exchange A[</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+ 1] with A[r]</a:t>
            </a:r>
          </a:p>
          <a:p>
            <a:pPr marL="0" indent="0">
              <a:buNone/>
            </a:pPr>
            <a:r>
              <a:rPr lang="en-US" sz="2200" dirty="0">
                <a:latin typeface="Courier New" panose="02070309020205020404" pitchFamily="49" charset="0"/>
                <a:cs typeface="Courier New" panose="02070309020205020404" pitchFamily="49" charset="0"/>
              </a:rPr>
              <a:t>	return </a:t>
            </a:r>
            <a:r>
              <a:rPr lang="en-US" sz="2200"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+ 1</a:t>
            </a:r>
          </a:p>
        </p:txBody>
      </p:sp>
    </p:spTree>
    <p:extLst>
      <p:ext uri="{BB962C8B-B14F-4D97-AF65-F5344CB8AC3E}">
        <p14:creationId xmlns:p14="http://schemas.microsoft.com/office/powerpoint/2010/main" val="29262773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520" y="289328"/>
            <a:ext cx="7886700" cy="600074"/>
          </a:xfrm>
        </p:spPr>
        <p:txBody>
          <a:bodyPr>
            <a:normAutofit fontScale="90000"/>
          </a:bodyPr>
          <a:lstStyle/>
          <a:p>
            <a:r>
              <a:rPr lang="en-US" dirty="0"/>
              <a:t>Example of PARTITION</a:t>
            </a:r>
          </a:p>
        </p:txBody>
      </p:sp>
      <p:sp>
        <p:nvSpPr>
          <p:cNvPr id="5" name="Rectangle 4"/>
          <p:cNvSpPr/>
          <p:nvPr/>
        </p:nvSpPr>
        <p:spPr>
          <a:xfrm>
            <a:off x="2926215"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sp>
        <p:nvSpPr>
          <p:cNvPr id="6" name="Rectangle 5"/>
          <p:cNvSpPr/>
          <p:nvPr/>
        </p:nvSpPr>
        <p:spPr>
          <a:xfrm>
            <a:off x="3368710" y="2372453"/>
            <a:ext cx="427510" cy="626618"/>
          </a:xfrm>
          <a:prstGeom prst="rect">
            <a:avLst/>
          </a:prstGeom>
          <a:solidFill>
            <a:schemeClr val="accent4">
              <a:lumMod val="20000"/>
              <a:lumOff val="80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7" name="Rectangle 6"/>
          <p:cNvSpPr/>
          <p:nvPr/>
        </p:nvSpPr>
        <p:spPr>
          <a:xfrm>
            <a:off x="3798314"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8" name="Rectangle 7"/>
          <p:cNvSpPr/>
          <p:nvPr/>
        </p:nvSpPr>
        <p:spPr>
          <a:xfrm>
            <a:off x="4238716" y="2372453"/>
            <a:ext cx="427510" cy="626618"/>
          </a:xfrm>
          <a:prstGeom prst="rect">
            <a:avLst/>
          </a:prstGeom>
          <a:solidFill>
            <a:schemeClr val="accent4">
              <a:lumMod val="20000"/>
              <a:lumOff val="80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9" name="Rectangle 8"/>
          <p:cNvSpPr/>
          <p:nvPr/>
        </p:nvSpPr>
        <p:spPr>
          <a:xfrm>
            <a:off x="4682091"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10" name="Rectangle 9"/>
          <p:cNvSpPr/>
          <p:nvPr/>
        </p:nvSpPr>
        <p:spPr>
          <a:xfrm>
            <a:off x="5111694"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11" name="Rectangle 10"/>
          <p:cNvSpPr/>
          <p:nvPr/>
        </p:nvSpPr>
        <p:spPr>
          <a:xfrm>
            <a:off x="5554190" y="2372453"/>
            <a:ext cx="427510" cy="626618"/>
          </a:xfrm>
          <a:prstGeom prst="rect">
            <a:avLst/>
          </a:prstGeom>
          <a:solidFill>
            <a:schemeClr val="accent4">
              <a:lumMod val="20000"/>
              <a:lumOff val="80000"/>
            </a:schemeClr>
          </a:solid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40" name="TextBox 39"/>
          <p:cNvSpPr txBox="1"/>
          <p:nvPr/>
        </p:nvSpPr>
        <p:spPr>
          <a:xfrm>
            <a:off x="6117688" y="2513685"/>
            <a:ext cx="1962150" cy="369332"/>
          </a:xfrm>
          <a:prstGeom prst="rect">
            <a:avLst/>
          </a:prstGeom>
          <a:noFill/>
        </p:spPr>
        <p:txBody>
          <a:bodyPr wrap="square" rtlCol="0">
            <a:spAutoFit/>
          </a:bodyPr>
          <a:lstStyle/>
          <a:p>
            <a:r>
              <a:rPr lang="en-US" dirty="0"/>
              <a:t>Pick 4 as a pivot</a:t>
            </a:r>
          </a:p>
        </p:txBody>
      </p:sp>
      <p:cxnSp>
        <p:nvCxnSpPr>
          <p:cNvPr id="26" name="Straight Connector 25">
            <a:extLst>
              <a:ext uri="{FF2B5EF4-FFF2-40B4-BE49-F238E27FC236}">
                <a16:creationId xmlns:a16="http://schemas.microsoft.com/office/drawing/2014/main" id="{9B086553-3844-3B07-EAE2-2932CB4FD130}"/>
              </a:ext>
            </a:extLst>
          </p:cNvPr>
          <p:cNvCxnSpPr/>
          <p:nvPr/>
        </p:nvCxnSpPr>
        <p:spPr>
          <a:xfrm>
            <a:off x="2926215" y="2118644"/>
            <a:ext cx="0" cy="118409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15EAAF5D-C75F-AB24-5C4A-E27DECBD74BF}"/>
              </a:ext>
            </a:extLst>
          </p:cNvPr>
          <p:cNvSpPr txBox="1"/>
          <p:nvPr/>
        </p:nvSpPr>
        <p:spPr>
          <a:xfrm>
            <a:off x="2392650" y="1749312"/>
            <a:ext cx="646331" cy="369332"/>
          </a:xfrm>
          <a:prstGeom prst="rect">
            <a:avLst/>
          </a:prstGeom>
          <a:noFill/>
        </p:spPr>
        <p:txBody>
          <a:bodyPr wrap="none" rtlCol="0">
            <a:spAutoFit/>
          </a:bodyPr>
          <a:lstStyle/>
          <a:p>
            <a:r>
              <a:rPr lang="en-US" dirty="0" err="1">
                <a:solidFill>
                  <a:srgbClr val="FF0000"/>
                </a:solidFill>
              </a:rPr>
              <a:t>i</a:t>
            </a:r>
            <a:r>
              <a:rPr lang="en-US" dirty="0">
                <a:solidFill>
                  <a:srgbClr val="FF0000"/>
                </a:solidFill>
              </a:rPr>
              <a:t> = -1</a:t>
            </a:r>
          </a:p>
        </p:txBody>
      </p:sp>
      <p:cxnSp>
        <p:nvCxnSpPr>
          <p:cNvPr id="32" name="Straight Arrow Connector 31">
            <a:extLst>
              <a:ext uri="{FF2B5EF4-FFF2-40B4-BE49-F238E27FC236}">
                <a16:creationId xmlns:a16="http://schemas.microsoft.com/office/drawing/2014/main" id="{8A695732-141C-6FAB-A1CD-2A6DA575281F}"/>
              </a:ext>
            </a:extLst>
          </p:cNvPr>
          <p:cNvCxnSpPr>
            <a:cxnSpLocks/>
            <a:stCxn id="5" idx="2"/>
          </p:cNvCxnSpPr>
          <p:nvPr/>
        </p:nvCxnSpPr>
        <p:spPr>
          <a:xfrm>
            <a:off x="3139970" y="2999071"/>
            <a:ext cx="0" cy="553598"/>
          </a:xfrm>
          <a:prstGeom prst="straightConnector1">
            <a:avLst/>
          </a:prstGeom>
          <a:ln w="254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42FB26F-5A23-5DB1-7DF8-5E8B8184ACDA}"/>
              </a:ext>
            </a:extLst>
          </p:cNvPr>
          <p:cNvSpPr txBox="1"/>
          <p:nvPr/>
        </p:nvSpPr>
        <p:spPr>
          <a:xfrm>
            <a:off x="2851265" y="3475789"/>
            <a:ext cx="577402" cy="369332"/>
          </a:xfrm>
          <a:prstGeom prst="rect">
            <a:avLst/>
          </a:prstGeom>
          <a:noFill/>
        </p:spPr>
        <p:txBody>
          <a:bodyPr wrap="none" rtlCol="0">
            <a:spAutoFit/>
          </a:bodyPr>
          <a:lstStyle/>
          <a:p>
            <a:r>
              <a:rPr lang="en-US" dirty="0">
                <a:solidFill>
                  <a:srgbClr val="00B050"/>
                </a:solidFill>
              </a:rPr>
              <a:t>j = 0</a:t>
            </a:r>
          </a:p>
        </p:txBody>
      </p:sp>
      <p:cxnSp>
        <p:nvCxnSpPr>
          <p:cNvPr id="36" name="Straight Arrow Connector 35">
            <a:extLst>
              <a:ext uri="{FF2B5EF4-FFF2-40B4-BE49-F238E27FC236}">
                <a16:creationId xmlns:a16="http://schemas.microsoft.com/office/drawing/2014/main" id="{332F2324-4885-4629-A73D-A6710E22D9EC}"/>
              </a:ext>
            </a:extLst>
          </p:cNvPr>
          <p:cNvCxnSpPr>
            <a:cxnSpLocks/>
          </p:cNvCxnSpPr>
          <p:nvPr/>
        </p:nvCxnSpPr>
        <p:spPr>
          <a:xfrm>
            <a:off x="3622329" y="2999071"/>
            <a:ext cx="0" cy="553598"/>
          </a:xfrm>
          <a:prstGeom prst="straightConnector1">
            <a:avLst/>
          </a:prstGeom>
          <a:ln w="254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7088F2A9-EDC9-780E-C894-F650139A35F0}"/>
              </a:ext>
            </a:extLst>
          </p:cNvPr>
          <p:cNvSpPr txBox="1"/>
          <p:nvPr/>
        </p:nvSpPr>
        <p:spPr>
          <a:xfrm>
            <a:off x="3333624" y="3475789"/>
            <a:ext cx="577402" cy="369332"/>
          </a:xfrm>
          <a:prstGeom prst="rect">
            <a:avLst/>
          </a:prstGeom>
          <a:noFill/>
        </p:spPr>
        <p:txBody>
          <a:bodyPr wrap="none" rtlCol="0">
            <a:spAutoFit/>
          </a:bodyPr>
          <a:lstStyle/>
          <a:p>
            <a:r>
              <a:rPr lang="en-US" dirty="0">
                <a:solidFill>
                  <a:srgbClr val="00B050"/>
                </a:solidFill>
              </a:rPr>
              <a:t>j = 1</a:t>
            </a:r>
          </a:p>
        </p:txBody>
      </p:sp>
      <p:cxnSp>
        <p:nvCxnSpPr>
          <p:cNvPr id="38" name="Straight Arrow Connector 37">
            <a:extLst>
              <a:ext uri="{FF2B5EF4-FFF2-40B4-BE49-F238E27FC236}">
                <a16:creationId xmlns:a16="http://schemas.microsoft.com/office/drawing/2014/main" id="{F72CE5B6-DFDC-C179-37EB-B0C6F484AE85}"/>
              </a:ext>
            </a:extLst>
          </p:cNvPr>
          <p:cNvCxnSpPr>
            <a:cxnSpLocks/>
          </p:cNvCxnSpPr>
          <p:nvPr/>
        </p:nvCxnSpPr>
        <p:spPr>
          <a:xfrm>
            <a:off x="4010862" y="3012880"/>
            <a:ext cx="0" cy="553598"/>
          </a:xfrm>
          <a:prstGeom prst="straightConnector1">
            <a:avLst/>
          </a:prstGeom>
          <a:ln w="254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D244B6E4-C2DD-CC36-925F-3287CC047EF4}"/>
              </a:ext>
            </a:extLst>
          </p:cNvPr>
          <p:cNvSpPr txBox="1"/>
          <p:nvPr/>
        </p:nvSpPr>
        <p:spPr>
          <a:xfrm>
            <a:off x="3722157" y="3489598"/>
            <a:ext cx="577402" cy="369332"/>
          </a:xfrm>
          <a:prstGeom prst="rect">
            <a:avLst/>
          </a:prstGeom>
          <a:noFill/>
        </p:spPr>
        <p:txBody>
          <a:bodyPr wrap="none" rtlCol="0">
            <a:spAutoFit/>
          </a:bodyPr>
          <a:lstStyle/>
          <a:p>
            <a:r>
              <a:rPr lang="en-US" dirty="0">
                <a:solidFill>
                  <a:srgbClr val="00B050"/>
                </a:solidFill>
              </a:rPr>
              <a:t>j = 2</a:t>
            </a:r>
          </a:p>
        </p:txBody>
      </p:sp>
    </p:spTree>
    <p:extLst>
      <p:ext uri="{BB962C8B-B14F-4D97-AF65-F5344CB8AC3E}">
        <p14:creationId xmlns:p14="http://schemas.microsoft.com/office/powerpoint/2010/main" val="561329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35"/>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3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37"/>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36"/>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nodeType="clickEffect">
                                  <p:stCondLst>
                                    <p:cond delay="0"/>
                                  </p:stCondLst>
                                  <p:childTnLst>
                                    <p:set>
                                      <p:cBhvr>
                                        <p:cTn id="54" dur="1" fill="hold">
                                          <p:stCondLst>
                                            <p:cond delay="0"/>
                                          </p:stCondLst>
                                        </p:cTn>
                                        <p:tgtEl>
                                          <p:spTgt spid="3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40" grpId="0"/>
      <p:bldP spid="35" grpId="0"/>
      <p:bldP spid="35" grpId="1"/>
      <p:bldP spid="37" grpId="0"/>
      <p:bldP spid="37" grpId="1"/>
      <p:bldP spid="39" grpId="0"/>
      <p:bldP spid="39"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5CD252-D7FE-1BC8-3F91-B4B1C9E809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39E5FD-B056-4574-7AE9-81B5897E4719}"/>
              </a:ext>
            </a:extLst>
          </p:cNvPr>
          <p:cNvSpPr>
            <a:spLocks noGrp="1"/>
          </p:cNvSpPr>
          <p:nvPr>
            <p:ph type="title"/>
          </p:nvPr>
        </p:nvSpPr>
        <p:spPr>
          <a:xfrm>
            <a:off x="160520" y="289328"/>
            <a:ext cx="7886700" cy="600074"/>
          </a:xfrm>
        </p:spPr>
        <p:txBody>
          <a:bodyPr>
            <a:normAutofit fontScale="90000"/>
          </a:bodyPr>
          <a:lstStyle/>
          <a:p>
            <a:r>
              <a:rPr lang="en-US" dirty="0"/>
              <a:t>Example of PARTITION</a:t>
            </a:r>
          </a:p>
        </p:txBody>
      </p:sp>
      <p:sp>
        <p:nvSpPr>
          <p:cNvPr id="5" name="Rectangle 4">
            <a:extLst>
              <a:ext uri="{FF2B5EF4-FFF2-40B4-BE49-F238E27FC236}">
                <a16:creationId xmlns:a16="http://schemas.microsoft.com/office/drawing/2014/main" id="{EA817A62-3BA2-BB6C-C103-09F7CBD607B1}"/>
              </a:ext>
            </a:extLst>
          </p:cNvPr>
          <p:cNvSpPr/>
          <p:nvPr/>
        </p:nvSpPr>
        <p:spPr>
          <a:xfrm>
            <a:off x="2926215"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6" name="Rectangle 5">
            <a:extLst>
              <a:ext uri="{FF2B5EF4-FFF2-40B4-BE49-F238E27FC236}">
                <a16:creationId xmlns:a16="http://schemas.microsoft.com/office/drawing/2014/main" id="{E025391D-38FD-274B-AB7B-962ECB83CA89}"/>
              </a:ext>
            </a:extLst>
          </p:cNvPr>
          <p:cNvSpPr/>
          <p:nvPr/>
        </p:nvSpPr>
        <p:spPr>
          <a:xfrm>
            <a:off x="3368710" y="2372453"/>
            <a:ext cx="427510" cy="626618"/>
          </a:xfrm>
          <a:prstGeom prst="rect">
            <a:avLst/>
          </a:prstGeom>
          <a:solidFill>
            <a:schemeClr val="accent4">
              <a:lumMod val="20000"/>
              <a:lumOff val="80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7" name="Rectangle 6">
            <a:extLst>
              <a:ext uri="{FF2B5EF4-FFF2-40B4-BE49-F238E27FC236}">
                <a16:creationId xmlns:a16="http://schemas.microsoft.com/office/drawing/2014/main" id="{E91C28A6-A1ED-A07E-BE31-746F276DE648}"/>
              </a:ext>
            </a:extLst>
          </p:cNvPr>
          <p:cNvSpPr/>
          <p:nvPr/>
        </p:nvSpPr>
        <p:spPr>
          <a:xfrm>
            <a:off x="3798314"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sp>
        <p:nvSpPr>
          <p:cNvPr id="8" name="Rectangle 7">
            <a:extLst>
              <a:ext uri="{FF2B5EF4-FFF2-40B4-BE49-F238E27FC236}">
                <a16:creationId xmlns:a16="http://schemas.microsoft.com/office/drawing/2014/main" id="{0BB56635-FD6E-32AD-47BF-27CA2B3CFABC}"/>
              </a:ext>
            </a:extLst>
          </p:cNvPr>
          <p:cNvSpPr/>
          <p:nvPr/>
        </p:nvSpPr>
        <p:spPr>
          <a:xfrm>
            <a:off x="4238716" y="2372453"/>
            <a:ext cx="427510" cy="626618"/>
          </a:xfrm>
          <a:prstGeom prst="rect">
            <a:avLst/>
          </a:prstGeom>
          <a:solidFill>
            <a:schemeClr val="accent4">
              <a:lumMod val="20000"/>
              <a:lumOff val="80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9" name="Rectangle 8">
            <a:extLst>
              <a:ext uri="{FF2B5EF4-FFF2-40B4-BE49-F238E27FC236}">
                <a16:creationId xmlns:a16="http://schemas.microsoft.com/office/drawing/2014/main" id="{E526EAC0-148F-698F-1A29-B0F4A6C782F4}"/>
              </a:ext>
            </a:extLst>
          </p:cNvPr>
          <p:cNvSpPr/>
          <p:nvPr/>
        </p:nvSpPr>
        <p:spPr>
          <a:xfrm>
            <a:off x="4682091"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10" name="Rectangle 9">
            <a:extLst>
              <a:ext uri="{FF2B5EF4-FFF2-40B4-BE49-F238E27FC236}">
                <a16:creationId xmlns:a16="http://schemas.microsoft.com/office/drawing/2014/main" id="{1667D2FA-19E4-B611-9CA6-C2CFE92BFFF5}"/>
              </a:ext>
            </a:extLst>
          </p:cNvPr>
          <p:cNvSpPr/>
          <p:nvPr/>
        </p:nvSpPr>
        <p:spPr>
          <a:xfrm>
            <a:off x="5111694"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11" name="Rectangle 10">
            <a:extLst>
              <a:ext uri="{FF2B5EF4-FFF2-40B4-BE49-F238E27FC236}">
                <a16:creationId xmlns:a16="http://schemas.microsoft.com/office/drawing/2014/main" id="{3BFAA57E-3170-D498-560E-B0865B2006C8}"/>
              </a:ext>
            </a:extLst>
          </p:cNvPr>
          <p:cNvSpPr/>
          <p:nvPr/>
        </p:nvSpPr>
        <p:spPr>
          <a:xfrm>
            <a:off x="5554190" y="2372453"/>
            <a:ext cx="427510" cy="626618"/>
          </a:xfrm>
          <a:prstGeom prst="rect">
            <a:avLst/>
          </a:prstGeom>
          <a:solidFill>
            <a:schemeClr val="accent4">
              <a:lumMod val="20000"/>
              <a:lumOff val="80000"/>
            </a:schemeClr>
          </a:solid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40" name="TextBox 39">
            <a:extLst>
              <a:ext uri="{FF2B5EF4-FFF2-40B4-BE49-F238E27FC236}">
                <a16:creationId xmlns:a16="http://schemas.microsoft.com/office/drawing/2014/main" id="{9A1CCB06-310B-3E13-CA67-F4C81B057D06}"/>
              </a:ext>
            </a:extLst>
          </p:cNvPr>
          <p:cNvSpPr txBox="1"/>
          <p:nvPr/>
        </p:nvSpPr>
        <p:spPr>
          <a:xfrm>
            <a:off x="6117688" y="2513685"/>
            <a:ext cx="1962150" cy="369332"/>
          </a:xfrm>
          <a:prstGeom prst="rect">
            <a:avLst/>
          </a:prstGeom>
          <a:noFill/>
        </p:spPr>
        <p:txBody>
          <a:bodyPr wrap="square" rtlCol="0">
            <a:spAutoFit/>
          </a:bodyPr>
          <a:lstStyle/>
          <a:p>
            <a:r>
              <a:rPr lang="en-US" dirty="0"/>
              <a:t>Pick 4 as a pivot</a:t>
            </a:r>
          </a:p>
        </p:txBody>
      </p:sp>
      <p:cxnSp>
        <p:nvCxnSpPr>
          <p:cNvPr id="26" name="Straight Connector 25">
            <a:extLst>
              <a:ext uri="{FF2B5EF4-FFF2-40B4-BE49-F238E27FC236}">
                <a16:creationId xmlns:a16="http://schemas.microsoft.com/office/drawing/2014/main" id="{BC920B81-E9A3-6C2A-DE2A-9302D05E9FEB}"/>
              </a:ext>
            </a:extLst>
          </p:cNvPr>
          <p:cNvCxnSpPr/>
          <p:nvPr/>
        </p:nvCxnSpPr>
        <p:spPr>
          <a:xfrm>
            <a:off x="2926215" y="2118644"/>
            <a:ext cx="0" cy="118409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EF90FC7-DD73-07A2-DFBA-774A4EF26A0E}"/>
              </a:ext>
            </a:extLst>
          </p:cNvPr>
          <p:cNvSpPr txBox="1"/>
          <p:nvPr/>
        </p:nvSpPr>
        <p:spPr>
          <a:xfrm>
            <a:off x="2392650" y="1749312"/>
            <a:ext cx="646331" cy="369332"/>
          </a:xfrm>
          <a:prstGeom prst="rect">
            <a:avLst/>
          </a:prstGeom>
          <a:noFill/>
        </p:spPr>
        <p:txBody>
          <a:bodyPr wrap="none" rtlCol="0">
            <a:spAutoFit/>
          </a:bodyPr>
          <a:lstStyle/>
          <a:p>
            <a:r>
              <a:rPr lang="en-US" dirty="0" err="1">
                <a:solidFill>
                  <a:srgbClr val="FF0000"/>
                </a:solidFill>
              </a:rPr>
              <a:t>i</a:t>
            </a:r>
            <a:r>
              <a:rPr lang="en-US" dirty="0">
                <a:solidFill>
                  <a:srgbClr val="FF0000"/>
                </a:solidFill>
              </a:rPr>
              <a:t> = -1</a:t>
            </a:r>
          </a:p>
        </p:txBody>
      </p:sp>
      <p:cxnSp>
        <p:nvCxnSpPr>
          <p:cNvPr id="43" name="Straight Arrow Connector 42">
            <a:extLst>
              <a:ext uri="{FF2B5EF4-FFF2-40B4-BE49-F238E27FC236}">
                <a16:creationId xmlns:a16="http://schemas.microsoft.com/office/drawing/2014/main" id="{C45705DA-5D63-A814-0E53-682683CEC316}"/>
              </a:ext>
            </a:extLst>
          </p:cNvPr>
          <p:cNvCxnSpPr>
            <a:cxnSpLocks/>
          </p:cNvCxnSpPr>
          <p:nvPr/>
        </p:nvCxnSpPr>
        <p:spPr>
          <a:xfrm>
            <a:off x="4451963" y="3013449"/>
            <a:ext cx="0" cy="553598"/>
          </a:xfrm>
          <a:prstGeom prst="straightConnector1">
            <a:avLst/>
          </a:prstGeom>
          <a:ln w="254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208E1F7A-7FE8-9E7D-E86E-01B420380CFF}"/>
              </a:ext>
            </a:extLst>
          </p:cNvPr>
          <p:cNvSpPr txBox="1"/>
          <p:nvPr/>
        </p:nvSpPr>
        <p:spPr>
          <a:xfrm>
            <a:off x="4163258" y="3490167"/>
            <a:ext cx="577402" cy="369332"/>
          </a:xfrm>
          <a:prstGeom prst="rect">
            <a:avLst/>
          </a:prstGeom>
          <a:noFill/>
        </p:spPr>
        <p:txBody>
          <a:bodyPr wrap="none" rtlCol="0">
            <a:spAutoFit/>
          </a:bodyPr>
          <a:lstStyle/>
          <a:p>
            <a:r>
              <a:rPr lang="en-US" dirty="0">
                <a:solidFill>
                  <a:srgbClr val="00B050"/>
                </a:solidFill>
              </a:rPr>
              <a:t>j = 3</a:t>
            </a:r>
          </a:p>
        </p:txBody>
      </p:sp>
      <p:cxnSp>
        <p:nvCxnSpPr>
          <p:cNvPr id="46" name="Straight Arrow Connector 45">
            <a:extLst>
              <a:ext uri="{FF2B5EF4-FFF2-40B4-BE49-F238E27FC236}">
                <a16:creationId xmlns:a16="http://schemas.microsoft.com/office/drawing/2014/main" id="{53022B95-C12C-39D3-B054-B50CDF196B0F}"/>
              </a:ext>
            </a:extLst>
          </p:cNvPr>
          <p:cNvCxnSpPr>
            <a:cxnSpLocks/>
          </p:cNvCxnSpPr>
          <p:nvPr/>
        </p:nvCxnSpPr>
        <p:spPr>
          <a:xfrm>
            <a:off x="4896841" y="3013449"/>
            <a:ext cx="0" cy="553598"/>
          </a:xfrm>
          <a:prstGeom prst="straightConnector1">
            <a:avLst/>
          </a:prstGeom>
          <a:ln w="254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F7CD4119-C28D-6FDB-0180-080F002C4A21}"/>
              </a:ext>
            </a:extLst>
          </p:cNvPr>
          <p:cNvSpPr txBox="1"/>
          <p:nvPr/>
        </p:nvSpPr>
        <p:spPr>
          <a:xfrm>
            <a:off x="4608136" y="3490167"/>
            <a:ext cx="577402" cy="369332"/>
          </a:xfrm>
          <a:prstGeom prst="rect">
            <a:avLst/>
          </a:prstGeom>
          <a:noFill/>
        </p:spPr>
        <p:txBody>
          <a:bodyPr wrap="none" rtlCol="0">
            <a:spAutoFit/>
          </a:bodyPr>
          <a:lstStyle/>
          <a:p>
            <a:r>
              <a:rPr lang="en-US" dirty="0">
                <a:solidFill>
                  <a:srgbClr val="00B050"/>
                </a:solidFill>
              </a:rPr>
              <a:t>j = 4</a:t>
            </a:r>
          </a:p>
        </p:txBody>
      </p:sp>
      <p:cxnSp>
        <p:nvCxnSpPr>
          <p:cNvPr id="3" name="Straight Connector 2">
            <a:extLst>
              <a:ext uri="{FF2B5EF4-FFF2-40B4-BE49-F238E27FC236}">
                <a16:creationId xmlns:a16="http://schemas.microsoft.com/office/drawing/2014/main" id="{B16B0818-2391-E963-1340-DEE1A6C01649}"/>
              </a:ext>
            </a:extLst>
          </p:cNvPr>
          <p:cNvCxnSpPr/>
          <p:nvPr/>
        </p:nvCxnSpPr>
        <p:spPr>
          <a:xfrm>
            <a:off x="3368710" y="2118644"/>
            <a:ext cx="0" cy="118409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93626AD-77F7-A383-8C0A-8FDDFE7391FE}"/>
              </a:ext>
            </a:extLst>
          </p:cNvPr>
          <p:cNvSpPr txBox="1"/>
          <p:nvPr/>
        </p:nvSpPr>
        <p:spPr>
          <a:xfrm>
            <a:off x="2835145" y="1749312"/>
            <a:ext cx="575799" cy="369332"/>
          </a:xfrm>
          <a:prstGeom prst="rect">
            <a:avLst/>
          </a:prstGeom>
          <a:noFill/>
        </p:spPr>
        <p:txBody>
          <a:bodyPr wrap="none" rtlCol="0">
            <a:spAutoFit/>
          </a:bodyPr>
          <a:lstStyle/>
          <a:p>
            <a:r>
              <a:rPr lang="en-US" dirty="0" err="1">
                <a:solidFill>
                  <a:srgbClr val="FF0000"/>
                </a:solidFill>
              </a:rPr>
              <a:t>i</a:t>
            </a:r>
            <a:r>
              <a:rPr lang="en-US" dirty="0">
                <a:solidFill>
                  <a:srgbClr val="FF0000"/>
                </a:solidFill>
              </a:rPr>
              <a:t> = 0</a:t>
            </a:r>
          </a:p>
        </p:txBody>
      </p:sp>
    </p:spTree>
    <p:extLst>
      <p:ext uri="{BB962C8B-B14F-4D97-AF65-F5344CB8AC3E}">
        <p14:creationId xmlns:p14="http://schemas.microsoft.com/office/powerpoint/2010/main" val="1392734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6"/>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43"/>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4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46"/>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5" grpId="0"/>
      <p:bldP spid="45" grpId="1"/>
      <p:bldP spid="47" grpId="0"/>
      <p:bldP spid="47" grpId="1"/>
      <p:bldP spid="4"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86434E-AC24-7EE1-D632-901FB044C4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52144C-EEDC-FD22-19BE-EF6E948E8E69}"/>
              </a:ext>
            </a:extLst>
          </p:cNvPr>
          <p:cNvSpPr>
            <a:spLocks noGrp="1"/>
          </p:cNvSpPr>
          <p:nvPr>
            <p:ph type="title"/>
          </p:nvPr>
        </p:nvSpPr>
        <p:spPr>
          <a:xfrm>
            <a:off x="160520" y="289328"/>
            <a:ext cx="7886700" cy="600074"/>
          </a:xfrm>
        </p:spPr>
        <p:txBody>
          <a:bodyPr>
            <a:normAutofit fontScale="90000"/>
          </a:bodyPr>
          <a:lstStyle/>
          <a:p>
            <a:r>
              <a:rPr lang="en-US" dirty="0"/>
              <a:t>Example of PARTITION</a:t>
            </a:r>
          </a:p>
        </p:txBody>
      </p:sp>
      <p:sp>
        <p:nvSpPr>
          <p:cNvPr id="5" name="Rectangle 4">
            <a:extLst>
              <a:ext uri="{FF2B5EF4-FFF2-40B4-BE49-F238E27FC236}">
                <a16:creationId xmlns:a16="http://schemas.microsoft.com/office/drawing/2014/main" id="{376199A9-15BC-2248-16ED-FD57B70C851D}"/>
              </a:ext>
            </a:extLst>
          </p:cNvPr>
          <p:cNvSpPr/>
          <p:nvPr/>
        </p:nvSpPr>
        <p:spPr>
          <a:xfrm>
            <a:off x="2926215"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6" name="Rectangle 5">
            <a:extLst>
              <a:ext uri="{FF2B5EF4-FFF2-40B4-BE49-F238E27FC236}">
                <a16:creationId xmlns:a16="http://schemas.microsoft.com/office/drawing/2014/main" id="{76A2B64F-2DD0-4D8F-711E-FE03EE45D08B}"/>
              </a:ext>
            </a:extLst>
          </p:cNvPr>
          <p:cNvSpPr/>
          <p:nvPr/>
        </p:nvSpPr>
        <p:spPr>
          <a:xfrm>
            <a:off x="3368710" y="2372453"/>
            <a:ext cx="427510" cy="626618"/>
          </a:xfrm>
          <a:prstGeom prst="rect">
            <a:avLst/>
          </a:prstGeom>
          <a:solidFill>
            <a:schemeClr val="accent4">
              <a:lumMod val="20000"/>
              <a:lumOff val="80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7" name="Rectangle 6">
            <a:extLst>
              <a:ext uri="{FF2B5EF4-FFF2-40B4-BE49-F238E27FC236}">
                <a16:creationId xmlns:a16="http://schemas.microsoft.com/office/drawing/2014/main" id="{0FA0DA5B-45DA-EAF5-0730-CF8F1EC8C852}"/>
              </a:ext>
            </a:extLst>
          </p:cNvPr>
          <p:cNvSpPr/>
          <p:nvPr/>
        </p:nvSpPr>
        <p:spPr>
          <a:xfrm>
            <a:off x="3798314"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sp>
        <p:nvSpPr>
          <p:cNvPr id="8" name="Rectangle 7">
            <a:extLst>
              <a:ext uri="{FF2B5EF4-FFF2-40B4-BE49-F238E27FC236}">
                <a16:creationId xmlns:a16="http://schemas.microsoft.com/office/drawing/2014/main" id="{00E968B3-E818-800A-50C8-49776531DCED}"/>
              </a:ext>
            </a:extLst>
          </p:cNvPr>
          <p:cNvSpPr/>
          <p:nvPr/>
        </p:nvSpPr>
        <p:spPr>
          <a:xfrm>
            <a:off x="4238716" y="2372453"/>
            <a:ext cx="427510" cy="626618"/>
          </a:xfrm>
          <a:prstGeom prst="rect">
            <a:avLst/>
          </a:prstGeom>
          <a:solidFill>
            <a:schemeClr val="accent4">
              <a:lumMod val="20000"/>
              <a:lumOff val="80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9" name="Rectangle 8">
            <a:extLst>
              <a:ext uri="{FF2B5EF4-FFF2-40B4-BE49-F238E27FC236}">
                <a16:creationId xmlns:a16="http://schemas.microsoft.com/office/drawing/2014/main" id="{59FC0B46-0686-9C8F-F007-B184B2A1F2C8}"/>
              </a:ext>
            </a:extLst>
          </p:cNvPr>
          <p:cNvSpPr/>
          <p:nvPr/>
        </p:nvSpPr>
        <p:spPr>
          <a:xfrm>
            <a:off x="4682091"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10" name="Rectangle 9">
            <a:extLst>
              <a:ext uri="{FF2B5EF4-FFF2-40B4-BE49-F238E27FC236}">
                <a16:creationId xmlns:a16="http://schemas.microsoft.com/office/drawing/2014/main" id="{694520C8-56B0-E945-5136-44FF3927DA95}"/>
              </a:ext>
            </a:extLst>
          </p:cNvPr>
          <p:cNvSpPr/>
          <p:nvPr/>
        </p:nvSpPr>
        <p:spPr>
          <a:xfrm>
            <a:off x="5111694"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11" name="Rectangle 10">
            <a:extLst>
              <a:ext uri="{FF2B5EF4-FFF2-40B4-BE49-F238E27FC236}">
                <a16:creationId xmlns:a16="http://schemas.microsoft.com/office/drawing/2014/main" id="{FFE6E3AC-AB70-AC76-B251-A46F4B0B7191}"/>
              </a:ext>
            </a:extLst>
          </p:cNvPr>
          <p:cNvSpPr/>
          <p:nvPr/>
        </p:nvSpPr>
        <p:spPr>
          <a:xfrm>
            <a:off x="5554190" y="2372453"/>
            <a:ext cx="427510" cy="626618"/>
          </a:xfrm>
          <a:prstGeom prst="rect">
            <a:avLst/>
          </a:prstGeom>
          <a:solidFill>
            <a:schemeClr val="accent4">
              <a:lumMod val="20000"/>
              <a:lumOff val="80000"/>
            </a:schemeClr>
          </a:solid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40" name="TextBox 39">
            <a:extLst>
              <a:ext uri="{FF2B5EF4-FFF2-40B4-BE49-F238E27FC236}">
                <a16:creationId xmlns:a16="http://schemas.microsoft.com/office/drawing/2014/main" id="{8CF78F71-64B1-8584-1877-A9C2E7FC29A0}"/>
              </a:ext>
            </a:extLst>
          </p:cNvPr>
          <p:cNvSpPr txBox="1"/>
          <p:nvPr/>
        </p:nvSpPr>
        <p:spPr>
          <a:xfrm>
            <a:off x="6117688" y="2513685"/>
            <a:ext cx="1962150" cy="369332"/>
          </a:xfrm>
          <a:prstGeom prst="rect">
            <a:avLst/>
          </a:prstGeom>
          <a:noFill/>
        </p:spPr>
        <p:txBody>
          <a:bodyPr wrap="square" rtlCol="0">
            <a:spAutoFit/>
          </a:bodyPr>
          <a:lstStyle/>
          <a:p>
            <a:r>
              <a:rPr lang="en-US" dirty="0"/>
              <a:t>Pick 4 as a pivot</a:t>
            </a:r>
          </a:p>
        </p:txBody>
      </p:sp>
      <p:cxnSp>
        <p:nvCxnSpPr>
          <p:cNvPr id="26" name="Straight Connector 25">
            <a:extLst>
              <a:ext uri="{FF2B5EF4-FFF2-40B4-BE49-F238E27FC236}">
                <a16:creationId xmlns:a16="http://schemas.microsoft.com/office/drawing/2014/main" id="{9B5A152A-CE95-3F90-14DB-9ED6D8CD2859}"/>
              </a:ext>
            </a:extLst>
          </p:cNvPr>
          <p:cNvCxnSpPr/>
          <p:nvPr/>
        </p:nvCxnSpPr>
        <p:spPr>
          <a:xfrm>
            <a:off x="3360926" y="2118644"/>
            <a:ext cx="0" cy="118409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6DB1740-CA74-1B64-5CE4-8A7CCD8334A4}"/>
              </a:ext>
            </a:extLst>
          </p:cNvPr>
          <p:cNvSpPr txBox="1"/>
          <p:nvPr/>
        </p:nvSpPr>
        <p:spPr>
          <a:xfrm>
            <a:off x="2827361" y="1749312"/>
            <a:ext cx="575799" cy="369332"/>
          </a:xfrm>
          <a:prstGeom prst="rect">
            <a:avLst/>
          </a:prstGeom>
          <a:noFill/>
        </p:spPr>
        <p:txBody>
          <a:bodyPr wrap="none" rtlCol="0">
            <a:spAutoFit/>
          </a:bodyPr>
          <a:lstStyle/>
          <a:p>
            <a:r>
              <a:rPr lang="en-US" dirty="0" err="1">
                <a:solidFill>
                  <a:srgbClr val="FF0000"/>
                </a:solidFill>
              </a:rPr>
              <a:t>i</a:t>
            </a:r>
            <a:r>
              <a:rPr lang="en-US" dirty="0">
                <a:solidFill>
                  <a:srgbClr val="FF0000"/>
                </a:solidFill>
              </a:rPr>
              <a:t> = 0</a:t>
            </a:r>
          </a:p>
        </p:txBody>
      </p:sp>
      <p:cxnSp>
        <p:nvCxnSpPr>
          <p:cNvPr id="53" name="Straight Arrow Connector 52">
            <a:extLst>
              <a:ext uri="{FF2B5EF4-FFF2-40B4-BE49-F238E27FC236}">
                <a16:creationId xmlns:a16="http://schemas.microsoft.com/office/drawing/2014/main" id="{3ADCE667-92AD-F21F-10A0-2269891B492D}"/>
              </a:ext>
            </a:extLst>
          </p:cNvPr>
          <p:cNvCxnSpPr>
            <a:cxnSpLocks/>
          </p:cNvCxnSpPr>
          <p:nvPr/>
        </p:nvCxnSpPr>
        <p:spPr>
          <a:xfrm>
            <a:off x="5337942" y="2999071"/>
            <a:ext cx="0" cy="553598"/>
          </a:xfrm>
          <a:prstGeom prst="straightConnector1">
            <a:avLst/>
          </a:prstGeom>
          <a:ln w="25400">
            <a:solidFill>
              <a:srgbClr val="00B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55AC2A10-8D24-A557-1055-D54DF41A3E3F}"/>
              </a:ext>
            </a:extLst>
          </p:cNvPr>
          <p:cNvSpPr txBox="1"/>
          <p:nvPr/>
        </p:nvSpPr>
        <p:spPr>
          <a:xfrm>
            <a:off x="5049237" y="3475789"/>
            <a:ext cx="577402" cy="369332"/>
          </a:xfrm>
          <a:prstGeom prst="rect">
            <a:avLst/>
          </a:prstGeom>
          <a:noFill/>
        </p:spPr>
        <p:txBody>
          <a:bodyPr wrap="none" rtlCol="0">
            <a:spAutoFit/>
          </a:bodyPr>
          <a:lstStyle/>
          <a:p>
            <a:r>
              <a:rPr lang="en-US" dirty="0">
                <a:solidFill>
                  <a:srgbClr val="00B050"/>
                </a:solidFill>
              </a:rPr>
              <a:t>j = 5</a:t>
            </a:r>
          </a:p>
        </p:txBody>
      </p:sp>
      <p:cxnSp>
        <p:nvCxnSpPr>
          <p:cNvPr id="3" name="Straight Connector 2">
            <a:extLst>
              <a:ext uri="{FF2B5EF4-FFF2-40B4-BE49-F238E27FC236}">
                <a16:creationId xmlns:a16="http://schemas.microsoft.com/office/drawing/2014/main" id="{4669704F-736F-A26A-8CD9-93F63BDB691D}"/>
              </a:ext>
            </a:extLst>
          </p:cNvPr>
          <p:cNvCxnSpPr/>
          <p:nvPr/>
        </p:nvCxnSpPr>
        <p:spPr>
          <a:xfrm>
            <a:off x="3803421" y="2118644"/>
            <a:ext cx="0" cy="118409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E0BAA95-8BEC-FD0D-F27C-E1CEB39BBEB8}"/>
              </a:ext>
            </a:extLst>
          </p:cNvPr>
          <p:cNvSpPr txBox="1"/>
          <p:nvPr/>
        </p:nvSpPr>
        <p:spPr>
          <a:xfrm>
            <a:off x="3269856" y="1749312"/>
            <a:ext cx="575799" cy="369332"/>
          </a:xfrm>
          <a:prstGeom prst="rect">
            <a:avLst/>
          </a:prstGeom>
          <a:noFill/>
        </p:spPr>
        <p:txBody>
          <a:bodyPr wrap="none" rtlCol="0">
            <a:spAutoFit/>
          </a:bodyPr>
          <a:lstStyle/>
          <a:p>
            <a:r>
              <a:rPr lang="en-US" dirty="0" err="1">
                <a:solidFill>
                  <a:srgbClr val="FF0000"/>
                </a:solidFill>
              </a:rPr>
              <a:t>i</a:t>
            </a:r>
            <a:r>
              <a:rPr lang="en-US" dirty="0">
                <a:solidFill>
                  <a:srgbClr val="FF0000"/>
                </a:solidFill>
              </a:rPr>
              <a:t> = 1</a:t>
            </a:r>
          </a:p>
        </p:txBody>
      </p:sp>
    </p:spTree>
    <p:extLst>
      <p:ext uri="{BB962C8B-B14F-4D97-AF65-F5344CB8AC3E}">
        <p14:creationId xmlns:p14="http://schemas.microsoft.com/office/powerpoint/2010/main" val="640268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6"/>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53"/>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54" grpId="0"/>
      <p:bldP spid="54" grpId="1"/>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844" y="-96638"/>
            <a:ext cx="7886700" cy="1325563"/>
          </a:xfrm>
        </p:spPr>
        <p:txBody>
          <a:bodyPr/>
          <a:lstStyle/>
          <a:p>
            <a:r>
              <a:rPr lang="en-US" dirty="0"/>
              <a:t>Insertion Sort </a:t>
            </a:r>
            <a:br>
              <a:rPr lang="en-US" dirty="0"/>
            </a:br>
            <a:r>
              <a:rPr lang="en-US" sz="2400" dirty="0"/>
              <a:t>example</a:t>
            </a:r>
            <a:endParaRPr lang="en-US" sz="1400" dirty="0"/>
          </a:p>
        </p:txBody>
      </p:sp>
      <p:grpSp>
        <p:nvGrpSpPr>
          <p:cNvPr id="4" name="Group 3"/>
          <p:cNvGrpSpPr/>
          <p:nvPr/>
        </p:nvGrpSpPr>
        <p:grpSpPr>
          <a:xfrm>
            <a:off x="5456021" y="3373382"/>
            <a:ext cx="3219372" cy="595311"/>
            <a:chOff x="1583251" y="3296092"/>
            <a:chExt cx="3587074" cy="705202"/>
          </a:xfrm>
        </p:grpSpPr>
        <p:sp>
          <p:nvSpPr>
            <p:cNvPr id="5" name="Rectangle 4"/>
            <p:cNvSpPr/>
            <p:nvPr/>
          </p:nvSpPr>
          <p:spPr>
            <a:xfrm>
              <a:off x="2313169" y="3296092"/>
              <a:ext cx="705201" cy="705201"/>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6" name="Rectangle 5"/>
            <p:cNvSpPr/>
            <p:nvPr/>
          </p:nvSpPr>
          <p:spPr>
            <a:xfrm>
              <a:off x="1583251" y="3296093"/>
              <a:ext cx="705201" cy="705201"/>
            </a:xfrm>
            <a:prstGeom prst="rect">
              <a:avLst/>
            </a:prstGeom>
            <a:solidFill>
              <a:schemeClr val="accent2">
                <a:lumMod val="60000"/>
                <a:lumOff val="40000"/>
              </a:schemeClr>
            </a:solidFill>
            <a:ln w="508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7" name="Rectangle 6"/>
            <p:cNvSpPr/>
            <p:nvPr/>
          </p:nvSpPr>
          <p:spPr>
            <a:xfrm>
              <a:off x="3012192"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8" name="Rectangle 7"/>
            <p:cNvSpPr/>
            <p:nvPr/>
          </p:nvSpPr>
          <p:spPr>
            <a:xfrm>
              <a:off x="373865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9" name="Rectangle 8"/>
            <p:cNvSpPr/>
            <p:nvPr/>
          </p:nvSpPr>
          <p:spPr>
            <a:xfrm>
              <a:off x="4465124"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grpSp>
        <p:nvGrpSpPr>
          <p:cNvPr id="10" name="Group 9"/>
          <p:cNvGrpSpPr/>
          <p:nvPr/>
        </p:nvGrpSpPr>
        <p:grpSpPr>
          <a:xfrm>
            <a:off x="5456021" y="4113703"/>
            <a:ext cx="3219372" cy="595311"/>
            <a:chOff x="1583251" y="3296092"/>
            <a:chExt cx="3587074" cy="705202"/>
          </a:xfrm>
        </p:grpSpPr>
        <p:sp>
          <p:nvSpPr>
            <p:cNvPr id="11" name="Rectangle 10"/>
            <p:cNvSpPr/>
            <p:nvPr/>
          </p:nvSpPr>
          <p:spPr>
            <a:xfrm>
              <a:off x="2313169"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12" name="Rectangle 11"/>
            <p:cNvSpPr/>
            <p:nvPr/>
          </p:nvSpPr>
          <p:spPr>
            <a:xfrm>
              <a:off x="1583251" y="3296093"/>
              <a:ext cx="705201" cy="705201"/>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13" name="Rectangle 12"/>
            <p:cNvSpPr/>
            <p:nvPr/>
          </p:nvSpPr>
          <p:spPr>
            <a:xfrm>
              <a:off x="3012192"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14" name="Rectangle 13"/>
            <p:cNvSpPr/>
            <p:nvPr/>
          </p:nvSpPr>
          <p:spPr>
            <a:xfrm>
              <a:off x="373865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15" name="Rectangle 14"/>
            <p:cNvSpPr/>
            <p:nvPr/>
          </p:nvSpPr>
          <p:spPr>
            <a:xfrm>
              <a:off x="4465124"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sp>
        <p:nvSpPr>
          <p:cNvPr id="94" name="TextBox 93"/>
          <p:cNvSpPr txBox="1"/>
          <p:nvPr/>
        </p:nvSpPr>
        <p:spPr>
          <a:xfrm>
            <a:off x="5114948" y="1184999"/>
            <a:ext cx="3910197" cy="1569660"/>
          </a:xfrm>
          <a:prstGeom prst="rect">
            <a:avLst/>
          </a:prstGeom>
          <a:noFill/>
        </p:spPr>
        <p:txBody>
          <a:bodyPr wrap="square" rtlCol="0">
            <a:spAutoFit/>
          </a:bodyPr>
          <a:lstStyle/>
          <a:p>
            <a:r>
              <a:rPr lang="en-US" sz="2400" dirty="0">
                <a:solidFill>
                  <a:srgbClr val="F26021"/>
                </a:solidFill>
              </a:rPr>
              <a:t>Start by moving A[1] toward the beginning of the list until you find something smaller (or can’t go any further):</a:t>
            </a:r>
          </a:p>
        </p:txBody>
      </p:sp>
      <p:grpSp>
        <p:nvGrpSpPr>
          <p:cNvPr id="105" name="Group 104"/>
          <p:cNvGrpSpPr/>
          <p:nvPr/>
        </p:nvGrpSpPr>
        <p:grpSpPr>
          <a:xfrm>
            <a:off x="5579901" y="156461"/>
            <a:ext cx="3219372" cy="595311"/>
            <a:chOff x="1583251" y="3296092"/>
            <a:chExt cx="3587074" cy="705202"/>
          </a:xfrm>
          <a:solidFill>
            <a:schemeClr val="accent4">
              <a:lumMod val="20000"/>
              <a:lumOff val="80000"/>
            </a:schemeClr>
          </a:solidFill>
        </p:grpSpPr>
        <p:sp>
          <p:nvSpPr>
            <p:cNvPr id="106" name="Rectangle 105"/>
            <p:cNvSpPr/>
            <p:nvPr/>
          </p:nvSpPr>
          <p:spPr>
            <a:xfrm>
              <a:off x="2313169" y="3296092"/>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107" name="Rectangle 106"/>
            <p:cNvSpPr/>
            <p:nvPr/>
          </p:nvSpPr>
          <p:spPr>
            <a:xfrm>
              <a:off x="1583251"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108" name="Rectangle 107"/>
            <p:cNvSpPr/>
            <p:nvPr/>
          </p:nvSpPr>
          <p:spPr>
            <a:xfrm>
              <a:off x="3012192"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109" name="Rectangle 108"/>
            <p:cNvSpPr/>
            <p:nvPr/>
          </p:nvSpPr>
          <p:spPr>
            <a:xfrm>
              <a:off x="3738658"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110" name="Rectangle 109"/>
            <p:cNvSpPr/>
            <p:nvPr/>
          </p:nvSpPr>
          <p:spPr>
            <a:xfrm>
              <a:off x="4465124" y="3296092"/>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sp>
        <p:nvSpPr>
          <p:cNvPr id="3" name="TextBox 2"/>
          <p:cNvSpPr txBox="1"/>
          <p:nvPr/>
        </p:nvSpPr>
        <p:spPr>
          <a:xfrm>
            <a:off x="312480" y="1369179"/>
            <a:ext cx="4773817" cy="2308324"/>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Insertion-Sort(A, n)</a:t>
            </a:r>
          </a:p>
          <a:p>
            <a:r>
              <a:rPr lang="en-US" sz="1600" dirty="0">
                <a:latin typeface="Courier New" panose="02070309020205020404" pitchFamily="49" charset="0"/>
                <a:cs typeface="Courier New" panose="02070309020205020404" pitchFamily="49" charset="0"/>
              </a:rPr>
              <a:t>    for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1 to n – 1</a:t>
            </a:r>
          </a:p>
          <a:p>
            <a:r>
              <a:rPr lang="en-US" sz="1600" dirty="0">
                <a:latin typeface="Courier New" panose="02070309020205020404" pitchFamily="49" charset="0"/>
                <a:cs typeface="Courier New" panose="02070309020205020404" pitchFamily="49" charset="0"/>
              </a:rPr>
              <a:t>	key = A[</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j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1</a:t>
            </a:r>
          </a:p>
          <a:p>
            <a:r>
              <a:rPr lang="en-US" sz="1600" dirty="0">
                <a:latin typeface="Courier New" panose="02070309020205020404" pitchFamily="49" charset="0"/>
                <a:cs typeface="Courier New" panose="02070309020205020404" pitchFamily="49" charset="0"/>
              </a:rPr>
              <a:t>	while j &gt;= 0 and A[j] &gt; key</a:t>
            </a:r>
          </a:p>
          <a:p>
            <a:r>
              <a:rPr lang="en-US" sz="1600" dirty="0">
                <a:latin typeface="Courier New" panose="02070309020205020404" pitchFamily="49" charset="0"/>
                <a:cs typeface="Courier New" panose="02070309020205020404" pitchFamily="49" charset="0"/>
              </a:rPr>
              <a:t>	    A[j + 1] = A[j]</a:t>
            </a:r>
          </a:p>
          <a:p>
            <a:r>
              <a:rPr lang="en-US" sz="1600" dirty="0">
                <a:latin typeface="Courier New" panose="02070309020205020404" pitchFamily="49" charset="0"/>
                <a:cs typeface="Courier New" panose="02070309020205020404" pitchFamily="49" charset="0"/>
              </a:rPr>
              <a:t>	    j = j – 1</a:t>
            </a:r>
          </a:p>
          <a:p>
            <a:r>
              <a:rPr lang="en-US" sz="1600" dirty="0">
                <a:latin typeface="Courier New" panose="02070309020205020404" pitchFamily="49" charset="0"/>
                <a:cs typeface="Courier New" panose="02070309020205020404" pitchFamily="49" charset="0"/>
              </a:rPr>
              <a:t>	A[j + 1] = key</a:t>
            </a:r>
          </a:p>
          <a:p>
            <a:endParaRPr lang="en-US"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2495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A12225-CF3B-5851-2AF9-C78FCA6627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62DD57-5BD0-C5E9-31FF-B3B2884065CA}"/>
              </a:ext>
            </a:extLst>
          </p:cNvPr>
          <p:cNvSpPr>
            <a:spLocks noGrp="1"/>
          </p:cNvSpPr>
          <p:nvPr>
            <p:ph type="title"/>
          </p:nvPr>
        </p:nvSpPr>
        <p:spPr>
          <a:xfrm>
            <a:off x="160520" y="289328"/>
            <a:ext cx="7886700" cy="600074"/>
          </a:xfrm>
        </p:spPr>
        <p:txBody>
          <a:bodyPr>
            <a:normAutofit fontScale="90000"/>
          </a:bodyPr>
          <a:lstStyle/>
          <a:p>
            <a:r>
              <a:rPr lang="en-US" dirty="0"/>
              <a:t>Example of PARTITION</a:t>
            </a:r>
          </a:p>
        </p:txBody>
      </p:sp>
      <p:sp>
        <p:nvSpPr>
          <p:cNvPr id="5" name="Rectangle 4">
            <a:extLst>
              <a:ext uri="{FF2B5EF4-FFF2-40B4-BE49-F238E27FC236}">
                <a16:creationId xmlns:a16="http://schemas.microsoft.com/office/drawing/2014/main" id="{6F5C9C06-313E-E118-9980-BC29A942C2C7}"/>
              </a:ext>
            </a:extLst>
          </p:cNvPr>
          <p:cNvSpPr/>
          <p:nvPr/>
        </p:nvSpPr>
        <p:spPr>
          <a:xfrm>
            <a:off x="2926215"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6" name="Rectangle 5">
            <a:extLst>
              <a:ext uri="{FF2B5EF4-FFF2-40B4-BE49-F238E27FC236}">
                <a16:creationId xmlns:a16="http://schemas.microsoft.com/office/drawing/2014/main" id="{1BDCA687-F615-5376-D125-D013B310E647}"/>
              </a:ext>
            </a:extLst>
          </p:cNvPr>
          <p:cNvSpPr/>
          <p:nvPr/>
        </p:nvSpPr>
        <p:spPr>
          <a:xfrm>
            <a:off x="3368710" y="2372453"/>
            <a:ext cx="427510" cy="626618"/>
          </a:xfrm>
          <a:prstGeom prst="rect">
            <a:avLst/>
          </a:prstGeom>
          <a:solidFill>
            <a:schemeClr val="accent4">
              <a:lumMod val="20000"/>
              <a:lumOff val="80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7" name="Rectangle 6">
            <a:extLst>
              <a:ext uri="{FF2B5EF4-FFF2-40B4-BE49-F238E27FC236}">
                <a16:creationId xmlns:a16="http://schemas.microsoft.com/office/drawing/2014/main" id="{41542B20-30C6-C456-9C32-68502280A2DD}"/>
              </a:ext>
            </a:extLst>
          </p:cNvPr>
          <p:cNvSpPr/>
          <p:nvPr/>
        </p:nvSpPr>
        <p:spPr>
          <a:xfrm>
            <a:off x="3798314"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8" name="Rectangle 7">
            <a:extLst>
              <a:ext uri="{FF2B5EF4-FFF2-40B4-BE49-F238E27FC236}">
                <a16:creationId xmlns:a16="http://schemas.microsoft.com/office/drawing/2014/main" id="{BBE4A2BB-0788-A030-0358-1E9021B60195}"/>
              </a:ext>
            </a:extLst>
          </p:cNvPr>
          <p:cNvSpPr/>
          <p:nvPr/>
        </p:nvSpPr>
        <p:spPr>
          <a:xfrm>
            <a:off x="4238716" y="2372453"/>
            <a:ext cx="427510" cy="626618"/>
          </a:xfrm>
          <a:prstGeom prst="rect">
            <a:avLst/>
          </a:prstGeom>
          <a:solidFill>
            <a:schemeClr val="accent4">
              <a:lumMod val="20000"/>
              <a:lumOff val="80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9" name="Rectangle 8">
            <a:extLst>
              <a:ext uri="{FF2B5EF4-FFF2-40B4-BE49-F238E27FC236}">
                <a16:creationId xmlns:a16="http://schemas.microsoft.com/office/drawing/2014/main" id="{099CB2EE-221E-84BE-6B95-CFEBC9B3807E}"/>
              </a:ext>
            </a:extLst>
          </p:cNvPr>
          <p:cNvSpPr/>
          <p:nvPr/>
        </p:nvSpPr>
        <p:spPr>
          <a:xfrm>
            <a:off x="4682091"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10" name="Rectangle 9">
            <a:extLst>
              <a:ext uri="{FF2B5EF4-FFF2-40B4-BE49-F238E27FC236}">
                <a16:creationId xmlns:a16="http://schemas.microsoft.com/office/drawing/2014/main" id="{2705F3C1-98FC-6E07-7B2B-F7F3E1C5D38D}"/>
              </a:ext>
            </a:extLst>
          </p:cNvPr>
          <p:cNvSpPr/>
          <p:nvPr/>
        </p:nvSpPr>
        <p:spPr>
          <a:xfrm>
            <a:off x="5111694"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sp>
        <p:nvSpPr>
          <p:cNvPr id="11" name="Rectangle 10">
            <a:extLst>
              <a:ext uri="{FF2B5EF4-FFF2-40B4-BE49-F238E27FC236}">
                <a16:creationId xmlns:a16="http://schemas.microsoft.com/office/drawing/2014/main" id="{68C40AB5-D0E6-B13E-CADA-E8538F0C97FC}"/>
              </a:ext>
            </a:extLst>
          </p:cNvPr>
          <p:cNvSpPr/>
          <p:nvPr/>
        </p:nvSpPr>
        <p:spPr>
          <a:xfrm>
            <a:off x="5554190" y="2372453"/>
            <a:ext cx="427510" cy="626618"/>
          </a:xfrm>
          <a:prstGeom prst="rect">
            <a:avLst/>
          </a:prstGeom>
          <a:solidFill>
            <a:schemeClr val="accent4">
              <a:lumMod val="20000"/>
              <a:lumOff val="80000"/>
            </a:schemeClr>
          </a:solid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40" name="TextBox 39">
            <a:extLst>
              <a:ext uri="{FF2B5EF4-FFF2-40B4-BE49-F238E27FC236}">
                <a16:creationId xmlns:a16="http://schemas.microsoft.com/office/drawing/2014/main" id="{E1F16F41-1C81-5E6B-AE67-387543FD266D}"/>
              </a:ext>
            </a:extLst>
          </p:cNvPr>
          <p:cNvSpPr txBox="1"/>
          <p:nvPr/>
        </p:nvSpPr>
        <p:spPr>
          <a:xfrm>
            <a:off x="6117688" y="2513685"/>
            <a:ext cx="1962150" cy="369332"/>
          </a:xfrm>
          <a:prstGeom prst="rect">
            <a:avLst/>
          </a:prstGeom>
          <a:noFill/>
        </p:spPr>
        <p:txBody>
          <a:bodyPr wrap="square" rtlCol="0">
            <a:spAutoFit/>
          </a:bodyPr>
          <a:lstStyle/>
          <a:p>
            <a:r>
              <a:rPr lang="en-US" dirty="0"/>
              <a:t>Pick 4 as a pivot</a:t>
            </a:r>
          </a:p>
        </p:txBody>
      </p:sp>
      <p:cxnSp>
        <p:nvCxnSpPr>
          <p:cNvPr id="26" name="Straight Connector 25">
            <a:extLst>
              <a:ext uri="{FF2B5EF4-FFF2-40B4-BE49-F238E27FC236}">
                <a16:creationId xmlns:a16="http://schemas.microsoft.com/office/drawing/2014/main" id="{6FEBD143-1021-94D3-3F89-48FBD3C06EAB}"/>
              </a:ext>
            </a:extLst>
          </p:cNvPr>
          <p:cNvCxnSpPr/>
          <p:nvPr/>
        </p:nvCxnSpPr>
        <p:spPr>
          <a:xfrm>
            <a:off x="3810632" y="2118644"/>
            <a:ext cx="0" cy="118409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10E91AA-E364-255B-E6B6-E78DABB92B24}"/>
              </a:ext>
            </a:extLst>
          </p:cNvPr>
          <p:cNvSpPr txBox="1"/>
          <p:nvPr/>
        </p:nvSpPr>
        <p:spPr>
          <a:xfrm>
            <a:off x="3277067" y="1749312"/>
            <a:ext cx="575799" cy="369332"/>
          </a:xfrm>
          <a:prstGeom prst="rect">
            <a:avLst/>
          </a:prstGeom>
          <a:noFill/>
        </p:spPr>
        <p:txBody>
          <a:bodyPr wrap="none" rtlCol="0">
            <a:spAutoFit/>
          </a:bodyPr>
          <a:lstStyle/>
          <a:p>
            <a:r>
              <a:rPr lang="en-US" dirty="0" err="1">
                <a:solidFill>
                  <a:srgbClr val="FF0000"/>
                </a:solidFill>
              </a:rPr>
              <a:t>i</a:t>
            </a:r>
            <a:r>
              <a:rPr lang="en-US" dirty="0">
                <a:solidFill>
                  <a:srgbClr val="FF0000"/>
                </a:solidFill>
              </a:rPr>
              <a:t> = 1</a:t>
            </a:r>
          </a:p>
        </p:txBody>
      </p:sp>
      <p:cxnSp>
        <p:nvCxnSpPr>
          <p:cNvPr id="3" name="Straight Connector 2">
            <a:extLst>
              <a:ext uri="{FF2B5EF4-FFF2-40B4-BE49-F238E27FC236}">
                <a16:creationId xmlns:a16="http://schemas.microsoft.com/office/drawing/2014/main" id="{9986679A-01AF-FCBA-DD3B-72BF17D8FAEA}"/>
              </a:ext>
            </a:extLst>
          </p:cNvPr>
          <p:cNvCxnSpPr/>
          <p:nvPr/>
        </p:nvCxnSpPr>
        <p:spPr>
          <a:xfrm>
            <a:off x="4253127" y="2118644"/>
            <a:ext cx="0" cy="118409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2B013B8-8C00-8EA7-FD82-A159D9355065}"/>
              </a:ext>
            </a:extLst>
          </p:cNvPr>
          <p:cNvSpPr txBox="1"/>
          <p:nvPr/>
        </p:nvSpPr>
        <p:spPr>
          <a:xfrm>
            <a:off x="3719562" y="1749312"/>
            <a:ext cx="575799" cy="369332"/>
          </a:xfrm>
          <a:prstGeom prst="rect">
            <a:avLst/>
          </a:prstGeom>
          <a:noFill/>
        </p:spPr>
        <p:txBody>
          <a:bodyPr wrap="none" rtlCol="0">
            <a:spAutoFit/>
          </a:bodyPr>
          <a:lstStyle/>
          <a:p>
            <a:r>
              <a:rPr lang="en-US" dirty="0" err="1">
                <a:solidFill>
                  <a:srgbClr val="FF0000"/>
                </a:solidFill>
              </a:rPr>
              <a:t>i</a:t>
            </a:r>
            <a:r>
              <a:rPr lang="en-US" dirty="0">
                <a:solidFill>
                  <a:srgbClr val="FF0000"/>
                </a:solidFill>
              </a:rPr>
              <a:t> = 2</a:t>
            </a:r>
          </a:p>
        </p:txBody>
      </p:sp>
    </p:spTree>
    <p:extLst>
      <p:ext uri="{BB962C8B-B14F-4D97-AF65-F5344CB8AC3E}">
        <p14:creationId xmlns:p14="http://schemas.microsoft.com/office/powerpoint/2010/main" val="3053967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6"/>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9E5955-239D-85FF-CA8A-A3A878361B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4C5A83-53BE-3E8C-FDCF-00D7A781938C}"/>
              </a:ext>
            </a:extLst>
          </p:cNvPr>
          <p:cNvSpPr>
            <a:spLocks noGrp="1"/>
          </p:cNvSpPr>
          <p:nvPr>
            <p:ph type="title"/>
          </p:nvPr>
        </p:nvSpPr>
        <p:spPr>
          <a:xfrm>
            <a:off x="160520" y="289328"/>
            <a:ext cx="7886700" cy="600074"/>
          </a:xfrm>
        </p:spPr>
        <p:txBody>
          <a:bodyPr>
            <a:normAutofit fontScale="90000"/>
          </a:bodyPr>
          <a:lstStyle/>
          <a:p>
            <a:r>
              <a:rPr lang="en-US" dirty="0"/>
              <a:t>Example of PARTITION</a:t>
            </a:r>
          </a:p>
        </p:txBody>
      </p:sp>
      <p:sp>
        <p:nvSpPr>
          <p:cNvPr id="5" name="Rectangle 4">
            <a:extLst>
              <a:ext uri="{FF2B5EF4-FFF2-40B4-BE49-F238E27FC236}">
                <a16:creationId xmlns:a16="http://schemas.microsoft.com/office/drawing/2014/main" id="{2FFEBC94-C5F5-2BB4-703D-2A4F031D3785}"/>
              </a:ext>
            </a:extLst>
          </p:cNvPr>
          <p:cNvSpPr/>
          <p:nvPr/>
        </p:nvSpPr>
        <p:spPr>
          <a:xfrm>
            <a:off x="2926215"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6" name="Rectangle 5">
            <a:extLst>
              <a:ext uri="{FF2B5EF4-FFF2-40B4-BE49-F238E27FC236}">
                <a16:creationId xmlns:a16="http://schemas.microsoft.com/office/drawing/2014/main" id="{D4D5D0E4-9B76-2CDE-2922-960EE9ED916E}"/>
              </a:ext>
            </a:extLst>
          </p:cNvPr>
          <p:cNvSpPr/>
          <p:nvPr/>
        </p:nvSpPr>
        <p:spPr>
          <a:xfrm>
            <a:off x="3368710" y="2372453"/>
            <a:ext cx="427510" cy="626618"/>
          </a:xfrm>
          <a:prstGeom prst="rect">
            <a:avLst/>
          </a:prstGeom>
          <a:solidFill>
            <a:schemeClr val="accent4">
              <a:lumMod val="20000"/>
              <a:lumOff val="80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7" name="Rectangle 6">
            <a:extLst>
              <a:ext uri="{FF2B5EF4-FFF2-40B4-BE49-F238E27FC236}">
                <a16:creationId xmlns:a16="http://schemas.microsoft.com/office/drawing/2014/main" id="{1E0029EF-1BB2-D053-337A-51BC246F14EA}"/>
              </a:ext>
            </a:extLst>
          </p:cNvPr>
          <p:cNvSpPr/>
          <p:nvPr/>
        </p:nvSpPr>
        <p:spPr>
          <a:xfrm>
            <a:off x="3798314"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8" name="Rectangle 7">
            <a:extLst>
              <a:ext uri="{FF2B5EF4-FFF2-40B4-BE49-F238E27FC236}">
                <a16:creationId xmlns:a16="http://schemas.microsoft.com/office/drawing/2014/main" id="{062A13CA-C251-CFAA-8C29-347897C8FFBD}"/>
              </a:ext>
            </a:extLst>
          </p:cNvPr>
          <p:cNvSpPr/>
          <p:nvPr/>
        </p:nvSpPr>
        <p:spPr>
          <a:xfrm>
            <a:off x="4238716" y="2372453"/>
            <a:ext cx="427510" cy="626618"/>
          </a:xfrm>
          <a:prstGeom prst="rect">
            <a:avLst/>
          </a:prstGeom>
          <a:solidFill>
            <a:schemeClr val="accent4">
              <a:lumMod val="20000"/>
              <a:lumOff val="80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9" name="Rectangle 8">
            <a:extLst>
              <a:ext uri="{FF2B5EF4-FFF2-40B4-BE49-F238E27FC236}">
                <a16:creationId xmlns:a16="http://schemas.microsoft.com/office/drawing/2014/main" id="{195D297F-6CCF-2CAE-1CC9-9487744875E8}"/>
              </a:ext>
            </a:extLst>
          </p:cNvPr>
          <p:cNvSpPr/>
          <p:nvPr/>
        </p:nvSpPr>
        <p:spPr>
          <a:xfrm>
            <a:off x="4682091"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10" name="Rectangle 9">
            <a:extLst>
              <a:ext uri="{FF2B5EF4-FFF2-40B4-BE49-F238E27FC236}">
                <a16:creationId xmlns:a16="http://schemas.microsoft.com/office/drawing/2014/main" id="{1849F434-3687-D7D6-8924-38F66FE4B2E9}"/>
              </a:ext>
            </a:extLst>
          </p:cNvPr>
          <p:cNvSpPr/>
          <p:nvPr/>
        </p:nvSpPr>
        <p:spPr>
          <a:xfrm>
            <a:off x="5111694"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sp>
        <p:nvSpPr>
          <p:cNvPr id="11" name="Rectangle 10">
            <a:extLst>
              <a:ext uri="{FF2B5EF4-FFF2-40B4-BE49-F238E27FC236}">
                <a16:creationId xmlns:a16="http://schemas.microsoft.com/office/drawing/2014/main" id="{F66DC85C-DAD3-15C2-88B3-0787E46C7AD9}"/>
              </a:ext>
            </a:extLst>
          </p:cNvPr>
          <p:cNvSpPr/>
          <p:nvPr/>
        </p:nvSpPr>
        <p:spPr>
          <a:xfrm>
            <a:off x="5554190" y="237245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p>
        </p:txBody>
      </p:sp>
      <p:sp>
        <p:nvSpPr>
          <p:cNvPr id="40" name="TextBox 39">
            <a:extLst>
              <a:ext uri="{FF2B5EF4-FFF2-40B4-BE49-F238E27FC236}">
                <a16:creationId xmlns:a16="http://schemas.microsoft.com/office/drawing/2014/main" id="{633B0744-7857-FF48-BC9C-770DEB8DEF1E}"/>
              </a:ext>
            </a:extLst>
          </p:cNvPr>
          <p:cNvSpPr txBox="1"/>
          <p:nvPr/>
        </p:nvSpPr>
        <p:spPr>
          <a:xfrm>
            <a:off x="6117688" y="2513685"/>
            <a:ext cx="1962150" cy="646331"/>
          </a:xfrm>
          <a:prstGeom prst="rect">
            <a:avLst/>
          </a:prstGeom>
          <a:noFill/>
        </p:spPr>
        <p:txBody>
          <a:bodyPr wrap="square" rtlCol="0">
            <a:spAutoFit/>
          </a:bodyPr>
          <a:lstStyle/>
          <a:p>
            <a:r>
              <a:rPr lang="en-US" dirty="0"/>
              <a:t>Set the pivot in place</a:t>
            </a:r>
          </a:p>
        </p:txBody>
      </p:sp>
      <p:cxnSp>
        <p:nvCxnSpPr>
          <p:cNvPr id="3" name="Straight Connector 2">
            <a:extLst>
              <a:ext uri="{FF2B5EF4-FFF2-40B4-BE49-F238E27FC236}">
                <a16:creationId xmlns:a16="http://schemas.microsoft.com/office/drawing/2014/main" id="{CD263A71-2A5B-9486-2AFE-B8D2A0A9F603}"/>
              </a:ext>
            </a:extLst>
          </p:cNvPr>
          <p:cNvCxnSpPr/>
          <p:nvPr/>
        </p:nvCxnSpPr>
        <p:spPr>
          <a:xfrm>
            <a:off x="4223147" y="2118644"/>
            <a:ext cx="0" cy="118409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6170EE6-033D-388B-DE8F-197C740370E3}"/>
              </a:ext>
            </a:extLst>
          </p:cNvPr>
          <p:cNvCxnSpPr/>
          <p:nvPr/>
        </p:nvCxnSpPr>
        <p:spPr>
          <a:xfrm>
            <a:off x="4682091" y="2118644"/>
            <a:ext cx="0" cy="118409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5F79760-5C81-9DC8-8247-E8515164CC65}"/>
              </a:ext>
            </a:extLst>
          </p:cNvPr>
          <p:cNvSpPr txBox="1"/>
          <p:nvPr/>
        </p:nvSpPr>
        <p:spPr>
          <a:xfrm>
            <a:off x="2926215" y="2013714"/>
            <a:ext cx="1017330" cy="369332"/>
          </a:xfrm>
          <a:prstGeom prst="rect">
            <a:avLst/>
          </a:prstGeom>
          <a:noFill/>
        </p:spPr>
        <p:txBody>
          <a:bodyPr wrap="none" rtlCol="0">
            <a:spAutoFit/>
          </a:bodyPr>
          <a:lstStyle/>
          <a:p>
            <a:r>
              <a:rPr lang="en-US" dirty="0">
                <a:solidFill>
                  <a:srgbClr val="C00000"/>
                </a:solidFill>
              </a:rPr>
              <a:t>Low Side</a:t>
            </a:r>
          </a:p>
        </p:txBody>
      </p:sp>
      <p:sp>
        <p:nvSpPr>
          <p:cNvPr id="14" name="TextBox 13">
            <a:extLst>
              <a:ext uri="{FF2B5EF4-FFF2-40B4-BE49-F238E27FC236}">
                <a16:creationId xmlns:a16="http://schemas.microsoft.com/office/drawing/2014/main" id="{F9AC2131-0ABA-D293-1C2A-169F39B86111}"/>
              </a:ext>
            </a:extLst>
          </p:cNvPr>
          <p:cNvSpPr txBox="1"/>
          <p:nvPr/>
        </p:nvSpPr>
        <p:spPr>
          <a:xfrm>
            <a:off x="4920854" y="1981448"/>
            <a:ext cx="1061509" cy="369332"/>
          </a:xfrm>
          <a:prstGeom prst="rect">
            <a:avLst/>
          </a:prstGeom>
          <a:noFill/>
        </p:spPr>
        <p:txBody>
          <a:bodyPr wrap="none" rtlCol="0">
            <a:spAutoFit/>
          </a:bodyPr>
          <a:lstStyle/>
          <a:p>
            <a:r>
              <a:rPr lang="en-US" dirty="0">
                <a:solidFill>
                  <a:srgbClr val="C00000"/>
                </a:solidFill>
              </a:rPr>
              <a:t>High Side</a:t>
            </a:r>
          </a:p>
        </p:txBody>
      </p:sp>
    </p:spTree>
    <p:extLst>
      <p:ext uri="{BB962C8B-B14F-4D97-AF65-F5344CB8AC3E}">
        <p14:creationId xmlns:p14="http://schemas.microsoft.com/office/powerpoint/2010/main" val="2161853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92D8D7-C6C6-BFD2-46BF-66081983E4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71A701-36E7-976E-FAAD-5359AFE259CE}"/>
              </a:ext>
            </a:extLst>
          </p:cNvPr>
          <p:cNvSpPr>
            <a:spLocks noGrp="1"/>
          </p:cNvSpPr>
          <p:nvPr>
            <p:ph type="title"/>
          </p:nvPr>
        </p:nvSpPr>
        <p:spPr>
          <a:xfrm>
            <a:off x="160520" y="289328"/>
            <a:ext cx="7886700" cy="600074"/>
          </a:xfrm>
        </p:spPr>
        <p:txBody>
          <a:bodyPr>
            <a:normAutofit fontScale="90000"/>
          </a:bodyPr>
          <a:lstStyle/>
          <a:p>
            <a:r>
              <a:rPr lang="en-US" dirty="0"/>
              <a:t>Example of recursive calls</a:t>
            </a:r>
          </a:p>
        </p:txBody>
      </p:sp>
      <p:sp>
        <p:nvSpPr>
          <p:cNvPr id="5" name="Rectangle 4">
            <a:extLst>
              <a:ext uri="{FF2B5EF4-FFF2-40B4-BE49-F238E27FC236}">
                <a16:creationId xmlns:a16="http://schemas.microsoft.com/office/drawing/2014/main" id="{C63B073C-2382-D59B-0A95-5EACB7C14666}"/>
              </a:ext>
            </a:extLst>
          </p:cNvPr>
          <p:cNvSpPr/>
          <p:nvPr/>
        </p:nvSpPr>
        <p:spPr>
          <a:xfrm>
            <a:off x="2926215" y="111328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sp>
        <p:nvSpPr>
          <p:cNvPr id="6" name="Rectangle 5">
            <a:extLst>
              <a:ext uri="{FF2B5EF4-FFF2-40B4-BE49-F238E27FC236}">
                <a16:creationId xmlns:a16="http://schemas.microsoft.com/office/drawing/2014/main" id="{8026438A-9E60-E956-EB85-65DF76258E14}"/>
              </a:ext>
            </a:extLst>
          </p:cNvPr>
          <p:cNvSpPr/>
          <p:nvPr/>
        </p:nvSpPr>
        <p:spPr>
          <a:xfrm>
            <a:off x="3368710" y="1113283"/>
            <a:ext cx="427510" cy="626618"/>
          </a:xfrm>
          <a:prstGeom prst="rect">
            <a:avLst/>
          </a:prstGeom>
          <a:solidFill>
            <a:schemeClr val="accent4">
              <a:lumMod val="20000"/>
              <a:lumOff val="80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7" name="Rectangle 6">
            <a:extLst>
              <a:ext uri="{FF2B5EF4-FFF2-40B4-BE49-F238E27FC236}">
                <a16:creationId xmlns:a16="http://schemas.microsoft.com/office/drawing/2014/main" id="{87BEE3F6-3488-02A1-8922-BAD0369C8010}"/>
              </a:ext>
            </a:extLst>
          </p:cNvPr>
          <p:cNvSpPr/>
          <p:nvPr/>
        </p:nvSpPr>
        <p:spPr>
          <a:xfrm>
            <a:off x="3798314" y="111328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8" name="Rectangle 7">
            <a:extLst>
              <a:ext uri="{FF2B5EF4-FFF2-40B4-BE49-F238E27FC236}">
                <a16:creationId xmlns:a16="http://schemas.microsoft.com/office/drawing/2014/main" id="{D61806B9-155F-2EA2-FCCE-B962050256B7}"/>
              </a:ext>
            </a:extLst>
          </p:cNvPr>
          <p:cNvSpPr/>
          <p:nvPr/>
        </p:nvSpPr>
        <p:spPr>
          <a:xfrm>
            <a:off x="4238716" y="1113283"/>
            <a:ext cx="427510" cy="626618"/>
          </a:xfrm>
          <a:prstGeom prst="rect">
            <a:avLst/>
          </a:prstGeom>
          <a:solidFill>
            <a:schemeClr val="accent4">
              <a:lumMod val="20000"/>
              <a:lumOff val="80000"/>
            </a:schemeClr>
          </a:solidFill>
          <a:ln w="508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9" name="Rectangle 8">
            <a:extLst>
              <a:ext uri="{FF2B5EF4-FFF2-40B4-BE49-F238E27FC236}">
                <a16:creationId xmlns:a16="http://schemas.microsoft.com/office/drawing/2014/main" id="{DCAE3915-A69E-E760-3A38-4F8336B3F3D9}"/>
              </a:ext>
            </a:extLst>
          </p:cNvPr>
          <p:cNvSpPr/>
          <p:nvPr/>
        </p:nvSpPr>
        <p:spPr>
          <a:xfrm>
            <a:off x="4682091" y="111328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10" name="Rectangle 9">
            <a:extLst>
              <a:ext uri="{FF2B5EF4-FFF2-40B4-BE49-F238E27FC236}">
                <a16:creationId xmlns:a16="http://schemas.microsoft.com/office/drawing/2014/main" id="{0319F1DA-9226-BE1B-083C-D87D361688B7}"/>
              </a:ext>
            </a:extLst>
          </p:cNvPr>
          <p:cNvSpPr/>
          <p:nvPr/>
        </p:nvSpPr>
        <p:spPr>
          <a:xfrm>
            <a:off x="5111694" y="111328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11" name="Rectangle 10">
            <a:extLst>
              <a:ext uri="{FF2B5EF4-FFF2-40B4-BE49-F238E27FC236}">
                <a16:creationId xmlns:a16="http://schemas.microsoft.com/office/drawing/2014/main" id="{5D8ABFCF-97D5-3920-1B00-343EE3F4736B}"/>
              </a:ext>
            </a:extLst>
          </p:cNvPr>
          <p:cNvSpPr/>
          <p:nvPr/>
        </p:nvSpPr>
        <p:spPr>
          <a:xfrm>
            <a:off x="5554190" y="1113283"/>
            <a:ext cx="427510" cy="626618"/>
          </a:xfrm>
          <a:prstGeom prst="rect">
            <a:avLst/>
          </a:prstGeom>
          <a:solidFill>
            <a:schemeClr val="accent4">
              <a:lumMod val="20000"/>
              <a:lumOff val="80000"/>
            </a:schemeClr>
          </a:solid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12" name="Rectangle 11">
            <a:extLst>
              <a:ext uri="{FF2B5EF4-FFF2-40B4-BE49-F238E27FC236}">
                <a16:creationId xmlns:a16="http://schemas.microsoft.com/office/drawing/2014/main" id="{6D2BB012-D3E0-6B8D-7F53-37A21114462A}"/>
              </a:ext>
            </a:extLst>
          </p:cNvPr>
          <p:cNvSpPr/>
          <p:nvPr/>
        </p:nvSpPr>
        <p:spPr>
          <a:xfrm>
            <a:off x="4828172" y="196418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sp>
        <p:nvSpPr>
          <p:cNvPr id="13" name="Rectangle 12">
            <a:extLst>
              <a:ext uri="{FF2B5EF4-FFF2-40B4-BE49-F238E27FC236}">
                <a16:creationId xmlns:a16="http://schemas.microsoft.com/office/drawing/2014/main" id="{DFF50DEB-5A62-1A38-A291-E9C0A503519A}"/>
              </a:ext>
            </a:extLst>
          </p:cNvPr>
          <p:cNvSpPr/>
          <p:nvPr/>
        </p:nvSpPr>
        <p:spPr>
          <a:xfrm>
            <a:off x="5270667" y="1964183"/>
            <a:ext cx="427510" cy="626618"/>
          </a:xfrm>
          <a:prstGeom prst="rect">
            <a:avLst/>
          </a:prstGeom>
          <a:solidFill>
            <a:schemeClr val="accent4">
              <a:lumMod val="20000"/>
              <a:lumOff val="80000"/>
            </a:schemeClr>
          </a:solid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p>
        </p:txBody>
      </p:sp>
      <p:sp>
        <p:nvSpPr>
          <p:cNvPr id="14" name="Rectangle 13">
            <a:extLst>
              <a:ext uri="{FF2B5EF4-FFF2-40B4-BE49-F238E27FC236}">
                <a16:creationId xmlns:a16="http://schemas.microsoft.com/office/drawing/2014/main" id="{888056E9-7212-8C1A-3828-2963E11039F1}"/>
              </a:ext>
            </a:extLst>
          </p:cNvPr>
          <p:cNvSpPr/>
          <p:nvPr/>
        </p:nvSpPr>
        <p:spPr>
          <a:xfrm>
            <a:off x="2376751" y="196418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15" name="Rectangle 14">
            <a:extLst>
              <a:ext uri="{FF2B5EF4-FFF2-40B4-BE49-F238E27FC236}">
                <a16:creationId xmlns:a16="http://schemas.microsoft.com/office/drawing/2014/main" id="{20234B46-AF15-DB51-627B-973B393892E8}"/>
              </a:ext>
            </a:extLst>
          </p:cNvPr>
          <p:cNvSpPr/>
          <p:nvPr/>
        </p:nvSpPr>
        <p:spPr>
          <a:xfrm>
            <a:off x="4387176" y="1964183"/>
            <a:ext cx="427510" cy="626618"/>
          </a:xfrm>
          <a:prstGeom prst="rect">
            <a:avLst/>
          </a:prstGeom>
          <a:solidFill>
            <a:schemeClr val="accent4">
              <a:lumMod val="20000"/>
              <a:lumOff val="80000"/>
            </a:schemeClr>
          </a:solidFill>
          <a:ln w="508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16" name="Rectangle 15">
            <a:extLst>
              <a:ext uri="{FF2B5EF4-FFF2-40B4-BE49-F238E27FC236}">
                <a16:creationId xmlns:a16="http://schemas.microsoft.com/office/drawing/2014/main" id="{87D3330A-BB3E-0A15-209F-6DEFC468DC6D}"/>
              </a:ext>
            </a:extLst>
          </p:cNvPr>
          <p:cNvSpPr/>
          <p:nvPr/>
        </p:nvSpPr>
        <p:spPr>
          <a:xfrm>
            <a:off x="2804261" y="1964183"/>
            <a:ext cx="427510" cy="626618"/>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17" name="Rectangle 16">
            <a:extLst>
              <a:ext uri="{FF2B5EF4-FFF2-40B4-BE49-F238E27FC236}">
                <a16:creationId xmlns:a16="http://schemas.microsoft.com/office/drawing/2014/main" id="{B7F127AF-36D0-D4A3-FB1A-94AFF9764E60}"/>
              </a:ext>
            </a:extLst>
          </p:cNvPr>
          <p:cNvSpPr/>
          <p:nvPr/>
        </p:nvSpPr>
        <p:spPr>
          <a:xfrm>
            <a:off x="3233864" y="1964183"/>
            <a:ext cx="427510" cy="626618"/>
          </a:xfrm>
          <a:prstGeom prst="rect">
            <a:avLst/>
          </a:prstGeom>
          <a:solidFill>
            <a:schemeClr val="accent4">
              <a:lumMod val="20000"/>
              <a:lumOff val="80000"/>
            </a:schemeClr>
          </a:solid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18" name="Rectangle 17">
            <a:extLst>
              <a:ext uri="{FF2B5EF4-FFF2-40B4-BE49-F238E27FC236}">
                <a16:creationId xmlns:a16="http://schemas.microsoft.com/office/drawing/2014/main" id="{B7BF5675-CC5B-5C31-45AD-D99F849D5E7D}"/>
              </a:ext>
            </a:extLst>
          </p:cNvPr>
          <p:cNvSpPr/>
          <p:nvPr/>
        </p:nvSpPr>
        <p:spPr>
          <a:xfrm>
            <a:off x="3826260" y="1964183"/>
            <a:ext cx="427510" cy="626618"/>
          </a:xfrm>
          <a:prstGeom prst="rect">
            <a:avLst/>
          </a:prstGeom>
          <a:solidFill>
            <a:schemeClr val="bg2"/>
          </a:solidFill>
          <a:ln w="508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19" name="Rectangle 18">
            <a:extLst>
              <a:ext uri="{FF2B5EF4-FFF2-40B4-BE49-F238E27FC236}">
                <a16:creationId xmlns:a16="http://schemas.microsoft.com/office/drawing/2014/main" id="{8190801D-CDF4-10E4-D2C0-E94BE4943404}"/>
              </a:ext>
            </a:extLst>
          </p:cNvPr>
          <p:cNvSpPr/>
          <p:nvPr/>
        </p:nvSpPr>
        <p:spPr>
          <a:xfrm>
            <a:off x="2076955" y="2823466"/>
            <a:ext cx="427510" cy="626618"/>
          </a:xfrm>
          <a:prstGeom prst="rect">
            <a:avLst/>
          </a:prstGeom>
          <a:solidFill>
            <a:schemeClr val="accent2">
              <a:lumMod val="20000"/>
              <a:lumOff val="80000"/>
            </a:schemeClr>
          </a:solid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20" name="Rectangle 19">
            <a:extLst>
              <a:ext uri="{FF2B5EF4-FFF2-40B4-BE49-F238E27FC236}">
                <a16:creationId xmlns:a16="http://schemas.microsoft.com/office/drawing/2014/main" id="{ED1C4BA8-7310-E5FD-47C5-CE7D22002B1F}"/>
              </a:ext>
            </a:extLst>
          </p:cNvPr>
          <p:cNvSpPr/>
          <p:nvPr/>
        </p:nvSpPr>
        <p:spPr>
          <a:xfrm>
            <a:off x="2640678" y="2823466"/>
            <a:ext cx="427510" cy="626618"/>
          </a:xfrm>
          <a:prstGeom prst="rect">
            <a:avLst/>
          </a:prstGeom>
          <a:solidFill>
            <a:schemeClr val="bg2"/>
          </a:solidFill>
          <a:ln w="508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21" name="Rectangle 20">
            <a:extLst>
              <a:ext uri="{FF2B5EF4-FFF2-40B4-BE49-F238E27FC236}">
                <a16:creationId xmlns:a16="http://schemas.microsoft.com/office/drawing/2014/main" id="{356CFE1D-9567-3469-4E1A-C8890DC0633B}"/>
              </a:ext>
            </a:extLst>
          </p:cNvPr>
          <p:cNvSpPr/>
          <p:nvPr/>
        </p:nvSpPr>
        <p:spPr>
          <a:xfrm>
            <a:off x="3204401" y="2823466"/>
            <a:ext cx="427510" cy="626618"/>
          </a:xfrm>
          <a:prstGeom prst="rect">
            <a:avLst/>
          </a:prstGeom>
          <a:solidFill>
            <a:schemeClr val="accent4">
              <a:lumMod val="20000"/>
              <a:lumOff val="80000"/>
            </a:schemeClr>
          </a:solid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22" name="Rectangle 21">
            <a:extLst>
              <a:ext uri="{FF2B5EF4-FFF2-40B4-BE49-F238E27FC236}">
                <a16:creationId xmlns:a16="http://schemas.microsoft.com/office/drawing/2014/main" id="{DC74EF5C-A8F6-351C-EE7E-A7462F6630B0}"/>
              </a:ext>
            </a:extLst>
          </p:cNvPr>
          <p:cNvSpPr/>
          <p:nvPr/>
        </p:nvSpPr>
        <p:spPr>
          <a:xfrm>
            <a:off x="3826260" y="2823466"/>
            <a:ext cx="427510" cy="626618"/>
          </a:xfrm>
          <a:prstGeom prst="rect">
            <a:avLst/>
          </a:prstGeom>
          <a:solidFill>
            <a:schemeClr val="bg2"/>
          </a:solidFill>
          <a:ln w="508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29" name="Rectangle 28">
            <a:extLst>
              <a:ext uri="{FF2B5EF4-FFF2-40B4-BE49-F238E27FC236}">
                <a16:creationId xmlns:a16="http://schemas.microsoft.com/office/drawing/2014/main" id="{F6391092-8B01-E095-DE14-BB5ECF761D04}"/>
              </a:ext>
            </a:extLst>
          </p:cNvPr>
          <p:cNvSpPr/>
          <p:nvPr/>
        </p:nvSpPr>
        <p:spPr>
          <a:xfrm>
            <a:off x="4340405" y="2814682"/>
            <a:ext cx="427510" cy="626618"/>
          </a:xfrm>
          <a:prstGeom prst="rect">
            <a:avLst/>
          </a:prstGeom>
          <a:solidFill>
            <a:schemeClr val="bg2"/>
          </a:solidFill>
          <a:ln w="508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p>
        </p:txBody>
      </p:sp>
      <p:sp>
        <p:nvSpPr>
          <p:cNvPr id="40" name="TextBox 39">
            <a:extLst>
              <a:ext uri="{FF2B5EF4-FFF2-40B4-BE49-F238E27FC236}">
                <a16:creationId xmlns:a16="http://schemas.microsoft.com/office/drawing/2014/main" id="{71408EBF-C34B-2DCC-98BE-F3CDC465E3A4}"/>
              </a:ext>
            </a:extLst>
          </p:cNvPr>
          <p:cNvSpPr txBox="1"/>
          <p:nvPr/>
        </p:nvSpPr>
        <p:spPr>
          <a:xfrm>
            <a:off x="6117688" y="1254515"/>
            <a:ext cx="1962150" cy="369332"/>
          </a:xfrm>
          <a:prstGeom prst="rect">
            <a:avLst/>
          </a:prstGeom>
          <a:noFill/>
        </p:spPr>
        <p:txBody>
          <a:bodyPr wrap="square" rtlCol="0">
            <a:spAutoFit/>
          </a:bodyPr>
          <a:lstStyle/>
          <a:p>
            <a:r>
              <a:rPr lang="en-US" dirty="0"/>
              <a:t>Pick 4 as a pivot</a:t>
            </a:r>
          </a:p>
        </p:txBody>
      </p:sp>
      <p:sp>
        <p:nvSpPr>
          <p:cNvPr id="41" name="TextBox 40">
            <a:extLst>
              <a:ext uri="{FF2B5EF4-FFF2-40B4-BE49-F238E27FC236}">
                <a16:creationId xmlns:a16="http://schemas.microsoft.com/office/drawing/2014/main" id="{30099D31-AC24-DE34-1E48-9688695B4F1B}"/>
              </a:ext>
            </a:extLst>
          </p:cNvPr>
          <p:cNvSpPr txBox="1"/>
          <p:nvPr/>
        </p:nvSpPr>
        <p:spPr>
          <a:xfrm>
            <a:off x="5826414" y="1985067"/>
            <a:ext cx="2822286" cy="369332"/>
          </a:xfrm>
          <a:prstGeom prst="rect">
            <a:avLst/>
          </a:prstGeom>
          <a:noFill/>
        </p:spPr>
        <p:txBody>
          <a:bodyPr wrap="square" rtlCol="0">
            <a:spAutoFit/>
          </a:bodyPr>
          <a:lstStyle/>
          <a:p>
            <a:r>
              <a:rPr lang="en-US" dirty="0"/>
              <a:t>Partition on either side of 4</a:t>
            </a:r>
          </a:p>
        </p:txBody>
      </p:sp>
      <p:sp>
        <p:nvSpPr>
          <p:cNvPr id="42" name="TextBox 41">
            <a:extLst>
              <a:ext uri="{FF2B5EF4-FFF2-40B4-BE49-F238E27FC236}">
                <a16:creationId xmlns:a16="http://schemas.microsoft.com/office/drawing/2014/main" id="{1EF29AF4-EBB7-5A42-F69E-414F6E59BA14}"/>
              </a:ext>
            </a:extLst>
          </p:cNvPr>
          <p:cNvSpPr txBox="1"/>
          <p:nvPr/>
        </p:nvSpPr>
        <p:spPr>
          <a:xfrm>
            <a:off x="5944918" y="2788005"/>
            <a:ext cx="2703781" cy="646331"/>
          </a:xfrm>
          <a:prstGeom prst="rect">
            <a:avLst/>
          </a:prstGeom>
          <a:noFill/>
        </p:spPr>
        <p:txBody>
          <a:bodyPr wrap="square" rtlCol="0">
            <a:spAutoFit/>
          </a:bodyPr>
          <a:lstStyle/>
          <a:p>
            <a:r>
              <a:rPr lang="en-US" dirty="0"/>
              <a:t>Recurse on [67] and pick 7 as a pivot.</a:t>
            </a:r>
          </a:p>
        </p:txBody>
      </p:sp>
      <p:sp>
        <p:nvSpPr>
          <p:cNvPr id="44" name="TextBox 43">
            <a:extLst>
              <a:ext uri="{FF2B5EF4-FFF2-40B4-BE49-F238E27FC236}">
                <a16:creationId xmlns:a16="http://schemas.microsoft.com/office/drawing/2014/main" id="{52D28EFE-48B8-F557-3460-4A86171B0440}"/>
              </a:ext>
            </a:extLst>
          </p:cNvPr>
          <p:cNvSpPr txBox="1"/>
          <p:nvPr/>
        </p:nvSpPr>
        <p:spPr>
          <a:xfrm>
            <a:off x="116072" y="2820713"/>
            <a:ext cx="1818183" cy="923330"/>
          </a:xfrm>
          <a:prstGeom prst="rect">
            <a:avLst/>
          </a:prstGeom>
          <a:noFill/>
        </p:spPr>
        <p:txBody>
          <a:bodyPr wrap="square" rtlCol="0">
            <a:spAutoFit/>
          </a:bodyPr>
          <a:lstStyle/>
          <a:p>
            <a:r>
              <a:rPr lang="en-US" dirty="0"/>
              <a:t>Recurse on [312] and pick 2 as a pivot.</a:t>
            </a:r>
          </a:p>
        </p:txBody>
      </p:sp>
      <p:sp>
        <p:nvSpPr>
          <p:cNvPr id="3" name="Rectangle 2">
            <a:extLst>
              <a:ext uri="{FF2B5EF4-FFF2-40B4-BE49-F238E27FC236}">
                <a16:creationId xmlns:a16="http://schemas.microsoft.com/office/drawing/2014/main" id="{A8D3D287-584B-3604-8184-4C28A9F65809}"/>
              </a:ext>
            </a:extLst>
          </p:cNvPr>
          <p:cNvSpPr/>
          <p:nvPr/>
        </p:nvSpPr>
        <p:spPr>
          <a:xfrm>
            <a:off x="2076955" y="3682749"/>
            <a:ext cx="427510" cy="626618"/>
          </a:xfrm>
          <a:prstGeom prst="rect">
            <a:avLst/>
          </a:prstGeom>
          <a:solidFill>
            <a:schemeClr val="bg2"/>
          </a:solidFill>
          <a:ln w="508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1</a:t>
            </a:r>
            <a:endParaRPr lang="en-US" dirty="0">
              <a:solidFill>
                <a:schemeClr val="tx1"/>
              </a:solidFill>
            </a:endParaRPr>
          </a:p>
        </p:txBody>
      </p:sp>
      <p:sp>
        <p:nvSpPr>
          <p:cNvPr id="4" name="Rectangle 3">
            <a:extLst>
              <a:ext uri="{FF2B5EF4-FFF2-40B4-BE49-F238E27FC236}">
                <a16:creationId xmlns:a16="http://schemas.microsoft.com/office/drawing/2014/main" id="{3F3A380B-434D-F989-3B86-E3BFE00C9AAC}"/>
              </a:ext>
            </a:extLst>
          </p:cNvPr>
          <p:cNvSpPr/>
          <p:nvPr/>
        </p:nvSpPr>
        <p:spPr>
          <a:xfrm>
            <a:off x="2640678" y="3682749"/>
            <a:ext cx="427510" cy="626618"/>
          </a:xfrm>
          <a:prstGeom prst="rect">
            <a:avLst/>
          </a:prstGeom>
          <a:solidFill>
            <a:schemeClr val="bg2"/>
          </a:solidFill>
          <a:ln w="508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2</a:t>
            </a:r>
            <a:endParaRPr lang="en-US" dirty="0">
              <a:solidFill>
                <a:schemeClr val="tx1"/>
              </a:solidFill>
            </a:endParaRPr>
          </a:p>
        </p:txBody>
      </p:sp>
      <p:sp>
        <p:nvSpPr>
          <p:cNvPr id="48" name="Rectangle 47">
            <a:extLst>
              <a:ext uri="{FF2B5EF4-FFF2-40B4-BE49-F238E27FC236}">
                <a16:creationId xmlns:a16="http://schemas.microsoft.com/office/drawing/2014/main" id="{D3B5905B-8738-2B26-1AA8-C40285BFA05C}"/>
              </a:ext>
            </a:extLst>
          </p:cNvPr>
          <p:cNvSpPr/>
          <p:nvPr/>
        </p:nvSpPr>
        <p:spPr>
          <a:xfrm>
            <a:off x="3204401" y="3682749"/>
            <a:ext cx="427510" cy="626618"/>
          </a:xfrm>
          <a:prstGeom prst="rect">
            <a:avLst/>
          </a:prstGeom>
          <a:solidFill>
            <a:schemeClr val="bg2"/>
          </a:solidFill>
          <a:ln w="508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49" name="Rectangle 48">
            <a:extLst>
              <a:ext uri="{FF2B5EF4-FFF2-40B4-BE49-F238E27FC236}">
                <a16:creationId xmlns:a16="http://schemas.microsoft.com/office/drawing/2014/main" id="{D618F348-36B4-0CE0-A713-5AD92C03C76C}"/>
              </a:ext>
            </a:extLst>
          </p:cNvPr>
          <p:cNvSpPr/>
          <p:nvPr/>
        </p:nvSpPr>
        <p:spPr>
          <a:xfrm>
            <a:off x="3826260" y="3682749"/>
            <a:ext cx="427510" cy="626618"/>
          </a:xfrm>
          <a:prstGeom prst="rect">
            <a:avLst/>
          </a:prstGeom>
          <a:solidFill>
            <a:schemeClr val="bg2"/>
          </a:solidFill>
          <a:ln w="508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50" name="Rectangle 49">
            <a:extLst>
              <a:ext uri="{FF2B5EF4-FFF2-40B4-BE49-F238E27FC236}">
                <a16:creationId xmlns:a16="http://schemas.microsoft.com/office/drawing/2014/main" id="{C9EF1150-EC7A-B03B-9815-318B385BC745}"/>
              </a:ext>
            </a:extLst>
          </p:cNvPr>
          <p:cNvSpPr/>
          <p:nvPr/>
        </p:nvSpPr>
        <p:spPr>
          <a:xfrm>
            <a:off x="4860372" y="3673965"/>
            <a:ext cx="427510" cy="626618"/>
          </a:xfrm>
          <a:prstGeom prst="rect">
            <a:avLst/>
          </a:prstGeom>
          <a:solidFill>
            <a:schemeClr val="bg2"/>
          </a:solidFill>
          <a:ln w="508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51" name="Rectangle 50">
            <a:extLst>
              <a:ext uri="{FF2B5EF4-FFF2-40B4-BE49-F238E27FC236}">
                <a16:creationId xmlns:a16="http://schemas.microsoft.com/office/drawing/2014/main" id="{A58FAA1F-82D0-145F-60C1-AC07D93B38FF}"/>
              </a:ext>
            </a:extLst>
          </p:cNvPr>
          <p:cNvSpPr/>
          <p:nvPr/>
        </p:nvSpPr>
        <p:spPr>
          <a:xfrm>
            <a:off x="5404568" y="3674216"/>
            <a:ext cx="427510" cy="626618"/>
          </a:xfrm>
          <a:prstGeom prst="rect">
            <a:avLst/>
          </a:prstGeom>
          <a:solidFill>
            <a:schemeClr val="bg2"/>
          </a:solidFill>
          <a:ln w="5080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endParaRPr lang="en-US" dirty="0">
              <a:solidFill>
                <a:schemeClr val="tx1"/>
              </a:solidFill>
            </a:endParaRPr>
          </a:p>
        </p:txBody>
      </p:sp>
      <p:sp>
        <p:nvSpPr>
          <p:cNvPr id="52" name="Rectangle 51">
            <a:extLst>
              <a:ext uri="{FF2B5EF4-FFF2-40B4-BE49-F238E27FC236}">
                <a16:creationId xmlns:a16="http://schemas.microsoft.com/office/drawing/2014/main" id="{B807BB18-2FBB-CD4D-E99D-3F05B3BB14F3}"/>
              </a:ext>
            </a:extLst>
          </p:cNvPr>
          <p:cNvSpPr/>
          <p:nvPr/>
        </p:nvSpPr>
        <p:spPr>
          <a:xfrm>
            <a:off x="4340405" y="3673965"/>
            <a:ext cx="427510" cy="626618"/>
          </a:xfrm>
          <a:prstGeom prst="rect">
            <a:avLst/>
          </a:prstGeom>
          <a:solidFill>
            <a:schemeClr val="bg2"/>
          </a:solidFill>
          <a:ln w="508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25" name="Rectangle 24">
            <a:extLst>
              <a:ext uri="{FF2B5EF4-FFF2-40B4-BE49-F238E27FC236}">
                <a16:creationId xmlns:a16="http://schemas.microsoft.com/office/drawing/2014/main" id="{D3349E00-C3E9-D9F3-4BA8-FB95CE724AED}"/>
              </a:ext>
            </a:extLst>
          </p:cNvPr>
          <p:cNvSpPr/>
          <p:nvPr/>
        </p:nvSpPr>
        <p:spPr>
          <a:xfrm>
            <a:off x="5295546" y="2817986"/>
            <a:ext cx="427510" cy="626618"/>
          </a:xfrm>
          <a:prstGeom prst="rect">
            <a:avLst/>
          </a:prstGeom>
          <a:solidFill>
            <a:schemeClr val="accent4">
              <a:lumMod val="20000"/>
              <a:lumOff val="80000"/>
            </a:schemeClr>
          </a:solidFill>
          <a:ln w="508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7</a:t>
            </a:r>
          </a:p>
        </p:txBody>
      </p:sp>
      <p:sp>
        <p:nvSpPr>
          <p:cNvPr id="26" name="Rectangle 25">
            <a:extLst>
              <a:ext uri="{FF2B5EF4-FFF2-40B4-BE49-F238E27FC236}">
                <a16:creationId xmlns:a16="http://schemas.microsoft.com/office/drawing/2014/main" id="{176CF80F-E565-1EE1-D5DD-47EC53B83E5E}"/>
              </a:ext>
            </a:extLst>
          </p:cNvPr>
          <p:cNvSpPr/>
          <p:nvPr/>
        </p:nvSpPr>
        <p:spPr>
          <a:xfrm>
            <a:off x="4854550" y="2817986"/>
            <a:ext cx="427510" cy="626618"/>
          </a:xfrm>
          <a:prstGeom prst="rect">
            <a:avLst/>
          </a:prstGeom>
          <a:solidFill>
            <a:schemeClr val="accent4">
              <a:lumMod val="20000"/>
              <a:lumOff val="80000"/>
            </a:schemeClr>
          </a:solidFill>
          <a:ln w="508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Tree>
    <p:extLst>
      <p:ext uri="{BB962C8B-B14F-4D97-AF65-F5344CB8AC3E}">
        <p14:creationId xmlns:p14="http://schemas.microsoft.com/office/powerpoint/2010/main" val="103432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9" grpId="0" animBg="1"/>
      <p:bldP spid="40" grpId="0"/>
      <p:bldP spid="41" grpId="0"/>
      <p:bldP spid="42" grpId="0"/>
      <p:bldP spid="44" grpId="0"/>
      <p:bldP spid="3" grpId="0" animBg="1"/>
      <p:bldP spid="4" grpId="0" animBg="1"/>
      <p:bldP spid="48" grpId="0" animBg="1"/>
      <p:bldP spid="49" grpId="0" animBg="1"/>
      <p:bldP spid="50" grpId="0" animBg="1"/>
      <p:bldP spid="51" grpId="0" animBg="1"/>
      <p:bldP spid="52" grpId="0" animBg="1"/>
      <p:bldP spid="25" grpId="0" animBg="1"/>
      <p:bldP spid="2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F626C-B999-9409-7F9B-AA3DD44A4FF2}"/>
              </a:ext>
            </a:extLst>
          </p:cNvPr>
          <p:cNvSpPr>
            <a:spLocks noGrp="1"/>
          </p:cNvSpPr>
          <p:nvPr>
            <p:ph type="title"/>
          </p:nvPr>
        </p:nvSpPr>
        <p:spPr/>
        <p:txBody>
          <a:bodyPr/>
          <a:lstStyle/>
          <a:p>
            <a:r>
              <a:rPr lang="en-US" dirty="0" err="1"/>
              <a:t>QuickSort</a:t>
            </a:r>
            <a:r>
              <a:rPr lang="en-US" dirty="0"/>
              <a:t> Runtime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703EA2-2B03-5D5D-C083-20BE4E20FE24}"/>
                  </a:ext>
                </a:extLst>
              </p:cNvPr>
              <p:cNvSpPr>
                <a:spLocks noGrp="1"/>
              </p:cNvSpPr>
              <p:nvPr>
                <p:ph idx="1"/>
              </p:nvPr>
            </p:nvSpPr>
            <p:spPr/>
            <p:txBody>
              <a:bodyPr>
                <a:normAutofit/>
              </a:bodyPr>
              <a:lstStyle/>
              <a:p>
                <a:pPr marL="0" indent="0">
                  <a:buNone/>
                </a:pP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r>
                  <a:rPr lang="en-US" dirty="0"/>
                  <a:t> = The worst-case running time on a problem of size n</a:t>
                </a:r>
              </a:p>
              <a:p>
                <a:pPr marL="0" indent="0">
                  <a:buNone/>
                </a:pPr>
                <a:endParaRPr lang="en-US" dirty="0"/>
              </a:p>
              <a:p>
                <a:r>
                  <a:rPr lang="en-US" dirty="0"/>
                  <a:t>Worst-case partitioning</a:t>
                </a:r>
              </a:p>
              <a:p>
                <a:endParaRPr lang="en-US" dirty="0"/>
              </a:p>
              <a:p>
                <a:pPr lvl="1"/>
                <a:endParaRPr lang="en-US" dirty="0"/>
              </a:p>
              <a:p>
                <a:r>
                  <a:rPr lang="en-US" dirty="0"/>
                  <a:t>Best-case partitioning</a:t>
                </a:r>
              </a:p>
            </p:txBody>
          </p:sp>
        </mc:Choice>
        <mc:Fallback xmlns="">
          <p:sp>
            <p:nvSpPr>
              <p:cNvPr id="3" name="Content Placeholder 2">
                <a:extLst>
                  <a:ext uri="{FF2B5EF4-FFF2-40B4-BE49-F238E27FC236}">
                    <a16:creationId xmlns:a16="http://schemas.microsoft.com/office/drawing/2014/main" id="{09703EA2-2B03-5D5D-C083-20BE4E20FE24}"/>
                  </a:ext>
                </a:extLst>
              </p:cNvPr>
              <p:cNvSpPr>
                <a:spLocks noGrp="1" noRot="1" noChangeAspect="1" noMove="1" noResize="1" noEditPoints="1" noAdjustHandles="1" noChangeArrowheads="1" noChangeShapeType="1" noTextEdit="1"/>
              </p:cNvSpPr>
              <p:nvPr>
                <p:ph idx="1"/>
              </p:nvPr>
            </p:nvSpPr>
            <p:spPr>
              <a:blipFill>
                <a:blip r:embed="rId2"/>
                <a:stretch>
                  <a:fillRect l="-1546" t="-2241" r="-85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2876CDBB-1209-21CE-43C8-85C2D4740EED}"/>
              </a:ext>
            </a:extLst>
          </p:cNvPr>
          <p:cNvPicPr>
            <a:picLocks noChangeAspect="1"/>
          </p:cNvPicPr>
          <p:nvPr/>
        </p:nvPicPr>
        <p:blipFill>
          <a:blip r:embed="rId3"/>
          <a:stretch>
            <a:fillRect/>
          </a:stretch>
        </p:blipFill>
        <p:spPr>
          <a:xfrm>
            <a:off x="1971312" y="3770025"/>
            <a:ext cx="5201376" cy="533474"/>
          </a:xfrm>
          <a:prstGeom prst="rect">
            <a:avLst/>
          </a:prstGeom>
        </p:spPr>
      </p:pic>
      <p:pic>
        <p:nvPicPr>
          <p:cNvPr id="7" name="Picture 6">
            <a:extLst>
              <a:ext uri="{FF2B5EF4-FFF2-40B4-BE49-F238E27FC236}">
                <a16:creationId xmlns:a16="http://schemas.microsoft.com/office/drawing/2014/main" id="{7B2EF981-D3FF-CED9-CD6F-F037F57F2819}"/>
              </a:ext>
            </a:extLst>
          </p:cNvPr>
          <p:cNvPicPr>
            <a:picLocks noChangeAspect="1"/>
          </p:cNvPicPr>
          <p:nvPr/>
        </p:nvPicPr>
        <p:blipFill>
          <a:blip r:embed="rId4"/>
          <a:stretch>
            <a:fillRect/>
          </a:stretch>
        </p:blipFill>
        <p:spPr>
          <a:xfrm>
            <a:off x="1971312" y="5196863"/>
            <a:ext cx="5125165" cy="571580"/>
          </a:xfrm>
          <a:prstGeom prst="rect">
            <a:avLst/>
          </a:prstGeom>
        </p:spPr>
      </p:pic>
    </p:spTree>
    <p:extLst>
      <p:ext uri="{BB962C8B-B14F-4D97-AF65-F5344CB8AC3E}">
        <p14:creationId xmlns:p14="http://schemas.microsoft.com/office/powerpoint/2010/main" val="9583635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9D2FE-2877-2702-798C-DF9D4D9EA14A}"/>
              </a:ext>
            </a:extLst>
          </p:cNvPr>
          <p:cNvSpPr>
            <a:spLocks noGrp="1"/>
          </p:cNvSpPr>
          <p:nvPr>
            <p:ph type="title"/>
          </p:nvPr>
        </p:nvSpPr>
        <p:spPr/>
        <p:txBody>
          <a:bodyPr/>
          <a:lstStyle/>
          <a:p>
            <a:r>
              <a:rPr lang="en-US" dirty="0"/>
              <a:t>Recurrences</a:t>
            </a:r>
          </a:p>
        </p:txBody>
      </p:sp>
      <p:sp>
        <p:nvSpPr>
          <p:cNvPr id="3" name="Content Placeholder 2">
            <a:extLst>
              <a:ext uri="{FF2B5EF4-FFF2-40B4-BE49-F238E27FC236}">
                <a16:creationId xmlns:a16="http://schemas.microsoft.com/office/drawing/2014/main" id="{5910E6FA-5093-C5CD-4DF0-E66909731FC0}"/>
              </a:ext>
            </a:extLst>
          </p:cNvPr>
          <p:cNvSpPr>
            <a:spLocks noGrp="1"/>
          </p:cNvSpPr>
          <p:nvPr>
            <p:ph idx="1"/>
          </p:nvPr>
        </p:nvSpPr>
        <p:spPr/>
        <p:txBody>
          <a:bodyPr/>
          <a:lstStyle/>
          <a:p>
            <a:r>
              <a:rPr lang="en-US" dirty="0"/>
              <a:t>An equation that describes a function in terms of its value on other, typically smaller, arguments. </a:t>
            </a:r>
          </a:p>
          <a:p>
            <a:endParaRPr lang="en-US" dirty="0"/>
          </a:p>
          <a:p>
            <a:pPr lvl="1"/>
            <a:r>
              <a:rPr lang="en-US" dirty="0"/>
              <a:t>Recursive Case</a:t>
            </a:r>
          </a:p>
          <a:p>
            <a:pPr lvl="2"/>
            <a:r>
              <a:rPr lang="en-US" dirty="0"/>
              <a:t>Involves the recursive invocation of the function on different (usually smaller) inputs</a:t>
            </a:r>
          </a:p>
          <a:p>
            <a:pPr lvl="1"/>
            <a:r>
              <a:rPr lang="en-US" dirty="0"/>
              <a:t>Base Case</a:t>
            </a:r>
          </a:p>
          <a:p>
            <a:pPr lvl="2"/>
            <a:r>
              <a:rPr lang="en-US" dirty="0"/>
              <a:t>Does not involve a recursive invocation</a:t>
            </a:r>
          </a:p>
        </p:txBody>
      </p:sp>
    </p:spTree>
    <p:extLst>
      <p:ext uri="{BB962C8B-B14F-4D97-AF65-F5344CB8AC3E}">
        <p14:creationId xmlns:p14="http://schemas.microsoft.com/office/powerpoint/2010/main" val="5882940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E8A341-03FD-DEE6-9CF5-67B1E271E3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8FB5C1-BA62-D7AE-963F-B0187008D416}"/>
              </a:ext>
            </a:extLst>
          </p:cNvPr>
          <p:cNvSpPr>
            <a:spLocks noGrp="1"/>
          </p:cNvSpPr>
          <p:nvPr>
            <p:ph type="title"/>
          </p:nvPr>
        </p:nvSpPr>
        <p:spPr/>
        <p:txBody>
          <a:bodyPr/>
          <a:lstStyle/>
          <a:p>
            <a:r>
              <a:rPr lang="en-US" dirty="0"/>
              <a:t>Algorithmic Recurrences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75A537-9DFF-58E0-CDCF-C4EC27CF48F0}"/>
                  </a:ext>
                </a:extLst>
              </p:cNvPr>
              <p:cNvSpPr>
                <a:spLocks noGrp="1"/>
              </p:cNvSpPr>
              <p:nvPr>
                <p:ph idx="1"/>
              </p:nvPr>
            </p:nvSpPr>
            <p:spPr/>
            <p:txBody>
              <a:bodyPr/>
              <a:lstStyle/>
              <a:p>
                <a:r>
                  <a:rPr lang="en-US" dirty="0"/>
                  <a:t>A recurrence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r>
                  <a:rPr lang="en-US" dirty="0"/>
                  <a:t> is algorithmic if, for every sufficiently large threshold constant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r>
                      <a:rPr lang="en-US" b="0" i="1" smtClean="0">
                        <a:latin typeface="Cambria Math" panose="02040503050406030204" pitchFamily="18" charset="0"/>
                      </a:rPr>
                      <m:t>&lt;</m:t>
                    </m:r>
                    <m:r>
                      <a:rPr lang="en-US" b="0" i="1" smtClean="0">
                        <a:latin typeface="Cambria Math" panose="02040503050406030204" pitchFamily="18" charset="0"/>
                      </a:rPr>
                      <m:t>𝑛</m:t>
                    </m:r>
                  </m:oMath>
                </a14:m>
                <a:r>
                  <a:rPr lang="en-US" dirty="0"/>
                  <a:t>, the following two properties hold,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C775A537-9DFF-58E0-CDCF-C4EC27CF48F0}"/>
                  </a:ext>
                </a:extLst>
              </p:cNvPr>
              <p:cNvSpPr>
                <a:spLocks noGrp="1" noRot="1" noChangeAspect="1" noMove="1" noResize="1" noEditPoints="1" noAdjustHandles="1" noChangeArrowheads="1" noChangeShapeType="1" noTextEdit="1"/>
              </p:cNvSpPr>
              <p:nvPr>
                <p:ph idx="1"/>
              </p:nvPr>
            </p:nvSpPr>
            <p:spPr>
              <a:blipFill>
                <a:blip r:embed="rId3"/>
                <a:stretch>
                  <a:fillRect l="-1391" t="-2241"/>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D589B20E-8B6D-EB0C-D032-B141B62D34C1}"/>
              </a:ext>
            </a:extLst>
          </p:cNvPr>
          <p:cNvPicPr>
            <a:picLocks noChangeAspect="1"/>
          </p:cNvPicPr>
          <p:nvPr/>
        </p:nvPicPr>
        <p:blipFill>
          <a:blip r:embed="rId4"/>
          <a:stretch>
            <a:fillRect/>
          </a:stretch>
        </p:blipFill>
        <p:spPr>
          <a:xfrm>
            <a:off x="709073" y="3294091"/>
            <a:ext cx="7725853" cy="1019317"/>
          </a:xfrm>
          <a:prstGeom prst="rect">
            <a:avLst/>
          </a:prstGeom>
        </p:spPr>
      </p:pic>
    </p:spTree>
    <p:extLst>
      <p:ext uri="{BB962C8B-B14F-4D97-AF65-F5344CB8AC3E}">
        <p14:creationId xmlns:p14="http://schemas.microsoft.com/office/powerpoint/2010/main" val="889474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4EF43-3FC2-000E-6A3F-716157C485F8}"/>
              </a:ext>
            </a:extLst>
          </p:cNvPr>
          <p:cNvSpPr>
            <a:spLocks noGrp="1"/>
          </p:cNvSpPr>
          <p:nvPr>
            <p:ph type="title"/>
          </p:nvPr>
        </p:nvSpPr>
        <p:spPr/>
        <p:txBody>
          <a:bodyPr/>
          <a:lstStyle/>
          <a:p>
            <a:r>
              <a:rPr lang="en-US" dirty="0"/>
              <a:t>Solving Recurrences</a:t>
            </a:r>
          </a:p>
        </p:txBody>
      </p:sp>
      <p:sp>
        <p:nvSpPr>
          <p:cNvPr id="3" name="Content Placeholder 2">
            <a:extLst>
              <a:ext uri="{FF2B5EF4-FFF2-40B4-BE49-F238E27FC236}">
                <a16:creationId xmlns:a16="http://schemas.microsoft.com/office/drawing/2014/main" id="{DFB95D91-CF33-1DDF-DFE0-3872D772E184}"/>
              </a:ext>
            </a:extLst>
          </p:cNvPr>
          <p:cNvSpPr>
            <a:spLocks noGrp="1"/>
          </p:cNvSpPr>
          <p:nvPr>
            <p:ph idx="1"/>
          </p:nvPr>
        </p:nvSpPr>
        <p:spPr/>
        <p:txBody>
          <a:bodyPr/>
          <a:lstStyle/>
          <a:p>
            <a:r>
              <a:rPr lang="en-US" dirty="0"/>
              <a:t>Substitution Method</a:t>
            </a:r>
          </a:p>
          <a:p>
            <a:pPr lvl="1"/>
            <a:r>
              <a:rPr lang="en-US" dirty="0"/>
              <a:t>Guess a solution</a:t>
            </a:r>
          </a:p>
          <a:p>
            <a:pPr lvl="1"/>
            <a:r>
              <a:rPr lang="en-US" dirty="0"/>
              <a:t>Use mathematical induction to prove the guess</a:t>
            </a:r>
          </a:p>
        </p:txBody>
      </p:sp>
    </p:spTree>
    <p:extLst>
      <p:ext uri="{BB962C8B-B14F-4D97-AF65-F5344CB8AC3E}">
        <p14:creationId xmlns:p14="http://schemas.microsoft.com/office/powerpoint/2010/main" val="14162861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F6E7B-2DB6-8E5C-16D8-7C645E8B674B}"/>
              </a:ext>
            </a:extLst>
          </p:cNvPr>
          <p:cNvSpPr>
            <a:spLocks noGrp="1"/>
          </p:cNvSpPr>
          <p:nvPr>
            <p:ph type="title"/>
          </p:nvPr>
        </p:nvSpPr>
        <p:spPr/>
        <p:txBody>
          <a:bodyPr/>
          <a:lstStyle/>
          <a:p>
            <a:r>
              <a:rPr lang="en-US" dirty="0"/>
              <a:t>Substitution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C3F8B0-D82D-2D32-84EC-60586B0B9F58}"/>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2</m:t>
                                  </m:r>
                                </m:den>
                              </m:f>
                            </m:e>
                          </m:d>
                        </m:e>
                      </m:d>
                      <m:r>
                        <a:rPr lang="en-US" b="0" i="1" smtClean="0">
                          <a:latin typeface="Cambria Math" panose="02040503050406030204" pitchFamily="18" charset="0"/>
                        </a:rPr>
                        <m:t>+</m:t>
                      </m:r>
                      <m:r>
                        <m:rPr>
                          <m:sty m:val="p"/>
                        </m:rPr>
                        <a:rPr lang="en-US" b="0" i="0" smtClean="0">
                          <a:latin typeface="Cambria Math" panose="02040503050406030204" pitchFamily="18" charset="0"/>
                        </a:rPr>
                        <m:t>Θ</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m:oMathPara>
                </a14:m>
                <a:endParaRPr lang="en-US" dirty="0"/>
              </a:p>
              <a:p>
                <a:r>
                  <a:rPr lang="en-US" dirty="0"/>
                  <a:t>Guess</a:t>
                </a:r>
              </a:p>
              <a:p>
                <a:pPr lvl="1"/>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𝑛𝑙𝑔𝑛</m:t>
                    </m:r>
                    <m:r>
                      <a:rPr lang="en-US" b="0" i="1" smtClean="0">
                        <a:latin typeface="Cambria Math" panose="02040503050406030204" pitchFamily="18" charset="0"/>
                      </a:rPr>
                      <m:t>)</m:t>
                    </m:r>
                  </m:oMath>
                </a14:m>
                <a:endParaRPr lang="en-US" dirty="0"/>
              </a:p>
              <a:p>
                <a:pPr lvl="1"/>
                <a:endParaRPr lang="en-US" dirty="0"/>
              </a:p>
              <a:p>
                <a:r>
                  <a:rPr lang="en-US" dirty="0"/>
                  <a:t>We need to prove,</a:t>
                </a:r>
              </a:p>
              <a:p>
                <a:pPr lvl="1"/>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𝑐𝑛𝑙𝑔𝑛</m:t>
                    </m:r>
                  </m:oMath>
                </a14:m>
                <a:r>
                  <a:rPr lang="en-US" dirty="0"/>
                  <a:t> for all,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𝑛</m:t>
                    </m:r>
                  </m:oMath>
                </a14:m>
                <a:endParaRPr lang="en-US" dirty="0"/>
              </a:p>
              <a:p>
                <a:pPr lvl="1"/>
                <a:r>
                  <a:rPr lang="en-US" dirty="0"/>
                  <a:t>For specific choice of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&gt;0</m:t>
                    </m:r>
                  </m:oMath>
                </a14:m>
                <a:r>
                  <a:rPr lang="en-US" dirty="0"/>
                  <a:t> and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n</m:t>
                        </m:r>
                      </m:e>
                      <m:sub>
                        <m:r>
                          <a:rPr lang="en-US" b="0" i="1" smtClean="0">
                            <a:latin typeface="Cambria Math" panose="02040503050406030204" pitchFamily="18" charset="0"/>
                          </a:rPr>
                          <m:t>0</m:t>
                        </m:r>
                      </m:sub>
                    </m:sSub>
                    <m:r>
                      <a:rPr lang="en-US" i="1">
                        <a:latin typeface="Cambria Math" panose="02040503050406030204" pitchFamily="18" charset="0"/>
                      </a:rPr>
                      <m:t>&gt;0</m:t>
                    </m:r>
                  </m:oMath>
                </a14:m>
                <a:r>
                  <a:rPr lang="en-US" dirty="0"/>
                  <a:t> </a:t>
                </a:r>
              </a:p>
              <a:p>
                <a:pPr lvl="1"/>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D1C3F8B0-D82D-2D32-84EC-60586B0B9F58}"/>
                  </a:ext>
                </a:extLst>
              </p:cNvPr>
              <p:cNvSpPr>
                <a:spLocks noGrp="1" noRot="1" noChangeAspect="1" noMove="1" noResize="1" noEditPoints="1" noAdjustHandles="1" noChangeArrowheads="1" noChangeShapeType="1" noTextEdit="1"/>
              </p:cNvSpPr>
              <p:nvPr>
                <p:ph idx="1"/>
              </p:nvPr>
            </p:nvSpPr>
            <p:spPr>
              <a:blipFill>
                <a:blip r:embed="rId3"/>
                <a:stretch>
                  <a:fillRect l="-1391"/>
                </a:stretch>
              </a:blipFill>
            </p:spPr>
            <p:txBody>
              <a:bodyPr/>
              <a:lstStyle/>
              <a:p>
                <a:r>
                  <a:rPr lang="en-US">
                    <a:noFill/>
                  </a:rPr>
                  <a:t> </a:t>
                </a:r>
              </a:p>
            </p:txBody>
          </p:sp>
        </mc:Fallback>
      </mc:AlternateContent>
    </p:spTree>
    <p:extLst>
      <p:ext uri="{BB962C8B-B14F-4D97-AF65-F5344CB8AC3E}">
        <p14:creationId xmlns:p14="http://schemas.microsoft.com/office/powerpoint/2010/main" val="33362556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8D564-009A-7847-71A0-7653E35BCF19}"/>
              </a:ext>
            </a:extLst>
          </p:cNvPr>
          <p:cNvSpPr>
            <a:spLocks noGrp="1"/>
          </p:cNvSpPr>
          <p:nvPr>
            <p:ph type="title"/>
          </p:nvPr>
        </p:nvSpPr>
        <p:spPr/>
        <p:txBody>
          <a:bodyPr/>
          <a:lstStyle/>
          <a:p>
            <a:r>
              <a:rPr lang="en-US" dirty="0"/>
              <a:t>Substitution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B7D4606-4228-9FFD-F37E-C7459B308AF1}"/>
                  </a:ext>
                </a:extLst>
              </p:cNvPr>
              <p:cNvSpPr>
                <a:spLocks noGrp="1"/>
              </p:cNvSpPr>
              <p:nvPr>
                <p:ph idx="1"/>
              </p:nvPr>
            </p:nvSpPr>
            <p:spPr>
              <a:xfrm>
                <a:off x="628650" y="1390910"/>
                <a:ext cx="7886700" cy="5101964"/>
              </a:xfrm>
            </p:spPr>
            <p:txBody>
              <a:bodyPr/>
              <a:lstStyle/>
              <a:p>
                <a:r>
                  <a:rPr lang="en-US" dirty="0"/>
                  <a:t>Inductive Hypothesis</a:t>
                </a:r>
              </a:p>
              <a:p>
                <a:pPr lvl="1"/>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e>
                    </m:d>
                    <m:r>
                      <a:rPr lang="en-US" b="0" i="1" smtClean="0">
                        <a:latin typeface="Cambria Math" panose="02040503050406030204" pitchFamily="18" charset="0"/>
                      </a:rPr>
                      <m:t>≤</m:t>
                    </m:r>
                    <m:r>
                      <a:rPr lang="en-US" b="0" i="1" smtClean="0">
                        <a:latin typeface="Cambria Math" panose="02040503050406030204" pitchFamily="18" charset="0"/>
                      </a:rPr>
                      <m:t>𝑐𝑛</m:t>
                    </m:r>
                    <m:r>
                      <a:rPr lang="en-US" b="0" i="1" smtClean="0">
                        <a:latin typeface="Cambria Math" panose="02040503050406030204" pitchFamily="18" charset="0"/>
                      </a:rPr>
                      <m:t>′</m:t>
                    </m:r>
                    <m:r>
                      <a:rPr lang="en-US" b="0" i="1" smtClean="0">
                        <a:latin typeface="Cambria Math" panose="02040503050406030204" pitchFamily="18" charset="0"/>
                      </a:rPr>
                      <m:t>𝑙𝑔𝑛</m:t>
                    </m:r>
                    <m:r>
                      <a:rPr lang="en-US" b="0" i="1" smtClean="0">
                        <a:latin typeface="Cambria Math" panose="02040503050406030204" pitchFamily="18" charset="0"/>
                      </a:rPr>
                      <m:t>′</m:t>
                    </m:r>
                  </m:oMath>
                </a14:m>
                <a:r>
                  <a:rPr lang="en-US" dirty="0"/>
                  <a:t> for all </a:t>
                </a:r>
                <a14:m>
                  <m:oMath xmlns:m="http://schemas.openxmlformats.org/officeDocument/2006/math">
                    <m:sSub>
                      <m:sSubPr>
                        <m:ctrlPr>
                          <a:rPr lang="en-US" b="0" i="1" smtClean="0">
                            <a:latin typeface="Cambria Math" panose="02040503050406030204" pitchFamily="18" charset="0"/>
                          </a:rPr>
                        </m:ctrlPr>
                      </m:sSubPr>
                      <m:e>
                        <m:r>
                          <m:rPr>
                            <m:sty m:val="p"/>
                          </m:rPr>
                          <a:rPr lang="en-US">
                            <a:latin typeface="Cambria Math" panose="02040503050406030204" pitchFamily="18" charset="0"/>
                          </a:rPr>
                          <m:t>n</m:t>
                        </m:r>
                      </m:e>
                      <m:sub>
                        <m:r>
                          <a:rPr lang="en-US" b="0" i="1" smtClean="0">
                            <a:latin typeface="Cambria Math" panose="02040503050406030204" pitchFamily="18" charset="0"/>
                          </a:rPr>
                          <m:t>0</m:t>
                        </m:r>
                      </m:sub>
                    </m:sSub>
                    <m:r>
                      <a:rPr lang="en-US" b="0" i="1" smtClean="0">
                        <a:latin typeface="Cambria Math" panose="02040503050406030204" pitchFamily="18" charset="0"/>
                      </a:rPr>
                      <m:t>&lt;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m:t>
                        </m:r>
                      </m:sup>
                    </m:sSup>
                    <m:r>
                      <a:rPr lang="en-US" b="0" i="1" smtClean="0">
                        <a:latin typeface="Cambria Math" panose="02040503050406030204" pitchFamily="18" charset="0"/>
                      </a:rPr>
                      <m:t>&lt;</m:t>
                    </m:r>
                    <m:r>
                      <a:rPr lang="en-US" b="0" i="1" smtClean="0">
                        <a:latin typeface="Cambria Math" panose="02040503050406030204" pitchFamily="18" charset="0"/>
                      </a:rPr>
                      <m:t>𝑛</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b="0" i="0" smtClean="0">
                            <a:latin typeface="Cambria Math" panose="02040503050406030204" pitchFamily="18" charset="0"/>
                          </a:rPr>
                          <m:t>2</m:t>
                        </m:r>
                        <m:r>
                          <m:rPr>
                            <m:sty m:val="p"/>
                          </m:rPr>
                          <a:rPr lang="en-US">
                            <a:latin typeface="Cambria Math" panose="02040503050406030204" pitchFamily="18" charset="0"/>
                          </a:rPr>
                          <m:t>n</m:t>
                        </m:r>
                      </m:e>
                      <m:sub>
                        <m:r>
                          <a:rPr lang="en-US" i="1">
                            <a:latin typeface="Cambria Math" panose="02040503050406030204" pitchFamily="18" charset="0"/>
                          </a:rPr>
                          <m:t>0</m:t>
                        </m:r>
                      </m:sub>
                    </m:sSub>
                    <m:r>
                      <a:rPr lang="en-US" b="0" i="1" smtClean="0">
                        <a:latin typeface="Cambria Math" panose="02040503050406030204" pitchFamily="18" charset="0"/>
                      </a:rPr>
                      <m:t>≤</m:t>
                    </m:r>
                    <m:r>
                      <a:rPr lang="en-US" i="1">
                        <a:latin typeface="Cambria Math" panose="02040503050406030204" pitchFamily="18" charset="0"/>
                      </a:rPr>
                      <m:t>𝑛</m:t>
                    </m:r>
                  </m:oMath>
                </a14:m>
                <a:endParaRPr lang="en-US" dirty="0"/>
              </a:p>
              <a:p>
                <a:pPr marL="457200" lvl="1" indent="0">
                  <a:buNone/>
                </a:pPr>
                <a:endParaRPr lang="en-US" dirty="0"/>
              </a:p>
              <a:p>
                <a:pPr marL="0" indent="0">
                  <a:buNone/>
                </a:pPr>
                <a14:m>
                  <m:oMathPara xmlns:m="http://schemas.openxmlformats.org/officeDocument/2006/math">
                    <m:oMathParaPr>
                      <m:jc m:val="left"/>
                    </m:oMathParaPr>
                    <m:oMath xmlns:m="http://schemas.openxmlformats.org/officeDocument/2006/math">
                      <m:r>
                        <a:rPr lang="en-US" sz="2000" i="1" smtClean="0">
                          <a:latin typeface="Cambria Math" panose="02040503050406030204" pitchFamily="18" charset="0"/>
                        </a:rPr>
                        <m:t>𝑇</m:t>
                      </m:r>
                      <m:d>
                        <m:dPr>
                          <m:ctrlPr>
                            <a:rPr lang="en-US" sz="2000" i="1">
                              <a:latin typeface="Cambria Math" panose="02040503050406030204" pitchFamily="18" charset="0"/>
                            </a:rPr>
                          </m:ctrlPr>
                        </m:dPr>
                        <m:e>
                          <m:r>
                            <a:rPr lang="en-US" sz="2000" i="1">
                              <a:latin typeface="Cambria Math" panose="02040503050406030204" pitchFamily="18" charset="0"/>
                            </a:rPr>
                            <m:t>𝑛</m:t>
                          </m:r>
                        </m:e>
                      </m:d>
                      <m:r>
                        <a:rPr lang="en-US" sz="2000" i="1">
                          <a:latin typeface="Cambria Math" panose="02040503050406030204" pitchFamily="18" charset="0"/>
                        </a:rPr>
                        <m:t>=</m:t>
                      </m:r>
                      <m:r>
                        <a:rPr lang="en-US" sz="2000" b="0" i="1" smtClean="0">
                          <a:latin typeface="Cambria Math" panose="02040503050406030204" pitchFamily="18" charset="0"/>
                        </a:rPr>
                        <m:t>2</m:t>
                      </m:r>
                      <m:r>
                        <a:rPr lang="en-US" sz="2000" i="1">
                          <a:latin typeface="Cambria Math" panose="02040503050406030204" pitchFamily="18" charset="0"/>
                        </a:rPr>
                        <m:t>𝑇</m:t>
                      </m:r>
                      <m:d>
                        <m:dPr>
                          <m:ctrlPr>
                            <a:rPr lang="en-US" sz="2000" i="1">
                              <a:latin typeface="Cambria Math" panose="02040503050406030204" pitchFamily="18" charset="0"/>
                            </a:rPr>
                          </m:ctrlPr>
                        </m:dPr>
                        <m:e>
                          <m:d>
                            <m:dPr>
                              <m:begChr m:val="⌊"/>
                              <m:endChr m:val="⌋"/>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𝑛</m:t>
                                  </m:r>
                                </m:num>
                                <m:den>
                                  <m:r>
                                    <a:rPr lang="en-US" sz="2000" i="1">
                                      <a:latin typeface="Cambria Math" panose="02040503050406030204" pitchFamily="18" charset="0"/>
                                    </a:rPr>
                                    <m:t>2</m:t>
                                  </m:r>
                                </m:den>
                              </m:f>
                            </m:e>
                          </m:d>
                        </m:e>
                      </m:d>
                      <m:r>
                        <a:rPr lang="en-US" sz="2000" i="1">
                          <a:latin typeface="Cambria Math" panose="02040503050406030204" pitchFamily="18" charset="0"/>
                        </a:rPr>
                        <m:t>+</m:t>
                      </m:r>
                      <m:r>
                        <m:rPr>
                          <m:sty m:val="p"/>
                        </m:rPr>
                        <a:rPr lang="en-US" sz="2000">
                          <a:latin typeface="Cambria Math" panose="02040503050406030204" pitchFamily="18" charset="0"/>
                        </a:rPr>
                        <m:t>Θ</m:t>
                      </m:r>
                      <m:d>
                        <m:dPr>
                          <m:ctrlPr>
                            <a:rPr lang="en-US" sz="2000" i="1">
                              <a:latin typeface="Cambria Math" panose="02040503050406030204" pitchFamily="18" charset="0"/>
                            </a:rPr>
                          </m:ctrlPr>
                        </m:dPr>
                        <m:e>
                          <m:r>
                            <a:rPr lang="en-US" sz="2000" i="1">
                              <a:latin typeface="Cambria Math" panose="02040503050406030204" pitchFamily="18" charset="0"/>
                            </a:rPr>
                            <m:t>𝑛</m:t>
                          </m:r>
                        </m:e>
                      </m:d>
                    </m:oMath>
                  </m:oMathPara>
                </a14:m>
                <a:endParaRPr lang="en-US" sz="2000" dirty="0"/>
              </a:p>
              <a:p>
                <a:pPr marL="0" indent="0">
                  <a:buNone/>
                </a:pPr>
                <a14:m>
                  <m:oMathPara xmlns:m="http://schemas.openxmlformats.org/officeDocument/2006/math">
                    <m:oMathParaPr>
                      <m:jc m:val="left"/>
                    </m:oMathParaPr>
                    <m:oMath xmlns:m="http://schemas.openxmlformats.org/officeDocument/2006/math">
                      <m:r>
                        <a:rPr lang="en-US" sz="2000" i="1" smtClean="0">
                          <a:latin typeface="Cambria Math" panose="02040503050406030204" pitchFamily="18" charset="0"/>
                        </a:rPr>
                        <m:t>𝑇</m:t>
                      </m:r>
                      <m:d>
                        <m:dPr>
                          <m:ctrlPr>
                            <a:rPr lang="en-US" sz="2000" i="1">
                              <a:latin typeface="Cambria Math" panose="02040503050406030204" pitchFamily="18" charset="0"/>
                            </a:rPr>
                          </m:ctrlPr>
                        </m:dPr>
                        <m:e>
                          <m:r>
                            <a:rPr lang="en-US" sz="2000" i="1">
                              <a:latin typeface="Cambria Math" panose="02040503050406030204" pitchFamily="18" charset="0"/>
                            </a:rPr>
                            <m:t>𝑛</m:t>
                          </m:r>
                        </m:e>
                      </m:d>
                      <m:r>
                        <a:rPr lang="en-US" sz="2000" b="0" i="0" smtClean="0">
                          <a:latin typeface="Cambria Math" panose="02040503050406030204" pitchFamily="18" charset="0"/>
                        </a:rPr>
                        <m:t>≤2</m:t>
                      </m:r>
                      <m:r>
                        <m:rPr>
                          <m:sty m:val="p"/>
                        </m:rPr>
                        <a:rPr lang="en-US" sz="2000" b="0" i="0" smtClean="0">
                          <a:latin typeface="Cambria Math" panose="02040503050406030204" pitchFamily="18" charset="0"/>
                        </a:rPr>
                        <m:t>c</m:t>
                      </m:r>
                      <m:d>
                        <m:dPr>
                          <m:begChr m:val="⌊"/>
                          <m:endChr m:val="⌋"/>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𝑛</m:t>
                              </m:r>
                            </m:num>
                            <m:den>
                              <m:r>
                                <a:rPr lang="en-US" sz="2000" i="1">
                                  <a:latin typeface="Cambria Math" panose="02040503050406030204" pitchFamily="18" charset="0"/>
                                </a:rPr>
                                <m:t>2</m:t>
                              </m:r>
                            </m:den>
                          </m:f>
                        </m:e>
                      </m:d>
                      <m:r>
                        <m:rPr>
                          <m:sty m:val="p"/>
                        </m:rPr>
                        <a:rPr lang="en-US" sz="2000" b="0" i="0" smtClean="0">
                          <a:latin typeface="Cambria Math" panose="02040503050406030204" pitchFamily="18" charset="0"/>
                        </a:rPr>
                        <m:t>lg</m:t>
                      </m:r>
                      <m:d>
                        <m:dPr>
                          <m:ctrlPr>
                            <a:rPr lang="en-US" sz="2000" b="0" i="1" smtClean="0">
                              <a:latin typeface="Cambria Math" panose="02040503050406030204" pitchFamily="18" charset="0"/>
                            </a:rPr>
                          </m:ctrlPr>
                        </m:dPr>
                        <m:e>
                          <m:d>
                            <m:dPr>
                              <m:begChr m:val="⌊"/>
                              <m:endChr m:val="⌋"/>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𝑛</m:t>
                                  </m:r>
                                </m:num>
                                <m:den>
                                  <m:r>
                                    <a:rPr lang="en-US" sz="2000" i="1">
                                      <a:latin typeface="Cambria Math" panose="02040503050406030204" pitchFamily="18" charset="0"/>
                                    </a:rPr>
                                    <m:t>2</m:t>
                                  </m:r>
                                </m:den>
                              </m:f>
                            </m:e>
                          </m:d>
                        </m:e>
                      </m:d>
                      <m:r>
                        <a:rPr lang="en-US" sz="2000" b="0" i="0" smtClean="0">
                          <a:latin typeface="Cambria Math" panose="02040503050406030204" pitchFamily="18" charset="0"/>
                        </a:rPr>
                        <m:t>+ </m:t>
                      </m:r>
                      <m:r>
                        <m:rPr>
                          <m:sty m:val="p"/>
                        </m:rPr>
                        <a:rPr lang="en-US" sz="2000">
                          <a:latin typeface="Cambria Math" panose="02040503050406030204" pitchFamily="18" charset="0"/>
                        </a:rPr>
                        <m:t>Θ</m:t>
                      </m:r>
                      <m:r>
                        <a:rPr lang="en-US" sz="2000" i="1">
                          <a:latin typeface="Cambria Math" panose="02040503050406030204" pitchFamily="18" charset="0"/>
                        </a:rPr>
                        <m:t>(</m:t>
                      </m:r>
                      <m:r>
                        <a:rPr lang="en-US" sz="2000" i="1">
                          <a:latin typeface="Cambria Math" panose="02040503050406030204" pitchFamily="18" charset="0"/>
                        </a:rPr>
                        <m:t>𝑛</m:t>
                      </m:r>
                      <m:r>
                        <a:rPr lang="en-US" sz="2000" i="1">
                          <a:latin typeface="Cambria Math" panose="02040503050406030204" pitchFamily="18" charset="0"/>
                        </a:rPr>
                        <m:t>)</m:t>
                      </m:r>
                    </m:oMath>
                  </m:oMathPara>
                </a14:m>
                <a:endParaRPr lang="en-US" sz="2000" dirty="0"/>
              </a:p>
              <a:p>
                <a:pPr marL="0" indent="0">
                  <a:buNone/>
                </a:pPr>
                <a14:m>
                  <m:oMathPara xmlns:m="http://schemas.openxmlformats.org/officeDocument/2006/math">
                    <m:oMathParaPr>
                      <m:jc m:val="left"/>
                    </m:oMathParaPr>
                    <m:oMath xmlns:m="http://schemas.openxmlformats.org/officeDocument/2006/math">
                      <m:r>
                        <a:rPr lang="en-US" sz="2000" i="1" smtClean="0">
                          <a:latin typeface="Cambria Math" panose="02040503050406030204" pitchFamily="18" charset="0"/>
                        </a:rPr>
                        <m:t>𝑇</m:t>
                      </m:r>
                      <m:d>
                        <m:dPr>
                          <m:ctrlPr>
                            <a:rPr lang="en-US" sz="2000" i="1">
                              <a:latin typeface="Cambria Math" panose="02040503050406030204" pitchFamily="18" charset="0"/>
                            </a:rPr>
                          </m:ctrlPr>
                        </m:dPr>
                        <m:e>
                          <m:r>
                            <a:rPr lang="en-US" sz="2000" i="1">
                              <a:latin typeface="Cambria Math" panose="02040503050406030204" pitchFamily="18" charset="0"/>
                            </a:rPr>
                            <m:t>𝑛</m:t>
                          </m:r>
                        </m:e>
                      </m:d>
                      <m:r>
                        <a:rPr lang="en-US" sz="2000" b="0" i="0" smtClean="0">
                          <a:latin typeface="Cambria Math" panose="02040503050406030204" pitchFamily="18" charset="0"/>
                        </a:rPr>
                        <m:t>≤</m:t>
                      </m:r>
                      <m:r>
                        <m:rPr>
                          <m:sty m:val="p"/>
                        </m:rPr>
                        <a:rPr lang="en-US" sz="2000" b="0" i="0" smtClean="0">
                          <a:latin typeface="Cambria Math" panose="02040503050406030204" pitchFamily="18" charset="0"/>
                        </a:rPr>
                        <m:t>cnlg</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𝑛</m:t>
                              </m:r>
                            </m:num>
                            <m:den>
                              <m:r>
                                <a:rPr lang="en-US" sz="2000" b="0" i="1" smtClean="0">
                                  <a:latin typeface="Cambria Math" panose="02040503050406030204" pitchFamily="18" charset="0"/>
                                </a:rPr>
                                <m:t>2</m:t>
                              </m:r>
                            </m:den>
                          </m:f>
                        </m:e>
                      </m:d>
                      <m:r>
                        <a:rPr lang="en-US" sz="2000" b="0" i="0" smtClean="0">
                          <a:latin typeface="Cambria Math" panose="02040503050406030204" pitchFamily="18" charset="0"/>
                        </a:rPr>
                        <m:t>+ </m:t>
                      </m:r>
                      <m:r>
                        <m:rPr>
                          <m:sty m:val="p"/>
                        </m:rPr>
                        <a:rPr lang="en-US" sz="2000">
                          <a:latin typeface="Cambria Math" panose="02040503050406030204" pitchFamily="18" charset="0"/>
                        </a:rPr>
                        <m:t>Θ</m:t>
                      </m:r>
                      <m:d>
                        <m:dPr>
                          <m:ctrlPr>
                            <a:rPr lang="en-US" sz="2000" i="1">
                              <a:latin typeface="Cambria Math" panose="02040503050406030204" pitchFamily="18" charset="0"/>
                            </a:rPr>
                          </m:ctrlPr>
                        </m:dPr>
                        <m:e>
                          <m:r>
                            <a:rPr lang="en-US" sz="2000" i="1">
                              <a:latin typeface="Cambria Math" panose="02040503050406030204" pitchFamily="18" charset="0"/>
                            </a:rPr>
                            <m:t>𝑛</m:t>
                          </m:r>
                        </m:e>
                      </m:d>
                    </m:oMath>
                  </m:oMathPara>
                </a14:m>
                <a:endParaRPr lang="en-US" sz="2000" dirty="0"/>
              </a:p>
              <a:p>
                <a:pPr marL="0" indent="0">
                  <a:buNone/>
                </a:pPr>
                <a14:m>
                  <m:oMathPara xmlns:m="http://schemas.openxmlformats.org/officeDocument/2006/math">
                    <m:oMathParaPr>
                      <m:jc m:val="left"/>
                    </m:oMathParaPr>
                    <m:oMath xmlns:m="http://schemas.openxmlformats.org/officeDocument/2006/math">
                      <m:r>
                        <a:rPr lang="en-US" sz="2000" i="1" smtClean="0">
                          <a:latin typeface="Cambria Math" panose="02040503050406030204" pitchFamily="18" charset="0"/>
                        </a:rPr>
                        <m:t>𝑇</m:t>
                      </m:r>
                      <m:d>
                        <m:dPr>
                          <m:ctrlPr>
                            <a:rPr lang="en-US" sz="2000" i="1">
                              <a:latin typeface="Cambria Math" panose="02040503050406030204" pitchFamily="18" charset="0"/>
                            </a:rPr>
                          </m:ctrlPr>
                        </m:dPr>
                        <m:e>
                          <m:r>
                            <a:rPr lang="en-US" sz="2000" i="1">
                              <a:latin typeface="Cambria Math" panose="02040503050406030204" pitchFamily="18" charset="0"/>
                            </a:rPr>
                            <m:t>𝑛</m:t>
                          </m:r>
                        </m:e>
                      </m:d>
                      <m:r>
                        <a:rPr lang="en-US" sz="2000" b="0" i="0" smtClean="0">
                          <a:latin typeface="Cambria Math" panose="02040503050406030204" pitchFamily="18" charset="0"/>
                        </a:rPr>
                        <m:t>≤</m:t>
                      </m:r>
                      <m:r>
                        <m:rPr>
                          <m:sty m:val="p"/>
                        </m:rPr>
                        <a:rPr lang="en-US" sz="2000" b="0" i="0" smtClean="0">
                          <a:latin typeface="Cambria Math" panose="02040503050406030204" pitchFamily="18" charset="0"/>
                        </a:rPr>
                        <m:t>cnlg</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e>
                      </m:d>
                      <m:r>
                        <a:rPr lang="en-US" sz="2000" b="0" i="1" smtClean="0">
                          <a:latin typeface="Cambria Math" panose="02040503050406030204" pitchFamily="18" charset="0"/>
                        </a:rPr>
                        <m:t> −</m:t>
                      </m:r>
                      <m:r>
                        <a:rPr lang="en-US" sz="2000" b="0" i="1" smtClean="0">
                          <a:latin typeface="Cambria Math" panose="02040503050406030204" pitchFamily="18" charset="0"/>
                        </a:rPr>
                        <m:t>𝑐𝑛𝑙𝑔</m:t>
                      </m:r>
                      <m:r>
                        <a:rPr lang="en-US" sz="2000" b="0" i="0" smtClean="0">
                          <a:latin typeface="Cambria Math" panose="02040503050406030204" pitchFamily="18" charset="0"/>
                        </a:rPr>
                        <m:t>2+ </m:t>
                      </m:r>
                      <m:r>
                        <m:rPr>
                          <m:sty m:val="p"/>
                        </m:rPr>
                        <a:rPr lang="en-US" sz="2000">
                          <a:latin typeface="Cambria Math" panose="02040503050406030204" pitchFamily="18" charset="0"/>
                        </a:rPr>
                        <m:t>Θ</m:t>
                      </m:r>
                      <m:r>
                        <a:rPr lang="en-US" sz="2000" i="1">
                          <a:latin typeface="Cambria Math" panose="02040503050406030204" pitchFamily="18" charset="0"/>
                        </a:rPr>
                        <m:t>(</m:t>
                      </m:r>
                      <m:r>
                        <a:rPr lang="en-US" sz="2000" i="1">
                          <a:latin typeface="Cambria Math" panose="02040503050406030204" pitchFamily="18" charset="0"/>
                        </a:rPr>
                        <m:t>𝑛</m:t>
                      </m:r>
                      <m:r>
                        <a:rPr lang="en-US" sz="2000" i="1">
                          <a:latin typeface="Cambria Math" panose="02040503050406030204" pitchFamily="18" charset="0"/>
                        </a:rPr>
                        <m:t>)</m:t>
                      </m:r>
                    </m:oMath>
                  </m:oMathPara>
                </a14:m>
                <a:endParaRPr lang="en-US" sz="2000" dirty="0"/>
              </a:p>
              <a:p>
                <a:pPr marL="0" indent="0">
                  <a:buNone/>
                </a:pPr>
                <a14:m>
                  <m:oMathPara xmlns:m="http://schemas.openxmlformats.org/officeDocument/2006/math">
                    <m:oMathParaPr>
                      <m:jc m:val="left"/>
                    </m:oMathParaPr>
                    <m:oMath xmlns:m="http://schemas.openxmlformats.org/officeDocument/2006/math">
                      <m:r>
                        <a:rPr lang="en-US" sz="2000" i="1" smtClean="0">
                          <a:latin typeface="Cambria Math" panose="02040503050406030204" pitchFamily="18" charset="0"/>
                        </a:rPr>
                        <m:t>𝑇</m:t>
                      </m:r>
                      <m:d>
                        <m:dPr>
                          <m:ctrlPr>
                            <a:rPr lang="en-US" sz="2000" i="1">
                              <a:latin typeface="Cambria Math" panose="02040503050406030204" pitchFamily="18" charset="0"/>
                            </a:rPr>
                          </m:ctrlPr>
                        </m:dPr>
                        <m:e>
                          <m:r>
                            <a:rPr lang="en-US" sz="2000" i="1">
                              <a:latin typeface="Cambria Math" panose="02040503050406030204" pitchFamily="18" charset="0"/>
                            </a:rPr>
                            <m:t>𝑛</m:t>
                          </m:r>
                        </m:e>
                      </m:d>
                      <m:r>
                        <a:rPr lang="en-US" sz="2000" b="0" i="0" smtClean="0">
                          <a:latin typeface="Cambria Math" panose="02040503050406030204" pitchFamily="18" charset="0"/>
                        </a:rPr>
                        <m:t>≤</m:t>
                      </m:r>
                      <m:r>
                        <m:rPr>
                          <m:sty m:val="p"/>
                        </m:rPr>
                        <a:rPr lang="en-US" sz="2000" b="0" i="0" smtClean="0">
                          <a:latin typeface="Cambria Math" panose="02040503050406030204" pitchFamily="18" charset="0"/>
                        </a:rPr>
                        <m:t>cnlg</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e>
                      </m:d>
                      <m:r>
                        <a:rPr lang="en-US" sz="2000" b="0" i="1" smtClean="0">
                          <a:latin typeface="Cambria Math" panose="02040503050406030204" pitchFamily="18" charset="0"/>
                        </a:rPr>
                        <m:t> −</m:t>
                      </m:r>
                      <m:r>
                        <a:rPr lang="en-US" sz="2000" b="0" i="1" smtClean="0">
                          <a:latin typeface="Cambria Math" panose="02040503050406030204" pitchFamily="18" charset="0"/>
                        </a:rPr>
                        <m:t>𝑐𝑛</m:t>
                      </m:r>
                      <m:r>
                        <a:rPr lang="en-US" sz="2000" b="0" i="0" smtClean="0">
                          <a:latin typeface="Cambria Math" panose="02040503050406030204" pitchFamily="18" charset="0"/>
                        </a:rPr>
                        <m:t>+ </m:t>
                      </m:r>
                      <m:r>
                        <m:rPr>
                          <m:sty m:val="p"/>
                        </m:rPr>
                        <a:rPr lang="en-US" sz="2000">
                          <a:latin typeface="Cambria Math" panose="02040503050406030204" pitchFamily="18" charset="0"/>
                        </a:rPr>
                        <m:t>Θ</m:t>
                      </m:r>
                      <m:r>
                        <a:rPr lang="en-US" sz="2000" i="1">
                          <a:latin typeface="Cambria Math" panose="02040503050406030204" pitchFamily="18" charset="0"/>
                        </a:rPr>
                        <m:t>(</m:t>
                      </m:r>
                      <m:r>
                        <a:rPr lang="en-US" sz="2000" i="1">
                          <a:latin typeface="Cambria Math" panose="02040503050406030204" pitchFamily="18" charset="0"/>
                        </a:rPr>
                        <m:t>𝑛</m:t>
                      </m:r>
                      <m:r>
                        <a:rPr lang="en-US" sz="2000" i="1">
                          <a:latin typeface="Cambria Math" panose="02040503050406030204" pitchFamily="18" charset="0"/>
                        </a:rPr>
                        <m:t>)</m:t>
                      </m:r>
                    </m:oMath>
                  </m:oMathPara>
                </a14:m>
                <a:endParaRPr lang="en-US" sz="2000" dirty="0"/>
              </a:p>
              <a:p>
                <a:pPr marL="0" indent="0">
                  <a:buNone/>
                </a:pPr>
                <a:endParaRPr lang="en-US" sz="2000" dirty="0"/>
              </a:p>
              <a:p>
                <a:pPr marL="0" indent="0">
                  <a:buNone/>
                </a:pPr>
                <a14:m>
                  <m:oMathPara xmlns:m="http://schemas.openxmlformats.org/officeDocument/2006/math">
                    <m:oMathParaPr>
                      <m:jc m:val="left"/>
                    </m:oMathParaPr>
                    <m:oMath xmlns:m="http://schemas.openxmlformats.org/officeDocument/2006/math">
                      <m:r>
                        <a:rPr lang="en-US" sz="2000" i="1" smtClean="0">
                          <a:latin typeface="Cambria Math" panose="02040503050406030204" pitchFamily="18" charset="0"/>
                        </a:rPr>
                        <m:t>𝑇</m:t>
                      </m:r>
                      <m:d>
                        <m:dPr>
                          <m:ctrlPr>
                            <a:rPr lang="en-US" sz="2000" i="1">
                              <a:latin typeface="Cambria Math" panose="02040503050406030204" pitchFamily="18" charset="0"/>
                            </a:rPr>
                          </m:ctrlPr>
                        </m:dPr>
                        <m:e>
                          <m:r>
                            <a:rPr lang="en-US" sz="2000" i="1">
                              <a:latin typeface="Cambria Math" panose="02040503050406030204" pitchFamily="18" charset="0"/>
                            </a:rPr>
                            <m:t>𝑛</m:t>
                          </m:r>
                        </m:e>
                      </m:d>
                      <m:r>
                        <a:rPr lang="en-US" sz="2000" b="0" i="0" smtClean="0">
                          <a:latin typeface="Cambria Math" panose="02040503050406030204" pitchFamily="18" charset="0"/>
                        </a:rPr>
                        <m:t>≤</m:t>
                      </m:r>
                      <m:r>
                        <m:rPr>
                          <m:sty m:val="p"/>
                        </m:rPr>
                        <a:rPr lang="en-US" sz="2000" b="0" i="0" smtClean="0">
                          <a:latin typeface="Cambria Math" panose="02040503050406030204" pitchFamily="18" charset="0"/>
                        </a:rPr>
                        <m:t>cnlg</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e>
                      </m:d>
                    </m:oMath>
                  </m:oMathPara>
                </a14:m>
                <a:endParaRPr lang="en-US" sz="2000" dirty="0"/>
              </a:p>
              <a:p>
                <a:pPr marL="0" indent="0">
                  <a:buNone/>
                </a:pPr>
                <a:endParaRPr lang="en-US" sz="2000" dirty="0"/>
              </a:p>
              <a:p>
                <a:pPr marL="0" indent="0">
                  <a:buNone/>
                </a:pPr>
                <a:endParaRPr lang="en-US" sz="200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6B7D4606-4228-9FFD-F37E-C7459B308AF1}"/>
                  </a:ext>
                </a:extLst>
              </p:cNvPr>
              <p:cNvSpPr>
                <a:spLocks noGrp="1" noRot="1" noChangeAspect="1" noMove="1" noResize="1" noEditPoints="1" noAdjustHandles="1" noChangeArrowheads="1" noChangeShapeType="1" noTextEdit="1"/>
              </p:cNvSpPr>
              <p:nvPr>
                <p:ph idx="1"/>
              </p:nvPr>
            </p:nvSpPr>
            <p:spPr>
              <a:xfrm>
                <a:off x="628650" y="1390910"/>
                <a:ext cx="7886700" cy="5101964"/>
              </a:xfrm>
              <a:blipFill>
                <a:blip r:embed="rId2"/>
                <a:stretch>
                  <a:fillRect l="-1391" t="-19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C6F0B2A-4002-6B73-7306-335E8EEA2F7B}"/>
                  </a:ext>
                </a:extLst>
              </p:cNvPr>
              <p:cNvSpPr txBox="1"/>
              <p:nvPr/>
            </p:nvSpPr>
            <p:spPr>
              <a:xfrm>
                <a:off x="3013023" y="4941971"/>
                <a:ext cx="4756880" cy="369332"/>
              </a:xfrm>
              <a:prstGeom prst="rect">
                <a:avLst/>
              </a:prstGeom>
              <a:noFill/>
            </p:spPr>
            <p:txBody>
              <a:bodyPr wrap="none" rtlCol="0">
                <a:spAutoFit/>
              </a:bodyPr>
              <a:lstStyle/>
              <a:p>
                <a:r>
                  <a:rPr lang="en-US" dirty="0">
                    <a:solidFill>
                      <a:srgbClr val="FF0000"/>
                    </a:solidFill>
                  </a:rPr>
                  <a:t>If </a:t>
                </a:r>
                <a14:m>
                  <m:oMath xmlns:m="http://schemas.openxmlformats.org/officeDocument/2006/math">
                    <m:sSub>
                      <m:sSubPr>
                        <m:ctrlPr>
                          <a:rPr lang="en-US" b="0" i="1" dirty="0" smtClean="0">
                            <a:solidFill>
                              <a:srgbClr val="FF0000"/>
                            </a:solidFill>
                            <a:latin typeface="Cambria Math" panose="02040503050406030204" pitchFamily="18" charset="0"/>
                          </a:rPr>
                        </m:ctrlPr>
                      </m:sSubPr>
                      <m:e>
                        <m:r>
                          <m:rPr>
                            <m:sty m:val="p"/>
                          </m:rPr>
                          <a:rPr lang="en-US" dirty="0" smtClean="0">
                            <a:solidFill>
                              <a:srgbClr val="FF0000"/>
                            </a:solidFill>
                            <a:latin typeface="Cambria Math" panose="02040503050406030204" pitchFamily="18" charset="0"/>
                          </a:rPr>
                          <m:t>n</m:t>
                        </m:r>
                      </m:e>
                      <m:sub>
                        <m:r>
                          <a:rPr lang="en-US" b="0" i="0" dirty="0" smtClean="0">
                            <a:solidFill>
                              <a:srgbClr val="FF0000"/>
                            </a:solidFill>
                            <a:latin typeface="Cambria Math" panose="02040503050406030204" pitchFamily="18" charset="0"/>
                          </a:rPr>
                          <m:t>0</m:t>
                        </m:r>
                      </m:sub>
                    </m:sSub>
                    <m:r>
                      <m:rPr>
                        <m:sty m:val="p"/>
                      </m:rPr>
                      <a:rPr lang="en-US" dirty="0">
                        <a:solidFill>
                          <a:srgbClr val="FF0000"/>
                        </a:solidFill>
                        <a:latin typeface="Cambria Math" panose="02040503050406030204" pitchFamily="18" charset="0"/>
                      </a:rPr>
                      <m:t>is</m:t>
                    </m:r>
                    <m:r>
                      <a:rPr lang="en-US" dirty="0">
                        <a:solidFill>
                          <a:srgbClr val="FF0000"/>
                        </a:solidFill>
                        <a:latin typeface="Cambria Math" panose="02040503050406030204" pitchFamily="18" charset="0"/>
                      </a:rPr>
                      <m:t> </m:t>
                    </m:r>
                    <m:r>
                      <m:rPr>
                        <m:sty m:val="p"/>
                      </m:rPr>
                      <a:rPr lang="en-US" dirty="0">
                        <a:solidFill>
                          <a:srgbClr val="FF0000"/>
                        </a:solidFill>
                        <a:latin typeface="Cambria Math" panose="02040503050406030204" pitchFamily="18" charset="0"/>
                      </a:rPr>
                      <m:t>sufficiently</m:t>
                    </m:r>
                    <m:r>
                      <a:rPr lang="en-US" dirty="0">
                        <a:solidFill>
                          <a:srgbClr val="FF0000"/>
                        </a:solidFill>
                        <a:latin typeface="Cambria Math" panose="02040503050406030204" pitchFamily="18" charset="0"/>
                      </a:rPr>
                      <m:t> </m:t>
                    </m:r>
                    <m:r>
                      <m:rPr>
                        <m:sty m:val="p"/>
                      </m:rPr>
                      <a:rPr lang="en-US" i="0" dirty="0">
                        <a:solidFill>
                          <a:srgbClr val="FF0000"/>
                        </a:solidFill>
                        <a:latin typeface="Cambria Math" panose="02040503050406030204" pitchFamily="18" charset="0"/>
                      </a:rPr>
                      <m:t>large</m:t>
                    </m:r>
                    <m:r>
                      <a:rPr lang="en-US" i="0" dirty="0">
                        <a:solidFill>
                          <a:srgbClr val="FF0000"/>
                        </a:solidFill>
                        <a:latin typeface="Cambria Math" panose="02040503050406030204" pitchFamily="18" charset="0"/>
                      </a:rPr>
                      <m:t> </m:t>
                    </m:r>
                    <m:r>
                      <m:rPr>
                        <m:sty m:val="p"/>
                      </m:rPr>
                      <a:rPr lang="en-US" i="0" dirty="0">
                        <a:solidFill>
                          <a:srgbClr val="FF0000"/>
                        </a:solidFill>
                        <a:latin typeface="Cambria Math" panose="02040503050406030204" pitchFamily="18" charset="0"/>
                      </a:rPr>
                      <m:t>and</m:t>
                    </m:r>
                  </m:oMath>
                </a14:m>
                <a:r>
                  <a:rPr lang="en-US" dirty="0">
                    <a:solidFill>
                      <a:srgbClr val="FF0000"/>
                    </a:solidFill>
                  </a:rPr>
                  <a:t> cn dominates </a:t>
                </a:r>
                <a14:m>
                  <m:oMath xmlns:m="http://schemas.openxmlformats.org/officeDocument/2006/math">
                    <m:r>
                      <m:rPr>
                        <m:sty m:val="p"/>
                      </m:rPr>
                      <a:rPr lang="en-US" b="0" i="0" smtClean="0">
                        <a:solidFill>
                          <a:srgbClr val="FF0000"/>
                        </a:solidFill>
                        <a:latin typeface="Cambria Math" panose="02040503050406030204" pitchFamily="18" charset="0"/>
                      </a:rPr>
                      <m:t>Θ</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𝑛</m:t>
                    </m:r>
                    <m:r>
                      <a:rPr lang="en-US" b="0" i="1" smtClean="0">
                        <a:solidFill>
                          <a:srgbClr val="FF0000"/>
                        </a:solidFill>
                        <a:latin typeface="Cambria Math" panose="02040503050406030204" pitchFamily="18" charset="0"/>
                      </a:rPr>
                      <m:t>)</m:t>
                    </m:r>
                  </m:oMath>
                </a14:m>
                <a:endParaRPr lang="en-US" dirty="0">
                  <a:solidFill>
                    <a:srgbClr val="FF0000"/>
                  </a:solidFill>
                </a:endParaRPr>
              </a:p>
            </p:txBody>
          </p:sp>
        </mc:Choice>
        <mc:Fallback xmlns="">
          <p:sp>
            <p:nvSpPr>
              <p:cNvPr id="4" name="TextBox 3">
                <a:extLst>
                  <a:ext uri="{FF2B5EF4-FFF2-40B4-BE49-F238E27FC236}">
                    <a16:creationId xmlns:a16="http://schemas.microsoft.com/office/drawing/2014/main" id="{0C6F0B2A-4002-6B73-7306-335E8EEA2F7B}"/>
                  </a:ext>
                </a:extLst>
              </p:cNvPr>
              <p:cNvSpPr txBox="1">
                <a:spLocks noRot="1" noChangeAspect="1" noMove="1" noResize="1" noEditPoints="1" noAdjustHandles="1" noChangeArrowheads="1" noChangeShapeType="1" noTextEdit="1"/>
              </p:cNvSpPr>
              <p:nvPr/>
            </p:nvSpPr>
            <p:spPr>
              <a:xfrm>
                <a:off x="3013023" y="4941971"/>
                <a:ext cx="4756880" cy="369332"/>
              </a:xfrm>
              <a:prstGeom prst="rect">
                <a:avLst/>
              </a:prstGeom>
              <a:blipFill>
                <a:blip r:embed="rId3"/>
                <a:stretch>
                  <a:fillRect l="-1024"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2571077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16998-D0F0-AC5B-608A-1964298C9004}"/>
              </a:ext>
            </a:extLst>
          </p:cNvPr>
          <p:cNvSpPr>
            <a:spLocks noGrp="1"/>
          </p:cNvSpPr>
          <p:nvPr>
            <p:ph type="title"/>
          </p:nvPr>
        </p:nvSpPr>
        <p:spPr/>
        <p:txBody>
          <a:bodyPr/>
          <a:lstStyle/>
          <a:p>
            <a:r>
              <a:rPr lang="en-US" dirty="0"/>
              <a:t>Substitution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520AC3-B2DD-12B1-4476-E3335523FE23}"/>
                  </a:ext>
                </a:extLst>
              </p:cNvPr>
              <p:cNvSpPr>
                <a:spLocks noGrp="1"/>
              </p:cNvSpPr>
              <p:nvPr>
                <p:ph idx="1"/>
              </p:nvPr>
            </p:nvSpPr>
            <p:spPr/>
            <p:txBody>
              <a:bodyPr/>
              <a:lstStyle/>
              <a:p>
                <a:r>
                  <a:rPr lang="en-US" dirty="0"/>
                  <a:t>Base Case</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&lt;2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oMath>
                </a14:m>
                <a:endParaRPr lang="en-US" dirty="0"/>
              </a:p>
              <a:p>
                <a:pPr lvl="1"/>
                <a:endParaRPr lang="en-US" dirty="0"/>
              </a:p>
              <a:p>
                <a:r>
                  <a:rPr lang="en-US" b="0" dirty="0"/>
                  <a:t>Assuming </a:t>
                </a:r>
                <a:endParaRPr lang="en-US" b="0" i="1" dirty="0">
                  <a:latin typeface="Cambria Math" panose="02040503050406030204" pitchFamily="18" charset="0"/>
                </a:endParaRP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0</m:t>
                        </m:r>
                      </m:sub>
                    </m:sSub>
                    <m:r>
                      <a:rPr lang="en-US" b="0" i="1" smtClean="0">
                        <a:latin typeface="Cambria Math" panose="02040503050406030204" pitchFamily="18" charset="0"/>
                      </a:rPr>
                      <m:t>=2</m:t>
                    </m:r>
                  </m:oMath>
                </a14:m>
                <a:endParaRPr lang="en-US" b="0" dirty="0"/>
              </a:p>
              <a:p>
                <a:pPr lvl="1"/>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m:rPr>
                        <m:sty m:val="p"/>
                      </m:rPr>
                      <a:rPr lang="en-US" b="0" i="0" smtClean="0">
                        <a:latin typeface="Cambria Math" panose="02040503050406030204" pitchFamily="18" charset="0"/>
                      </a:rPr>
                      <m:t>max</m:t>
                    </m:r>
                    <m:r>
                      <a:rPr lang="en-US" b="0" i="1" smtClean="0">
                        <a:latin typeface="Cambria Math" panose="02040503050406030204" pitchFamily="18" charset="0"/>
                      </a:rPr>
                      <m:t>⁡(</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2</m:t>
                        </m:r>
                      </m:e>
                    </m:d>
                    <m:r>
                      <a:rPr lang="en-US" b="0" i="1" smtClean="0">
                        <a:latin typeface="Cambria Math" panose="02040503050406030204" pitchFamily="18" charset="0"/>
                      </a:rPr>
                      <m:t>, </m:t>
                    </m:r>
                    <m:r>
                      <a:rPr lang="en-US" b="0" i="1" smtClean="0">
                        <a:latin typeface="Cambria Math" panose="02040503050406030204" pitchFamily="18" charset="0"/>
                      </a:rPr>
                      <m:t>𝑇</m:t>
                    </m:r>
                    <m:r>
                      <a:rPr lang="en-US" b="0" i="1" smtClean="0">
                        <a:latin typeface="Cambria Math" panose="02040503050406030204" pitchFamily="18" charset="0"/>
                      </a:rPr>
                      <m:t>(3))</m:t>
                    </m:r>
                  </m:oMath>
                </a14:m>
                <a:endParaRPr lang="en-US" dirty="0"/>
              </a:p>
              <a:p>
                <a:pPr marL="457200" lvl="1" indent="0">
                  <a:buNone/>
                </a:pPr>
                <a:endParaRPr lang="en-US" dirty="0"/>
              </a:p>
              <a:p>
                <a:r>
                  <a:rPr lang="en-US" dirty="0"/>
                  <a:t>We get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𝑐𝑛𝑙𝑔𝑛</m:t>
                    </m:r>
                  </m:oMath>
                </a14:m>
                <a:r>
                  <a:rPr lang="en-US" dirty="0"/>
                  <a:t> </a:t>
                </a:r>
              </a:p>
              <a:p>
                <a:pPr lvl="1"/>
                <a:endParaRPr lang="en-US" dirty="0"/>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60520AC3-B2DD-12B1-4476-E3335523FE23}"/>
                  </a:ext>
                </a:extLst>
              </p:cNvPr>
              <p:cNvSpPr>
                <a:spLocks noGrp="1" noRot="1" noChangeAspect="1" noMove="1" noResize="1" noEditPoints="1" noAdjustHandles="1" noChangeArrowheads="1" noChangeShapeType="1" noTextEdit="1"/>
              </p:cNvSpPr>
              <p:nvPr>
                <p:ph idx="1"/>
              </p:nvPr>
            </p:nvSpPr>
            <p:spPr>
              <a:blipFill>
                <a:blip r:embed="rId2"/>
                <a:stretch>
                  <a:fillRect l="-1391" t="-2241"/>
                </a:stretch>
              </a:blipFill>
            </p:spPr>
            <p:txBody>
              <a:bodyPr/>
              <a:lstStyle/>
              <a:p>
                <a:r>
                  <a:rPr lang="en-US">
                    <a:noFill/>
                  </a:rPr>
                  <a:t> </a:t>
                </a:r>
              </a:p>
            </p:txBody>
          </p:sp>
        </mc:Fallback>
      </mc:AlternateContent>
    </p:spTree>
    <p:extLst>
      <p:ext uri="{BB962C8B-B14F-4D97-AF65-F5344CB8AC3E}">
        <p14:creationId xmlns:p14="http://schemas.microsoft.com/office/powerpoint/2010/main" val="3446659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844" y="-96638"/>
            <a:ext cx="7886700" cy="1325563"/>
          </a:xfrm>
        </p:spPr>
        <p:txBody>
          <a:bodyPr/>
          <a:lstStyle/>
          <a:p>
            <a:r>
              <a:rPr lang="en-US" dirty="0"/>
              <a:t>Insertion Sort </a:t>
            </a:r>
            <a:br>
              <a:rPr lang="en-US" dirty="0"/>
            </a:br>
            <a:r>
              <a:rPr lang="en-US" sz="2400" dirty="0"/>
              <a:t>example</a:t>
            </a:r>
            <a:endParaRPr lang="en-US" sz="1400" dirty="0"/>
          </a:p>
        </p:txBody>
      </p:sp>
      <p:grpSp>
        <p:nvGrpSpPr>
          <p:cNvPr id="105" name="Group 104"/>
          <p:cNvGrpSpPr/>
          <p:nvPr/>
        </p:nvGrpSpPr>
        <p:grpSpPr>
          <a:xfrm>
            <a:off x="5579901" y="156461"/>
            <a:ext cx="3219372" cy="595311"/>
            <a:chOff x="1583251" y="3296092"/>
            <a:chExt cx="3587074" cy="705202"/>
          </a:xfrm>
          <a:solidFill>
            <a:schemeClr val="accent4">
              <a:lumMod val="20000"/>
              <a:lumOff val="80000"/>
            </a:schemeClr>
          </a:solidFill>
        </p:grpSpPr>
        <p:sp>
          <p:nvSpPr>
            <p:cNvPr id="106" name="Rectangle 105"/>
            <p:cNvSpPr/>
            <p:nvPr/>
          </p:nvSpPr>
          <p:spPr>
            <a:xfrm>
              <a:off x="2313169" y="3296092"/>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107" name="Rectangle 106"/>
            <p:cNvSpPr/>
            <p:nvPr/>
          </p:nvSpPr>
          <p:spPr>
            <a:xfrm>
              <a:off x="1583251"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108" name="Rectangle 107"/>
            <p:cNvSpPr/>
            <p:nvPr/>
          </p:nvSpPr>
          <p:spPr>
            <a:xfrm>
              <a:off x="3012192"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109" name="Rectangle 108"/>
            <p:cNvSpPr/>
            <p:nvPr/>
          </p:nvSpPr>
          <p:spPr>
            <a:xfrm>
              <a:off x="3738658"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110" name="Rectangle 109"/>
            <p:cNvSpPr/>
            <p:nvPr/>
          </p:nvSpPr>
          <p:spPr>
            <a:xfrm>
              <a:off x="4465124" y="3296092"/>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sp>
        <p:nvSpPr>
          <p:cNvPr id="3" name="TextBox 2"/>
          <p:cNvSpPr txBox="1"/>
          <p:nvPr/>
        </p:nvSpPr>
        <p:spPr>
          <a:xfrm>
            <a:off x="312480" y="1369179"/>
            <a:ext cx="4773817" cy="2308324"/>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Insertion-Sort(A, n)</a:t>
            </a:r>
          </a:p>
          <a:p>
            <a:r>
              <a:rPr lang="en-US" sz="1600" dirty="0">
                <a:latin typeface="Courier New" panose="02070309020205020404" pitchFamily="49" charset="0"/>
                <a:cs typeface="Courier New" panose="02070309020205020404" pitchFamily="49" charset="0"/>
              </a:rPr>
              <a:t>    for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1 to n – 1</a:t>
            </a:r>
          </a:p>
          <a:p>
            <a:r>
              <a:rPr lang="en-US" sz="1600" dirty="0">
                <a:latin typeface="Courier New" panose="02070309020205020404" pitchFamily="49" charset="0"/>
                <a:cs typeface="Courier New" panose="02070309020205020404" pitchFamily="49" charset="0"/>
              </a:rPr>
              <a:t>	key = A[</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j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1</a:t>
            </a:r>
          </a:p>
          <a:p>
            <a:r>
              <a:rPr lang="en-US" sz="1600" dirty="0">
                <a:latin typeface="Courier New" panose="02070309020205020404" pitchFamily="49" charset="0"/>
                <a:cs typeface="Courier New" panose="02070309020205020404" pitchFamily="49" charset="0"/>
              </a:rPr>
              <a:t>	while j &gt;= 0 and A[j] &gt; key</a:t>
            </a:r>
          </a:p>
          <a:p>
            <a:r>
              <a:rPr lang="en-US" sz="1600" dirty="0">
                <a:latin typeface="Courier New" panose="02070309020205020404" pitchFamily="49" charset="0"/>
                <a:cs typeface="Courier New" panose="02070309020205020404" pitchFamily="49" charset="0"/>
              </a:rPr>
              <a:t>	    A[j + 1] = A[j]</a:t>
            </a:r>
          </a:p>
          <a:p>
            <a:r>
              <a:rPr lang="en-US" sz="1600" dirty="0">
                <a:latin typeface="Courier New" panose="02070309020205020404" pitchFamily="49" charset="0"/>
                <a:cs typeface="Courier New" panose="02070309020205020404" pitchFamily="49" charset="0"/>
              </a:rPr>
              <a:t>	    j = j – 1</a:t>
            </a:r>
          </a:p>
          <a:p>
            <a:r>
              <a:rPr lang="en-US" sz="1600" dirty="0">
                <a:latin typeface="Courier New" panose="02070309020205020404" pitchFamily="49" charset="0"/>
                <a:cs typeface="Courier New" panose="02070309020205020404" pitchFamily="49" charset="0"/>
              </a:rPr>
              <a:t>	A[j + 1] = key</a:t>
            </a:r>
          </a:p>
          <a:p>
            <a:endParaRPr lang="en-US" sz="1600" dirty="0">
              <a:latin typeface="Courier New" panose="02070309020205020404" pitchFamily="49" charset="0"/>
              <a:cs typeface="Courier New" panose="02070309020205020404" pitchFamily="49" charset="0"/>
            </a:endParaRPr>
          </a:p>
        </p:txBody>
      </p:sp>
      <p:grpSp>
        <p:nvGrpSpPr>
          <p:cNvPr id="24" name="Group 23"/>
          <p:cNvGrpSpPr/>
          <p:nvPr/>
        </p:nvGrpSpPr>
        <p:grpSpPr>
          <a:xfrm>
            <a:off x="5142503" y="2279523"/>
            <a:ext cx="3219372" cy="595311"/>
            <a:chOff x="1583251" y="3296092"/>
            <a:chExt cx="3587074" cy="705202"/>
          </a:xfrm>
        </p:grpSpPr>
        <p:sp>
          <p:nvSpPr>
            <p:cNvPr id="25" name="Rectangle 24"/>
            <p:cNvSpPr/>
            <p:nvPr/>
          </p:nvSpPr>
          <p:spPr>
            <a:xfrm>
              <a:off x="2313169" y="3296092"/>
              <a:ext cx="705201" cy="705201"/>
            </a:xfrm>
            <a:prstGeom prst="rect">
              <a:avLst/>
            </a:prstGeom>
            <a:solidFill>
              <a:schemeClr val="accent2">
                <a:lumMod val="40000"/>
                <a:lumOff val="60000"/>
              </a:schemeClr>
            </a:solidFill>
            <a:ln w="508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26" name="Rectangle 25"/>
            <p:cNvSpPr/>
            <p:nvPr/>
          </p:nvSpPr>
          <p:spPr>
            <a:xfrm>
              <a:off x="1583251"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27" name="Rectangle 26"/>
            <p:cNvSpPr/>
            <p:nvPr/>
          </p:nvSpPr>
          <p:spPr>
            <a:xfrm>
              <a:off x="3012192" y="3296093"/>
              <a:ext cx="705201" cy="705201"/>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28" name="Rectangle 27"/>
            <p:cNvSpPr/>
            <p:nvPr/>
          </p:nvSpPr>
          <p:spPr>
            <a:xfrm>
              <a:off x="373865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29" name="Rectangle 28"/>
            <p:cNvSpPr/>
            <p:nvPr/>
          </p:nvSpPr>
          <p:spPr>
            <a:xfrm>
              <a:off x="4465124"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grpSp>
        <p:nvGrpSpPr>
          <p:cNvPr id="16" name="Group 15"/>
          <p:cNvGrpSpPr/>
          <p:nvPr/>
        </p:nvGrpSpPr>
        <p:grpSpPr>
          <a:xfrm>
            <a:off x="5148620" y="3009773"/>
            <a:ext cx="3219372" cy="595311"/>
            <a:chOff x="5148620" y="3009773"/>
            <a:chExt cx="3219372" cy="595311"/>
          </a:xfrm>
          <a:solidFill>
            <a:schemeClr val="accent4">
              <a:lumMod val="20000"/>
              <a:lumOff val="80000"/>
            </a:schemeClr>
          </a:solidFill>
        </p:grpSpPr>
        <p:sp>
          <p:nvSpPr>
            <p:cNvPr id="32" name="Rectangle 31"/>
            <p:cNvSpPr/>
            <p:nvPr/>
          </p:nvSpPr>
          <p:spPr>
            <a:xfrm>
              <a:off x="5148620" y="3009774"/>
              <a:ext cx="632913" cy="595310"/>
            </a:xfrm>
            <a:prstGeom prst="rect">
              <a:avLst/>
            </a:prstGeom>
            <a:solidFill>
              <a:schemeClr val="accent2">
                <a:lumMod val="40000"/>
                <a:lumOff val="60000"/>
              </a:schemeClr>
            </a:solidFill>
            <a:ln w="508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31" name="Rectangle 30"/>
            <p:cNvSpPr/>
            <p:nvPr/>
          </p:nvSpPr>
          <p:spPr>
            <a:xfrm>
              <a:off x="5803716" y="3009773"/>
              <a:ext cx="632913" cy="595310"/>
            </a:xfrm>
            <a:prstGeom prst="rect">
              <a:avLst/>
            </a:prstGeom>
            <a:grpFill/>
            <a:ln w="508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p>
          </p:txBody>
        </p:sp>
        <p:sp>
          <p:nvSpPr>
            <p:cNvPr id="33" name="Rectangle 32"/>
            <p:cNvSpPr/>
            <p:nvPr/>
          </p:nvSpPr>
          <p:spPr>
            <a:xfrm>
              <a:off x="6431084" y="3009774"/>
              <a:ext cx="632913" cy="595310"/>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34" name="Rectangle 33"/>
            <p:cNvSpPr/>
            <p:nvPr/>
          </p:nvSpPr>
          <p:spPr>
            <a:xfrm>
              <a:off x="7083082" y="3009774"/>
              <a:ext cx="632913" cy="595310"/>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35" name="Rectangle 34"/>
            <p:cNvSpPr/>
            <p:nvPr/>
          </p:nvSpPr>
          <p:spPr>
            <a:xfrm>
              <a:off x="7735079" y="3009773"/>
              <a:ext cx="632913" cy="595310"/>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sp>
        <p:nvSpPr>
          <p:cNvPr id="36" name="TextBox 35"/>
          <p:cNvSpPr txBox="1"/>
          <p:nvPr/>
        </p:nvSpPr>
        <p:spPr>
          <a:xfrm>
            <a:off x="4993722" y="1368362"/>
            <a:ext cx="3495402" cy="830997"/>
          </a:xfrm>
          <a:prstGeom prst="rect">
            <a:avLst/>
          </a:prstGeom>
          <a:noFill/>
        </p:spPr>
        <p:txBody>
          <a:bodyPr wrap="square" rtlCol="0">
            <a:spAutoFit/>
          </a:bodyPr>
          <a:lstStyle/>
          <a:p>
            <a:r>
              <a:rPr lang="en-US" sz="2400" dirty="0">
                <a:solidFill>
                  <a:srgbClr val="F26021"/>
                </a:solidFill>
              </a:rPr>
              <a:t>Then move A[2]:</a:t>
            </a:r>
          </a:p>
          <a:p>
            <a:r>
              <a:rPr lang="en-US" sz="2400" dirty="0">
                <a:solidFill>
                  <a:srgbClr val="F26021"/>
                </a:solidFill>
              </a:rPr>
              <a:t>key = 3 </a:t>
            </a:r>
          </a:p>
        </p:txBody>
      </p:sp>
      <p:grpSp>
        <p:nvGrpSpPr>
          <p:cNvPr id="37" name="Group 36"/>
          <p:cNvGrpSpPr/>
          <p:nvPr/>
        </p:nvGrpSpPr>
        <p:grpSpPr>
          <a:xfrm>
            <a:off x="5148621" y="3740022"/>
            <a:ext cx="3219375" cy="595312"/>
            <a:chOff x="1583250" y="3296092"/>
            <a:chExt cx="3587075" cy="705203"/>
          </a:xfrm>
        </p:grpSpPr>
        <p:sp>
          <p:nvSpPr>
            <p:cNvPr id="38" name="Rectangle 37"/>
            <p:cNvSpPr/>
            <p:nvPr/>
          </p:nvSpPr>
          <p:spPr>
            <a:xfrm>
              <a:off x="2313166"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39" name="Rectangle 38"/>
            <p:cNvSpPr/>
            <p:nvPr/>
          </p:nvSpPr>
          <p:spPr>
            <a:xfrm>
              <a:off x="1583250" y="3296093"/>
              <a:ext cx="705201" cy="705201"/>
            </a:xfrm>
            <a:prstGeom prst="rect">
              <a:avLst/>
            </a:prstGeom>
            <a:solidFill>
              <a:schemeClr val="accent4">
                <a:lumMod val="20000"/>
                <a:lumOff val="80000"/>
              </a:schemeClr>
            </a:solidFill>
            <a:ln w="508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41" name="Rectangle 40"/>
            <p:cNvSpPr/>
            <p:nvPr/>
          </p:nvSpPr>
          <p:spPr>
            <a:xfrm>
              <a:off x="3012190"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42" name="Rectangle 41"/>
            <p:cNvSpPr/>
            <p:nvPr/>
          </p:nvSpPr>
          <p:spPr>
            <a:xfrm>
              <a:off x="3738656" y="3296094"/>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43" name="Rectangle 42"/>
            <p:cNvSpPr/>
            <p:nvPr/>
          </p:nvSpPr>
          <p:spPr>
            <a:xfrm>
              <a:off x="4465124"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grpSp>
        <p:nvGrpSpPr>
          <p:cNvPr id="44" name="Group 43"/>
          <p:cNvGrpSpPr/>
          <p:nvPr/>
        </p:nvGrpSpPr>
        <p:grpSpPr>
          <a:xfrm>
            <a:off x="5131737" y="4474358"/>
            <a:ext cx="3219372" cy="595311"/>
            <a:chOff x="1583251" y="3296092"/>
            <a:chExt cx="3587074" cy="705202"/>
          </a:xfrm>
        </p:grpSpPr>
        <p:sp>
          <p:nvSpPr>
            <p:cNvPr id="45" name="Rectangle 44"/>
            <p:cNvSpPr/>
            <p:nvPr/>
          </p:nvSpPr>
          <p:spPr>
            <a:xfrm>
              <a:off x="2313169" y="3296092"/>
              <a:ext cx="705201" cy="705201"/>
            </a:xfrm>
            <a:prstGeom prst="rect">
              <a:avLst/>
            </a:prstGeom>
            <a:solidFill>
              <a:schemeClr val="accent4">
                <a:lumMod val="20000"/>
                <a:lumOff val="80000"/>
              </a:schemeClr>
            </a:solidFill>
            <a:ln w="508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p>
          </p:txBody>
        </p:sp>
        <p:sp>
          <p:nvSpPr>
            <p:cNvPr id="46" name="Rectangle 45"/>
            <p:cNvSpPr/>
            <p:nvPr/>
          </p:nvSpPr>
          <p:spPr>
            <a:xfrm>
              <a:off x="1583251" y="3296093"/>
              <a:ext cx="705201" cy="705201"/>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p>
          </p:txBody>
        </p:sp>
        <p:sp>
          <p:nvSpPr>
            <p:cNvPr id="47" name="Rectangle 46"/>
            <p:cNvSpPr/>
            <p:nvPr/>
          </p:nvSpPr>
          <p:spPr>
            <a:xfrm>
              <a:off x="3012192" y="3296093"/>
              <a:ext cx="705201" cy="705201"/>
            </a:xfrm>
            <a:prstGeom prst="rect">
              <a:avLst/>
            </a:prstGeom>
            <a:solidFill>
              <a:schemeClr val="accent4">
                <a:lumMod val="20000"/>
                <a:lumOff val="80000"/>
              </a:schemeClr>
            </a:solidFill>
            <a:ln w="508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p>
          </p:txBody>
        </p:sp>
        <p:sp>
          <p:nvSpPr>
            <p:cNvPr id="48" name="Rectangle 47"/>
            <p:cNvSpPr/>
            <p:nvPr/>
          </p:nvSpPr>
          <p:spPr>
            <a:xfrm>
              <a:off x="3738658" y="3296093"/>
              <a:ext cx="705201" cy="705201"/>
            </a:xfrm>
            <a:prstGeom prst="rect">
              <a:avLst/>
            </a:prstGeom>
            <a:solidFill>
              <a:schemeClr val="accent4">
                <a:lumMod val="20000"/>
                <a:lumOff val="80000"/>
              </a:schemeClr>
            </a:solidFill>
            <a:ln w="508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p>
          </p:txBody>
        </p:sp>
        <p:sp>
          <p:nvSpPr>
            <p:cNvPr id="49" name="Rectangle 48"/>
            <p:cNvSpPr/>
            <p:nvPr/>
          </p:nvSpPr>
          <p:spPr>
            <a:xfrm>
              <a:off x="4465124" y="3296092"/>
              <a:ext cx="705201" cy="705201"/>
            </a:xfrm>
            <a:prstGeom prst="rect">
              <a:avLst/>
            </a:prstGeom>
            <a:solidFill>
              <a:schemeClr val="accent4">
                <a:lumMod val="20000"/>
                <a:lumOff val="80000"/>
              </a:schemeClr>
            </a:solidFill>
            <a:ln w="508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p>
          </p:txBody>
        </p:sp>
      </p:grpSp>
    </p:spTree>
    <p:extLst>
      <p:ext uri="{BB962C8B-B14F-4D97-AF65-F5344CB8AC3E}">
        <p14:creationId xmlns:p14="http://schemas.microsoft.com/office/powerpoint/2010/main" val="2136082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BDEE9D-989B-0406-D3AF-320CB80BB3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C2B2F3-FE1E-9571-28D1-8D288D34CBC6}"/>
              </a:ext>
            </a:extLst>
          </p:cNvPr>
          <p:cNvSpPr>
            <a:spLocks noGrp="1"/>
          </p:cNvSpPr>
          <p:nvPr>
            <p:ph type="title"/>
          </p:nvPr>
        </p:nvSpPr>
        <p:spPr/>
        <p:txBody>
          <a:bodyPr/>
          <a:lstStyle/>
          <a:p>
            <a:r>
              <a:rPr lang="en-US" dirty="0"/>
              <a:t>Solving Recurrences</a:t>
            </a:r>
          </a:p>
        </p:txBody>
      </p:sp>
      <p:sp>
        <p:nvSpPr>
          <p:cNvPr id="3" name="Content Placeholder 2">
            <a:extLst>
              <a:ext uri="{FF2B5EF4-FFF2-40B4-BE49-F238E27FC236}">
                <a16:creationId xmlns:a16="http://schemas.microsoft.com/office/drawing/2014/main" id="{CF171412-C468-31C1-B37F-FDB1E85168D0}"/>
              </a:ext>
            </a:extLst>
          </p:cNvPr>
          <p:cNvSpPr>
            <a:spLocks noGrp="1"/>
          </p:cNvSpPr>
          <p:nvPr>
            <p:ph idx="1"/>
          </p:nvPr>
        </p:nvSpPr>
        <p:spPr/>
        <p:txBody>
          <a:bodyPr/>
          <a:lstStyle/>
          <a:p>
            <a:r>
              <a:rPr lang="en-US" dirty="0"/>
              <a:t>Substitution Method</a:t>
            </a:r>
          </a:p>
          <a:p>
            <a:pPr lvl="1"/>
            <a:r>
              <a:rPr lang="en-US" dirty="0"/>
              <a:t>Guess a solution</a:t>
            </a:r>
          </a:p>
          <a:p>
            <a:pPr lvl="1"/>
            <a:r>
              <a:rPr lang="en-US" dirty="0"/>
              <a:t>Use mathematical induction to prove the guess</a:t>
            </a:r>
          </a:p>
          <a:p>
            <a:pPr lvl="1"/>
            <a:endParaRPr lang="en-US" dirty="0"/>
          </a:p>
          <a:p>
            <a:pPr lvl="1"/>
            <a:r>
              <a:rPr lang="en-US" dirty="0">
                <a:solidFill>
                  <a:srgbClr val="FF0000"/>
                </a:solidFill>
              </a:rPr>
              <a:t>Making a good guess may be difficult</a:t>
            </a:r>
          </a:p>
          <a:p>
            <a:pPr lvl="1"/>
            <a:r>
              <a:rPr lang="en-US" dirty="0">
                <a:solidFill>
                  <a:srgbClr val="FF0000"/>
                </a:solidFill>
              </a:rPr>
              <a:t>Need to be careful about common pitfalls.</a:t>
            </a:r>
          </a:p>
        </p:txBody>
      </p:sp>
    </p:spTree>
    <p:extLst>
      <p:ext uri="{BB962C8B-B14F-4D97-AF65-F5344CB8AC3E}">
        <p14:creationId xmlns:p14="http://schemas.microsoft.com/office/powerpoint/2010/main" val="1518810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E6DE6-5F2D-3379-9998-3FDB5CE97EA0}"/>
              </a:ext>
            </a:extLst>
          </p:cNvPr>
          <p:cNvSpPr>
            <a:spLocks noGrp="1"/>
          </p:cNvSpPr>
          <p:nvPr>
            <p:ph type="title"/>
          </p:nvPr>
        </p:nvSpPr>
        <p:spPr/>
        <p:txBody>
          <a:bodyPr/>
          <a:lstStyle/>
          <a:p>
            <a:r>
              <a:rPr lang="en-US" dirty="0"/>
              <a:t>Recursion Tree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B7C2CD-1D1A-13FE-7AD7-CB37B42883BB}"/>
                  </a:ext>
                </a:extLst>
              </p:cNvPr>
              <p:cNvSpPr>
                <a:spLocks noGrp="1"/>
              </p:cNvSpPr>
              <p:nvPr>
                <p:ph idx="1"/>
              </p:nvPr>
            </p:nvSpPr>
            <p:spPr/>
            <p:txBody>
              <a:bodyPr/>
              <a:lstStyle/>
              <a:p>
                <a:r>
                  <a:rPr lang="en-US" dirty="0"/>
                  <a:t>Consider the recurrence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=3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4</m:t>
                              </m:r>
                            </m:den>
                          </m:f>
                        </m:e>
                      </m:d>
                      <m:r>
                        <a:rPr lang="en-US" b="0" i="1" smtClean="0">
                          <a:latin typeface="Cambria Math" panose="02040503050406030204" pitchFamily="18" charset="0"/>
                        </a:rPr>
                        <m:t>+</m:t>
                      </m:r>
                      <m:r>
                        <m:rPr>
                          <m:sty m:val="p"/>
                        </m:rPr>
                        <a:rPr lang="en-US" b="0" i="0" smtClean="0">
                          <a:latin typeface="Cambria Math" panose="02040503050406030204" pitchFamily="18" charset="0"/>
                        </a:rPr>
                        <m:t>Θ</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d>
                    </m:oMath>
                  </m:oMathPara>
                </a14:m>
                <a:endParaRPr lang="en-US" dirty="0"/>
              </a:p>
            </p:txBody>
          </p:sp>
        </mc:Choice>
        <mc:Fallback xmlns="">
          <p:sp>
            <p:nvSpPr>
              <p:cNvPr id="3" name="Content Placeholder 2">
                <a:extLst>
                  <a:ext uri="{FF2B5EF4-FFF2-40B4-BE49-F238E27FC236}">
                    <a16:creationId xmlns:a16="http://schemas.microsoft.com/office/drawing/2014/main" id="{2AB7C2CD-1D1A-13FE-7AD7-CB37B42883BB}"/>
                  </a:ext>
                </a:extLst>
              </p:cNvPr>
              <p:cNvSpPr>
                <a:spLocks noGrp="1" noRot="1" noChangeAspect="1" noMove="1" noResize="1" noEditPoints="1" noAdjustHandles="1" noChangeArrowheads="1" noChangeShapeType="1" noTextEdit="1"/>
              </p:cNvSpPr>
              <p:nvPr>
                <p:ph idx="1"/>
              </p:nvPr>
            </p:nvSpPr>
            <p:spPr>
              <a:blipFill>
                <a:blip r:embed="rId2"/>
                <a:stretch>
                  <a:fillRect l="-1391" t="-224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BD538611-7B98-F574-5A1B-5FFFFAFD901F}"/>
              </a:ext>
            </a:extLst>
          </p:cNvPr>
          <p:cNvPicPr>
            <a:picLocks noChangeAspect="1"/>
          </p:cNvPicPr>
          <p:nvPr/>
        </p:nvPicPr>
        <p:blipFill>
          <a:blip r:embed="rId3"/>
          <a:stretch>
            <a:fillRect/>
          </a:stretch>
        </p:blipFill>
        <p:spPr>
          <a:xfrm>
            <a:off x="2561944" y="3429000"/>
            <a:ext cx="4020111" cy="2133898"/>
          </a:xfrm>
          <a:prstGeom prst="rect">
            <a:avLst/>
          </a:prstGeom>
        </p:spPr>
      </p:pic>
    </p:spTree>
    <p:extLst>
      <p:ext uri="{BB962C8B-B14F-4D97-AF65-F5344CB8AC3E}">
        <p14:creationId xmlns:p14="http://schemas.microsoft.com/office/powerpoint/2010/main" val="39878998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3268E1-226C-444D-10B8-2CF329318B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7CB8F6-5BDB-2E96-CD6E-91851F4ED982}"/>
              </a:ext>
            </a:extLst>
          </p:cNvPr>
          <p:cNvSpPr>
            <a:spLocks noGrp="1"/>
          </p:cNvSpPr>
          <p:nvPr>
            <p:ph type="title"/>
          </p:nvPr>
        </p:nvSpPr>
        <p:spPr/>
        <p:txBody>
          <a:bodyPr/>
          <a:lstStyle/>
          <a:p>
            <a:r>
              <a:rPr lang="en-US" dirty="0"/>
              <a:t>Recursion Tree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C4DBA14-EFD5-6C08-58A8-D6A0E43B02F8}"/>
                  </a:ext>
                </a:extLst>
              </p:cNvPr>
              <p:cNvSpPr>
                <a:spLocks noGrp="1"/>
              </p:cNvSpPr>
              <p:nvPr>
                <p:ph idx="1"/>
              </p:nvPr>
            </p:nvSpPr>
            <p:spPr/>
            <p:txBody>
              <a:bodyPr/>
              <a:lstStyle/>
              <a:p>
                <a:r>
                  <a:rPr lang="en-US" dirty="0"/>
                  <a:t>Consider the recurrence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=3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4</m:t>
                              </m:r>
                            </m:den>
                          </m:f>
                        </m:e>
                      </m:d>
                      <m:r>
                        <a:rPr lang="en-US" b="0" i="1" smtClean="0">
                          <a:latin typeface="Cambria Math" panose="02040503050406030204" pitchFamily="18" charset="0"/>
                        </a:rPr>
                        <m:t>+</m:t>
                      </m:r>
                      <m:r>
                        <m:rPr>
                          <m:sty m:val="p"/>
                        </m:rPr>
                        <a:rPr lang="en-US" b="0" i="0" smtClean="0">
                          <a:latin typeface="Cambria Math" panose="02040503050406030204" pitchFamily="18" charset="0"/>
                        </a:rPr>
                        <m:t>Θ</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d>
                    </m:oMath>
                  </m:oMathPara>
                </a14:m>
                <a:endParaRPr lang="en-US" dirty="0"/>
              </a:p>
            </p:txBody>
          </p:sp>
        </mc:Choice>
        <mc:Fallback xmlns="">
          <p:sp>
            <p:nvSpPr>
              <p:cNvPr id="3" name="Content Placeholder 2">
                <a:extLst>
                  <a:ext uri="{FF2B5EF4-FFF2-40B4-BE49-F238E27FC236}">
                    <a16:creationId xmlns:a16="http://schemas.microsoft.com/office/drawing/2014/main" id="{7C4DBA14-EFD5-6C08-58A8-D6A0E43B02F8}"/>
                  </a:ext>
                </a:extLst>
              </p:cNvPr>
              <p:cNvSpPr>
                <a:spLocks noGrp="1" noRot="1" noChangeAspect="1" noMove="1" noResize="1" noEditPoints="1" noAdjustHandles="1" noChangeArrowheads="1" noChangeShapeType="1" noTextEdit="1"/>
              </p:cNvSpPr>
              <p:nvPr>
                <p:ph idx="1"/>
              </p:nvPr>
            </p:nvSpPr>
            <p:spPr>
              <a:blipFill>
                <a:blip r:embed="rId2"/>
                <a:stretch>
                  <a:fillRect l="-1391" t="-224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12491565-7F99-F069-430F-E2A4B4ABA54D}"/>
              </a:ext>
            </a:extLst>
          </p:cNvPr>
          <p:cNvPicPr>
            <a:picLocks noChangeAspect="1"/>
          </p:cNvPicPr>
          <p:nvPr/>
        </p:nvPicPr>
        <p:blipFill>
          <a:blip r:embed="rId3"/>
          <a:stretch>
            <a:fillRect/>
          </a:stretch>
        </p:blipFill>
        <p:spPr>
          <a:xfrm>
            <a:off x="871021" y="3119826"/>
            <a:ext cx="7401958" cy="3286584"/>
          </a:xfrm>
          <a:prstGeom prst="rect">
            <a:avLst/>
          </a:prstGeom>
        </p:spPr>
      </p:pic>
    </p:spTree>
    <p:extLst>
      <p:ext uri="{BB962C8B-B14F-4D97-AF65-F5344CB8AC3E}">
        <p14:creationId xmlns:p14="http://schemas.microsoft.com/office/powerpoint/2010/main" val="11735430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54F81-D665-D2BA-A0D8-160ACEEFF55C}"/>
              </a:ext>
            </a:extLst>
          </p:cNvPr>
          <p:cNvSpPr>
            <a:spLocks noGrp="1"/>
          </p:cNvSpPr>
          <p:nvPr>
            <p:ph type="title"/>
          </p:nvPr>
        </p:nvSpPr>
        <p:spPr/>
        <p:txBody>
          <a:bodyPr/>
          <a:lstStyle/>
          <a:p>
            <a:r>
              <a:rPr lang="en-US" dirty="0"/>
              <a:t>Recursion Tree</a:t>
            </a:r>
          </a:p>
        </p:txBody>
      </p:sp>
      <p:pic>
        <p:nvPicPr>
          <p:cNvPr id="5" name="Content Placeholder 4">
            <a:extLst>
              <a:ext uri="{FF2B5EF4-FFF2-40B4-BE49-F238E27FC236}">
                <a16:creationId xmlns:a16="http://schemas.microsoft.com/office/drawing/2014/main" id="{3401E10B-8053-C7D2-C750-8BA3AE5F23F8}"/>
              </a:ext>
            </a:extLst>
          </p:cNvPr>
          <p:cNvPicPr>
            <a:picLocks noGrp="1" noChangeAspect="1"/>
          </p:cNvPicPr>
          <p:nvPr>
            <p:ph idx="1"/>
          </p:nvPr>
        </p:nvPicPr>
        <p:blipFill>
          <a:blip r:embed="rId2">
            <a:duotone>
              <a:prstClr val="black"/>
              <a:srgbClr val="D9C3A5">
                <a:tint val="50000"/>
                <a:satMod val="180000"/>
              </a:srgbClr>
            </a:duotone>
          </a:blip>
          <a:stretch>
            <a:fillRect/>
          </a:stretch>
        </p:blipFill>
        <p:spPr>
          <a:xfrm>
            <a:off x="276015" y="1674646"/>
            <a:ext cx="8603045" cy="4661985"/>
          </a:xfrm>
        </p:spPr>
      </p:pic>
    </p:spTree>
    <p:extLst>
      <p:ext uri="{BB962C8B-B14F-4D97-AF65-F5344CB8AC3E}">
        <p14:creationId xmlns:p14="http://schemas.microsoft.com/office/powerpoint/2010/main" val="6553249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3E7EA-33AD-807D-387F-2BF2FA55E680}"/>
              </a:ext>
            </a:extLst>
          </p:cNvPr>
          <p:cNvSpPr>
            <a:spLocks noGrp="1"/>
          </p:cNvSpPr>
          <p:nvPr>
            <p:ph type="title"/>
          </p:nvPr>
        </p:nvSpPr>
        <p:spPr/>
        <p:txBody>
          <a:bodyPr/>
          <a:lstStyle/>
          <a:p>
            <a:r>
              <a:rPr lang="en-US" dirty="0"/>
              <a:t>Recursion Tree</a:t>
            </a:r>
          </a:p>
        </p:txBody>
      </p:sp>
      <p:pic>
        <p:nvPicPr>
          <p:cNvPr id="5" name="Picture 4">
            <a:extLst>
              <a:ext uri="{FF2B5EF4-FFF2-40B4-BE49-F238E27FC236}">
                <a16:creationId xmlns:a16="http://schemas.microsoft.com/office/drawing/2014/main" id="{C47C9688-B325-D84E-0EC0-396E16FE8199}"/>
              </a:ext>
            </a:extLst>
          </p:cNvPr>
          <p:cNvPicPr>
            <a:picLocks noChangeAspect="1"/>
          </p:cNvPicPr>
          <p:nvPr/>
        </p:nvPicPr>
        <p:blipFill>
          <a:blip r:embed="rId2"/>
          <a:stretch>
            <a:fillRect/>
          </a:stretch>
        </p:blipFill>
        <p:spPr>
          <a:xfrm>
            <a:off x="624317" y="1961249"/>
            <a:ext cx="8345065" cy="3924848"/>
          </a:xfrm>
          <a:prstGeom prst="rect">
            <a:avLst/>
          </a:prstGeom>
        </p:spPr>
      </p:pic>
      <p:sp>
        <p:nvSpPr>
          <p:cNvPr id="11" name="Rectangle 10">
            <a:extLst>
              <a:ext uri="{FF2B5EF4-FFF2-40B4-BE49-F238E27FC236}">
                <a16:creationId xmlns:a16="http://schemas.microsoft.com/office/drawing/2014/main" id="{B9AA099B-5C8C-F4F8-172E-A6173DB54007}"/>
              </a:ext>
            </a:extLst>
          </p:cNvPr>
          <p:cNvSpPr/>
          <p:nvPr/>
        </p:nvSpPr>
        <p:spPr>
          <a:xfrm>
            <a:off x="4964243" y="4335800"/>
            <a:ext cx="3447738" cy="5746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9A7FC89-2870-57F2-96D5-A650DAD6C7F9}"/>
              </a:ext>
            </a:extLst>
          </p:cNvPr>
          <p:cNvSpPr/>
          <p:nvPr/>
        </p:nvSpPr>
        <p:spPr>
          <a:xfrm>
            <a:off x="4964243" y="5511857"/>
            <a:ext cx="3447738" cy="57469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64799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35F77-876C-845C-FCE9-1BAD7BA3F4C0}"/>
              </a:ext>
            </a:extLst>
          </p:cNvPr>
          <p:cNvSpPr>
            <a:spLocks noGrp="1"/>
          </p:cNvSpPr>
          <p:nvPr>
            <p:ph type="title"/>
          </p:nvPr>
        </p:nvSpPr>
        <p:spPr/>
        <p:txBody>
          <a:bodyPr/>
          <a:lstStyle/>
          <a:p>
            <a:r>
              <a:rPr lang="en-US" dirty="0"/>
              <a:t>Recursion Tree</a:t>
            </a:r>
          </a:p>
        </p:txBody>
      </p:sp>
      <p:sp>
        <p:nvSpPr>
          <p:cNvPr id="3" name="Content Placeholder 2">
            <a:extLst>
              <a:ext uri="{FF2B5EF4-FFF2-40B4-BE49-F238E27FC236}">
                <a16:creationId xmlns:a16="http://schemas.microsoft.com/office/drawing/2014/main" id="{4DA91E98-A055-85D5-69E7-33EC27FE3946}"/>
              </a:ext>
            </a:extLst>
          </p:cNvPr>
          <p:cNvSpPr>
            <a:spLocks noGrp="1"/>
          </p:cNvSpPr>
          <p:nvPr>
            <p:ph idx="1"/>
          </p:nvPr>
        </p:nvSpPr>
        <p:spPr/>
        <p:txBody>
          <a:bodyPr/>
          <a:lstStyle/>
          <a:p>
            <a:r>
              <a:rPr lang="en-US" dirty="0"/>
              <a:t>Unbalanced recursion tree</a:t>
            </a:r>
          </a:p>
          <a:p>
            <a:pPr lvl="1"/>
            <a:r>
              <a:rPr lang="en-US" dirty="0"/>
              <a:t>Estimate the height of the tree</a:t>
            </a:r>
          </a:p>
          <a:p>
            <a:pPr lvl="1"/>
            <a:r>
              <a:rPr lang="en-US" dirty="0"/>
              <a:t>Estimate the cost from each level</a:t>
            </a:r>
          </a:p>
          <a:p>
            <a:pPr lvl="1"/>
            <a:r>
              <a:rPr lang="en-US" dirty="0"/>
              <a:t>Estimate the number of leave nodes of the tree</a:t>
            </a:r>
          </a:p>
          <a:p>
            <a:pPr lvl="1"/>
            <a:r>
              <a:rPr lang="en-US" dirty="0"/>
              <a:t>Estimate the cost from all the leaf nodes over all the levels</a:t>
            </a:r>
          </a:p>
          <a:p>
            <a:pPr lvl="1"/>
            <a:endParaRPr lang="en-US" dirty="0"/>
          </a:p>
          <a:p>
            <a:r>
              <a:rPr lang="en-US" dirty="0"/>
              <a:t>Example</a:t>
            </a:r>
          </a:p>
        </p:txBody>
      </p:sp>
      <p:pic>
        <p:nvPicPr>
          <p:cNvPr id="5" name="Picture 4">
            <a:extLst>
              <a:ext uri="{FF2B5EF4-FFF2-40B4-BE49-F238E27FC236}">
                <a16:creationId xmlns:a16="http://schemas.microsoft.com/office/drawing/2014/main" id="{DCD49982-E545-4412-245C-4A866037C2F9}"/>
              </a:ext>
            </a:extLst>
          </p:cNvPr>
          <p:cNvPicPr>
            <a:picLocks noChangeAspect="1"/>
          </p:cNvPicPr>
          <p:nvPr/>
        </p:nvPicPr>
        <p:blipFill>
          <a:blip r:embed="rId2"/>
          <a:stretch>
            <a:fillRect/>
          </a:stretch>
        </p:blipFill>
        <p:spPr>
          <a:xfrm>
            <a:off x="1148524" y="5161277"/>
            <a:ext cx="3639058" cy="342948"/>
          </a:xfrm>
          <a:prstGeom prst="rect">
            <a:avLst/>
          </a:prstGeom>
        </p:spPr>
      </p:pic>
    </p:spTree>
    <p:extLst>
      <p:ext uri="{BB962C8B-B14F-4D97-AF65-F5344CB8AC3E}">
        <p14:creationId xmlns:p14="http://schemas.microsoft.com/office/powerpoint/2010/main" val="34582840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A2C07D-9DAE-8C6E-A4D5-15F298FD59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1AC787-A3DB-A763-01F1-D4C8557D2E1F}"/>
              </a:ext>
            </a:extLst>
          </p:cNvPr>
          <p:cNvSpPr>
            <a:spLocks noGrp="1"/>
          </p:cNvSpPr>
          <p:nvPr>
            <p:ph type="title"/>
          </p:nvPr>
        </p:nvSpPr>
        <p:spPr/>
        <p:txBody>
          <a:bodyPr/>
          <a:lstStyle/>
          <a:p>
            <a:r>
              <a:rPr lang="en-US" dirty="0"/>
              <a:t>Master Theorem</a:t>
            </a:r>
          </a:p>
        </p:txBody>
      </p:sp>
      <p:sp>
        <p:nvSpPr>
          <p:cNvPr id="3" name="Content Placeholder 2">
            <a:extLst>
              <a:ext uri="{FF2B5EF4-FFF2-40B4-BE49-F238E27FC236}">
                <a16:creationId xmlns:a16="http://schemas.microsoft.com/office/drawing/2014/main" id="{AE970F0D-8CE7-26C5-D978-3EA333C68B0A}"/>
              </a:ext>
            </a:extLst>
          </p:cNvPr>
          <p:cNvSpPr>
            <a:spLocks noGrp="1"/>
          </p:cNvSpPr>
          <p:nvPr>
            <p:ph idx="1"/>
          </p:nvPr>
        </p:nvSpPr>
        <p:spPr/>
        <p:txBody>
          <a:bodyPr/>
          <a:lstStyle/>
          <a:p>
            <a:r>
              <a:rPr lang="en-US" dirty="0"/>
              <a:t>Let’s consider the following recurrence relation,</a:t>
            </a:r>
          </a:p>
          <a:p>
            <a:pPr marL="0" indent="0">
              <a:buNone/>
            </a:pPr>
            <a:endParaRPr lang="en-US" dirty="0"/>
          </a:p>
        </p:txBody>
      </p:sp>
      <p:pic>
        <p:nvPicPr>
          <p:cNvPr id="5" name="Picture 4">
            <a:extLst>
              <a:ext uri="{FF2B5EF4-FFF2-40B4-BE49-F238E27FC236}">
                <a16:creationId xmlns:a16="http://schemas.microsoft.com/office/drawing/2014/main" id="{6AD40B8B-B579-CF9D-462C-F4924F83A326}"/>
              </a:ext>
            </a:extLst>
          </p:cNvPr>
          <p:cNvPicPr>
            <a:picLocks noChangeAspect="1"/>
          </p:cNvPicPr>
          <p:nvPr/>
        </p:nvPicPr>
        <p:blipFill>
          <a:blip r:embed="rId2"/>
          <a:stretch>
            <a:fillRect/>
          </a:stretch>
        </p:blipFill>
        <p:spPr>
          <a:xfrm>
            <a:off x="2547655" y="2245474"/>
            <a:ext cx="4048690" cy="590632"/>
          </a:xfrm>
          <a:prstGeom prst="rect">
            <a:avLst/>
          </a:prstGeom>
        </p:spPr>
      </p:pic>
      <p:sp>
        <p:nvSpPr>
          <p:cNvPr id="6" name="TextBox 5">
            <a:extLst>
              <a:ext uri="{FF2B5EF4-FFF2-40B4-BE49-F238E27FC236}">
                <a16:creationId xmlns:a16="http://schemas.microsoft.com/office/drawing/2014/main" id="{20A1F83A-99E5-7302-C6C0-FB7582228363}"/>
              </a:ext>
            </a:extLst>
          </p:cNvPr>
          <p:cNvSpPr txBox="1"/>
          <p:nvPr/>
        </p:nvSpPr>
        <p:spPr>
          <a:xfrm>
            <a:off x="3132388" y="2931791"/>
            <a:ext cx="963725" cy="523220"/>
          </a:xfrm>
          <a:prstGeom prst="rect">
            <a:avLst/>
          </a:prstGeom>
          <a:noFill/>
        </p:spPr>
        <p:txBody>
          <a:bodyPr wrap="square" rtlCol="0">
            <a:spAutoFit/>
          </a:bodyPr>
          <a:lstStyle/>
          <a:p>
            <a:r>
              <a:rPr lang="en-US" sz="2800" dirty="0">
                <a:solidFill>
                  <a:srgbClr val="FF0000"/>
                </a:solidFill>
              </a:rPr>
              <a:t>a &gt; 0 </a:t>
            </a:r>
          </a:p>
        </p:txBody>
      </p:sp>
      <p:sp>
        <p:nvSpPr>
          <p:cNvPr id="7" name="TextBox 6">
            <a:extLst>
              <a:ext uri="{FF2B5EF4-FFF2-40B4-BE49-F238E27FC236}">
                <a16:creationId xmlns:a16="http://schemas.microsoft.com/office/drawing/2014/main" id="{92178767-D988-0F1A-3C58-7F457256F907}"/>
              </a:ext>
            </a:extLst>
          </p:cNvPr>
          <p:cNvSpPr txBox="1"/>
          <p:nvPr/>
        </p:nvSpPr>
        <p:spPr>
          <a:xfrm>
            <a:off x="4773330" y="2934936"/>
            <a:ext cx="981359" cy="523220"/>
          </a:xfrm>
          <a:prstGeom prst="rect">
            <a:avLst/>
          </a:prstGeom>
          <a:noFill/>
        </p:spPr>
        <p:txBody>
          <a:bodyPr wrap="none" rtlCol="0">
            <a:spAutoFit/>
          </a:bodyPr>
          <a:lstStyle/>
          <a:p>
            <a:r>
              <a:rPr lang="en-US" sz="2800" dirty="0">
                <a:solidFill>
                  <a:srgbClr val="FF0000"/>
                </a:solidFill>
              </a:rPr>
              <a:t>b &gt; 1 </a:t>
            </a:r>
          </a:p>
        </p:txBody>
      </p:sp>
      <p:sp>
        <p:nvSpPr>
          <p:cNvPr id="8" name="TextBox 7">
            <a:extLst>
              <a:ext uri="{FF2B5EF4-FFF2-40B4-BE49-F238E27FC236}">
                <a16:creationId xmlns:a16="http://schemas.microsoft.com/office/drawing/2014/main" id="{3958455B-8C2B-A133-46F1-E6BAE874F64A}"/>
              </a:ext>
            </a:extLst>
          </p:cNvPr>
          <p:cNvSpPr txBox="1"/>
          <p:nvPr/>
        </p:nvSpPr>
        <p:spPr>
          <a:xfrm>
            <a:off x="6130635" y="2925701"/>
            <a:ext cx="2571538" cy="523220"/>
          </a:xfrm>
          <a:prstGeom prst="rect">
            <a:avLst/>
          </a:prstGeom>
          <a:noFill/>
        </p:spPr>
        <p:txBody>
          <a:bodyPr wrap="none" rtlCol="0">
            <a:spAutoFit/>
          </a:bodyPr>
          <a:lstStyle/>
          <a:p>
            <a:r>
              <a:rPr lang="en-US" sz="2800" dirty="0">
                <a:solidFill>
                  <a:srgbClr val="FF0000"/>
                </a:solidFill>
              </a:rPr>
              <a:t>Driving Function</a:t>
            </a:r>
          </a:p>
        </p:txBody>
      </p:sp>
      <p:cxnSp>
        <p:nvCxnSpPr>
          <p:cNvPr id="10" name="Straight Arrow Connector 9">
            <a:extLst>
              <a:ext uri="{FF2B5EF4-FFF2-40B4-BE49-F238E27FC236}">
                <a16:creationId xmlns:a16="http://schemas.microsoft.com/office/drawing/2014/main" id="{D38E8432-CCA6-9AED-1A75-3B304F022B12}"/>
              </a:ext>
            </a:extLst>
          </p:cNvPr>
          <p:cNvCxnSpPr>
            <a:cxnSpLocks/>
            <a:stCxn id="6" idx="0"/>
          </p:cNvCxnSpPr>
          <p:nvPr/>
        </p:nvCxnSpPr>
        <p:spPr>
          <a:xfrm flipV="1">
            <a:off x="3614251" y="2657972"/>
            <a:ext cx="317423" cy="27381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D8322D5-DFCB-A65B-87E4-23EB29FD20B2}"/>
              </a:ext>
            </a:extLst>
          </p:cNvPr>
          <p:cNvCxnSpPr>
            <a:cxnSpLocks/>
            <a:stCxn id="7" idx="0"/>
          </p:cNvCxnSpPr>
          <p:nvPr/>
        </p:nvCxnSpPr>
        <p:spPr>
          <a:xfrm flipH="1" flipV="1">
            <a:off x="5118253" y="2732405"/>
            <a:ext cx="145757" cy="20253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D48A778-BF6A-7EF2-FACD-80D4E14CFCF9}"/>
              </a:ext>
            </a:extLst>
          </p:cNvPr>
          <p:cNvCxnSpPr>
            <a:cxnSpLocks/>
            <a:stCxn id="8" idx="0"/>
          </p:cNvCxnSpPr>
          <p:nvPr/>
        </p:nvCxnSpPr>
        <p:spPr>
          <a:xfrm flipH="1" flipV="1">
            <a:off x="6542412" y="2732405"/>
            <a:ext cx="873992" cy="1932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0318D366-2FB7-38B9-67A0-855F193A911F}"/>
              </a:ext>
            </a:extLst>
          </p:cNvPr>
          <p:cNvPicPr>
            <a:picLocks noChangeAspect="1"/>
          </p:cNvPicPr>
          <p:nvPr/>
        </p:nvPicPr>
        <p:blipFill>
          <a:blip r:embed="rId3">
            <a:biLevel thresh="75000"/>
            <a:extLst>
              <a:ext uri="{BEBA8EAE-BF5A-486C-A8C5-ECC9F3942E4B}">
                <a14:imgProps xmlns:a14="http://schemas.microsoft.com/office/drawing/2010/main">
                  <a14:imgLayer r:embed="rId4">
                    <a14:imgEffect>
                      <a14:saturation sat="200000"/>
                    </a14:imgEffect>
                    <a14:imgEffect>
                      <a14:brightnessContrast contrast="-40000"/>
                    </a14:imgEffect>
                  </a14:imgLayer>
                </a14:imgProps>
              </a:ext>
            </a:extLst>
          </a:blip>
          <a:stretch>
            <a:fillRect/>
          </a:stretch>
        </p:blipFill>
        <p:spPr>
          <a:xfrm>
            <a:off x="243590" y="3580676"/>
            <a:ext cx="8686800" cy="2789583"/>
          </a:xfrm>
          <a:prstGeom prst="rect">
            <a:avLst/>
          </a:prstGeom>
        </p:spPr>
      </p:pic>
    </p:spTree>
    <p:extLst>
      <p:ext uri="{BB962C8B-B14F-4D97-AF65-F5344CB8AC3E}">
        <p14:creationId xmlns:p14="http://schemas.microsoft.com/office/powerpoint/2010/main" val="42552974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501B2-6CCF-D228-BA2E-CED547A7AB73}"/>
              </a:ext>
            </a:extLst>
          </p:cNvPr>
          <p:cNvSpPr>
            <a:spLocks noGrp="1"/>
          </p:cNvSpPr>
          <p:nvPr>
            <p:ph type="title"/>
          </p:nvPr>
        </p:nvSpPr>
        <p:spPr/>
        <p:txBody>
          <a:bodyPr/>
          <a:lstStyle/>
          <a:p>
            <a:r>
              <a:rPr lang="en-US" dirty="0"/>
              <a:t>Master Theorem</a:t>
            </a:r>
          </a:p>
        </p:txBody>
      </p:sp>
      <p:sp>
        <p:nvSpPr>
          <p:cNvPr id="3" name="Content Placeholder 2">
            <a:extLst>
              <a:ext uri="{FF2B5EF4-FFF2-40B4-BE49-F238E27FC236}">
                <a16:creationId xmlns:a16="http://schemas.microsoft.com/office/drawing/2014/main" id="{27A436DC-DD19-9759-3600-ADF826DA4085}"/>
              </a:ext>
            </a:extLst>
          </p:cNvPr>
          <p:cNvSpPr>
            <a:spLocks noGrp="1"/>
          </p:cNvSpPr>
          <p:nvPr>
            <p:ph idx="1"/>
          </p:nvPr>
        </p:nvSpPr>
        <p:spPr/>
        <p:txBody>
          <a:bodyPr/>
          <a:lstStyle/>
          <a:p>
            <a:r>
              <a:rPr lang="en-US" dirty="0"/>
              <a:t>Let’s consider the following recurrence relation,</a:t>
            </a:r>
          </a:p>
          <a:p>
            <a:pPr marL="0" indent="0">
              <a:buNone/>
            </a:pPr>
            <a:endParaRPr lang="en-US" dirty="0"/>
          </a:p>
        </p:txBody>
      </p:sp>
      <p:pic>
        <p:nvPicPr>
          <p:cNvPr id="5" name="Picture 4">
            <a:extLst>
              <a:ext uri="{FF2B5EF4-FFF2-40B4-BE49-F238E27FC236}">
                <a16:creationId xmlns:a16="http://schemas.microsoft.com/office/drawing/2014/main" id="{6BE48FA3-8EDA-9877-0CBD-66F156A51736}"/>
              </a:ext>
            </a:extLst>
          </p:cNvPr>
          <p:cNvPicPr>
            <a:picLocks noChangeAspect="1"/>
          </p:cNvPicPr>
          <p:nvPr/>
        </p:nvPicPr>
        <p:blipFill>
          <a:blip r:embed="rId2"/>
          <a:stretch>
            <a:fillRect/>
          </a:stretch>
        </p:blipFill>
        <p:spPr>
          <a:xfrm>
            <a:off x="2547655" y="2245474"/>
            <a:ext cx="4048690" cy="590632"/>
          </a:xfrm>
          <a:prstGeom prst="rect">
            <a:avLst/>
          </a:prstGeom>
        </p:spPr>
      </p:pic>
      <p:sp>
        <p:nvSpPr>
          <p:cNvPr id="6" name="TextBox 5">
            <a:extLst>
              <a:ext uri="{FF2B5EF4-FFF2-40B4-BE49-F238E27FC236}">
                <a16:creationId xmlns:a16="http://schemas.microsoft.com/office/drawing/2014/main" id="{5B834CC6-0E80-7281-631D-A5D725B99199}"/>
              </a:ext>
            </a:extLst>
          </p:cNvPr>
          <p:cNvSpPr txBox="1"/>
          <p:nvPr/>
        </p:nvSpPr>
        <p:spPr>
          <a:xfrm>
            <a:off x="3132388" y="2931791"/>
            <a:ext cx="963725" cy="523220"/>
          </a:xfrm>
          <a:prstGeom prst="rect">
            <a:avLst/>
          </a:prstGeom>
          <a:noFill/>
        </p:spPr>
        <p:txBody>
          <a:bodyPr wrap="square" rtlCol="0">
            <a:spAutoFit/>
          </a:bodyPr>
          <a:lstStyle/>
          <a:p>
            <a:r>
              <a:rPr lang="en-US" sz="2800" dirty="0">
                <a:solidFill>
                  <a:srgbClr val="FF0000"/>
                </a:solidFill>
              </a:rPr>
              <a:t>a &gt; 0 </a:t>
            </a:r>
          </a:p>
        </p:txBody>
      </p:sp>
      <p:sp>
        <p:nvSpPr>
          <p:cNvPr id="7" name="TextBox 6">
            <a:extLst>
              <a:ext uri="{FF2B5EF4-FFF2-40B4-BE49-F238E27FC236}">
                <a16:creationId xmlns:a16="http://schemas.microsoft.com/office/drawing/2014/main" id="{68D14A61-BD35-7380-6795-999D870641FB}"/>
              </a:ext>
            </a:extLst>
          </p:cNvPr>
          <p:cNvSpPr txBox="1"/>
          <p:nvPr/>
        </p:nvSpPr>
        <p:spPr>
          <a:xfrm>
            <a:off x="4773330" y="2934936"/>
            <a:ext cx="981359" cy="523220"/>
          </a:xfrm>
          <a:prstGeom prst="rect">
            <a:avLst/>
          </a:prstGeom>
          <a:noFill/>
        </p:spPr>
        <p:txBody>
          <a:bodyPr wrap="none" rtlCol="0">
            <a:spAutoFit/>
          </a:bodyPr>
          <a:lstStyle/>
          <a:p>
            <a:r>
              <a:rPr lang="en-US" sz="2800" dirty="0">
                <a:solidFill>
                  <a:srgbClr val="FF0000"/>
                </a:solidFill>
              </a:rPr>
              <a:t>b &gt; 1 </a:t>
            </a:r>
          </a:p>
        </p:txBody>
      </p:sp>
      <p:sp>
        <p:nvSpPr>
          <p:cNvPr id="8" name="TextBox 7">
            <a:extLst>
              <a:ext uri="{FF2B5EF4-FFF2-40B4-BE49-F238E27FC236}">
                <a16:creationId xmlns:a16="http://schemas.microsoft.com/office/drawing/2014/main" id="{4F899244-CBDF-EA6A-A9D7-F4226F487930}"/>
              </a:ext>
            </a:extLst>
          </p:cNvPr>
          <p:cNvSpPr txBox="1"/>
          <p:nvPr/>
        </p:nvSpPr>
        <p:spPr>
          <a:xfrm>
            <a:off x="6130635" y="2925701"/>
            <a:ext cx="2571538" cy="523220"/>
          </a:xfrm>
          <a:prstGeom prst="rect">
            <a:avLst/>
          </a:prstGeom>
          <a:noFill/>
        </p:spPr>
        <p:txBody>
          <a:bodyPr wrap="none" rtlCol="0">
            <a:spAutoFit/>
          </a:bodyPr>
          <a:lstStyle/>
          <a:p>
            <a:r>
              <a:rPr lang="en-US" sz="2800" dirty="0">
                <a:solidFill>
                  <a:srgbClr val="FF0000"/>
                </a:solidFill>
              </a:rPr>
              <a:t>Driving Function</a:t>
            </a:r>
          </a:p>
        </p:txBody>
      </p:sp>
      <p:cxnSp>
        <p:nvCxnSpPr>
          <p:cNvPr id="10" name="Straight Arrow Connector 9">
            <a:extLst>
              <a:ext uri="{FF2B5EF4-FFF2-40B4-BE49-F238E27FC236}">
                <a16:creationId xmlns:a16="http://schemas.microsoft.com/office/drawing/2014/main" id="{DC9BBA39-0E3B-CCFA-4654-1D5482693E3B}"/>
              </a:ext>
            </a:extLst>
          </p:cNvPr>
          <p:cNvCxnSpPr>
            <a:cxnSpLocks/>
            <a:stCxn id="6" idx="0"/>
          </p:cNvCxnSpPr>
          <p:nvPr/>
        </p:nvCxnSpPr>
        <p:spPr>
          <a:xfrm flipV="1">
            <a:off x="3614251" y="2657972"/>
            <a:ext cx="317423" cy="27381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7F7463F5-0845-42C2-C504-7CAD7A969ACC}"/>
              </a:ext>
            </a:extLst>
          </p:cNvPr>
          <p:cNvCxnSpPr>
            <a:cxnSpLocks/>
            <a:stCxn id="7" idx="0"/>
          </p:cNvCxnSpPr>
          <p:nvPr/>
        </p:nvCxnSpPr>
        <p:spPr>
          <a:xfrm flipH="1" flipV="1">
            <a:off x="5118253" y="2732405"/>
            <a:ext cx="145757" cy="20253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237E3A6-F75B-B9F4-B673-745AFBA79098}"/>
              </a:ext>
            </a:extLst>
          </p:cNvPr>
          <p:cNvCxnSpPr>
            <a:cxnSpLocks/>
            <a:stCxn id="8" idx="0"/>
          </p:cNvCxnSpPr>
          <p:nvPr/>
        </p:nvCxnSpPr>
        <p:spPr>
          <a:xfrm flipH="1" flipV="1">
            <a:off x="6542412" y="2732405"/>
            <a:ext cx="873992" cy="1932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633430C7-35AF-69E3-412B-7CD0691FE2E7}"/>
              </a:ext>
            </a:extLst>
          </p:cNvPr>
          <p:cNvPicPr>
            <a:picLocks noChangeAspect="1"/>
          </p:cNvPicPr>
          <p:nvPr/>
        </p:nvPicPr>
        <p:blipFill>
          <a:blip r:embed="rId3">
            <a:biLevel thresh="75000"/>
          </a:blip>
          <a:stretch>
            <a:fillRect/>
          </a:stretch>
        </p:blipFill>
        <p:spPr>
          <a:xfrm>
            <a:off x="628650" y="3555458"/>
            <a:ext cx="8318313" cy="2439951"/>
          </a:xfrm>
          <a:prstGeom prst="rect">
            <a:avLst/>
          </a:prstGeom>
        </p:spPr>
      </p:pic>
    </p:spTree>
    <p:extLst>
      <p:ext uri="{BB962C8B-B14F-4D97-AF65-F5344CB8AC3E}">
        <p14:creationId xmlns:p14="http://schemas.microsoft.com/office/powerpoint/2010/main" val="9192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941D2-7F1A-752C-3758-7BF6E6076BC5}"/>
              </a:ext>
            </a:extLst>
          </p:cNvPr>
          <p:cNvSpPr>
            <a:spLocks noGrp="1"/>
          </p:cNvSpPr>
          <p:nvPr>
            <p:ph type="title"/>
          </p:nvPr>
        </p:nvSpPr>
        <p:spPr/>
        <p:txBody>
          <a:bodyPr/>
          <a:lstStyle/>
          <a:p>
            <a:r>
              <a:rPr lang="en-US" dirty="0"/>
              <a:t>Master Theorem</a:t>
            </a:r>
          </a:p>
        </p:txBody>
      </p:sp>
      <p:pic>
        <p:nvPicPr>
          <p:cNvPr id="4" name="Picture 3">
            <a:extLst>
              <a:ext uri="{FF2B5EF4-FFF2-40B4-BE49-F238E27FC236}">
                <a16:creationId xmlns:a16="http://schemas.microsoft.com/office/drawing/2014/main" id="{8CC5B611-2242-4AEC-7EA2-C85305BF7A98}"/>
              </a:ext>
            </a:extLst>
          </p:cNvPr>
          <p:cNvPicPr>
            <a:picLocks/>
          </p:cNvPicPr>
          <p:nvPr/>
        </p:nvPicPr>
        <p:blipFill>
          <a:blip r:embed="rId2"/>
          <a:srcRect l="42" r="-281"/>
          <a:stretch/>
        </p:blipFill>
        <p:spPr>
          <a:xfrm>
            <a:off x="328846" y="4240930"/>
            <a:ext cx="8686800" cy="502920"/>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C787F89-6A9A-8238-3F2B-D1D304B2779C}"/>
                  </a:ext>
                </a:extLst>
              </p:cNvPr>
              <p:cNvSpPr>
                <a:spLocks noGrp="1"/>
              </p:cNvSpPr>
              <p:nvPr>
                <p:ph idx="1"/>
              </p:nvPr>
            </p:nvSpPr>
            <p:spPr>
              <a:xfrm>
                <a:off x="643640" y="1825625"/>
                <a:ext cx="7886700" cy="4351338"/>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=9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3</m:t>
                              </m:r>
                            </m:den>
                          </m:f>
                        </m:e>
                      </m:d>
                      <m:r>
                        <a:rPr lang="en-US" b="0" i="1" smtClean="0">
                          <a:latin typeface="Cambria Math" panose="02040503050406030204" pitchFamily="18" charset="0"/>
                        </a:rPr>
                        <m:t>+</m:t>
                      </m:r>
                      <m:r>
                        <a:rPr lang="en-US" b="0" i="1" smtClean="0">
                          <a:latin typeface="Cambria Math" panose="02040503050406030204" pitchFamily="18" charset="0"/>
                        </a:rPr>
                        <m:t>𝑛</m:t>
                      </m:r>
                    </m:oMath>
                  </m:oMathPara>
                </a14:m>
                <a:endParaRPr lang="en-US" dirty="0"/>
              </a:p>
              <a:p>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=9,  </m:t>
                    </m:r>
                    <m:r>
                      <a:rPr lang="en-US" b="0" i="1" smtClean="0">
                        <a:latin typeface="Cambria Math" panose="02040503050406030204" pitchFamily="18" charset="0"/>
                      </a:rPr>
                      <m:t>𝑏</m:t>
                    </m:r>
                    <m:r>
                      <a:rPr lang="en-US" b="0" i="1" smtClean="0">
                        <a:latin typeface="Cambria Math" panose="02040503050406030204" pitchFamily="18" charset="0"/>
                      </a:rPr>
                      <m:t>=3</m:t>
                    </m:r>
                  </m:oMath>
                </a14:m>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1</m:t>
                            </m:r>
                          </m:sup>
                        </m:sSup>
                      </m:e>
                    </m:d>
                    <m:r>
                      <a:rPr lang="en-US" b="0" i="1" smtClean="0">
                        <a:latin typeface="Cambria Math" panose="02040503050406030204" pitchFamily="18" charset="0"/>
                      </a:rPr>
                      <m:t>=</m:t>
                    </m:r>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𝑐</m:t>
                            </m:r>
                          </m:sup>
                        </m:sSup>
                      </m:e>
                    </m:d>
                  </m:oMath>
                </a14:m>
                <a:endParaRPr lang="en-US" dirty="0"/>
              </a:p>
              <a:p>
                <a:r>
                  <a:rPr lang="en-US" dirty="0"/>
                  <a:t> </a:t>
                </a:r>
                <a14:m>
                  <m:oMath xmlns:m="http://schemas.openxmlformats.org/officeDocument/2006/math">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𝑏</m:t>
                            </m:r>
                          </m:sub>
                        </m:sSub>
                      </m:fName>
                      <m:e>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a:rPr lang="en-US" b="0" i="1" smtClean="0">
                                <a:latin typeface="Cambria Math" panose="02040503050406030204" pitchFamily="18" charset="0"/>
                              </a:rPr>
                              <m:t>𝑙𝑜</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3</m:t>
                                </m:r>
                              </m:sub>
                            </m:sSub>
                            <m:r>
                              <a:rPr lang="en-US" b="0" i="1" smtClean="0">
                                <a:latin typeface="Cambria Math" panose="02040503050406030204" pitchFamily="18" charset="0"/>
                              </a:rPr>
                              <m:t>9=2&gt;</m:t>
                            </m:r>
                            <m:r>
                              <a:rPr lang="en-US" b="0" i="1" smtClean="0">
                                <a:latin typeface="Cambria Math" panose="02040503050406030204" pitchFamily="18" charset="0"/>
                              </a:rPr>
                              <m:t>𝑐</m:t>
                            </m:r>
                          </m:fName>
                          <m:e>
                            <m:r>
                              <a:rPr lang="en-US" b="0" i="1" smtClean="0">
                                <a:latin typeface="Cambria Math" panose="02040503050406030204" pitchFamily="18" charset="0"/>
                              </a:rPr>
                              <m:t> </m:t>
                            </m:r>
                          </m:e>
                        </m:func>
                      </m:e>
                    </m:func>
                  </m:oMath>
                </a14:m>
                <a:endParaRPr lang="en-US" dirty="0"/>
              </a:p>
              <a:p>
                <a:pPr marL="0" indent="0">
                  <a:buNone/>
                </a:pPr>
                <a:endParaRPr lang="en-US" dirty="0"/>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n-US" b="0" i="0" smtClean="0">
                          <a:latin typeface="Cambria Math" panose="02040503050406030204" pitchFamily="18" charset="0"/>
                        </a:rPr>
                        <m:t>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7C787F89-6A9A-8238-3F2B-D1D304B2779C}"/>
                  </a:ext>
                </a:extLst>
              </p:cNvPr>
              <p:cNvSpPr>
                <a:spLocks noGrp="1" noRot="1" noChangeAspect="1" noMove="1" noResize="1" noEditPoints="1" noAdjustHandles="1" noChangeArrowheads="1" noChangeShapeType="1" noTextEdit="1"/>
              </p:cNvSpPr>
              <p:nvPr>
                <p:ph idx="1"/>
              </p:nvPr>
            </p:nvSpPr>
            <p:spPr>
              <a:xfrm>
                <a:off x="643640" y="1825625"/>
                <a:ext cx="7886700" cy="4351338"/>
              </a:xfrm>
              <a:blipFill>
                <a:blip r:embed="rId3"/>
                <a:stretch>
                  <a:fillRect l="-1392"/>
                </a:stretch>
              </a:blipFill>
            </p:spPr>
            <p:txBody>
              <a:bodyPr/>
              <a:lstStyle/>
              <a:p>
                <a:r>
                  <a:rPr lang="en-US">
                    <a:noFill/>
                  </a:rPr>
                  <a:t> </a:t>
                </a:r>
              </a:p>
            </p:txBody>
          </p:sp>
        </mc:Fallback>
      </mc:AlternateContent>
    </p:spTree>
    <p:extLst>
      <p:ext uri="{BB962C8B-B14F-4D97-AF65-F5344CB8AC3E}">
        <p14:creationId xmlns:p14="http://schemas.microsoft.com/office/powerpoint/2010/main" val="1640483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1C5F62-E7FB-A5AE-EC09-F95F660618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B055B8-B786-8AF0-C893-F5E2190A4B40}"/>
              </a:ext>
            </a:extLst>
          </p:cNvPr>
          <p:cNvSpPr>
            <a:spLocks noGrp="1"/>
          </p:cNvSpPr>
          <p:nvPr>
            <p:ph type="title"/>
          </p:nvPr>
        </p:nvSpPr>
        <p:spPr/>
        <p:txBody>
          <a:bodyPr/>
          <a:lstStyle/>
          <a:p>
            <a:r>
              <a:rPr lang="en-US" dirty="0"/>
              <a:t>Master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0D0BBBC-1833-A459-1A13-0FAC779C69DE}"/>
                  </a:ext>
                </a:extLst>
              </p:cNvPr>
              <p:cNvSpPr>
                <a:spLocks noGrp="1"/>
              </p:cNvSpPr>
              <p:nvPr>
                <p:ph idx="1"/>
              </p:nvPr>
            </p:nvSpPr>
            <p:spPr>
              <a:xfrm>
                <a:off x="643640" y="1825625"/>
                <a:ext cx="7886700" cy="4351338"/>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𝑛</m:t>
                              </m:r>
                            </m:num>
                            <m:den>
                              <m:r>
                                <a:rPr lang="en-US" b="0" i="1" smtClean="0">
                                  <a:latin typeface="Cambria Math" panose="02040503050406030204" pitchFamily="18" charset="0"/>
                                </a:rPr>
                                <m:t>3</m:t>
                              </m:r>
                            </m:den>
                          </m:f>
                        </m:e>
                      </m:d>
                      <m:r>
                        <a:rPr lang="en-US" b="0" i="1" smtClean="0">
                          <a:latin typeface="Cambria Math" panose="02040503050406030204" pitchFamily="18" charset="0"/>
                        </a:rPr>
                        <m:t>+1</m:t>
                      </m:r>
                    </m:oMath>
                  </m:oMathPara>
                </a14:m>
                <a:endParaRPr lang="en-US" dirty="0"/>
              </a:p>
              <a:p>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=1,  </m:t>
                    </m:r>
                    <m:r>
                      <a:rPr lang="en-US" b="0" i="1" smtClean="0">
                        <a:latin typeface="Cambria Math" panose="02040503050406030204" pitchFamily="18" charset="0"/>
                      </a:rPr>
                      <m:t>𝑏</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3</m:t>
                        </m:r>
                      </m:den>
                    </m:f>
                  </m:oMath>
                </a14:m>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=1= </m:t>
                    </m:r>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0</m:t>
                            </m:r>
                          </m:sup>
                        </m:sSup>
                      </m:e>
                    </m:d>
                    <m:r>
                      <a:rPr lang="en-US" b="0" i="1" smtClean="0">
                        <a:latin typeface="Cambria Math" panose="02040503050406030204" pitchFamily="18" charset="0"/>
                      </a:rPr>
                      <m:t>=</m:t>
                    </m:r>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𝑐</m:t>
                            </m:r>
                          </m:sup>
                        </m:sSup>
                      </m:e>
                    </m:d>
                  </m:oMath>
                </a14:m>
                <a:endParaRPr lang="en-US" dirty="0"/>
              </a:p>
              <a:p>
                <a:r>
                  <a:rPr lang="en-US" dirty="0"/>
                  <a:t> </a:t>
                </a:r>
                <a14:m>
                  <m:oMath xmlns:m="http://schemas.openxmlformats.org/officeDocument/2006/math">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𝑏</m:t>
                            </m:r>
                          </m:sub>
                        </m:sSub>
                      </m:fName>
                      <m:e>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a:rPr lang="en-US" b="0" i="1" smtClean="0">
                                <a:latin typeface="Cambria Math" panose="02040503050406030204" pitchFamily="18" charset="0"/>
                              </a:rPr>
                              <m:t>𝑙𝑜</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2/3</m:t>
                                </m:r>
                              </m:sub>
                            </m:sSub>
                            <m:r>
                              <a:rPr lang="en-US" b="0" i="1" smtClean="0">
                                <a:latin typeface="Cambria Math" panose="02040503050406030204" pitchFamily="18" charset="0"/>
                              </a:rPr>
                              <m:t>1=0= </m:t>
                            </m:r>
                            <m:r>
                              <a:rPr lang="en-US" b="0" i="1" smtClean="0">
                                <a:latin typeface="Cambria Math" panose="02040503050406030204" pitchFamily="18" charset="0"/>
                              </a:rPr>
                              <m:t>𝑐</m:t>
                            </m:r>
                          </m:fName>
                          <m:e>
                            <m:r>
                              <a:rPr lang="en-US" b="0" i="1" smtClean="0">
                                <a:latin typeface="Cambria Math" panose="02040503050406030204" pitchFamily="18" charset="0"/>
                              </a:rPr>
                              <m:t> </m:t>
                            </m:r>
                          </m:e>
                        </m:func>
                      </m:e>
                    </m:func>
                  </m:oMath>
                </a14:m>
                <a:endParaRPr lang="en-US" dirty="0"/>
              </a:p>
              <a:p>
                <a:endParaRPr lang="en-US" dirty="0"/>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n-US" b="0" i="0" smtClean="0">
                          <a:latin typeface="Cambria Math" panose="02040503050406030204" pitchFamily="18" charset="0"/>
                        </a:rPr>
                        <m:t>Θ</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0</m:t>
                              </m:r>
                            </m:sup>
                          </m:sSup>
                          <m:r>
                            <a:rPr lang="en-US" b="0" i="1" smtClean="0">
                              <a:latin typeface="Cambria Math" panose="02040503050406030204" pitchFamily="18" charset="0"/>
                            </a:rPr>
                            <m:t> </m:t>
                          </m:r>
                          <m:r>
                            <a:rPr lang="en-US" b="0" i="1" smtClean="0">
                              <a:latin typeface="Cambria Math" panose="02040503050406030204" pitchFamily="18" charset="0"/>
                            </a:rPr>
                            <m:t>𝑙𝑔𝑛</m:t>
                          </m:r>
                        </m:e>
                      </m:d>
                      <m:r>
                        <a:rPr lang="en-US" b="0" i="1" smtClean="0">
                          <a:latin typeface="Cambria Math" panose="02040503050406030204" pitchFamily="18" charset="0"/>
                        </a:rPr>
                        <m:t>=</m:t>
                      </m:r>
                      <m:r>
                        <m:rPr>
                          <m:sty m:val="p"/>
                        </m:rPr>
                        <a:rPr lang="en-US" b="0" i="0" smtClean="0">
                          <a:latin typeface="Cambria Math" panose="02040503050406030204" pitchFamily="18" charset="0"/>
                        </a:rPr>
                        <m:t>Θ</m:t>
                      </m:r>
                      <m:r>
                        <a:rPr lang="en-US" b="0" i="1" smtClean="0">
                          <a:latin typeface="Cambria Math" panose="02040503050406030204" pitchFamily="18" charset="0"/>
                        </a:rPr>
                        <m:t>(</m:t>
                      </m:r>
                      <m:r>
                        <a:rPr lang="en-US" b="0" i="1" smtClean="0">
                          <a:latin typeface="Cambria Math" panose="02040503050406030204" pitchFamily="18" charset="0"/>
                        </a:rPr>
                        <m:t>𝑙𝑔𝑛</m:t>
                      </m:r>
                      <m:r>
                        <a:rPr lang="en-US" b="0" i="1" smtClean="0">
                          <a:latin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00D0BBBC-1833-A459-1A13-0FAC779C69DE}"/>
                  </a:ext>
                </a:extLst>
              </p:cNvPr>
              <p:cNvSpPr>
                <a:spLocks noGrp="1" noRot="1" noChangeAspect="1" noMove="1" noResize="1" noEditPoints="1" noAdjustHandles="1" noChangeArrowheads="1" noChangeShapeType="1" noTextEdit="1"/>
              </p:cNvSpPr>
              <p:nvPr>
                <p:ph idx="1"/>
              </p:nvPr>
            </p:nvSpPr>
            <p:spPr>
              <a:xfrm>
                <a:off x="643640" y="1825625"/>
                <a:ext cx="7886700" cy="4351338"/>
              </a:xfrm>
              <a:blipFill>
                <a:blip r:embed="rId2"/>
                <a:stretch>
                  <a:fillRect l="-1392"/>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B210DAB8-9859-830D-4F17-F929BA8199F5}"/>
              </a:ext>
            </a:extLst>
          </p:cNvPr>
          <p:cNvPicPr>
            <a:picLocks noChangeAspect="1"/>
          </p:cNvPicPr>
          <p:nvPr/>
        </p:nvPicPr>
        <p:blipFill>
          <a:blip r:embed="rId3"/>
          <a:stretch>
            <a:fillRect/>
          </a:stretch>
        </p:blipFill>
        <p:spPr>
          <a:xfrm>
            <a:off x="91263" y="4688458"/>
            <a:ext cx="8869680" cy="412107"/>
          </a:xfrm>
          <a:prstGeom prst="rect">
            <a:avLst/>
          </a:prstGeom>
        </p:spPr>
      </p:pic>
    </p:spTree>
    <p:extLst>
      <p:ext uri="{BB962C8B-B14F-4D97-AF65-F5344CB8AC3E}">
        <p14:creationId xmlns:p14="http://schemas.microsoft.com/office/powerpoint/2010/main" val="402178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844" y="-96638"/>
            <a:ext cx="7886700" cy="1325563"/>
          </a:xfrm>
        </p:spPr>
        <p:txBody>
          <a:bodyPr/>
          <a:lstStyle/>
          <a:p>
            <a:r>
              <a:rPr lang="en-US" dirty="0"/>
              <a:t>Insertion Sort </a:t>
            </a:r>
            <a:br>
              <a:rPr lang="en-US" dirty="0"/>
            </a:br>
            <a:r>
              <a:rPr lang="en-US" sz="2400" dirty="0"/>
              <a:t>example</a:t>
            </a:r>
            <a:endParaRPr lang="en-US" sz="1400" dirty="0"/>
          </a:p>
        </p:txBody>
      </p:sp>
      <p:grpSp>
        <p:nvGrpSpPr>
          <p:cNvPr id="105" name="Group 104"/>
          <p:cNvGrpSpPr/>
          <p:nvPr/>
        </p:nvGrpSpPr>
        <p:grpSpPr>
          <a:xfrm>
            <a:off x="5579901" y="156461"/>
            <a:ext cx="3219372" cy="595311"/>
            <a:chOff x="1583251" y="3296092"/>
            <a:chExt cx="3587074" cy="705202"/>
          </a:xfrm>
          <a:solidFill>
            <a:schemeClr val="accent4">
              <a:lumMod val="20000"/>
              <a:lumOff val="80000"/>
            </a:schemeClr>
          </a:solidFill>
        </p:grpSpPr>
        <p:sp>
          <p:nvSpPr>
            <p:cNvPr id="106" name="Rectangle 105"/>
            <p:cNvSpPr/>
            <p:nvPr/>
          </p:nvSpPr>
          <p:spPr>
            <a:xfrm>
              <a:off x="2313169" y="3296092"/>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107" name="Rectangle 106"/>
            <p:cNvSpPr/>
            <p:nvPr/>
          </p:nvSpPr>
          <p:spPr>
            <a:xfrm>
              <a:off x="1583251"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108" name="Rectangle 107"/>
            <p:cNvSpPr/>
            <p:nvPr/>
          </p:nvSpPr>
          <p:spPr>
            <a:xfrm>
              <a:off x="3012192"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109" name="Rectangle 108"/>
            <p:cNvSpPr/>
            <p:nvPr/>
          </p:nvSpPr>
          <p:spPr>
            <a:xfrm>
              <a:off x="3738658"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110" name="Rectangle 109"/>
            <p:cNvSpPr/>
            <p:nvPr/>
          </p:nvSpPr>
          <p:spPr>
            <a:xfrm>
              <a:off x="4465124" y="3296092"/>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sp>
        <p:nvSpPr>
          <p:cNvPr id="3" name="TextBox 2"/>
          <p:cNvSpPr txBox="1"/>
          <p:nvPr/>
        </p:nvSpPr>
        <p:spPr>
          <a:xfrm>
            <a:off x="312480" y="1369179"/>
            <a:ext cx="4773817" cy="2308324"/>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Insertion-Sort(A, n)</a:t>
            </a:r>
          </a:p>
          <a:p>
            <a:r>
              <a:rPr lang="en-US" sz="1600" dirty="0">
                <a:latin typeface="Courier New" panose="02070309020205020404" pitchFamily="49" charset="0"/>
                <a:cs typeface="Courier New" panose="02070309020205020404" pitchFamily="49" charset="0"/>
              </a:rPr>
              <a:t>    for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1 to n – 1</a:t>
            </a:r>
          </a:p>
          <a:p>
            <a:r>
              <a:rPr lang="en-US" sz="1600" dirty="0">
                <a:latin typeface="Courier New" panose="02070309020205020404" pitchFamily="49" charset="0"/>
                <a:cs typeface="Courier New" panose="02070309020205020404" pitchFamily="49" charset="0"/>
              </a:rPr>
              <a:t>	key = A[</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j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1</a:t>
            </a:r>
          </a:p>
          <a:p>
            <a:r>
              <a:rPr lang="en-US" sz="1600" dirty="0">
                <a:latin typeface="Courier New" panose="02070309020205020404" pitchFamily="49" charset="0"/>
                <a:cs typeface="Courier New" panose="02070309020205020404" pitchFamily="49" charset="0"/>
              </a:rPr>
              <a:t>	while j &gt;= 0 and A[j] &gt; key</a:t>
            </a:r>
          </a:p>
          <a:p>
            <a:r>
              <a:rPr lang="en-US" sz="1600" dirty="0">
                <a:latin typeface="Courier New" panose="02070309020205020404" pitchFamily="49" charset="0"/>
                <a:cs typeface="Courier New" panose="02070309020205020404" pitchFamily="49" charset="0"/>
              </a:rPr>
              <a:t>	    A[j + 1] = A[j]</a:t>
            </a:r>
          </a:p>
          <a:p>
            <a:r>
              <a:rPr lang="en-US" sz="1600" dirty="0">
                <a:latin typeface="Courier New" panose="02070309020205020404" pitchFamily="49" charset="0"/>
                <a:cs typeface="Courier New" panose="02070309020205020404" pitchFamily="49" charset="0"/>
              </a:rPr>
              <a:t>	    j = j – 1</a:t>
            </a:r>
          </a:p>
          <a:p>
            <a:r>
              <a:rPr lang="en-US" sz="1600" dirty="0">
                <a:latin typeface="Courier New" panose="02070309020205020404" pitchFamily="49" charset="0"/>
                <a:cs typeface="Courier New" panose="02070309020205020404" pitchFamily="49" charset="0"/>
              </a:rPr>
              <a:t>	A[j + 1] = key</a:t>
            </a:r>
          </a:p>
          <a:p>
            <a:endParaRPr lang="en-US" sz="1600" dirty="0">
              <a:latin typeface="Courier New" panose="02070309020205020404" pitchFamily="49" charset="0"/>
              <a:cs typeface="Courier New" panose="02070309020205020404" pitchFamily="49" charset="0"/>
            </a:endParaRPr>
          </a:p>
        </p:txBody>
      </p:sp>
      <p:sp>
        <p:nvSpPr>
          <p:cNvPr id="36" name="TextBox 35"/>
          <p:cNvSpPr txBox="1"/>
          <p:nvPr/>
        </p:nvSpPr>
        <p:spPr>
          <a:xfrm>
            <a:off x="4993722" y="1368362"/>
            <a:ext cx="3495402" cy="830997"/>
          </a:xfrm>
          <a:prstGeom prst="rect">
            <a:avLst/>
          </a:prstGeom>
          <a:noFill/>
        </p:spPr>
        <p:txBody>
          <a:bodyPr wrap="square" rtlCol="0">
            <a:spAutoFit/>
          </a:bodyPr>
          <a:lstStyle/>
          <a:p>
            <a:r>
              <a:rPr lang="en-US" sz="2400" dirty="0">
                <a:solidFill>
                  <a:srgbClr val="F26021"/>
                </a:solidFill>
              </a:rPr>
              <a:t>Then move A[3]:</a:t>
            </a:r>
          </a:p>
          <a:p>
            <a:r>
              <a:rPr lang="en-US" sz="2400" dirty="0">
                <a:solidFill>
                  <a:srgbClr val="F26021"/>
                </a:solidFill>
              </a:rPr>
              <a:t>key = 8</a:t>
            </a:r>
          </a:p>
        </p:txBody>
      </p:sp>
      <p:grpSp>
        <p:nvGrpSpPr>
          <p:cNvPr id="40" name="Group 39"/>
          <p:cNvGrpSpPr/>
          <p:nvPr/>
        </p:nvGrpSpPr>
        <p:grpSpPr>
          <a:xfrm>
            <a:off x="5179629" y="2837805"/>
            <a:ext cx="3219372" cy="595311"/>
            <a:chOff x="1583251" y="3296092"/>
            <a:chExt cx="3587074" cy="705202"/>
          </a:xfrm>
        </p:grpSpPr>
        <p:sp>
          <p:nvSpPr>
            <p:cNvPr id="50" name="Rectangle 49"/>
            <p:cNvSpPr/>
            <p:nvPr/>
          </p:nvSpPr>
          <p:spPr>
            <a:xfrm>
              <a:off x="2313169"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51" name="Rectangle 50"/>
            <p:cNvSpPr/>
            <p:nvPr/>
          </p:nvSpPr>
          <p:spPr>
            <a:xfrm>
              <a:off x="1583251"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52" name="Rectangle 51"/>
            <p:cNvSpPr/>
            <p:nvPr/>
          </p:nvSpPr>
          <p:spPr>
            <a:xfrm>
              <a:off x="3012192"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53" name="Rectangle 52"/>
            <p:cNvSpPr/>
            <p:nvPr/>
          </p:nvSpPr>
          <p:spPr>
            <a:xfrm>
              <a:off x="3738658" y="3296093"/>
              <a:ext cx="705201" cy="705201"/>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54" name="Rectangle 53"/>
            <p:cNvSpPr/>
            <p:nvPr/>
          </p:nvSpPr>
          <p:spPr>
            <a:xfrm>
              <a:off x="4465124"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grpSp>
        <p:nvGrpSpPr>
          <p:cNvPr id="55" name="Group 54"/>
          <p:cNvGrpSpPr/>
          <p:nvPr/>
        </p:nvGrpSpPr>
        <p:grpSpPr>
          <a:xfrm>
            <a:off x="5179629" y="3568056"/>
            <a:ext cx="3219372" cy="595311"/>
            <a:chOff x="1583251" y="3296092"/>
            <a:chExt cx="3587074" cy="705202"/>
          </a:xfrm>
        </p:grpSpPr>
        <p:sp>
          <p:nvSpPr>
            <p:cNvPr id="56" name="Rectangle 55"/>
            <p:cNvSpPr/>
            <p:nvPr/>
          </p:nvSpPr>
          <p:spPr>
            <a:xfrm>
              <a:off x="2313169"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57" name="Rectangle 56"/>
            <p:cNvSpPr/>
            <p:nvPr/>
          </p:nvSpPr>
          <p:spPr>
            <a:xfrm>
              <a:off x="1583251"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58" name="Rectangle 57"/>
            <p:cNvSpPr/>
            <p:nvPr/>
          </p:nvSpPr>
          <p:spPr>
            <a:xfrm>
              <a:off x="3012192"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59" name="Rectangle 58"/>
            <p:cNvSpPr/>
            <p:nvPr/>
          </p:nvSpPr>
          <p:spPr>
            <a:xfrm>
              <a:off x="3738658" y="3296093"/>
              <a:ext cx="705201" cy="705201"/>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60" name="Rectangle 59"/>
            <p:cNvSpPr/>
            <p:nvPr/>
          </p:nvSpPr>
          <p:spPr>
            <a:xfrm>
              <a:off x="4465124"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spTree>
    <p:extLst>
      <p:ext uri="{BB962C8B-B14F-4D97-AF65-F5344CB8AC3E}">
        <p14:creationId xmlns:p14="http://schemas.microsoft.com/office/powerpoint/2010/main" val="2660124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9C9158-2C49-5301-7A75-948ED573C5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6AACF4-7616-4046-323B-B3DA5215D42D}"/>
              </a:ext>
            </a:extLst>
          </p:cNvPr>
          <p:cNvSpPr>
            <a:spLocks noGrp="1"/>
          </p:cNvSpPr>
          <p:nvPr>
            <p:ph type="title"/>
          </p:nvPr>
        </p:nvSpPr>
        <p:spPr/>
        <p:txBody>
          <a:bodyPr/>
          <a:lstStyle/>
          <a:p>
            <a:r>
              <a:rPr lang="en-US" dirty="0"/>
              <a:t>Master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00A9F2-6570-9782-F903-9CBB19E3AC51}"/>
                  </a:ext>
                </a:extLst>
              </p:cNvPr>
              <p:cNvSpPr>
                <a:spLocks noGrp="1"/>
              </p:cNvSpPr>
              <p:nvPr>
                <p:ph idx="1"/>
              </p:nvPr>
            </p:nvSpPr>
            <p:spPr>
              <a:xfrm>
                <a:off x="643640" y="1825625"/>
                <a:ext cx="7886700" cy="4351338"/>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=3</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4</m:t>
                              </m:r>
                            </m:den>
                          </m:f>
                        </m:e>
                      </m:d>
                      <m:r>
                        <a:rPr lang="en-US" b="0" i="1" smtClean="0">
                          <a:latin typeface="Cambria Math" panose="02040503050406030204" pitchFamily="18" charset="0"/>
                        </a:rPr>
                        <m:t>+</m:t>
                      </m:r>
                      <m:r>
                        <a:rPr lang="en-US" b="0" i="1" smtClean="0">
                          <a:latin typeface="Cambria Math" panose="02040503050406030204" pitchFamily="18" charset="0"/>
                        </a:rPr>
                        <m:t>𝑛</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lg</m:t>
                          </m:r>
                        </m:fName>
                        <m:e>
                          <m:r>
                            <a:rPr lang="en-US" b="0" i="1" smtClean="0">
                              <a:latin typeface="Cambria Math" panose="02040503050406030204" pitchFamily="18" charset="0"/>
                            </a:rPr>
                            <m:t>𝑛</m:t>
                          </m:r>
                        </m:e>
                      </m:func>
                    </m:oMath>
                  </m:oMathPara>
                </a14:m>
                <a:endParaRPr lang="en-US" dirty="0"/>
              </a:p>
              <a:p>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=3,  </m:t>
                    </m:r>
                    <m:r>
                      <a:rPr lang="en-US" b="0" i="1" smtClean="0">
                        <a:latin typeface="Cambria Math" panose="02040503050406030204" pitchFamily="18" charset="0"/>
                      </a:rPr>
                      <m:t>𝑏</m:t>
                    </m:r>
                    <m:r>
                      <a:rPr lang="en-US" b="0" i="1" smtClean="0">
                        <a:latin typeface="Cambria Math" panose="02040503050406030204" pitchFamily="18" charset="0"/>
                      </a:rPr>
                      <m:t>=4</m:t>
                    </m:r>
                  </m:oMath>
                </a14:m>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𝑛</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lg</m:t>
                        </m:r>
                      </m:fName>
                      <m:e>
                        <m:r>
                          <a:rPr lang="en-US" b="0" i="1" smtClean="0">
                            <a:latin typeface="Cambria Math" panose="02040503050406030204" pitchFamily="18" charset="0"/>
                          </a:rPr>
                          <m:t>𝑛</m:t>
                        </m:r>
                      </m:e>
                    </m:func>
                    <m:r>
                      <a:rPr lang="en-US" b="0" i="1" smtClean="0">
                        <a:latin typeface="Cambria Math" panose="02040503050406030204" pitchFamily="18" charset="0"/>
                      </a:rPr>
                      <m:t>&gt;</m:t>
                    </m:r>
                    <m:r>
                      <a:rPr lang="en-US" b="0" i="1" smtClean="0">
                        <a:latin typeface="Cambria Math" panose="02040503050406030204" pitchFamily="18" charset="0"/>
                      </a:rPr>
                      <m:t>𝑛</m:t>
                    </m:r>
                    <m:r>
                      <a:rPr lang="en-US" b="0" i="1" smtClean="0">
                        <a:latin typeface="Cambria Math" panose="02040503050406030204" pitchFamily="18" charset="0"/>
                      </a:rPr>
                      <m:t>=</m:t>
                    </m:r>
                    <m:r>
                      <m:rPr>
                        <m:sty m:val="p"/>
                      </m:rPr>
                      <a:rPr lang="en-US" b="0" i="0" smtClean="0">
                        <a:latin typeface="Cambria Math" panose="02040503050406030204" pitchFamily="18" charset="0"/>
                      </a:rPr>
                      <m:t>Ω</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1</m:t>
                            </m:r>
                          </m:sup>
                        </m:sSup>
                      </m:e>
                    </m:d>
                    <m:r>
                      <a:rPr lang="en-US" i="1">
                        <a:latin typeface="Cambria Math" panose="02040503050406030204" pitchFamily="18" charset="0"/>
                      </a:rPr>
                      <m:t>=</m:t>
                    </m:r>
                    <m:r>
                      <m:rPr>
                        <m:sty m:val="p"/>
                      </m:rPr>
                      <a:rPr lang="en-US">
                        <a:latin typeface="Cambria Math" panose="02040503050406030204" pitchFamily="18" charset="0"/>
                      </a:rPr>
                      <m:t>Ω</m:t>
                    </m:r>
                    <m:r>
                      <a:rPr lang="en-US" i="1">
                        <a:latin typeface="Cambria Math" panose="02040503050406030204" pitchFamily="18" charset="0"/>
                      </a:rPr>
                      <m:t>(</m:t>
                    </m:r>
                    <m:sSup>
                      <m:sSupPr>
                        <m:ctrlPr>
                          <a:rPr lang="en-US" b="0" i="1" smtClean="0">
                            <a:latin typeface="Cambria Math" panose="02040503050406030204" pitchFamily="18" charset="0"/>
                          </a:rPr>
                        </m:ctrlPr>
                      </m:sSupPr>
                      <m:e>
                        <m:r>
                          <a:rPr lang="en-US" i="1">
                            <a:latin typeface="Cambria Math" panose="02040503050406030204" pitchFamily="18" charset="0"/>
                          </a:rPr>
                          <m:t>𝑛</m:t>
                        </m:r>
                      </m:e>
                      <m:sup>
                        <m:r>
                          <a:rPr lang="en-US" b="0" i="1" smtClean="0">
                            <a:latin typeface="Cambria Math" panose="02040503050406030204" pitchFamily="18" charset="0"/>
                          </a:rPr>
                          <m:t>𝑐</m:t>
                        </m:r>
                      </m:sup>
                    </m:sSup>
                    <m:r>
                      <a:rPr lang="en-US" i="1">
                        <a:latin typeface="Cambria Math" panose="02040503050406030204" pitchFamily="18" charset="0"/>
                      </a:rPr>
                      <m:t>)</m:t>
                    </m:r>
                  </m:oMath>
                </a14:m>
                <a:endParaRPr lang="en-US" b="0" i="1" dirty="0">
                  <a:latin typeface="Cambria Math" panose="02040503050406030204" pitchFamily="18" charset="0"/>
                </a:endParaRPr>
              </a:p>
              <a:p>
                <a14:m>
                  <m:oMath xmlns:m="http://schemas.openxmlformats.org/officeDocument/2006/math">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𝑏</m:t>
                            </m:r>
                          </m:sub>
                        </m:sSub>
                      </m:fName>
                      <m:e>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a:rPr lang="en-US" b="0" i="1" smtClean="0">
                                <a:latin typeface="Cambria Math" panose="02040503050406030204" pitchFamily="18" charset="0"/>
                              </a:rPr>
                              <m:t>𝑙𝑜</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4</m:t>
                                </m:r>
                              </m:sub>
                            </m:sSub>
                            <m:r>
                              <a:rPr lang="en-US" b="0" i="1" smtClean="0">
                                <a:latin typeface="Cambria Math" panose="02040503050406030204" pitchFamily="18" charset="0"/>
                              </a:rPr>
                              <m:t>3&lt; </m:t>
                            </m:r>
                            <m:r>
                              <a:rPr lang="en-US" b="0" i="1" smtClean="0">
                                <a:latin typeface="Cambria Math" panose="02040503050406030204" pitchFamily="18" charset="0"/>
                              </a:rPr>
                              <m:t>𝑐</m:t>
                            </m:r>
                          </m:fName>
                          <m:e>
                            <m:r>
                              <a:rPr lang="en-US" b="0" i="1" smtClean="0">
                                <a:latin typeface="Cambria Math" panose="02040503050406030204" pitchFamily="18" charset="0"/>
                              </a:rPr>
                              <m:t> </m:t>
                            </m:r>
                          </m:e>
                        </m:func>
                      </m:e>
                    </m:func>
                  </m:oMath>
                </a14:m>
                <a:endParaRPr lang="en-US" dirty="0"/>
              </a:p>
              <a:p>
                <a:r>
                  <a:rPr lang="en-US" dirty="0"/>
                  <a:t>Can we apply case 3?</a:t>
                </a:r>
              </a:p>
              <a:p>
                <a:endParaRPr lang="en-US" dirty="0"/>
              </a:p>
              <a:p>
                <a:r>
                  <a:rPr lang="en-US" dirty="0"/>
                  <a:t>Need to satisfy the </a:t>
                </a:r>
                <a:r>
                  <a:rPr lang="en-US" dirty="0">
                    <a:solidFill>
                      <a:srgbClr val="FF0000"/>
                    </a:solidFill>
                  </a:rPr>
                  <a:t>regularity condition</a:t>
                </a:r>
                <a:r>
                  <a:rPr lang="en-US" dirty="0"/>
                  <a:t>.</a:t>
                </a:r>
              </a:p>
            </p:txBody>
          </p:sp>
        </mc:Choice>
        <mc:Fallback xmlns="">
          <p:sp>
            <p:nvSpPr>
              <p:cNvPr id="3" name="Content Placeholder 2">
                <a:extLst>
                  <a:ext uri="{FF2B5EF4-FFF2-40B4-BE49-F238E27FC236}">
                    <a16:creationId xmlns:a16="http://schemas.microsoft.com/office/drawing/2014/main" id="{AF00A9F2-6570-9782-F903-9CBB19E3AC51}"/>
                  </a:ext>
                </a:extLst>
              </p:cNvPr>
              <p:cNvSpPr>
                <a:spLocks noGrp="1" noRot="1" noChangeAspect="1" noMove="1" noResize="1" noEditPoints="1" noAdjustHandles="1" noChangeArrowheads="1" noChangeShapeType="1" noTextEdit="1"/>
              </p:cNvSpPr>
              <p:nvPr>
                <p:ph idx="1"/>
              </p:nvPr>
            </p:nvSpPr>
            <p:spPr>
              <a:xfrm>
                <a:off x="643640" y="1825625"/>
                <a:ext cx="7886700" cy="4351338"/>
              </a:xfrm>
              <a:blipFill>
                <a:blip r:embed="rId3"/>
                <a:stretch>
                  <a:fillRect l="-1392"/>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6C64FA4E-8414-AF08-CD94-7A6645307912}"/>
              </a:ext>
            </a:extLst>
          </p:cNvPr>
          <p:cNvPicPr>
            <a:picLocks noChangeAspect="1"/>
          </p:cNvPicPr>
          <p:nvPr/>
        </p:nvPicPr>
        <p:blipFill>
          <a:blip r:embed="rId4"/>
          <a:stretch>
            <a:fillRect/>
          </a:stretch>
        </p:blipFill>
        <p:spPr>
          <a:xfrm>
            <a:off x="489968" y="4634660"/>
            <a:ext cx="8164064" cy="466790"/>
          </a:xfrm>
          <a:prstGeom prst="rect">
            <a:avLst/>
          </a:prstGeom>
        </p:spPr>
      </p:pic>
    </p:spTree>
    <p:extLst>
      <p:ext uri="{BB962C8B-B14F-4D97-AF65-F5344CB8AC3E}">
        <p14:creationId xmlns:p14="http://schemas.microsoft.com/office/powerpoint/2010/main" val="2528935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3616C9-09A8-7B91-B170-A3D591EDB8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EFD0C7-3FED-3177-AABA-429E4158BD70}"/>
              </a:ext>
            </a:extLst>
          </p:cNvPr>
          <p:cNvSpPr>
            <a:spLocks noGrp="1"/>
          </p:cNvSpPr>
          <p:nvPr>
            <p:ph type="title"/>
          </p:nvPr>
        </p:nvSpPr>
        <p:spPr/>
        <p:txBody>
          <a:bodyPr/>
          <a:lstStyle/>
          <a:p>
            <a:r>
              <a:rPr lang="en-US" dirty="0"/>
              <a:t>Master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08C01C-F93E-5A84-6D05-6E1A1D221CAC}"/>
                  </a:ext>
                </a:extLst>
              </p:cNvPr>
              <p:cNvSpPr>
                <a:spLocks noGrp="1"/>
              </p:cNvSpPr>
              <p:nvPr>
                <p:ph idx="1"/>
              </p:nvPr>
            </p:nvSpPr>
            <p:spPr>
              <a:xfrm>
                <a:off x="643640" y="1825625"/>
                <a:ext cx="7886700" cy="4351338"/>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=3</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4</m:t>
                              </m:r>
                            </m:den>
                          </m:f>
                        </m:e>
                      </m:d>
                      <m:r>
                        <a:rPr lang="en-US" b="0" i="1" smtClean="0">
                          <a:latin typeface="Cambria Math" panose="02040503050406030204" pitchFamily="18" charset="0"/>
                        </a:rPr>
                        <m:t>+</m:t>
                      </m:r>
                      <m:r>
                        <a:rPr lang="en-US" b="0" i="1" smtClean="0">
                          <a:latin typeface="Cambria Math" panose="02040503050406030204" pitchFamily="18" charset="0"/>
                        </a:rPr>
                        <m:t>𝑛</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lg</m:t>
                          </m:r>
                        </m:fName>
                        <m:e>
                          <m:r>
                            <a:rPr lang="en-US" b="0" i="1" smtClean="0">
                              <a:latin typeface="Cambria Math" panose="02040503050406030204" pitchFamily="18" charset="0"/>
                            </a:rPr>
                            <m:t>𝑛</m:t>
                          </m:r>
                        </m:e>
                      </m:func>
                    </m:oMath>
                  </m:oMathPara>
                </a14:m>
                <a:endParaRPr lang="en-US" dirty="0"/>
              </a:p>
              <a:p>
                <a:r>
                  <a:rPr lang="en-US" dirty="0"/>
                  <a:t>Regularity condition</a:t>
                </a:r>
              </a:p>
              <a:p>
                <a:endParaRPr lang="en-US" dirty="0">
                  <a:solidFill>
                    <a:srgbClr val="FF0000"/>
                  </a:solidFill>
                </a:endParaRPr>
              </a:p>
              <a:p>
                <a:endParaRPr lang="en-US" dirty="0">
                  <a:solidFill>
                    <a:srgbClr val="FF0000"/>
                  </a:solidFill>
                </a:endParaRPr>
              </a:p>
              <a:p>
                <a:endParaRPr lang="en-US" dirty="0">
                  <a:solidFill>
                    <a:srgbClr val="FF0000"/>
                  </a:solidFill>
                </a:endParaRPr>
              </a:p>
              <a:p>
                <a14:m>
                  <m:oMath xmlns:m="http://schemas.openxmlformats.org/officeDocument/2006/math">
                    <m:r>
                      <a:rPr lang="en-US" b="0" i="1" smtClean="0">
                        <a:latin typeface="Cambria Math" panose="02040503050406030204" pitchFamily="18" charset="0"/>
                      </a:rPr>
                      <m:t>𝑎𝑓</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𝑏</m:t>
                            </m:r>
                          </m:den>
                        </m:f>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r>
                          <a:rPr lang="en-US" b="0" i="1" smtClean="0">
                            <a:latin typeface="Cambria Math" panose="02040503050406030204" pitchFamily="18" charset="0"/>
                          </a:rPr>
                          <m:t>𝑛</m:t>
                        </m:r>
                      </m:num>
                      <m:den>
                        <m:r>
                          <a:rPr lang="en-US" b="0" i="1" smtClean="0">
                            <a:latin typeface="Cambria Math" panose="02040503050406030204" pitchFamily="18" charset="0"/>
                          </a:rPr>
                          <m:t>4</m:t>
                        </m:r>
                      </m:den>
                    </m:f>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lg</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m:t>
                                </m:r>
                              </m:den>
                            </m:f>
                          </m:e>
                        </m:d>
                      </m:e>
                    </m:fun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m:t>
                        </m:r>
                      </m:den>
                    </m:f>
                    <m:r>
                      <a:rPr lang="en-US" b="0" i="1" smtClean="0">
                        <a:latin typeface="Cambria Math" panose="02040503050406030204" pitchFamily="18" charset="0"/>
                      </a:rPr>
                      <m:t>𝑛</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lg</m:t>
                        </m:r>
                      </m:fName>
                      <m:e>
                        <m:r>
                          <a:rPr lang="en-US" b="0" i="1" smtClean="0">
                            <a:latin typeface="Cambria Math" panose="02040503050406030204" pitchFamily="18" charset="0"/>
                          </a:rPr>
                          <m:t>𝑛</m:t>
                        </m:r>
                      </m:e>
                    </m:func>
                    <m:r>
                      <a:rPr lang="en-US" b="0" i="1" smtClean="0">
                        <a:latin typeface="Cambria Math" panose="02040503050406030204" pitchFamily="18" charset="0"/>
                      </a:rPr>
                      <m:t>≤</m:t>
                    </m:r>
                    <m:r>
                      <a:rPr lang="en-US" b="0" i="1" smtClean="0">
                        <a:latin typeface="Cambria Math" panose="02040503050406030204" pitchFamily="18" charset="0"/>
                      </a:rPr>
                      <m:t>𝐶𝑓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endParaRPr lang="en-US" b="0" dirty="0"/>
              </a:p>
              <a:p>
                <a:pPr marL="0" indent="0">
                  <a:buNone/>
                </a:pPr>
                <a:endParaRPr lang="en-US" b="0"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n-US" b="0" i="0" smtClean="0">
                          <a:latin typeface="Cambria Math" panose="02040503050406030204" pitchFamily="18" charset="0"/>
                        </a:rPr>
                        <m:t>Θ</m:t>
                      </m:r>
                      <m:r>
                        <a:rPr lang="en-US" b="0" i="1" smtClean="0">
                          <a:latin typeface="Cambria Math" panose="02040503050406030204" pitchFamily="18" charset="0"/>
                        </a:rPr>
                        <m:t>(</m:t>
                      </m:r>
                      <m:r>
                        <a:rPr lang="en-US" b="0" i="1" smtClean="0">
                          <a:latin typeface="Cambria Math" panose="02040503050406030204" pitchFamily="18" charset="0"/>
                        </a:rPr>
                        <m:t>𝑛</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lg</m:t>
                          </m:r>
                        </m:fName>
                        <m:e>
                          <m:r>
                            <a:rPr lang="en-US" b="0" i="1" smtClean="0">
                              <a:latin typeface="Cambria Math" panose="02040503050406030204" pitchFamily="18" charset="0"/>
                            </a:rPr>
                            <m:t>𝑛</m:t>
                          </m:r>
                        </m:e>
                      </m:func>
                      <m:r>
                        <a:rPr lang="en-US" b="0" i="1" smtClean="0">
                          <a:latin typeface="Cambria Math" panose="02040503050406030204" pitchFamily="18" charset="0"/>
                        </a:rPr>
                        <m:t>)</m:t>
                      </m:r>
                    </m:oMath>
                  </m:oMathPara>
                </a14:m>
                <a:endParaRPr lang="en-US" dirty="0"/>
              </a:p>
              <a:p>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9908C01C-F93E-5A84-6D05-6E1A1D221CAC}"/>
                  </a:ext>
                </a:extLst>
              </p:cNvPr>
              <p:cNvSpPr>
                <a:spLocks noGrp="1" noRot="1" noChangeAspect="1" noMove="1" noResize="1" noEditPoints="1" noAdjustHandles="1" noChangeArrowheads="1" noChangeShapeType="1" noTextEdit="1"/>
              </p:cNvSpPr>
              <p:nvPr>
                <p:ph idx="1"/>
              </p:nvPr>
            </p:nvSpPr>
            <p:spPr>
              <a:xfrm>
                <a:off x="643640" y="1825625"/>
                <a:ext cx="7886700" cy="4351338"/>
              </a:xfrm>
              <a:blipFill>
                <a:blip r:embed="rId2"/>
                <a:stretch>
                  <a:fillRect l="-1392"/>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7C444539-95BC-72F5-A7C9-F132BF13074D}"/>
              </a:ext>
            </a:extLst>
          </p:cNvPr>
          <p:cNvPicPr>
            <a:picLocks noChangeAspect="1"/>
          </p:cNvPicPr>
          <p:nvPr/>
        </p:nvPicPr>
        <p:blipFill>
          <a:blip r:embed="rId3">
            <a:biLevel thresh="75000"/>
          </a:blip>
          <a:stretch>
            <a:fillRect/>
          </a:stretch>
        </p:blipFill>
        <p:spPr>
          <a:xfrm>
            <a:off x="457200" y="3211440"/>
            <a:ext cx="8229600" cy="1201076"/>
          </a:xfrm>
          <a:prstGeom prst="rect">
            <a:avLst/>
          </a:prstGeom>
        </p:spPr>
      </p:pic>
    </p:spTree>
    <p:extLst>
      <p:ext uri="{BB962C8B-B14F-4D97-AF65-F5344CB8AC3E}">
        <p14:creationId xmlns:p14="http://schemas.microsoft.com/office/powerpoint/2010/main" val="202286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12E17F-90A3-6565-63F2-6A71ED8F9D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964FF8-E286-CD7F-6AF4-FFFE8CAE7B1B}"/>
              </a:ext>
            </a:extLst>
          </p:cNvPr>
          <p:cNvSpPr>
            <a:spLocks noGrp="1"/>
          </p:cNvSpPr>
          <p:nvPr>
            <p:ph type="title"/>
          </p:nvPr>
        </p:nvSpPr>
        <p:spPr/>
        <p:txBody>
          <a:bodyPr/>
          <a:lstStyle/>
          <a:p>
            <a:r>
              <a:rPr lang="en-US" dirty="0"/>
              <a:t>Master Theorem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905AB43-3A12-C281-B385-6247E89555B5}"/>
                  </a:ext>
                </a:extLst>
              </p:cNvPr>
              <p:cNvSpPr>
                <a:spLocks noGrp="1"/>
              </p:cNvSpPr>
              <p:nvPr>
                <p:ph idx="1"/>
              </p:nvPr>
            </p:nvSpPr>
            <p:spPr>
              <a:xfrm>
                <a:off x="643640" y="1825625"/>
                <a:ext cx="7886700" cy="4351338"/>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r>
                        <a:rPr lang="en-US" b="0" i="1" smtClean="0">
                          <a:latin typeface="Cambria Math" panose="02040503050406030204" pitchFamily="18" charset="0"/>
                        </a:rPr>
                        <m:t>𝑛</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lg</m:t>
                          </m:r>
                        </m:fName>
                        <m:e>
                          <m:r>
                            <a:rPr lang="en-US" b="0" i="1" smtClean="0">
                              <a:latin typeface="Cambria Math" panose="02040503050406030204" pitchFamily="18" charset="0"/>
                            </a:rPr>
                            <m:t>𝑛</m:t>
                          </m:r>
                        </m:e>
                      </m:func>
                    </m:oMath>
                  </m:oMathPara>
                </a14:m>
                <a:endParaRPr lang="en-US" dirty="0"/>
              </a:p>
              <a:p>
                <a:endParaRPr lang="en-US" dirty="0"/>
              </a:p>
              <a:p>
                <a:r>
                  <a:rPr lang="en-US" dirty="0"/>
                  <a:t>Applying master theorem (case 2),</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n-US" b="0" i="0" smtClean="0">
                          <a:latin typeface="Cambria Math" panose="02040503050406030204" pitchFamily="18" charset="0"/>
                        </a:rPr>
                        <m:t>Θ</m:t>
                      </m:r>
                      <m:r>
                        <a:rPr lang="en-US" b="0" i="1" smtClean="0">
                          <a:latin typeface="Cambria Math" panose="02040503050406030204" pitchFamily="18" charset="0"/>
                        </a:rPr>
                        <m:t>(</m:t>
                      </m:r>
                      <m:r>
                        <a:rPr lang="en-US" b="0" i="1" smtClean="0">
                          <a:latin typeface="Cambria Math" panose="02040503050406030204" pitchFamily="18" charset="0"/>
                        </a:rPr>
                        <m:t>𝑛</m:t>
                      </m:r>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lg</m:t>
                              </m:r>
                            </m:e>
                            <m:sup>
                              <m:r>
                                <a:rPr lang="en-US" b="0" i="1" smtClean="0">
                                  <a:latin typeface="Cambria Math" panose="02040503050406030204" pitchFamily="18" charset="0"/>
                                </a:rPr>
                                <m:t>2</m:t>
                              </m:r>
                            </m:sup>
                          </m:sSup>
                        </m:fName>
                        <m:e>
                          <m:r>
                            <a:rPr lang="en-US" b="0" i="1" smtClean="0">
                              <a:latin typeface="Cambria Math" panose="02040503050406030204" pitchFamily="18" charset="0"/>
                            </a:rPr>
                            <m:t>𝑛</m:t>
                          </m:r>
                        </m:e>
                      </m:func>
                      <m:r>
                        <a:rPr lang="en-US" b="0" i="1" smtClean="0">
                          <a:latin typeface="Cambria Math" panose="02040503050406030204" pitchFamily="18" charset="0"/>
                        </a:rPr>
                        <m:t>)</m:t>
                      </m:r>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A905AB43-3A12-C281-B385-6247E89555B5}"/>
                  </a:ext>
                </a:extLst>
              </p:cNvPr>
              <p:cNvSpPr>
                <a:spLocks noGrp="1" noRot="1" noChangeAspect="1" noMove="1" noResize="1" noEditPoints="1" noAdjustHandles="1" noChangeArrowheads="1" noChangeShapeType="1" noTextEdit="1"/>
              </p:cNvSpPr>
              <p:nvPr>
                <p:ph idx="1"/>
              </p:nvPr>
            </p:nvSpPr>
            <p:spPr>
              <a:xfrm>
                <a:off x="643640" y="1825625"/>
                <a:ext cx="7886700" cy="4351338"/>
              </a:xfrm>
              <a:blipFill>
                <a:blip r:embed="rId2"/>
                <a:stretch>
                  <a:fillRect l="-1392"/>
                </a:stretch>
              </a:blipFill>
            </p:spPr>
            <p:txBody>
              <a:bodyPr/>
              <a:lstStyle/>
              <a:p>
                <a:r>
                  <a:rPr lang="en-US">
                    <a:noFill/>
                  </a:rPr>
                  <a:t> </a:t>
                </a:r>
              </a:p>
            </p:txBody>
          </p:sp>
        </mc:Fallback>
      </mc:AlternateContent>
    </p:spTree>
    <p:extLst>
      <p:ext uri="{BB962C8B-B14F-4D97-AF65-F5344CB8AC3E}">
        <p14:creationId xmlns:p14="http://schemas.microsoft.com/office/powerpoint/2010/main" val="3222833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A916E8-0725-6EFA-CA6A-E3A189E72D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20CFF9-6B5D-548F-BBC0-6590558C2113}"/>
              </a:ext>
            </a:extLst>
          </p:cNvPr>
          <p:cNvSpPr>
            <a:spLocks noGrp="1"/>
          </p:cNvSpPr>
          <p:nvPr>
            <p:ph type="title"/>
          </p:nvPr>
        </p:nvSpPr>
        <p:spPr/>
        <p:txBody>
          <a:bodyPr/>
          <a:lstStyle/>
          <a:p>
            <a:r>
              <a:rPr lang="en-US" dirty="0" err="1"/>
              <a:t>MergeSort</a:t>
            </a:r>
            <a:r>
              <a:rPr lang="en-US" dirty="0"/>
              <a:t> Runtime Analysis (Revisit)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CE87383-7322-24F2-A45F-A9034BE88EFF}"/>
                  </a:ext>
                </a:extLst>
              </p:cNvPr>
              <p:cNvSpPr>
                <a:spLocks noGrp="1"/>
              </p:cNvSpPr>
              <p:nvPr>
                <p:ph idx="1"/>
              </p:nvPr>
            </p:nvSpPr>
            <p:spPr>
              <a:xfrm>
                <a:off x="643640" y="1825625"/>
                <a:ext cx="7886700" cy="4351338"/>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r>
                        <m:rPr>
                          <m:sty m:val="p"/>
                        </m:rPr>
                        <a:rPr lang="en-US" b="0" i="0" smtClean="0">
                          <a:latin typeface="Cambria Math" panose="02040503050406030204" pitchFamily="18" charset="0"/>
                        </a:rPr>
                        <m:t>Θ</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oMath>
                  </m:oMathPara>
                </a14:m>
                <a:endParaRPr lang="en-US" dirty="0"/>
              </a:p>
              <a:p>
                <a:endParaRPr lang="en-US" dirty="0"/>
              </a:p>
              <a:p>
                <a:r>
                  <a:rPr lang="en-US" dirty="0"/>
                  <a:t>Applying master theorem (case 2),</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n-US" b="0" i="0" smtClean="0">
                          <a:latin typeface="Cambria Math" panose="02040503050406030204" pitchFamily="18" charset="0"/>
                        </a:rPr>
                        <m:t>Θ</m:t>
                      </m:r>
                      <m:r>
                        <a:rPr lang="en-US" b="0" i="1" smtClean="0">
                          <a:latin typeface="Cambria Math" panose="02040503050406030204" pitchFamily="18" charset="0"/>
                        </a:rPr>
                        <m:t>(</m:t>
                      </m:r>
                      <m:r>
                        <a:rPr lang="en-US" b="0" i="1" smtClean="0">
                          <a:latin typeface="Cambria Math" panose="02040503050406030204" pitchFamily="18" charset="0"/>
                        </a:rPr>
                        <m:t>𝑛</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lg</m:t>
                          </m:r>
                        </m:fName>
                        <m:e>
                          <m:r>
                            <a:rPr lang="en-US" b="0" i="1" smtClean="0">
                              <a:latin typeface="Cambria Math" panose="02040503050406030204" pitchFamily="18" charset="0"/>
                            </a:rPr>
                            <m:t>𝑛</m:t>
                          </m:r>
                        </m:e>
                      </m:func>
                      <m:r>
                        <a:rPr lang="en-US" b="0" i="1" smtClean="0">
                          <a:latin typeface="Cambria Math" panose="02040503050406030204" pitchFamily="18" charset="0"/>
                        </a:rPr>
                        <m:t>)</m:t>
                      </m:r>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4CE87383-7322-24F2-A45F-A9034BE88EFF}"/>
                  </a:ext>
                </a:extLst>
              </p:cNvPr>
              <p:cNvSpPr>
                <a:spLocks noGrp="1" noRot="1" noChangeAspect="1" noMove="1" noResize="1" noEditPoints="1" noAdjustHandles="1" noChangeArrowheads="1" noChangeShapeType="1" noTextEdit="1"/>
              </p:cNvSpPr>
              <p:nvPr>
                <p:ph idx="1"/>
              </p:nvPr>
            </p:nvSpPr>
            <p:spPr>
              <a:xfrm>
                <a:off x="643640" y="1825625"/>
                <a:ext cx="7886700" cy="4351338"/>
              </a:xfrm>
              <a:blipFill>
                <a:blip r:embed="rId2"/>
                <a:stretch>
                  <a:fillRect l="-1392"/>
                </a:stretch>
              </a:blipFill>
            </p:spPr>
            <p:txBody>
              <a:bodyPr/>
              <a:lstStyle/>
              <a:p>
                <a:r>
                  <a:rPr lang="en-US">
                    <a:noFill/>
                  </a:rPr>
                  <a:t> </a:t>
                </a:r>
              </a:p>
            </p:txBody>
          </p:sp>
        </mc:Fallback>
      </mc:AlternateContent>
    </p:spTree>
    <p:extLst>
      <p:ext uri="{BB962C8B-B14F-4D97-AF65-F5344CB8AC3E}">
        <p14:creationId xmlns:p14="http://schemas.microsoft.com/office/powerpoint/2010/main" val="2358408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9AF87A-F5BD-A2C9-08B3-28B872D162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DFBFA5-35DC-A639-FAFD-5F5619F6B61B}"/>
              </a:ext>
            </a:extLst>
          </p:cNvPr>
          <p:cNvSpPr>
            <a:spLocks noGrp="1"/>
          </p:cNvSpPr>
          <p:nvPr>
            <p:ph type="title"/>
          </p:nvPr>
        </p:nvSpPr>
        <p:spPr/>
        <p:txBody>
          <a:bodyPr/>
          <a:lstStyle/>
          <a:p>
            <a:r>
              <a:rPr lang="en-US" dirty="0" err="1"/>
              <a:t>QuickSort</a:t>
            </a:r>
            <a:r>
              <a:rPr lang="en-US" dirty="0"/>
              <a:t> Runtime Analysis (Revisit)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C69133-E9F0-4539-7C7F-310A497D7039}"/>
                  </a:ext>
                </a:extLst>
              </p:cNvPr>
              <p:cNvSpPr>
                <a:spLocks noGrp="1"/>
              </p:cNvSpPr>
              <p:nvPr>
                <p:ph idx="1"/>
              </p:nvPr>
            </p:nvSpPr>
            <p:spPr/>
            <p:txBody>
              <a:bodyPr>
                <a:normAutofit/>
              </a:bodyPr>
              <a:lstStyle/>
              <a:p>
                <a:r>
                  <a:rPr lang="en-US" dirty="0"/>
                  <a:t>Best-case partitioning</a:t>
                </a:r>
              </a:p>
              <a:p>
                <a:pPr lvl="1"/>
                <a:endParaRPr lang="en-US" dirty="0"/>
              </a:p>
              <a:p>
                <a:pPr marL="457200" lvl="1" indent="0">
                  <a:buNone/>
                </a:pPr>
                <a:endParaRPr lang="en-US" dirty="0"/>
              </a:p>
              <a:p>
                <a:pPr lvl="1"/>
                <a:r>
                  <a:rPr lang="en-US" dirty="0"/>
                  <a:t>Applying master theorem,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n-US" b="0" i="0" smtClean="0">
                        <a:latin typeface="Cambria Math" panose="02040503050406030204" pitchFamily="18" charset="0"/>
                      </a:rPr>
                      <m:t>Θ</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𝑙𝑜𝑔𝑛</m:t>
                    </m:r>
                    <m:r>
                      <a:rPr lang="en-US" b="0" i="1" smtClean="0">
                        <a:latin typeface="Cambria Math" panose="02040503050406030204" pitchFamily="18" charset="0"/>
                      </a:rPr>
                      <m:t>)</m:t>
                    </m:r>
                  </m:oMath>
                </a14:m>
                <a:r>
                  <a:rPr lang="en-US" dirty="0"/>
                  <a:t> </a:t>
                </a:r>
              </a:p>
              <a:p>
                <a:pPr lvl="1"/>
                <a:endParaRPr lang="en-US" dirty="0"/>
              </a:p>
              <a:p>
                <a:r>
                  <a:rPr lang="en-US" dirty="0"/>
                  <a:t>Worst-case partitioning</a:t>
                </a:r>
              </a:p>
              <a:p>
                <a:endParaRPr lang="en-US" dirty="0"/>
              </a:p>
              <a:p>
                <a:pPr lvl="1"/>
                <a:endParaRPr lang="en-US" dirty="0"/>
              </a:p>
              <a:p>
                <a:pPr lvl="1"/>
                <a:r>
                  <a:rPr lang="en-US" dirty="0"/>
                  <a:t>Expanding the recurrence (Rec. tree):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n-US" b="0" i="0" smtClean="0">
                        <a:latin typeface="Cambria Math" panose="02040503050406030204" pitchFamily="18" charset="0"/>
                      </a:rPr>
                      <m:t>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r>
                  <a:rPr lang="en-US" dirty="0"/>
                  <a:t> </a:t>
                </a:r>
              </a:p>
            </p:txBody>
          </p:sp>
        </mc:Choice>
        <mc:Fallback xmlns="">
          <p:sp>
            <p:nvSpPr>
              <p:cNvPr id="3" name="Content Placeholder 2">
                <a:extLst>
                  <a:ext uri="{FF2B5EF4-FFF2-40B4-BE49-F238E27FC236}">
                    <a16:creationId xmlns:a16="http://schemas.microsoft.com/office/drawing/2014/main" id="{BCC69133-E9F0-4539-7C7F-310A497D7039}"/>
                  </a:ext>
                </a:extLst>
              </p:cNvPr>
              <p:cNvSpPr>
                <a:spLocks noGrp="1" noRot="1" noChangeAspect="1" noMove="1" noResize="1" noEditPoints="1" noAdjustHandles="1" noChangeArrowheads="1" noChangeShapeType="1" noTextEdit="1"/>
              </p:cNvSpPr>
              <p:nvPr>
                <p:ph idx="1"/>
              </p:nvPr>
            </p:nvSpPr>
            <p:spPr>
              <a:blipFill>
                <a:blip r:embed="rId2"/>
                <a:stretch>
                  <a:fillRect l="-1391" t="-224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50A67BA7-3915-E47B-4363-C7A4E056FE19}"/>
              </a:ext>
            </a:extLst>
          </p:cNvPr>
          <p:cNvPicPr>
            <a:picLocks noChangeAspect="1"/>
          </p:cNvPicPr>
          <p:nvPr/>
        </p:nvPicPr>
        <p:blipFill>
          <a:blip r:embed="rId3"/>
          <a:stretch>
            <a:fillRect/>
          </a:stretch>
        </p:blipFill>
        <p:spPr>
          <a:xfrm>
            <a:off x="1971312" y="4504543"/>
            <a:ext cx="5201376" cy="533474"/>
          </a:xfrm>
          <a:prstGeom prst="rect">
            <a:avLst/>
          </a:prstGeom>
        </p:spPr>
      </p:pic>
      <p:pic>
        <p:nvPicPr>
          <p:cNvPr id="7" name="Picture 6">
            <a:extLst>
              <a:ext uri="{FF2B5EF4-FFF2-40B4-BE49-F238E27FC236}">
                <a16:creationId xmlns:a16="http://schemas.microsoft.com/office/drawing/2014/main" id="{03002C03-DDE9-22A0-2EE4-E6E356D2F29E}"/>
              </a:ext>
            </a:extLst>
          </p:cNvPr>
          <p:cNvPicPr>
            <a:picLocks noChangeAspect="1"/>
          </p:cNvPicPr>
          <p:nvPr/>
        </p:nvPicPr>
        <p:blipFill>
          <a:blip r:embed="rId4"/>
          <a:stretch>
            <a:fillRect/>
          </a:stretch>
        </p:blipFill>
        <p:spPr>
          <a:xfrm>
            <a:off x="1971312" y="2512035"/>
            <a:ext cx="5125165" cy="571580"/>
          </a:xfrm>
          <a:prstGeom prst="rect">
            <a:avLst/>
          </a:prstGeom>
        </p:spPr>
      </p:pic>
    </p:spTree>
    <p:extLst>
      <p:ext uri="{BB962C8B-B14F-4D97-AF65-F5344CB8AC3E}">
        <p14:creationId xmlns:p14="http://schemas.microsoft.com/office/powerpoint/2010/main" val="2735982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01649-361A-8338-ACE4-02FD094AA79C}"/>
              </a:ext>
            </a:extLst>
          </p:cNvPr>
          <p:cNvSpPr>
            <a:spLocks noGrp="1"/>
          </p:cNvSpPr>
          <p:nvPr>
            <p:ph type="title"/>
          </p:nvPr>
        </p:nvSpPr>
        <p:spPr/>
        <p:txBody>
          <a:bodyPr/>
          <a:lstStyle/>
          <a:p>
            <a:r>
              <a:rPr lang="en-US" dirty="0"/>
              <a:t>Multiplying Square Matrices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92E616-AED0-1F22-4AF5-8A7AB7D2965B}"/>
                  </a:ext>
                </a:extLst>
              </p:cNvPr>
              <p:cNvSpPr>
                <a:spLocks noGrp="1"/>
              </p:cNvSpPr>
              <p:nvPr>
                <p:ph idx="1"/>
              </p:nvPr>
            </p:nvSpPr>
            <p:spPr/>
            <p:txBody>
              <a:bodyPr/>
              <a:lstStyle/>
              <a:p>
                <a:r>
                  <a:rPr lang="en-US" dirty="0"/>
                  <a:t>A and B are square matrices</a:t>
                </a:r>
              </a:p>
              <a:p>
                <a:r>
                  <a:rPr lang="en-US" dirty="0"/>
                  <a:t>Find out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oMath>
                </a14:m>
                <a:endParaRPr lang="en-US" dirty="0"/>
              </a:p>
              <a:p>
                <a:endParaRPr lang="en-US" dirty="0"/>
              </a:p>
              <a:p>
                <a:endParaRPr lang="en-US" dirty="0"/>
              </a:p>
              <a:p>
                <a:endParaRPr lang="en-US" dirty="0"/>
              </a:p>
              <a:p>
                <a:endParaRPr lang="en-US" dirty="0"/>
              </a:p>
              <a:p>
                <a:endParaRPr lang="en-US" dirty="0"/>
              </a:p>
              <a:p>
                <a:r>
                  <a:rPr lang="en-US" dirty="0"/>
                  <a:t>Running Time </a:t>
                </a:r>
                <a14:m>
                  <m:oMath xmlns:m="http://schemas.openxmlformats.org/officeDocument/2006/math">
                    <m:r>
                      <m:rPr>
                        <m:sty m:val="p"/>
                      </m:rPr>
                      <a:rPr lang="en-US" b="0" i="0" smtClean="0">
                        <a:latin typeface="Cambria Math" panose="02040503050406030204" pitchFamily="18" charset="0"/>
                      </a:rPr>
                      <m:t>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6F92E616-AED0-1F22-4AF5-8A7AB7D2965B}"/>
                  </a:ext>
                </a:extLst>
              </p:cNvPr>
              <p:cNvSpPr>
                <a:spLocks noGrp="1" noRot="1" noChangeAspect="1" noMove="1" noResize="1" noEditPoints="1" noAdjustHandles="1" noChangeArrowheads="1" noChangeShapeType="1" noTextEdit="1"/>
              </p:cNvSpPr>
              <p:nvPr>
                <p:ph idx="1"/>
              </p:nvPr>
            </p:nvSpPr>
            <p:spPr>
              <a:blipFill>
                <a:blip r:embed="rId2"/>
                <a:stretch>
                  <a:fillRect l="-1391" t="-224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E17163EC-84D4-E57B-C88C-34113A615E1A}"/>
              </a:ext>
            </a:extLst>
          </p:cNvPr>
          <p:cNvPicPr>
            <a:picLocks noChangeAspect="1"/>
          </p:cNvPicPr>
          <p:nvPr/>
        </p:nvPicPr>
        <p:blipFill>
          <a:blip r:embed="rId3"/>
          <a:stretch>
            <a:fillRect/>
          </a:stretch>
        </p:blipFill>
        <p:spPr>
          <a:xfrm>
            <a:off x="228600" y="3140443"/>
            <a:ext cx="8686800" cy="1974635"/>
          </a:xfrm>
          <a:prstGeom prst="rect">
            <a:avLst/>
          </a:prstGeom>
        </p:spPr>
      </p:pic>
      <p:sp>
        <p:nvSpPr>
          <p:cNvPr id="8" name="TextBox 7">
            <a:extLst>
              <a:ext uri="{FF2B5EF4-FFF2-40B4-BE49-F238E27FC236}">
                <a16:creationId xmlns:a16="http://schemas.microsoft.com/office/drawing/2014/main" id="{83CBD022-3B3F-84A8-BBF2-3EE4D00C78BD}"/>
              </a:ext>
            </a:extLst>
          </p:cNvPr>
          <p:cNvSpPr txBox="1"/>
          <p:nvPr/>
        </p:nvSpPr>
        <p:spPr>
          <a:xfrm>
            <a:off x="5741233" y="5801193"/>
            <a:ext cx="2857321" cy="523220"/>
          </a:xfrm>
          <a:prstGeom prst="rect">
            <a:avLst/>
          </a:prstGeom>
          <a:noFill/>
        </p:spPr>
        <p:txBody>
          <a:bodyPr wrap="none" rtlCol="0">
            <a:spAutoFit/>
          </a:bodyPr>
          <a:lstStyle/>
          <a:p>
            <a:r>
              <a:rPr lang="en-US" sz="2800" dirty="0">
                <a:solidFill>
                  <a:srgbClr val="C00000"/>
                </a:solidFill>
              </a:rPr>
              <a:t>Can we do better?</a:t>
            </a:r>
          </a:p>
        </p:txBody>
      </p:sp>
    </p:spTree>
    <p:extLst>
      <p:ext uri="{BB962C8B-B14F-4D97-AF65-F5344CB8AC3E}">
        <p14:creationId xmlns:p14="http://schemas.microsoft.com/office/powerpoint/2010/main" val="1229190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FF952-6850-6462-0636-C6570075CE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844382-6609-3FA2-6872-FB8C41FD5B74}"/>
              </a:ext>
            </a:extLst>
          </p:cNvPr>
          <p:cNvSpPr>
            <a:spLocks noGrp="1"/>
          </p:cNvSpPr>
          <p:nvPr>
            <p:ph type="title"/>
          </p:nvPr>
        </p:nvSpPr>
        <p:spPr/>
        <p:txBody>
          <a:bodyPr/>
          <a:lstStyle/>
          <a:p>
            <a:r>
              <a:rPr lang="en-US" dirty="0"/>
              <a:t>Multiplying Square Matrices</a:t>
            </a:r>
          </a:p>
        </p:txBody>
      </p:sp>
      <p:sp>
        <p:nvSpPr>
          <p:cNvPr id="3" name="Content Placeholder 2">
            <a:extLst>
              <a:ext uri="{FF2B5EF4-FFF2-40B4-BE49-F238E27FC236}">
                <a16:creationId xmlns:a16="http://schemas.microsoft.com/office/drawing/2014/main" id="{950B80E0-0354-2127-9031-80ED56338828}"/>
              </a:ext>
            </a:extLst>
          </p:cNvPr>
          <p:cNvSpPr>
            <a:spLocks noGrp="1"/>
          </p:cNvSpPr>
          <p:nvPr>
            <p:ph idx="1"/>
          </p:nvPr>
        </p:nvSpPr>
        <p:spPr/>
        <p:txBody>
          <a:bodyPr/>
          <a:lstStyle/>
          <a:p>
            <a:r>
              <a:rPr lang="en-US" dirty="0"/>
              <a:t>Divide</a:t>
            </a:r>
          </a:p>
          <a:p>
            <a:endParaRPr lang="en-US" dirty="0"/>
          </a:p>
          <a:p>
            <a:endParaRPr lang="en-US" dirty="0"/>
          </a:p>
          <a:p>
            <a:endParaRPr lang="en-US" dirty="0"/>
          </a:p>
          <a:p>
            <a:r>
              <a:rPr lang="en-US" dirty="0"/>
              <a:t>Conquer</a:t>
            </a:r>
          </a:p>
          <a:p>
            <a:pPr marL="0" indent="0">
              <a:buNone/>
            </a:pPr>
            <a:endParaRPr lang="en-US" dirty="0"/>
          </a:p>
        </p:txBody>
      </p:sp>
      <p:pic>
        <p:nvPicPr>
          <p:cNvPr id="10" name="Picture 9">
            <a:extLst>
              <a:ext uri="{FF2B5EF4-FFF2-40B4-BE49-F238E27FC236}">
                <a16:creationId xmlns:a16="http://schemas.microsoft.com/office/drawing/2014/main" id="{298B7E62-845F-B3C2-3A8A-D40CBFC16D4C}"/>
              </a:ext>
            </a:extLst>
          </p:cNvPr>
          <p:cNvPicPr>
            <a:picLocks noChangeAspect="1"/>
          </p:cNvPicPr>
          <p:nvPr/>
        </p:nvPicPr>
        <p:blipFill>
          <a:blip r:embed="rId2">
            <a:biLevel thresh="75000"/>
          </a:blip>
          <a:stretch>
            <a:fillRect/>
          </a:stretch>
        </p:blipFill>
        <p:spPr>
          <a:xfrm>
            <a:off x="273570" y="2499081"/>
            <a:ext cx="8686800" cy="929919"/>
          </a:xfrm>
          <a:prstGeom prst="rect">
            <a:avLst/>
          </a:prstGeom>
        </p:spPr>
      </p:pic>
      <p:pic>
        <p:nvPicPr>
          <p:cNvPr id="12" name="Picture 11">
            <a:extLst>
              <a:ext uri="{FF2B5EF4-FFF2-40B4-BE49-F238E27FC236}">
                <a16:creationId xmlns:a16="http://schemas.microsoft.com/office/drawing/2014/main" id="{C44BB435-D15D-9221-5C57-558A1BBC6E06}"/>
              </a:ext>
            </a:extLst>
          </p:cNvPr>
          <p:cNvPicPr>
            <a:picLocks noChangeAspect="1"/>
          </p:cNvPicPr>
          <p:nvPr/>
        </p:nvPicPr>
        <p:blipFill>
          <a:blip r:embed="rId3">
            <a:biLevel thresh="75000"/>
          </a:blip>
          <a:stretch>
            <a:fillRect/>
          </a:stretch>
        </p:blipFill>
        <p:spPr>
          <a:xfrm>
            <a:off x="228600" y="4482276"/>
            <a:ext cx="8686800" cy="1829623"/>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6677735-85E6-9587-3242-CBE70922D973}"/>
                  </a:ext>
                </a:extLst>
              </p:cNvPr>
              <p:cNvSpPr txBox="1"/>
              <p:nvPr/>
            </p:nvSpPr>
            <p:spPr>
              <a:xfrm>
                <a:off x="5209971" y="1756601"/>
                <a:ext cx="2366482" cy="461665"/>
              </a:xfrm>
              <a:prstGeom prst="rect">
                <a:avLst/>
              </a:prstGeom>
              <a:noFill/>
            </p:spPr>
            <p:txBody>
              <a:bodyPr wrap="none" rtlCol="0">
                <a:spAutoFit/>
              </a:bodyPr>
              <a:lstStyle/>
              <a:p>
                <a:r>
                  <a:rPr lang="en-US" sz="2400" dirty="0">
                    <a:solidFill>
                      <a:srgbClr val="C00000"/>
                    </a:solidFill>
                  </a:rPr>
                  <a:t>Assuming </a:t>
                </a:r>
                <a14:m>
                  <m:oMath xmlns:m="http://schemas.openxmlformats.org/officeDocument/2006/math">
                    <m:r>
                      <a:rPr lang="en-US" sz="2400" b="0" i="1" smtClean="0">
                        <a:solidFill>
                          <a:srgbClr val="C00000"/>
                        </a:solidFill>
                        <a:latin typeface="Cambria Math" panose="02040503050406030204" pitchFamily="18" charset="0"/>
                      </a:rPr>
                      <m:t>𝑛</m:t>
                    </m:r>
                    <m:r>
                      <a:rPr lang="en-US" sz="2400" b="0" i="1" smtClean="0">
                        <a:solidFill>
                          <a:srgbClr val="C00000"/>
                        </a:solidFill>
                        <a:latin typeface="Cambria Math" panose="02040503050406030204" pitchFamily="18" charset="0"/>
                      </a:rPr>
                      <m:t>=</m:t>
                    </m:r>
                    <m:sSup>
                      <m:sSupPr>
                        <m:ctrlPr>
                          <a:rPr lang="en-US" sz="2400" b="0" i="1" smtClean="0">
                            <a:solidFill>
                              <a:srgbClr val="C00000"/>
                            </a:solidFill>
                            <a:latin typeface="Cambria Math" panose="02040503050406030204" pitchFamily="18" charset="0"/>
                          </a:rPr>
                        </m:ctrlPr>
                      </m:sSupPr>
                      <m:e>
                        <m:r>
                          <a:rPr lang="en-US" sz="2400" b="0" i="1" smtClean="0">
                            <a:solidFill>
                              <a:srgbClr val="C00000"/>
                            </a:solidFill>
                            <a:latin typeface="Cambria Math" panose="02040503050406030204" pitchFamily="18" charset="0"/>
                          </a:rPr>
                          <m:t>2</m:t>
                        </m:r>
                      </m:e>
                      <m:sup>
                        <m:r>
                          <a:rPr lang="en-US" sz="2400" b="0" i="1" smtClean="0">
                            <a:solidFill>
                              <a:srgbClr val="C00000"/>
                            </a:solidFill>
                            <a:latin typeface="Cambria Math" panose="02040503050406030204" pitchFamily="18" charset="0"/>
                          </a:rPr>
                          <m:t>𝑥</m:t>
                        </m:r>
                      </m:sup>
                    </m:sSup>
                  </m:oMath>
                </a14:m>
                <a:endParaRPr lang="en-US" sz="2400" dirty="0">
                  <a:solidFill>
                    <a:srgbClr val="C00000"/>
                  </a:solidFill>
                </a:endParaRPr>
              </a:p>
            </p:txBody>
          </p:sp>
        </mc:Choice>
        <mc:Fallback xmlns="">
          <p:sp>
            <p:nvSpPr>
              <p:cNvPr id="13" name="TextBox 12">
                <a:extLst>
                  <a:ext uri="{FF2B5EF4-FFF2-40B4-BE49-F238E27FC236}">
                    <a16:creationId xmlns:a16="http://schemas.microsoft.com/office/drawing/2014/main" id="{16677735-85E6-9587-3242-CBE70922D973}"/>
                  </a:ext>
                </a:extLst>
              </p:cNvPr>
              <p:cNvSpPr txBox="1">
                <a:spLocks noRot="1" noChangeAspect="1" noMove="1" noResize="1" noEditPoints="1" noAdjustHandles="1" noChangeArrowheads="1" noChangeShapeType="1" noTextEdit="1"/>
              </p:cNvSpPr>
              <p:nvPr/>
            </p:nvSpPr>
            <p:spPr>
              <a:xfrm>
                <a:off x="5209971" y="1756601"/>
                <a:ext cx="2366482" cy="461665"/>
              </a:xfrm>
              <a:prstGeom prst="rect">
                <a:avLst/>
              </a:prstGeom>
              <a:blipFill>
                <a:blip r:embed="rId4"/>
                <a:stretch>
                  <a:fillRect l="-4124" t="-10526" b="-28947"/>
                </a:stretch>
              </a:blipFill>
            </p:spPr>
            <p:txBody>
              <a:bodyPr/>
              <a:lstStyle/>
              <a:p>
                <a:r>
                  <a:rPr lang="en-US">
                    <a:noFill/>
                  </a:rPr>
                  <a:t> </a:t>
                </a:r>
              </a:p>
            </p:txBody>
          </p:sp>
        </mc:Fallback>
      </mc:AlternateContent>
    </p:spTree>
    <p:extLst>
      <p:ext uri="{BB962C8B-B14F-4D97-AF65-F5344CB8AC3E}">
        <p14:creationId xmlns:p14="http://schemas.microsoft.com/office/powerpoint/2010/main" val="3685748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7A2B5-C6BC-AE63-AB90-3C4F8C086888}"/>
              </a:ext>
            </a:extLst>
          </p:cNvPr>
          <p:cNvSpPr>
            <a:spLocks noGrp="1"/>
          </p:cNvSpPr>
          <p:nvPr>
            <p:ph type="title"/>
          </p:nvPr>
        </p:nvSpPr>
        <p:spPr/>
        <p:txBody>
          <a:bodyPr/>
          <a:lstStyle/>
          <a:p>
            <a:r>
              <a:rPr lang="en-US" dirty="0"/>
              <a:t>Multiplying Square Matrices</a:t>
            </a:r>
          </a:p>
        </p:txBody>
      </p:sp>
      <p:sp>
        <p:nvSpPr>
          <p:cNvPr id="3" name="Content Placeholder 2">
            <a:extLst>
              <a:ext uri="{FF2B5EF4-FFF2-40B4-BE49-F238E27FC236}">
                <a16:creationId xmlns:a16="http://schemas.microsoft.com/office/drawing/2014/main" id="{2BE02EF6-3FB5-C2F5-9409-6CC342FEA22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D7DCC73-46C6-B542-88A5-12225AC22C67}"/>
              </a:ext>
            </a:extLst>
          </p:cNvPr>
          <p:cNvPicPr>
            <a:picLocks noChangeAspect="1"/>
          </p:cNvPicPr>
          <p:nvPr/>
        </p:nvPicPr>
        <p:blipFill>
          <a:blip r:embed="rId2">
            <a:biLevel thresh="75000"/>
          </a:blip>
          <a:stretch>
            <a:fillRect/>
          </a:stretch>
        </p:blipFill>
        <p:spPr>
          <a:xfrm>
            <a:off x="614602" y="1690689"/>
            <a:ext cx="7060367" cy="4923960"/>
          </a:xfrm>
          <a:prstGeom prst="rect">
            <a:avLst/>
          </a:prstGeom>
        </p:spPr>
      </p:pic>
      <p:sp>
        <p:nvSpPr>
          <p:cNvPr id="6" name="Right Brace 5">
            <a:extLst>
              <a:ext uri="{FF2B5EF4-FFF2-40B4-BE49-F238E27FC236}">
                <a16:creationId xmlns:a16="http://schemas.microsoft.com/office/drawing/2014/main" id="{439D1943-1F5F-3BDB-5735-BD7E3D77CA6D}"/>
              </a:ext>
            </a:extLst>
          </p:cNvPr>
          <p:cNvSpPr/>
          <p:nvPr/>
        </p:nvSpPr>
        <p:spPr>
          <a:xfrm>
            <a:off x="6041032" y="3192905"/>
            <a:ext cx="344774" cy="1124262"/>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2A0B36C-8607-A804-0A60-82E5D7FD055A}"/>
                  </a:ext>
                </a:extLst>
              </p:cNvPr>
              <p:cNvSpPr txBox="1"/>
              <p:nvPr/>
            </p:nvSpPr>
            <p:spPr>
              <a:xfrm>
                <a:off x="6399854" y="3493414"/>
                <a:ext cx="99738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b="0" i="0" smtClean="0">
                          <a:solidFill>
                            <a:srgbClr val="C00000"/>
                          </a:solidFill>
                          <a:latin typeface="Cambria Math" panose="02040503050406030204" pitchFamily="18" charset="0"/>
                        </a:rPr>
                        <m:t>Θ</m:t>
                      </m:r>
                      <m:r>
                        <a:rPr lang="en-US" sz="2800" b="0" i="1" smtClean="0">
                          <a:solidFill>
                            <a:srgbClr val="C00000"/>
                          </a:solidFill>
                          <a:latin typeface="Cambria Math" panose="02040503050406030204" pitchFamily="18" charset="0"/>
                        </a:rPr>
                        <m:t>(1)</m:t>
                      </m:r>
                    </m:oMath>
                  </m:oMathPara>
                </a14:m>
                <a:endParaRPr lang="en-US" sz="2800" dirty="0">
                  <a:solidFill>
                    <a:srgbClr val="C00000"/>
                  </a:solidFill>
                </a:endParaRPr>
              </a:p>
            </p:txBody>
          </p:sp>
        </mc:Choice>
        <mc:Fallback xmlns="">
          <p:sp>
            <p:nvSpPr>
              <p:cNvPr id="7" name="TextBox 6">
                <a:extLst>
                  <a:ext uri="{FF2B5EF4-FFF2-40B4-BE49-F238E27FC236}">
                    <a16:creationId xmlns:a16="http://schemas.microsoft.com/office/drawing/2014/main" id="{42A0B36C-8607-A804-0A60-82E5D7FD055A}"/>
                  </a:ext>
                </a:extLst>
              </p:cNvPr>
              <p:cNvSpPr txBox="1">
                <a:spLocks noRot="1" noChangeAspect="1" noMove="1" noResize="1" noEditPoints="1" noAdjustHandles="1" noChangeArrowheads="1" noChangeShapeType="1" noTextEdit="1"/>
              </p:cNvSpPr>
              <p:nvPr/>
            </p:nvSpPr>
            <p:spPr>
              <a:xfrm>
                <a:off x="6399854" y="3493414"/>
                <a:ext cx="997389" cy="523220"/>
              </a:xfrm>
              <a:prstGeom prst="rect">
                <a:avLst/>
              </a:prstGeom>
              <a:blipFill>
                <a:blip r:embed="rId3"/>
                <a:stretch>
                  <a:fillRect/>
                </a:stretch>
              </a:blipFill>
            </p:spPr>
            <p:txBody>
              <a:bodyPr/>
              <a:lstStyle/>
              <a:p>
                <a:r>
                  <a:rPr lang="en-US">
                    <a:noFill/>
                  </a:rPr>
                  <a:t> </a:t>
                </a:r>
              </a:p>
            </p:txBody>
          </p:sp>
        </mc:Fallback>
      </mc:AlternateContent>
      <p:sp>
        <p:nvSpPr>
          <p:cNvPr id="8" name="Right Brace 7">
            <a:extLst>
              <a:ext uri="{FF2B5EF4-FFF2-40B4-BE49-F238E27FC236}">
                <a16:creationId xmlns:a16="http://schemas.microsoft.com/office/drawing/2014/main" id="{71BA2802-DF25-A815-F8FE-E399C7FE361C}"/>
              </a:ext>
            </a:extLst>
          </p:cNvPr>
          <p:cNvSpPr/>
          <p:nvPr/>
        </p:nvSpPr>
        <p:spPr>
          <a:xfrm>
            <a:off x="6021045" y="4507182"/>
            <a:ext cx="344774" cy="1985691"/>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CD26B9F-038E-54E0-42A2-ACD0A8907AA7}"/>
                  </a:ext>
                </a:extLst>
              </p:cNvPr>
              <p:cNvSpPr txBox="1"/>
              <p:nvPr/>
            </p:nvSpPr>
            <p:spPr>
              <a:xfrm>
                <a:off x="6365819" y="5238417"/>
                <a:ext cx="1197379" cy="8274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solidFill>
                            <a:srgbClr val="C00000"/>
                          </a:solidFill>
                          <a:latin typeface="Cambria Math" panose="02040503050406030204" pitchFamily="18" charset="0"/>
                        </a:rPr>
                        <m:t>8</m:t>
                      </m:r>
                      <m:r>
                        <a:rPr lang="en-US" sz="2800" b="0" i="1" smtClean="0">
                          <a:solidFill>
                            <a:srgbClr val="C00000"/>
                          </a:solidFill>
                          <a:latin typeface="Cambria Math" panose="02040503050406030204" pitchFamily="18" charset="0"/>
                        </a:rPr>
                        <m:t>𝑇</m:t>
                      </m:r>
                      <m:r>
                        <a:rPr lang="en-US" sz="2800" b="0" i="1" smtClean="0">
                          <a:solidFill>
                            <a:srgbClr val="C00000"/>
                          </a:solidFill>
                          <a:latin typeface="Cambria Math" panose="02040503050406030204" pitchFamily="18" charset="0"/>
                        </a:rPr>
                        <m:t>(</m:t>
                      </m:r>
                      <m:f>
                        <m:fPr>
                          <m:ctrlPr>
                            <a:rPr lang="en-US" sz="2800" b="0" i="1" smtClean="0">
                              <a:solidFill>
                                <a:srgbClr val="C00000"/>
                              </a:solidFill>
                              <a:latin typeface="Cambria Math" panose="02040503050406030204" pitchFamily="18" charset="0"/>
                            </a:rPr>
                          </m:ctrlPr>
                        </m:fPr>
                        <m:num>
                          <m:r>
                            <a:rPr lang="en-US" sz="2800" b="0" i="1" smtClean="0">
                              <a:solidFill>
                                <a:srgbClr val="C00000"/>
                              </a:solidFill>
                              <a:latin typeface="Cambria Math" panose="02040503050406030204" pitchFamily="18" charset="0"/>
                            </a:rPr>
                            <m:t>𝑛</m:t>
                          </m:r>
                        </m:num>
                        <m:den>
                          <m:r>
                            <a:rPr lang="en-US" sz="2800" b="0" i="1" smtClean="0">
                              <a:solidFill>
                                <a:srgbClr val="C00000"/>
                              </a:solidFill>
                              <a:latin typeface="Cambria Math" panose="02040503050406030204" pitchFamily="18" charset="0"/>
                            </a:rPr>
                            <m:t>2</m:t>
                          </m:r>
                        </m:den>
                      </m:f>
                      <m:r>
                        <a:rPr lang="en-US" sz="2800" b="0" i="1" smtClean="0">
                          <a:solidFill>
                            <a:srgbClr val="C00000"/>
                          </a:solidFill>
                          <a:latin typeface="Cambria Math" panose="02040503050406030204" pitchFamily="18" charset="0"/>
                        </a:rPr>
                        <m:t>)</m:t>
                      </m:r>
                    </m:oMath>
                  </m:oMathPara>
                </a14:m>
                <a:endParaRPr lang="en-US" sz="2800" dirty="0">
                  <a:solidFill>
                    <a:srgbClr val="C00000"/>
                  </a:solidFill>
                </a:endParaRPr>
              </a:p>
            </p:txBody>
          </p:sp>
        </mc:Choice>
        <mc:Fallback xmlns="">
          <p:sp>
            <p:nvSpPr>
              <p:cNvPr id="9" name="TextBox 8">
                <a:extLst>
                  <a:ext uri="{FF2B5EF4-FFF2-40B4-BE49-F238E27FC236}">
                    <a16:creationId xmlns:a16="http://schemas.microsoft.com/office/drawing/2014/main" id="{ACD26B9F-038E-54E0-42A2-ACD0A8907AA7}"/>
                  </a:ext>
                </a:extLst>
              </p:cNvPr>
              <p:cNvSpPr txBox="1">
                <a:spLocks noRot="1" noChangeAspect="1" noMove="1" noResize="1" noEditPoints="1" noAdjustHandles="1" noChangeArrowheads="1" noChangeShapeType="1" noTextEdit="1"/>
              </p:cNvSpPr>
              <p:nvPr/>
            </p:nvSpPr>
            <p:spPr>
              <a:xfrm>
                <a:off x="6365819" y="5238417"/>
                <a:ext cx="1197379" cy="827471"/>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07780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P spid="9"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73AD65-BFAD-BD21-2076-90FC0E7698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389404-2C4D-5097-9D02-F8BD8EF4A339}"/>
              </a:ext>
            </a:extLst>
          </p:cNvPr>
          <p:cNvSpPr>
            <a:spLocks noGrp="1"/>
          </p:cNvSpPr>
          <p:nvPr>
            <p:ph type="title"/>
          </p:nvPr>
        </p:nvSpPr>
        <p:spPr/>
        <p:txBody>
          <a:bodyPr/>
          <a:lstStyle/>
          <a:p>
            <a:r>
              <a:rPr lang="en-US" dirty="0"/>
              <a:t>Multiplying Square Matrices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84DE94E-28AF-0B53-1CA7-775FEDC3E4A7}"/>
                  </a:ext>
                </a:extLst>
              </p:cNvPr>
              <p:cNvSpPr>
                <a:spLocks noGrp="1"/>
              </p:cNvSpPr>
              <p:nvPr>
                <p:ph idx="1"/>
              </p:nvPr>
            </p:nvSpPr>
            <p:spPr/>
            <p:txBody>
              <a:bodyPr/>
              <a:lstStyle/>
              <a:p>
                <a:r>
                  <a:rPr lang="en-US" dirty="0"/>
                  <a:t>Running Time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=8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r>
                        <m:rPr>
                          <m:sty m:val="p"/>
                        </m:rPr>
                        <a:rPr lang="en-US" b="0" i="0" smtClean="0">
                          <a:latin typeface="Cambria Math" panose="02040503050406030204" pitchFamily="18" charset="0"/>
                        </a:rPr>
                        <m:t>Θ</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oMath>
                  </m:oMathPara>
                </a14:m>
                <a:endParaRPr lang="en-US" b="0" dirty="0"/>
              </a:p>
              <a:p>
                <a:pPr marL="0" indent="0">
                  <a:buNone/>
                </a:pPr>
                <a:endParaRPr lang="en-US" dirty="0"/>
              </a:p>
              <a:p>
                <a:r>
                  <a:rPr lang="en-US" dirty="0"/>
                  <a:t>Applying master theorem (case 1),</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n-US" b="0" i="0" smtClean="0">
                          <a:latin typeface="Cambria Math" panose="02040503050406030204" pitchFamily="18" charset="0"/>
                        </a:rPr>
                        <m:t>Θ</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e>
                      </m:d>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984DE94E-28AF-0B53-1CA7-775FEDC3E4A7}"/>
                  </a:ext>
                </a:extLst>
              </p:cNvPr>
              <p:cNvSpPr>
                <a:spLocks noGrp="1" noRot="1" noChangeAspect="1" noMove="1" noResize="1" noEditPoints="1" noAdjustHandles="1" noChangeArrowheads="1" noChangeShapeType="1" noTextEdit="1"/>
              </p:cNvSpPr>
              <p:nvPr>
                <p:ph idx="1"/>
              </p:nvPr>
            </p:nvSpPr>
            <p:spPr>
              <a:blipFill>
                <a:blip r:embed="rId2"/>
                <a:stretch>
                  <a:fillRect l="-1391"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A7B6D2A2-778C-7AF9-006F-1972EF6A17D3}"/>
              </a:ext>
            </a:extLst>
          </p:cNvPr>
          <p:cNvSpPr txBox="1"/>
          <p:nvPr/>
        </p:nvSpPr>
        <p:spPr>
          <a:xfrm>
            <a:off x="5741233" y="5801193"/>
            <a:ext cx="2857321" cy="523220"/>
          </a:xfrm>
          <a:prstGeom prst="rect">
            <a:avLst/>
          </a:prstGeom>
          <a:noFill/>
        </p:spPr>
        <p:txBody>
          <a:bodyPr wrap="none" rtlCol="0">
            <a:spAutoFit/>
          </a:bodyPr>
          <a:lstStyle/>
          <a:p>
            <a:r>
              <a:rPr lang="en-US" sz="2800" dirty="0">
                <a:solidFill>
                  <a:srgbClr val="C00000"/>
                </a:solidFill>
              </a:rPr>
              <a:t>Can we do better?</a:t>
            </a:r>
          </a:p>
        </p:txBody>
      </p:sp>
    </p:spTree>
    <p:extLst>
      <p:ext uri="{BB962C8B-B14F-4D97-AF65-F5344CB8AC3E}">
        <p14:creationId xmlns:p14="http://schemas.microsoft.com/office/powerpoint/2010/main" val="143363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4AF96C-E4B9-BE75-6CB8-35C6A8C9F3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079E01-D01C-E2F3-83EE-47C5EF76EB93}"/>
              </a:ext>
            </a:extLst>
          </p:cNvPr>
          <p:cNvSpPr>
            <a:spLocks noGrp="1"/>
          </p:cNvSpPr>
          <p:nvPr>
            <p:ph type="title"/>
          </p:nvPr>
        </p:nvSpPr>
        <p:spPr/>
        <p:txBody>
          <a:bodyPr/>
          <a:lstStyle/>
          <a:p>
            <a:r>
              <a:rPr lang="en-US" dirty="0"/>
              <a:t>Strassen’s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9573E6-A2BB-73AD-2035-7FF296664826}"/>
                  </a:ext>
                </a:extLst>
              </p:cNvPr>
              <p:cNvSpPr>
                <a:spLocks noGrp="1"/>
              </p:cNvSpPr>
              <p:nvPr>
                <p:ph idx="1"/>
              </p:nvPr>
            </p:nvSpPr>
            <p:spPr/>
            <p:txBody>
              <a:bodyPr/>
              <a:lstStyle/>
              <a:p>
                <a:r>
                  <a:rPr lang="en-US" dirty="0"/>
                  <a:t>Intuitions,</a:t>
                </a:r>
              </a:p>
              <a:p>
                <a:pPr lvl="1"/>
                <a:r>
                  <a:rPr lang="en-US" dirty="0"/>
                  <a:t>Addition is faster than multiplications. </a:t>
                </a:r>
              </a:p>
              <a:p>
                <a:pPr lvl="2"/>
                <a14:m>
                  <m:oMath xmlns:m="http://schemas.openxmlformats.org/officeDocument/2006/math">
                    <m:r>
                      <m:rPr>
                        <m:sty m:val="p"/>
                      </m:rPr>
                      <a:rPr lang="en-US" b="0" i="0" smtClean="0">
                        <a:latin typeface="Cambria Math" panose="02040503050406030204" pitchFamily="18" charset="0"/>
                      </a:rPr>
                      <m:t>Θ</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d>
                    <m:r>
                      <a:rPr lang="en-US" b="0" i="1" smtClean="0">
                        <a:latin typeface="Cambria Math" panose="02040503050406030204" pitchFamily="18" charset="0"/>
                      </a:rPr>
                      <m:t> </m:t>
                    </m:r>
                    <m:r>
                      <a:rPr lang="en-US" b="0" i="1" smtClean="0">
                        <a:latin typeface="Cambria Math" panose="02040503050406030204" pitchFamily="18" charset="0"/>
                      </a:rPr>
                      <m:t>𝑣𝑠</m:t>
                    </m:r>
                    <m:r>
                      <a:rPr lang="en-US" b="0" i="1" smtClean="0">
                        <a:latin typeface="Cambria Math" panose="02040503050406030204" pitchFamily="18" charset="0"/>
                      </a:rPr>
                      <m:t> </m:t>
                    </m:r>
                    <m:r>
                      <m:rPr>
                        <m:sty m:val="p"/>
                      </m:rPr>
                      <a:rPr lang="en-US" b="0" i="0" smtClean="0">
                        <a:latin typeface="Cambria Math" panose="02040503050406030204" pitchFamily="18" charset="0"/>
                      </a:rPr>
                      <m:t>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r>
                      <a:rPr lang="en-US" b="0" i="1" smtClean="0">
                        <a:latin typeface="Cambria Math" panose="02040503050406030204" pitchFamily="18" charset="0"/>
                      </a:rPr>
                      <m:t>)</m:t>
                    </m:r>
                  </m:oMath>
                </a14:m>
                <a:endParaRPr lang="en-US" dirty="0"/>
              </a:p>
              <a:p>
                <a:pPr lvl="2"/>
                <a:endParaRPr lang="en-US" dirty="0"/>
              </a:p>
              <a:p>
                <a:pPr lvl="1"/>
                <a:r>
                  <a:rPr lang="en-US" dirty="0"/>
                  <a:t>Replace multiplications with additions</a:t>
                </a:r>
              </a:p>
              <a:p>
                <a:pPr lvl="2"/>
                <a:r>
                  <a:rPr lang="en-US" b="0" dirty="0"/>
                  <a:t>Remember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t> </a:t>
                </a:r>
              </a:p>
            </p:txBody>
          </p:sp>
        </mc:Choice>
        <mc:Fallback xmlns="">
          <p:sp>
            <p:nvSpPr>
              <p:cNvPr id="3" name="Content Placeholder 2">
                <a:extLst>
                  <a:ext uri="{FF2B5EF4-FFF2-40B4-BE49-F238E27FC236}">
                    <a16:creationId xmlns:a16="http://schemas.microsoft.com/office/drawing/2014/main" id="{669573E6-A2BB-73AD-2035-7FF296664826}"/>
                  </a:ext>
                </a:extLst>
              </p:cNvPr>
              <p:cNvSpPr>
                <a:spLocks noGrp="1" noRot="1" noChangeAspect="1" noMove="1" noResize="1" noEditPoints="1" noAdjustHandles="1" noChangeArrowheads="1" noChangeShapeType="1" noTextEdit="1"/>
              </p:cNvSpPr>
              <p:nvPr>
                <p:ph idx="1"/>
              </p:nvPr>
            </p:nvSpPr>
            <p:spPr>
              <a:blipFill>
                <a:blip r:embed="rId2"/>
                <a:stretch>
                  <a:fillRect l="-1391" t="-2241"/>
                </a:stretch>
              </a:blipFill>
            </p:spPr>
            <p:txBody>
              <a:bodyPr/>
              <a:lstStyle/>
              <a:p>
                <a:r>
                  <a:rPr lang="en-US">
                    <a:noFill/>
                  </a:rPr>
                  <a:t> </a:t>
                </a:r>
              </a:p>
            </p:txBody>
          </p:sp>
        </mc:Fallback>
      </mc:AlternateContent>
    </p:spTree>
    <p:extLst>
      <p:ext uri="{BB962C8B-B14F-4D97-AF65-F5344CB8AC3E}">
        <p14:creationId xmlns:p14="http://schemas.microsoft.com/office/powerpoint/2010/main" val="199828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844" y="-96638"/>
            <a:ext cx="7886700" cy="1325563"/>
          </a:xfrm>
        </p:spPr>
        <p:txBody>
          <a:bodyPr/>
          <a:lstStyle/>
          <a:p>
            <a:r>
              <a:rPr lang="en-US" dirty="0"/>
              <a:t>Insertion Sort </a:t>
            </a:r>
            <a:br>
              <a:rPr lang="en-US" dirty="0"/>
            </a:br>
            <a:r>
              <a:rPr lang="en-US" sz="2400" dirty="0"/>
              <a:t>example</a:t>
            </a:r>
            <a:endParaRPr lang="en-US" sz="1400" dirty="0"/>
          </a:p>
        </p:txBody>
      </p:sp>
      <p:grpSp>
        <p:nvGrpSpPr>
          <p:cNvPr id="105" name="Group 104"/>
          <p:cNvGrpSpPr/>
          <p:nvPr/>
        </p:nvGrpSpPr>
        <p:grpSpPr>
          <a:xfrm>
            <a:off x="5579901" y="156461"/>
            <a:ext cx="3219372" cy="595311"/>
            <a:chOff x="1583251" y="3296092"/>
            <a:chExt cx="3587074" cy="705202"/>
          </a:xfrm>
          <a:solidFill>
            <a:schemeClr val="accent4">
              <a:lumMod val="20000"/>
              <a:lumOff val="80000"/>
            </a:schemeClr>
          </a:solidFill>
        </p:grpSpPr>
        <p:sp>
          <p:nvSpPr>
            <p:cNvPr id="106" name="Rectangle 105"/>
            <p:cNvSpPr/>
            <p:nvPr/>
          </p:nvSpPr>
          <p:spPr>
            <a:xfrm>
              <a:off x="2313169" y="3296092"/>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107" name="Rectangle 106"/>
            <p:cNvSpPr/>
            <p:nvPr/>
          </p:nvSpPr>
          <p:spPr>
            <a:xfrm>
              <a:off x="1583251"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108" name="Rectangle 107"/>
            <p:cNvSpPr/>
            <p:nvPr/>
          </p:nvSpPr>
          <p:spPr>
            <a:xfrm>
              <a:off x="3012192"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109" name="Rectangle 108"/>
            <p:cNvSpPr/>
            <p:nvPr/>
          </p:nvSpPr>
          <p:spPr>
            <a:xfrm>
              <a:off x="3738658"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110" name="Rectangle 109"/>
            <p:cNvSpPr/>
            <p:nvPr/>
          </p:nvSpPr>
          <p:spPr>
            <a:xfrm>
              <a:off x="4465124" y="3296092"/>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sp>
        <p:nvSpPr>
          <p:cNvPr id="3" name="TextBox 2"/>
          <p:cNvSpPr txBox="1"/>
          <p:nvPr/>
        </p:nvSpPr>
        <p:spPr>
          <a:xfrm>
            <a:off x="312480" y="1369179"/>
            <a:ext cx="4773817" cy="2308324"/>
          </a:xfrm>
          <a:prstGeom prst="rect">
            <a:avLst/>
          </a:prstGeom>
          <a:noFill/>
        </p:spPr>
        <p:txBody>
          <a:bodyPr wrap="square" rtlCol="0">
            <a:spAutoFit/>
          </a:bodyPr>
          <a:lstStyle/>
          <a:p>
            <a:r>
              <a:rPr lang="en-US" sz="1600" dirty="0">
                <a:latin typeface="Courier New" panose="02070309020205020404" pitchFamily="49" charset="0"/>
                <a:cs typeface="Courier New" panose="02070309020205020404" pitchFamily="49" charset="0"/>
              </a:rPr>
              <a:t>Insertion-Sort(A, n)</a:t>
            </a:r>
          </a:p>
          <a:p>
            <a:r>
              <a:rPr lang="en-US" sz="1600" dirty="0">
                <a:latin typeface="Courier New" panose="02070309020205020404" pitchFamily="49" charset="0"/>
                <a:cs typeface="Courier New" panose="02070309020205020404" pitchFamily="49" charset="0"/>
              </a:rPr>
              <a:t>    for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1 to n – 1</a:t>
            </a:r>
          </a:p>
          <a:p>
            <a:r>
              <a:rPr lang="en-US" sz="1600" dirty="0">
                <a:latin typeface="Courier New" panose="02070309020205020404" pitchFamily="49" charset="0"/>
                <a:cs typeface="Courier New" panose="02070309020205020404" pitchFamily="49" charset="0"/>
              </a:rPr>
              <a:t>	key = A[</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a:t>
            </a:r>
          </a:p>
          <a:p>
            <a:r>
              <a:rPr lang="en-US" sz="1600" dirty="0">
                <a:latin typeface="Courier New" panose="02070309020205020404" pitchFamily="49" charset="0"/>
                <a:cs typeface="Courier New" panose="02070309020205020404" pitchFamily="49" charset="0"/>
              </a:rPr>
              <a:t>	j = </a:t>
            </a:r>
            <a:r>
              <a:rPr lang="en-US" sz="1600" dirty="0" err="1">
                <a:latin typeface="Courier New" panose="02070309020205020404" pitchFamily="49" charset="0"/>
                <a:cs typeface="Courier New" panose="02070309020205020404" pitchFamily="49" charset="0"/>
              </a:rPr>
              <a:t>i</a:t>
            </a:r>
            <a:r>
              <a:rPr lang="en-US" sz="1600" dirty="0">
                <a:latin typeface="Courier New" panose="02070309020205020404" pitchFamily="49" charset="0"/>
                <a:cs typeface="Courier New" panose="02070309020205020404" pitchFamily="49" charset="0"/>
              </a:rPr>
              <a:t> – 1</a:t>
            </a:r>
          </a:p>
          <a:p>
            <a:r>
              <a:rPr lang="en-US" sz="1600" dirty="0">
                <a:latin typeface="Courier New" panose="02070309020205020404" pitchFamily="49" charset="0"/>
                <a:cs typeface="Courier New" panose="02070309020205020404" pitchFamily="49" charset="0"/>
              </a:rPr>
              <a:t>	while j &gt;= 0 and A[j] &gt; key</a:t>
            </a:r>
          </a:p>
          <a:p>
            <a:r>
              <a:rPr lang="en-US" sz="1600" dirty="0">
                <a:latin typeface="Courier New" panose="02070309020205020404" pitchFamily="49" charset="0"/>
                <a:cs typeface="Courier New" panose="02070309020205020404" pitchFamily="49" charset="0"/>
              </a:rPr>
              <a:t>	    A[j + 1] = A[j]</a:t>
            </a:r>
          </a:p>
          <a:p>
            <a:r>
              <a:rPr lang="en-US" sz="1600" dirty="0">
                <a:latin typeface="Courier New" panose="02070309020205020404" pitchFamily="49" charset="0"/>
                <a:cs typeface="Courier New" panose="02070309020205020404" pitchFamily="49" charset="0"/>
              </a:rPr>
              <a:t>	    j = j – 1</a:t>
            </a:r>
          </a:p>
          <a:p>
            <a:r>
              <a:rPr lang="en-US" sz="1600" dirty="0">
                <a:latin typeface="Courier New" panose="02070309020205020404" pitchFamily="49" charset="0"/>
                <a:cs typeface="Courier New" panose="02070309020205020404" pitchFamily="49" charset="0"/>
              </a:rPr>
              <a:t>	A[j + 1] = key</a:t>
            </a:r>
          </a:p>
          <a:p>
            <a:endParaRPr lang="en-US" sz="1600" dirty="0">
              <a:latin typeface="Courier New" panose="02070309020205020404" pitchFamily="49" charset="0"/>
              <a:cs typeface="Courier New" panose="02070309020205020404" pitchFamily="49" charset="0"/>
            </a:endParaRPr>
          </a:p>
        </p:txBody>
      </p:sp>
      <p:sp>
        <p:nvSpPr>
          <p:cNvPr id="36" name="TextBox 35"/>
          <p:cNvSpPr txBox="1"/>
          <p:nvPr/>
        </p:nvSpPr>
        <p:spPr>
          <a:xfrm>
            <a:off x="4993722" y="1368362"/>
            <a:ext cx="3495402" cy="830997"/>
          </a:xfrm>
          <a:prstGeom prst="rect">
            <a:avLst/>
          </a:prstGeom>
          <a:noFill/>
        </p:spPr>
        <p:txBody>
          <a:bodyPr wrap="square" rtlCol="0">
            <a:spAutoFit/>
          </a:bodyPr>
          <a:lstStyle/>
          <a:p>
            <a:r>
              <a:rPr lang="en-US" sz="2400" dirty="0">
                <a:solidFill>
                  <a:srgbClr val="F26021"/>
                </a:solidFill>
              </a:rPr>
              <a:t>Then move A[4]:</a:t>
            </a:r>
          </a:p>
          <a:p>
            <a:r>
              <a:rPr lang="en-US" sz="2400" dirty="0">
                <a:solidFill>
                  <a:srgbClr val="F26021"/>
                </a:solidFill>
              </a:rPr>
              <a:t>key = 5</a:t>
            </a:r>
          </a:p>
        </p:txBody>
      </p:sp>
      <p:grpSp>
        <p:nvGrpSpPr>
          <p:cNvPr id="23" name="Group 22"/>
          <p:cNvGrpSpPr/>
          <p:nvPr/>
        </p:nvGrpSpPr>
        <p:grpSpPr>
          <a:xfrm>
            <a:off x="5179629" y="2618362"/>
            <a:ext cx="3219372" cy="595311"/>
            <a:chOff x="1583251" y="3296092"/>
            <a:chExt cx="3587074" cy="705202"/>
          </a:xfrm>
        </p:grpSpPr>
        <p:sp>
          <p:nvSpPr>
            <p:cNvPr id="24" name="Rectangle 23"/>
            <p:cNvSpPr/>
            <p:nvPr/>
          </p:nvSpPr>
          <p:spPr>
            <a:xfrm>
              <a:off x="2313169"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25" name="Rectangle 24"/>
            <p:cNvSpPr/>
            <p:nvPr/>
          </p:nvSpPr>
          <p:spPr>
            <a:xfrm>
              <a:off x="1583251"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26" name="Rectangle 25"/>
            <p:cNvSpPr/>
            <p:nvPr/>
          </p:nvSpPr>
          <p:spPr>
            <a:xfrm>
              <a:off x="3012192"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27" name="Rectangle 26"/>
            <p:cNvSpPr/>
            <p:nvPr/>
          </p:nvSpPr>
          <p:spPr>
            <a:xfrm>
              <a:off x="3738658" y="3296093"/>
              <a:ext cx="705201" cy="705201"/>
            </a:xfrm>
            <a:prstGeom prst="rect">
              <a:avLst/>
            </a:prstGeom>
            <a:solidFill>
              <a:schemeClr val="accent2">
                <a:lumMod val="40000"/>
                <a:lumOff val="60000"/>
              </a:schemeClr>
            </a:solidFill>
            <a:ln w="508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28" name="Rectangle 27"/>
            <p:cNvSpPr/>
            <p:nvPr/>
          </p:nvSpPr>
          <p:spPr>
            <a:xfrm>
              <a:off x="4465124" y="3296092"/>
              <a:ext cx="705201" cy="705201"/>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grpSp>
        <p:nvGrpSpPr>
          <p:cNvPr id="29" name="Group 28"/>
          <p:cNvGrpSpPr/>
          <p:nvPr/>
        </p:nvGrpSpPr>
        <p:grpSpPr>
          <a:xfrm>
            <a:off x="5179629" y="4805437"/>
            <a:ext cx="3219372" cy="595311"/>
            <a:chOff x="1583251" y="3296092"/>
            <a:chExt cx="3587074" cy="705202"/>
          </a:xfrm>
        </p:grpSpPr>
        <p:sp>
          <p:nvSpPr>
            <p:cNvPr id="30" name="Rectangle 29"/>
            <p:cNvSpPr/>
            <p:nvPr/>
          </p:nvSpPr>
          <p:spPr>
            <a:xfrm>
              <a:off x="2313169"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31" name="Rectangle 30"/>
            <p:cNvSpPr/>
            <p:nvPr/>
          </p:nvSpPr>
          <p:spPr>
            <a:xfrm>
              <a:off x="1583251"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32" name="Rectangle 31"/>
            <p:cNvSpPr/>
            <p:nvPr/>
          </p:nvSpPr>
          <p:spPr>
            <a:xfrm>
              <a:off x="3012192" y="3296093"/>
              <a:ext cx="705201" cy="705201"/>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33" name="Rectangle 32"/>
            <p:cNvSpPr/>
            <p:nvPr/>
          </p:nvSpPr>
          <p:spPr>
            <a:xfrm>
              <a:off x="373865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34" name="Rectangle 33"/>
            <p:cNvSpPr/>
            <p:nvPr/>
          </p:nvSpPr>
          <p:spPr>
            <a:xfrm>
              <a:off x="4465124"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grpSp>
      <p:grpSp>
        <p:nvGrpSpPr>
          <p:cNvPr id="35" name="Group 34"/>
          <p:cNvGrpSpPr/>
          <p:nvPr/>
        </p:nvGrpSpPr>
        <p:grpSpPr>
          <a:xfrm>
            <a:off x="5179629" y="3353620"/>
            <a:ext cx="3219372" cy="595311"/>
            <a:chOff x="1583251" y="3296092"/>
            <a:chExt cx="3587074" cy="705202"/>
          </a:xfrm>
        </p:grpSpPr>
        <p:sp>
          <p:nvSpPr>
            <p:cNvPr id="37" name="Rectangle 36"/>
            <p:cNvSpPr/>
            <p:nvPr/>
          </p:nvSpPr>
          <p:spPr>
            <a:xfrm>
              <a:off x="2313169"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38" name="Rectangle 37"/>
            <p:cNvSpPr/>
            <p:nvPr/>
          </p:nvSpPr>
          <p:spPr>
            <a:xfrm>
              <a:off x="1583251"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39" name="Rectangle 38"/>
            <p:cNvSpPr/>
            <p:nvPr/>
          </p:nvSpPr>
          <p:spPr>
            <a:xfrm>
              <a:off x="3012192" y="3296093"/>
              <a:ext cx="705201" cy="705201"/>
            </a:xfrm>
            <a:prstGeom prst="rect">
              <a:avLst/>
            </a:prstGeom>
            <a:solidFill>
              <a:schemeClr val="accent2">
                <a:lumMod val="40000"/>
                <a:lumOff val="60000"/>
              </a:schemeClr>
            </a:solidFill>
            <a:ln w="508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41" name="Rectangle 40"/>
            <p:cNvSpPr/>
            <p:nvPr/>
          </p:nvSpPr>
          <p:spPr>
            <a:xfrm>
              <a:off x="373865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42" name="Rectangle 41"/>
            <p:cNvSpPr/>
            <p:nvPr/>
          </p:nvSpPr>
          <p:spPr>
            <a:xfrm>
              <a:off x="4465124" y="3296092"/>
              <a:ext cx="705201" cy="705201"/>
            </a:xfrm>
            <a:prstGeom prst="rect">
              <a:avLst/>
            </a:prstGeom>
            <a:solidFill>
              <a:schemeClr val="accent4">
                <a:lumMod val="20000"/>
                <a:lumOff val="80000"/>
              </a:schemeClr>
            </a:solidFill>
            <a:ln w="508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grpSp>
      <p:grpSp>
        <p:nvGrpSpPr>
          <p:cNvPr id="43" name="Group 42"/>
          <p:cNvGrpSpPr/>
          <p:nvPr/>
        </p:nvGrpSpPr>
        <p:grpSpPr>
          <a:xfrm>
            <a:off x="5183853" y="4088877"/>
            <a:ext cx="3219372" cy="595311"/>
            <a:chOff x="1583251" y="3296092"/>
            <a:chExt cx="3587074" cy="705202"/>
          </a:xfrm>
        </p:grpSpPr>
        <p:sp>
          <p:nvSpPr>
            <p:cNvPr id="44" name="Rectangle 43"/>
            <p:cNvSpPr/>
            <p:nvPr/>
          </p:nvSpPr>
          <p:spPr>
            <a:xfrm>
              <a:off x="2313169" y="3296092"/>
              <a:ext cx="705201" cy="705201"/>
            </a:xfrm>
            <a:prstGeom prst="rect">
              <a:avLst/>
            </a:prstGeom>
            <a:solidFill>
              <a:schemeClr val="accent2">
                <a:lumMod val="40000"/>
                <a:lumOff val="60000"/>
              </a:schemeClr>
            </a:solidFill>
            <a:ln w="508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45" name="Rectangle 44"/>
            <p:cNvSpPr/>
            <p:nvPr/>
          </p:nvSpPr>
          <p:spPr>
            <a:xfrm>
              <a:off x="1583251"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46" name="Rectangle 45"/>
            <p:cNvSpPr/>
            <p:nvPr/>
          </p:nvSpPr>
          <p:spPr>
            <a:xfrm>
              <a:off x="3012192" y="3296093"/>
              <a:ext cx="705201" cy="705201"/>
            </a:xfrm>
            <a:prstGeom prst="rect">
              <a:avLst/>
            </a:prstGeom>
            <a:solidFill>
              <a:schemeClr val="accent4">
                <a:lumMod val="20000"/>
                <a:lumOff val="80000"/>
              </a:schemeClr>
            </a:solidFill>
            <a:ln w="508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47" name="Rectangle 46"/>
            <p:cNvSpPr/>
            <p:nvPr/>
          </p:nvSpPr>
          <p:spPr>
            <a:xfrm>
              <a:off x="373865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48" name="Rectangle 47"/>
            <p:cNvSpPr/>
            <p:nvPr/>
          </p:nvSpPr>
          <p:spPr>
            <a:xfrm>
              <a:off x="4465124"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grpSp>
    </p:spTree>
    <p:extLst>
      <p:ext uri="{BB962C8B-B14F-4D97-AF65-F5344CB8AC3E}">
        <p14:creationId xmlns:p14="http://schemas.microsoft.com/office/powerpoint/2010/main" val="1178295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1C52B-69B1-5FF8-D9AD-1ADBF600F8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D92DA5-207D-A2EE-472A-0CB39E4D977E}"/>
              </a:ext>
            </a:extLst>
          </p:cNvPr>
          <p:cNvSpPr>
            <a:spLocks noGrp="1"/>
          </p:cNvSpPr>
          <p:nvPr>
            <p:ph type="title"/>
          </p:nvPr>
        </p:nvSpPr>
        <p:spPr/>
        <p:txBody>
          <a:bodyPr/>
          <a:lstStyle/>
          <a:p>
            <a:r>
              <a:rPr lang="en-US" dirty="0"/>
              <a:t>Strassen’s Algorithm</a:t>
            </a:r>
          </a:p>
        </p:txBody>
      </p:sp>
      <p:sp>
        <p:nvSpPr>
          <p:cNvPr id="3" name="Content Placeholder 2">
            <a:extLst>
              <a:ext uri="{FF2B5EF4-FFF2-40B4-BE49-F238E27FC236}">
                <a16:creationId xmlns:a16="http://schemas.microsoft.com/office/drawing/2014/main" id="{8E5A322F-74B5-D411-1CA4-A679D2C2395F}"/>
              </a:ext>
            </a:extLst>
          </p:cNvPr>
          <p:cNvSpPr>
            <a:spLocks noGrp="1"/>
          </p:cNvSpPr>
          <p:nvPr>
            <p:ph idx="1"/>
          </p:nvPr>
        </p:nvSpPr>
        <p:spPr/>
        <p:txBody>
          <a:bodyPr/>
          <a:lstStyle/>
          <a:p>
            <a:r>
              <a:rPr lang="en-US" dirty="0"/>
              <a:t>Divide (same as before)</a:t>
            </a:r>
          </a:p>
          <a:p>
            <a:r>
              <a:rPr lang="en-US" dirty="0"/>
              <a:t>Conquer</a:t>
            </a:r>
          </a:p>
          <a:p>
            <a:pPr lvl="1"/>
            <a:r>
              <a:rPr lang="en-US" dirty="0"/>
              <a:t>Perform 10 additions</a:t>
            </a:r>
          </a:p>
          <a:p>
            <a:pPr marL="457200" lvl="1" indent="0">
              <a:buNone/>
            </a:pPr>
            <a:endParaRPr lang="en-US" dirty="0"/>
          </a:p>
        </p:txBody>
      </p:sp>
      <p:pic>
        <p:nvPicPr>
          <p:cNvPr id="5" name="Picture 4">
            <a:extLst>
              <a:ext uri="{FF2B5EF4-FFF2-40B4-BE49-F238E27FC236}">
                <a16:creationId xmlns:a16="http://schemas.microsoft.com/office/drawing/2014/main" id="{E8CAB2FF-3977-6632-00E7-87598718E981}"/>
              </a:ext>
            </a:extLst>
          </p:cNvPr>
          <p:cNvPicPr>
            <a:picLocks noChangeAspect="1"/>
          </p:cNvPicPr>
          <p:nvPr/>
        </p:nvPicPr>
        <p:blipFill>
          <a:blip r:embed="rId2">
            <a:biLevel thresh="75000"/>
          </a:blip>
          <a:srcRect/>
          <a:stretch/>
        </p:blipFill>
        <p:spPr>
          <a:xfrm>
            <a:off x="1322234" y="3430828"/>
            <a:ext cx="2572109" cy="2054030"/>
          </a:xfrm>
          <a:prstGeom prst="rect">
            <a:avLst/>
          </a:prstGeom>
        </p:spPr>
      </p:pic>
      <p:pic>
        <p:nvPicPr>
          <p:cNvPr id="7" name="Picture 6">
            <a:extLst>
              <a:ext uri="{FF2B5EF4-FFF2-40B4-BE49-F238E27FC236}">
                <a16:creationId xmlns:a16="http://schemas.microsoft.com/office/drawing/2014/main" id="{3930DC5D-85A1-CA51-7820-33E97CAB4799}"/>
              </a:ext>
            </a:extLst>
          </p:cNvPr>
          <p:cNvPicPr>
            <a:picLocks noChangeAspect="1"/>
          </p:cNvPicPr>
          <p:nvPr/>
        </p:nvPicPr>
        <p:blipFill>
          <a:blip r:embed="rId3">
            <a:biLevel thresh="75000"/>
          </a:blip>
          <a:stretch>
            <a:fillRect/>
          </a:stretch>
        </p:blipFill>
        <p:spPr>
          <a:xfrm>
            <a:off x="5066450" y="3429000"/>
            <a:ext cx="2276793" cy="2086266"/>
          </a:xfrm>
          <a:prstGeom prst="rect">
            <a:avLst/>
          </a:prstGeom>
        </p:spPr>
      </p:pic>
    </p:spTree>
    <p:extLst>
      <p:ext uri="{BB962C8B-B14F-4D97-AF65-F5344CB8AC3E}">
        <p14:creationId xmlns:p14="http://schemas.microsoft.com/office/powerpoint/2010/main" val="467321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0D7831-56C4-D60A-74B4-3F0AEE7C13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6A1300-0FD8-8583-EB34-7819D746DC85}"/>
              </a:ext>
            </a:extLst>
          </p:cNvPr>
          <p:cNvSpPr>
            <a:spLocks noGrp="1"/>
          </p:cNvSpPr>
          <p:nvPr>
            <p:ph type="title"/>
          </p:nvPr>
        </p:nvSpPr>
        <p:spPr/>
        <p:txBody>
          <a:bodyPr/>
          <a:lstStyle/>
          <a:p>
            <a:r>
              <a:rPr lang="en-US" dirty="0"/>
              <a:t>Strassen’s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96C6D9-6115-7BA1-21D6-AA05136F3C36}"/>
                  </a:ext>
                </a:extLst>
              </p:cNvPr>
              <p:cNvSpPr>
                <a:spLocks noGrp="1"/>
              </p:cNvSpPr>
              <p:nvPr>
                <p:ph idx="1"/>
              </p:nvPr>
            </p:nvSpPr>
            <p:spPr/>
            <p:txBody>
              <a:bodyPr/>
              <a:lstStyle/>
              <a:p>
                <a:r>
                  <a:rPr lang="en-US" dirty="0"/>
                  <a:t>Divide (same as before)</a:t>
                </a:r>
              </a:p>
              <a:p>
                <a:r>
                  <a:rPr lang="en-US" dirty="0"/>
                  <a:t>Conquer</a:t>
                </a:r>
              </a:p>
              <a:p>
                <a:pPr lvl="1"/>
                <a:r>
                  <a:rPr lang="en-US" dirty="0"/>
                  <a:t>Perform 10 additions,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10</m:t>
                        </m:r>
                      </m:sub>
                    </m:sSub>
                  </m:oMath>
                </a14:m>
                <a:endParaRPr lang="en-US" dirty="0"/>
              </a:p>
              <a:p>
                <a:pPr lvl="1"/>
                <a:r>
                  <a:rPr lang="en-US" dirty="0"/>
                  <a:t>Perform 7 multiplications</a:t>
                </a:r>
              </a:p>
              <a:p>
                <a:pPr lvl="1"/>
                <a:endParaRPr lang="en-US" dirty="0"/>
              </a:p>
              <a:p>
                <a:pPr marL="457200" lvl="1" indent="0">
                  <a:buNone/>
                </a:pPr>
                <a:endParaRPr lang="en-US" dirty="0"/>
              </a:p>
            </p:txBody>
          </p:sp>
        </mc:Choice>
        <mc:Fallback xmlns="">
          <p:sp>
            <p:nvSpPr>
              <p:cNvPr id="3" name="Content Placeholder 2">
                <a:extLst>
                  <a:ext uri="{FF2B5EF4-FFF2-40B4-BE49-F238E27FC236}">
                    <a16:creationId xmlns:a16="http://schemas.microsoft.com/office/drawing/2014/main" id="{7096C6D9-6115-7BA1-21D6-AA05136F3C36}"/>
                  </a:ext>
                </a:extLst>
              </p:cNvPr>
              <p:cNvSpPr>
                <a:spLocks noGrp="1" noRot="1" noChangeAspect="1" noMove="1" noResize="1" noEditPoints="1" noAdjustHandles="1" noChangeArrowheads="1" noChangeShapeType="1" noTextEdit="1"/>
              </p:cNvSpPr>
              <p:nvPr>
                <p:ph idx="1"/>
              </p:nvPr>
            </p:nvSpPr>
            <p:spPr>
              <a:blipFill>
                <a:blip r:embed="rId2"/>
                <a:stretch>
                  <a:fillRect l="-1391" t="-2241"/>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76A2A552-C99A-5D4A-85E5-8652297085DE}"/>
              </a:ext>
            </a:extLst>
          </p:cNvPr>
          <p:cNvPicPr>
            <a:picLocks noChangeAspect="1"/>
          </p:cNvPicPr>
          <p:nvPr/>
        </p:nvPicPr>
        <p:blipFill>
          <a:blip r:embed="rId3">
            <a:biLevel thresh="75000"/>
          </a:blip>
          <a:srcRect/>
          <a:stretch/>
        </p:blipFill>
        <p:spPr>
          <a:xfrm>
            <a:off x="628650" y="3607797"/>
            <a:ext cx="7802064" cy="2915056"/>
          </a:xfrm>
          <a:prstGeom prst="rect">
            <a:avLst/>
          </a:prstGeom>
        </p:spPr>
      </p:pic>
    </p:spTree>
    <p:extLst>
      <p:ext uri="{BB962C8B-B14F-4D97-AF65-F5344CB8AC3E}">
        <p14:creationId xmlns:p14="http://schemas.microsoft.com/office/powerpoint/2010/main" val="3185351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F8FEF-0C19-F4C3-B875-A67157F6C4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A4AC3C-16AE-A642-5CCD-83F210DF9692}"/>
              </a:ext>
            </a:extLst>
          </p:cNvPr>
          <p:cNvSpPr>
            <a:spLocks noGrp="1"/>
          </p:cNvSpPr>
          <p:nvPr>
            <p:ph type="title"/>
          </p:nvPr>
        </p:nvSpPr>
        <p:spPr/>
        <p:txBody>
          <a:bodyPr/>
          <a:lstStyle/>
          <a:p>
            <a:r>
              <a:rPr lang="en-US" dirty="0"/>
              <a:t>Strassen’s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2134AC-CDF7-3CE4-23E8-2F3DFD99B638}"/>
                  </a:ext>
                </a:extLst>
              </p:cNvPr>
              <p:cNvSpPr>
                <a:spLocks noGrp="1"/>
              </p:cNvSpPr>
              <p:nvPr>
                <p:ph idx="1"/>
              </p:nvPr>
            </p:nvSpPr>
            <p:spPr/>
            <p:txBody>
              <a:bodyPr/>
              <a:lstStyle/>
              <a:p>
                <a:r>
                  <a:rPr lang="en-US" dirty="0"/>
                  <a:t>Divide (same as before)</a:t>
                </a:r>
              </a:p>
              <a:p>
                <a:r>
                  <a:rPr lang="en-US" dirty="0"/>
                  <a:t>Conquer</a:t>
                </a:r>
              </a:p>
              <a:p>
                <a:pPr lvl="1"/>
                <a:r>
                  <a:rPr lang="en-US" dirty="0"/>
                  <a:t>Perform 10 additions,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10</m:t>
                        </m:r>
                      </m:sub>
                    </m:sSub>
                  </m:oMath>
                </a14:m>
                <a:endParaRPr lang="en-US" dirty="0"/>
              </a:p>
              <a:p>
                <a:pPr lvl="1"/>
                <a:r>
                  <a:rPr lang="en-US" dirty="0"/>
                  <a:t>Perform 7 multiplications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7</m:t>
                        </m:r>
                      </m:sub>
                    </m:sSub>
                  </m:oMath>
                </a14:m>
                <a:endParaRPr lang="en-US" dirty="0"/>
              </a:p>
              <a:p>
                <a:pPr lvl="1"/>
                <a:r>
                  <a:rPr lang="en-US" dirty="0"/>
                  <a:t>Compute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𝑖𝑗</m:t>
                        </m:r>
                      </m:sub>
                    </m:sSub>
                  </m:oMath>
                </a14:m>
                <a:r>
                  <a:rPr lang="en-US" dirty="0"/>
                  <a:t> with </a:t>
                </a:r>
                <a14:m>
                  <m:oMath xmlns:m="http://schemas.openxmlformats.org/officeDocument/2006/math">
                    <m:r>
                      <a:rPr lang="en-US" i="1">
                        <a:latin typeface="Cambria Math" panose="02040503050406030204" pitchFamily="18" charset="0"/>
                      </a:rPr>
                      <m:t>𝑆</m:t>
                    </m:r>
                  </m:oMath>
                </a14:m>
                <a:r>
                  <a:rPr lang="en-US" dirty="0"/>
                  <a:t> and </a:t>
                </a:r>
                <a14:m>
                  <m:oMath xmlns:m="http://schemas.openxmlformats.org/officeDocument/2006/math">
                    <m:r>
                      <a:rPr lang="en-US" b="0" i="1" smtClean="0">
                        <a:latin typeface="Cambria Math" panose="02040503050406030204" pitchFamily="18" charset="0"/>
                      </a:rPr>
                      <m:t>𝑃</m:t>
                    </m:r>
                  </m:oMath>
                </a14:m>
                <a:r>
                  <a:rPr lang="en-US" dirty="0"/>
                  <a:t> matrices</a:t>
                </a:r>
              </a:p>
              <a:p>
                <a:pPr lvl="1"/>
                <a:endParaRPr lang="en-US" dirty="0"/>
              </a:p>
              <a:p>
                <a:pPr marL="457200" lvl="1" indent="0">
                  <a:buNone/>
                </a:pPr>
                <a:endParaRPr lang="en-US" dirty="0"/>
              </a:p>
            </p:txBody>
          </p:sp>
        </mc:Choice>
        <mc:Fallback xmlns="">
          <p:sp>
            <p:nvSpPr>
              <p:cNvPr id="3" name="Content Placeholder 2">
                <a:extLst>
                  <a:ext uri="{FF2B5EF4-FFF2-40B4-BE49-F238E27FC236}">
                    <a16:creationId xmlns:a16="http://schemas.microsoft.com/office/drawing/2014/main" id="{8F2134AC-CDF7-3CE4-23E8-2F3DFD99B638}"/>
                  </a:ext>
                </a:extLst>
              </p:cNvPr>
              <p:cNvSpPr>
                <a:spLocks noGrp="1" noRot="1" noChangeAspect="1" noMove="1" noResize="1" noEditPoints="1" noAdjustHandles="1" noChangeArrowheads="1" noChangeShapeType="1" noTextEdit="1"/>
              </p:cNvSpPr>
              <p:nvPr>
                <p:ph idx="1"/>
              </p:nvPr>
            </p:nvSpPr>
            <p:spPr>
              <a:blipFill>
                <a:blip r:embed="rId2"/>
                <a:stretch>
                  <a:fillRect l="-1391" t="-2241"/>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156B6858-62CB-2DA4-7DFB-1DDFCA9245C9}"/>
              </a:ext>
            </a:extLst>
          </p:cNvPr>
          <p:cNvPicPr>
            <a:picLocks noChangeAspect="1"/>
          </p:cNvPicPr>
          <p:nvPr/>
        </p:nvPicPr>
        <p:blipFill>
          <a:blip r:embed="rId3"/>
          <a:stretch>
            <a:fillRect/>
          </a:stretch>
        </p:blipFill>
        <p:spPr>
          <a:xfrm>
            <a:off x="504937" y="4218297"/>
            <a:ext cx="4086795" cy="400106"/>
          </a:xfrm>
          <a:prstGeom prst="rect">
            <a:avLst/>
          </a:prstGeom>
        </p:spPr>
      </p:pic>
      <p:pic>
        <p:nvPicPr>
          <p:cNvPr id="10" name="Picture 9">
            <a:extLst>
              <a:ext uri="{FF2B5EF4-FFF2-40B4-BE49-F238E27FC236}">
                <a16:creationId xmlns:a16="http://schemas.microsoft.com/office/drawing/2014/main" id="{2EC05EDC-819B-72F3-28DA-961DDCE211C0}"/>
              </a:ext>
            </a:extLst>
          </p:cNvPr>
          <p:cNvPicPr>
            <a:picLocks noChangeAspect="1"/>
          </p:cNvPicPr>
          <p:nvPr/>
        </p:nvPicPr>
        <p:blipFill>
          <a:blip r:embed="rId4"/>
          <a:stretch>
            <a:fillRect/>
          </a:stretch>
        </p:blipFill>
        <p:spPr>
          <a:xfrm>
            <a:off x="5581241" y="4208771"/>
            <a:ext cx="2934109" cy="409632"/>
          </a:xfrm>
          <a:prstGeom prst="rect">
            <a:avLst/>
          </a:prstGeom>
        </p:spPr>
      </p:pic>
      <p:pic>
        <p:nvPicPr>
          <p:cNvPr id="12" name="Picture 11">
            <a:extLst>
              <a:ext uri="{FF2B5EF4-FFF2-40B4-BE49-F238E27FC236}">
                <a16:creationId xmlns:a16="http://schemas.microsoft.com/office/drawing/2014/main" id="{FE4AF06F-4630-2BF5-6D75-7989F233A273}"/>
              </a:ext>
            </a:extLst>
          </p:cNvPr>
          <p:cNvPicPr>
            <a:picLocks noChangeAspect="1"/>
          </p:cNvPicPr>
          <p:nvPr/>
        </p:nvPicPr>
        <p:blipFill>
          <a:blip r:embed="rId5"/>
          <a:stretch>
            <a:fillRect/>
          </a:stretch>
        </p:blipFill>
        <p:spPr>
          <a:xfrm>
            <a:off x="504937" y="4797524"/>
            <a:ext cx="2972215" cy="400106"/>
          </a:xfrm>
          <a:prstGeom prst="rect">
            <a:avLst/>
          </a:prstGeom>
        </p:spPr>
      </p:pic>
      <p:pic>
        <p:nvPicPr>
          <p:cNvPr id="14" name="Picture 13">
            <a:extLst>
              <a:ext uri="{FF2B5EF4-FFF2-40B4-BE49-F238E27FC236}">
                <a16:creationId xmlns:a16="http://schemas.microsoft.com/office/drawing/2014/main" id="{2300265F-D92F-A0EE-DA58-CAF61A786645}"/>
              </a:ext>
            </a:extLst>
          </p:cNvPr>
          <p:cNvPicPr>
            <a:picLocks noChangeAspect="1"/>
          </p:cNvPicPr>
          <p:nvPr/>
        </p:nvPicPr>
        <p:blipFill>
          <a:blip r:embed="rId6"/>
          <a:stretch>
            <a:fillRect/>
          </a:stretch>
        </p:blipFill>
        <p:spPr>
          <a:xfrm>
            <a:off x="4409373" y="4800817"/>
            <a:ext cx="4229690" cy="409632"/>
          </a:xfrm>
          <a:prstGeom prst="rect">
            <a:avLst/>
          </a:prstGeom>
        </p:spPr>
      </p:pic>
    </p:spTree>
    <p:extLst>
      <p:ext uri="{BB962C8B-B14F-4D97-AF65-F5344CB8AC3E}">
        <p14:creationId xmlns:p14="http://schemas.microsoft.com/office/powerpoint/2010/main" val="2496935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FA2E0-1972-2793-929C-1B9370DEB660}"/>
              </a:ext>
            </a:extLst>
          </p:cNvPr>
          <p:cNvSpPr>
            <a:spLocks noGrp="1"/>
          </p:cNvSpPr>
          <p:nvPr>
            <p:ph type="title"/>
          </p:nvPr>
        </p:nvSpPr>
        <p:spPr/>
        <p:txBody>
          <a:bodyPr/>
          <a:lstStyle/>
          <a:p>
            <a:r>
              <a:rPr lang="en-US" dirty="0"/>
              <a:t>Strassen’s Algorithm Runtime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FEF983-64B1-14CF-5126-92F5CA100B2E}"/>
                  </a:ext>
                </a:extLst>
              </p:cNvPr>
              <p:cNvSpPr>
                <a:spLocks noGrp="1"/>
              </p:cNvSpPr>
              <p:nvPr>
                <p:ph idx="1"/>
              </p:nvPr>
            </p:nvSpPr>
            <p:spPr/>
            <p:txBody>
              <a:bodyPr/>
              <a:lstStyle/>
              <a:p>
                <a:r>
                  <a:rPr lang="en-US" dirty="0"/>
                  <a:t>Running Time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=7 </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2</m:t>
                              </m:r>
                            </m:den>
                          </m:f>
                        </m:e>
                      </m:d>
                      <m:r>
                        <a:rPr lang="en-US" b="0" i="1" smtClean="0">
                          <a:latin typeface="Cambria Math" panose="02040503050406030204" pitchFamily="18" charset="0"/>
                        </a:rPr>
                        <m:t>+</m:t>
                      </m:r>
                      <m:r>
                        <m:rPr>
                          <m:sty m:val="p"/>
                        </m:rPr>
                        <a:rPr lang="en-US" b="0" i="0" smtClean="0">
                          <a:latin typeface="Cambria Math" panose="02040503050406030204" pitchFamily="18" charset="0"/>
                        </a:rPr>
                        <m:t>Θ</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d>
                    </m:oMath>
                  </m:oMathPara>
                </a14:m>
                <a:endParaRPr lang="en-US" dirty="0"/>
              </a:p>
              <a:p>
                <a:pPr marL="0" indent="0">
                  <a:buNone/>
                </a:pPr>
                <a:endParaRPr lang="en-US" dirty="0"/>
              </a:p>
              <a:p>
                <a:r>
                  <a:rPr lang="en-US" dirty="0"/>
                  <a:t>Applying master theorem (case 1),</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n-US" b="0" i="0" smtClean="0">
                          <a:latin typeface="Cambria Math" panose="02040503050406030204" pitchFamily="18" charset="0"/>
                        </a:rPr>
                        <m:t>Θ</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7</m:t>
                                  </m:r>
                                </m:e>
                              </m:func>
                            </m:sup>
                          </m:sSup>
                        </m:e>
                      </m:d>
                      <m:r>
                        <a:rPr lang="en-US" b="0" i="1" smtClean="0">
                          <a:latin typeface="Cambria Math" panose="02040503050406030204" pitchFamily="18" charset="0"/>
                        </a:rPr>
                        <m:t>=</m:t>
                      </m:r>
                      <m:r>
                        <m:rPr>
                          <m:sty m:val="p"/>
                        </m:rPr>
                        <a:rPr lang="en-US" b="0" i="0" smtClean="0">
                          <a:latin typeface="Cambria Math" panose="02040503050406030204" pitchFamily="18" charset="0"/>
                        </a:rPr>
                        <m:t>Θ</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2.80755…</m:t>
                          </m:r>
                        </m:sup>
                      </m:sSup>
                      <m:r>
                        <a:rPr lang="en-US" b="0" i="1" smtClean="0">
                          <a:latin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B3FEF983-64B1-14CF-5126-92F5CA100B2E}"/>
                  </a:ext>
                </a:extLst>
              </p:cNvPr>
              <p:cNvSpPr>
                <a:spLocks noGrp="1" noRot="1" noChangeAspect="1" noMove="1" noResize="1" noEditPoints="1" noAdjustHandles="1" noChangeArrowheads="1" noChangeShapeType="1" noTextEdit="1"/>
              </p:cNvSpPr>
              <p:nvPr>
                <p:ph idx="1"/>
              </p:nvPr>
            </p:nvSpPr>
            <p:spPr>
              <a:blipFill>
                <a:blip r:embed="rId2"/>
                <a:stretch>
                  <a:fillRect l="-1391" t="-2241"/>
                </a:stretch>
              </a:blipFill>
            </p:spPr>
            <p:txBody>
              <a:bodyPr/>
              <a:lstStyle/>
              <a:p>
                <a:r>
                  <a:rPr lang="en-US">
                    <a:noFill/>
                  </a:rPr>
                  <a:t> </a:t>
                </a:r>
              </a:p>
            </p:txBody>
          </p:sp>
        </mc:Fallback>
      </mc:AlternateContent>
    </p:spTree>
    <p:extLst>
      <p:ext uri="{BB962C8B-B14F-4D97-AF65-F5344CB8AC3E}">
        <p14:creationId xmlns:p14="http://schemas.microsoft.com/office/powerpoint/2010/main" val="3389271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1B497-63D9-1B61-1CDB-DF81B21B1485}"/>
              </a:ext>
            </a:extLst>
          </p:cNvPr>
          <p:cNvSpPr>
            <a:spLocks noGrp="1"/>
          </p:cNvSpPr>
          <p:nvPr>
            <p:ph type="title"/>
          </p:nvPr>
        </p:nvSpPr>
        <p:spPr/>
        <p:txBody>
          <a:bodyPr/>
          <a:lstStyle/>
          <a:p>
            <a:r>
              <a:rPr lang="en-US" dirty="0"/>
              <a:t>Reference</a:t>
            </a:r>
          </a:p>
        </p:txBody>
      </p:sp>
      <p:sp>
        <p:nvSpPr>
          <p:cNvPr id="3" name="Content Placeholder 2">
            <a:extLst>
              <a:ext uri="{FF2B5EF4-FFF2-40B4-BE49-F238E27FC236}">
                <a16:creationId xmlns:a16="http://schemas.microsoft.com/office/drawing/2014/main" id="{AADBD2F3-35FF-9010-C152-24853BCF4D77}"/>
              </a:ext>
            </a:extLst>
          </p:cNvPr>
          <p:cNvSpPr>
            <a:spLocks noGrp="1"/>
          </p:cNvSpPr>
          <p:nvPr>
            <p:ph idx="1"/>
          </p:nvPr>
        </p:nvSpPr>
        <p:spPr/>
        <p:txBody>
          <a:bodyPr/>
          <a:lstStyle/>
          <a:p>
            <a:r>
              <a:rPr lang="en-US" dirty="0"/>
              <a:t>Introduction to Algorithms, CLRS, 4</a:t>
            </a:r>
            <a:r>
              <a:rPr lang="en-US" baseline="30000" dirty="0"/>
              <a:t>th</a:t>
            </a:r>
            <a:r>
              <a:rPr lang="en-US" dirty="0"/>
              <a:t> edition.</a:t>
            </a:r>
          </a:p>
          <a:p>
            <a:pPr lvl="1"/>
            <a:r>
              <a:rPr lang="en-US" dirty="0"/>
              <a:t>Chapter 2 (Getting Started)</a:t>
            </a:r>
          </a:p>
          <a:p>
            <a:pPr lvl="2"/>
            <a:r>
              <a:rPr lang="en-US" dirty="0"/>
              <a:t>Section 2.1, 2.3</a:t>
            </a:r>
          </a:p>
          <a:p>
            <a:pPr lvl="1"/>
            <a:r>
              <a:rPr lang="en-US" dirty="0"/>
              <a:t>Chapter 4 (Divide-and-Conquer)</a:t>
            </a:r>
          </a:p>
          <a:p>
            <a:pPr lvl="2"/>
            <a:r>
              <a:rPr lang="en-US" dirty="0"/>
              <a:t>Sections 4.1 – 4.5</a:t>
            </a:r>
          </a:p>
          <a:p>
            <a:pPr lvl="1"/>
            <a:r>
              <a:rPr lang="en-US" dirty="0"/>
              <a:t>Chapter 7 (Quick Sort)</a:t>
            </a:r>
          </a:p>
          <a:p>
            <a:pPr lvl="2"/>
            <a:r>
              <a:rPr lang="en-US" dirty="0"/>
              <a:t>Sections 7.1 and 7.2</a:t>
            </a:r>
          </a:p>
          <a:p>
            <a:endParaRPr lang="en-US" dirty="0"/>
          </a:p>
          <a:p>
            <a:r>
              <a:rPr lang="en-US" dirty="0"/>
              <a:t>Additional Resource:	</a:t>
            </a:r>
          </a:p>
          <a:p>
            <a:pPr lvl="1"/>
            <a:r>
              <a:rPr lang="en-US" dirty="0">
                <a:hlinkClick r:id="rId2"/>
              </a:rPr>
              <a:t>mastertheorem.pdf</a:t>
            </a:r>
            <a:endParaRPr lang="en-US" dirty="0"/>
          </a:p>
        </p:txBody>
      </p:sp>
    </p:spTree>
    <p:extLst>
      <p:ext uri="{BB962C8B-B14F-4D97-AF65-F5344CB8AC3E}">
        <p14:creationId xmlns:p14="http://schemas.microsoft.com/office/powerpoint/2010/main" val="3606984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844" y="-96638"/>
            <a:ext cx="7886700" cy="1325563"/>
          </a:xfrm>
        </p:spPr>
        <p:txBody>
          <a:bodyPr/>
          <a:lstStyle/>
          <a:p>
            <a:r>
              <a:rPr lang="en-US" dirty="0"/>
              <a:t>Insertion Sort </a:t>
            </a:r>
            <a:br>
              <a:rPr lang="en-US" dirty="0"/>
            </a:br>
            <a:r>
              <a:rPr lang="en-US" sz="2400" dirty="0"/>
              <a:t>example</a:t>
            </a:r>
            <a:endParaRPr lang="en-US" sz="1400" dirty="0"/>
          </a:p>
        </p:txBody>
      </p:sp>
      <p:grpSp>
        <p:nvGrpSpPr>
          <p:cNvPr id="4" name="Group 3"/>
          <p:cNvGrpSpPr/>
          <p:nvPr/>
        </p:nvGrpSpPr>
        <p:grpSpPr>
          <a:xfrm>
            <a:off x="400681" y="2837806"/>
            <a:ext cx="3219372" cy="595311"/>
            <a:chOff x="1583251" y="3296092"/>
            <a:chExt cx="3587074" cy="705202"/>
          </a:xfrm>
        </p:grpSpPr>
        <p:sp>
          <p:nvSpPr>
            <p:cNvPr id="5" name="Rectangle 4"/>
            <p:cNvSpPr/>
            <p:nvPr/>
          </p:nvSpPr>
          <p:spPr>
            <a:xfrm>
              <a:off x="2313169" y="3296092"/>
              <a:ext cx="705201" cy="705201"/>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6" name="Rectangle 5"/>
            <p:cNvSpPr/>
            <p:nvPr/>
          </p:nvSpPr>
          <p:spPr>
            <a:xfrm>
              <a:off x="1583251"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7" name="Rectangle 6"/>
            <p:cNvSpPr/>
            <p:nvPr/>
          </p:nvSpPr>
          <p:spPr>
            <a:xfrm>
              <a:off x="3012192"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8" name="Rectangle 7"/>
            <p:cNvSpPr/>
            <p:nvPr/>
          </p:nvSpPr>
          <p:spPr>
            <a:xfrm>
              <a:off x="373865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9" name="Rectangle 8"/>
            <p:cNvSpPr/>
            <p:nvPr/>
          </p:nvSpPr>
          <p:spPr>
            <a:xfrm>
              <a:off x="4465124"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grpSp>
        <p:nvGrpSpPr>
          <p:cNvPr id="10" name="Group 9"/>
          <p:cNvGrpSpPr/>
          <p:nvPr/>
        </p:nvGrpSpPr>
        <p:grpSpPr>
          <a:xfrm>
            <a:off x="400681" y="3578127"/>
            <a:ext cx="3219372" cy="595311"/>
            <a:chOff x="1583251" y="3296092"/>
            <a:chExt cx="3587074" cy="705202"/>
          </a:xfrm>
        </p:grpSpPr>
        <p:sp>
          <p:nvSpPr>
            <p:cNvPr id="11" name="Rectangle 10"/>
            <p:cNvSpPr/>
            <p:nvPr/>
          </p:nvSpPr>
          <p:spPr>
            <a:xfrm>
              <a:off x="2313169"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12" name="Rectangle 11"/>
            <p:cNvSpPr/>
            <p:nvPr/>
          </p:nvSpPr>
          <p:spPr>
            <a:xfrm>
              <a:off x="1583251" y="3296093"/>
              <a:ext cx="705201" cy="705201"/>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13" name="Rectangle 12"/>
            <p:cNvSpPr/>
            <p:nvPr/>
          </p:nvSpPr>
          <p:spPr>
            <a:xfrm>
              <a:off x="3012192"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14" name="Rectangle 13"/>
            <p:cNvSpPr/>
            <p:nvPr/>
          </p:nvSpPr>
          <p:spPr>
            <a:xfrm>
              <a:off x="373865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15" name="Rectangle 14"/>
            <p:cNvSpPr/>
            <p:nvPr/>
          </p:nvSpPr>
          <p:spPr>
            <a:xfrm>
              <a:off x="4465124"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grpSp>
        <p:nvGrpSpPr>
          <p:cNvPr id="16" name="Group 15"/>
          <p:cNvGrpSpPr/>
          <p:nvPr/>
        </p:nvGrpSpPr>
        <p:grpSpPr>
          <a:xfrm>
            <a:off x="400681" y="4918223"/>
            <a:ext cx="3219372" cy="595311"/>
            <a:chOff x="1583251" y="3296092"/>
            <a:chExt cx="3587074" cy="705202"/>
          </a:xfrm>
        </p:grpSpPr>
        <p:sp>
          <p:nvSpPr>
            <p:cNvPr id="17" name="Rectangle 16"/>
            <p:cNvSpPr/>
            <p:nvPr/>
          </p:nvSpPr>
          <p:spPr>
            <a:xfrm>
              <a:off x="2313169"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18" name="Rectangle 17"/>
            <p:cNvSpPr/>
            <p:nvPr/>
          </p:nvSpPr>
          <p:spPr>
            <a:xfrm>
              <a:off x="1583251"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19" name="Rectangle 18"/>
            <p:cNvSpPr/>
            <p:nvPr/>
          </p:nvSpPr>
          <p:spPr>
            <a:xfrm>
              <a:off x="3012192" y="3296093"/>
              <a:ext cx="705201" cy="705201"/>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20" name="Rectangle 19"/>
            <p:cNvSpPr/>
            <p:nvPr/>
          </p:nvSpPr>
          <p:spPr>
            <a:xfrm>
              <a:off x="373865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21" name="Rectangle 20"/>
            <p:cNvSpPr/>
            <p:nvPr/>
          </p:nvSpPr>
          <p:spPr>
            <a:xfrm>
              <a:off x="4465124"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grpSp>
        <p:nvGrpSpPr>
          <p:cNvPr id="22" name="Group 21"/>
          <p:cNvGrpSpPr/>
          <p:nvPr/>
        </p:nvGrpSpPr>
        <p:grpSpPr>
          <a:xfrm>
            <a:off x="406798" y="5648473"/>
            <a:ext cx="3219372" cy="595311"/>
            <a:chOff x="1583251" y="3296092"/>
            <a:chExt cx="3587074" cy="705202"/>
          </a:xfrm>
        </p:grpSpPr>
        <p:sp>
          <p:nvSpPr>
            <p:cNvPr id="23" name="Rectangle 22"/>
            <p:cNvSpPr/>
            <p:nvPr/>
          </p:nvSpPr>
          <p:spPr>
            <a:xfrm>
              <a:off x="2313169"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24" name="Rectangle 23"/>
            <p:cNvSpPr/>
            <p:nvPr/>
          </p:nvSpPr>
          <p:spPr>
            <a:xfrm>
              <a:off x="1583251" y="3296093"/>
              <a:ext cx="705201" cy="705201"/>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25" name="Rectangle 24"/>
            <p:cNvSpPr/>
            <p:nvPr/>
          </p:nvSpPr>
          <p:spPr>
            <a:xfrm>
              <a:off x="3012192"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26" name="Rectangle 25"/>
            <p:cNvSpPr/>
            <p:nvPr/>
          </p:nvSpPr>
          <p:spPr>
            <a:xfrm>
              <a:off x="373865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27" name="Rectangle 26"/>
            <p:cNvSpPr/>
            <p:nvPr/>
          </p:nvSpPr>
          <p:spPr>
            <a:xfrm>
              <a:off x="4465124"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grpSp>
        <p:nvGrpSpPr>
          <p:cNvPr id="28" name="Group 27"/>
          <p:cNvGrpSpPr/>
          <p:nvPr/>
        </p:nvGrpSpPr>
        <p:grpSpPr>
          <a:xfrm>
            <a:off x="5179629" y="2837805"/>
            <a:ext cx="3219372" cy="595311"/>
            <a:chOff x="1583251" y="3296092"/>
            <a:chExt cx="3587074" cy="705202"/>
          </a:xfrm>
        </p:grpSpPr>
        <p:sp>
          <p:nvSpPr>
            <p:cNvPr id="29" name="Rectangle 28"/>
            <p:cNvSpPr/>
            <p:nvPr/>
          </p:nvSpPr>
          <p:spPr>
            <a:xfrm>
              <a:off x="2313169"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30" name="Rectangle 29"/>
            <p:cNvSpPr/>
            <p:nvPr/>
          </p:nvSpPr>
          <p:spPr>
            <a:xfrm>
              <a:off x="1583251"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31" name="Rectangle 30"/>
            <p:cNvSpPr/>
            <p:nvPr/>
          </p:nvSpPr>
          <p:spPr>
            <a:xfrm>
              <a:off x="3012192"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32" name="Rectangle 31"/>
            <p:cNvSpPr/>
            <p:nvPr/>
          </p:nvSpPr>
          <p:spPr>
            <a:xfrm>
              <a:off x="3738658" y="3296093"/>
              <a:ext cx="705201" cy="705201"/>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33" name="Rectangle 32"/>
            <p:cNvSpPr/>
            <p:nvPr/>
          </p:nvSpPr>
          <p:spPr>
            <a:xfrm>
              <a:off x="4465124"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grpSp>
        <p:nvGrpSpPr>
          <p:cNvPr id="34" name="Group 33"/>
          <p:cNvGrpSpPr/>
          <p:nvPr/>
        </p:nvGrpSpPr>
        <p:grpSpPr>
          <a:xfrm>
            <a:off x="5179629" y="3568056"/>
            <a:ext cx="3219372" cy="595311"/>
            <a:chOff x="1583251" y="3296092"/>
            <a:chExt cx="3587074" cy="705202"/>
          </a:xfrm>
        </p:grpSpPr>
        <p:sp>
          <p:nvSpPr>
            <p:cNvPr id="35" name="Rectangle 34"/>
            <p:cNvSpPr/>
            <p:nvPr/>
          </p:nvSpPr>
          <p:spPr>
            <a:xfrm>
              <a:off x="2313169"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36" name="Rectangle 35"/>
            <p:cNvSpPr/>
            <p:nvPr/>
          </p:nvSpPr>
          <p:spPr>
            <a:xfrm>
              <a:off x="1583251"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37" name="Rectangle 36"/>
            <p:cNvSpPr/>
            <p:nvPr/>
          </p:nvSpPr>
          <p:spPr>
            <a:xfrm>
              <a:off x="3012192"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38" name="Rectangle 37"/>
            <p:cNvSpPr/>
            <p:nvPr/>
          </p:nvSpPr>
          <p:spPr>
            <a:xfrm>
              <a:off x="3738658" y="3296093"/>
              <a:ext cx="705201" cy="705201"/>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39" name="Rectangle 38"/>
            <p:cNvSpPr/>
            <p:nvPr/>
          </p:nvSpPr>
          <p:spPr>
            <a:xfrm>
              <a:off x="4465124"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grpSp>
        <p:nvGrpSpPr>
          <p:cNvPr id="58" name="Group 57"/>
          <p:cNvGrpSpPr/>
          <p:nvPr/>
        </p:nvGrpSpPr>
        <p:grpSpPr>
          <a:xfrm>
            <a:off x="5179629" y="4918222"/>
            <a:ext cx="3219372" cy="595311"/>
            <a:chOff x="1583251" y="3296092"/>
            <a:chExt cx="3587074" cy="705202"/>
          </a:xfrm>
        </p:grpSpPr>
        <p:sp>
          <p:nvSpPr>
            <p:cNvPr id="59" name="Rectangle 58"/>
            <p:cNvSpPr/>
            <p:nvPr/>
          </p:nvSpPr>
          <p:spPr>
            <a:xfrm>
              <a:off x="2313169"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60" name="Rectangle 59"/>
            <p:cNvSpPr/>
            <p:nvPr/>
          </p:nvSpPr>
          <p:spPr>
            <a:xfrm>
              <a:off x="1583251"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61" name="Rectangle 60"/>
            <p:cNvSpPr/>
            <p:nvPr/>
          </p:nvSpPr>
          <p:spPr>
            <a:xfrm>
              <a:off x="3012192"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62" name="Rectangle 61"/>
            <p:cNvSpPr/>
            <p:nvPr/>
          </p:nvSpPr>
          <p:spPr>
            <a:xfrm>
              <a:off x="373865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63" name="Rectangle 62"/>
            <p:cNvSpPr/>
            <p:nvPr/>
          </p:nvSpPr>
          <p:spPr>
            <a:xfrm>
              <a:off x="4465124" y="3296092"/>
              <a:ext cx="705201" cy="705201"/>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grpSp>
        <p:nvGrpSpPr>
          <p:cNvPr id="64" name="Group 63"/>
          <p:cNvGrpSpPr/>
          <p:nvPr/>
        </p:nvGrpSpPr>
        <p:grpSpPr>
          <a:xfrm>
            <a:off x="5179629" y="5658543"/>
            <a:ext cx="3219372" cy="595311"/>
            <a:chOff x="1583251" y="3296092"/>
            <a:chExt cx="3587074" cy="705202"/>
          </a:xfrm>
        </p:grpSpPr>
        <p:sp>
          <p:nvSpPr>
            <p:cNvPr id="65" name="Rectangle 64"/>
            <p:cNvSpPr/>
            <p:nvPr/>
          </p:nvSpPr>
          <p:spPr>
            <a:xfrm>
              <a:off x="2313169"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66" name="Rectangle 65"/>
            <p:cNvSpPr/>
            <p:nvPr/>
          </p:nvSpPr>
          <p:spPr>
            <a:xfrm>
              <a:off x="1583251"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67" name="Rectangle 66"/>
            <p:cNvSpPr/>
            <p:nvPr/>
          </p:nvSpPr>
          <p:spPr>
            <a:xfrm>
              <a:off x="3012192" y="3296093"/>
              <a:ext cx="705201" cy="705201"/>
            </a:xfrm>
            <a:prstGeom prst="rect">
              <a:avLst/>
            </a:prstGeom>
            <a:solidFill>
              <a:srgbClr val="FFFF00"/>
            </a:solidFill>
            <a:ln w="508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sp>
          <p:nvSpPr>
            <p:cNvPr id="68" name="Rectangle 67"/>
            <p:cNvSpPr/>
            <p:nvPr/>
          </p:nvSpPr>
          <p:spPr>
            <a:xfrm>
              <a:off x="3738658" y="3296093"/>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69" name="Rectangle 68"/>
            <p:cNvSpPr/>
            <p:nvPr/>
          </p:nvSpPr>
          <p:spPr>
            <a:xfrm>
              <a:off x="4465124" y="3296092"/>
              <a:ext cx="705201" cy="705201"/>
            </a:xfrm>
            <a:prstGeom prst="rect">
              <a:avLst/>
            </a:prstGeom>
            <a:solidFill>
              <a:schemeClr val="accent4">
                <a:lumMod val="20000"/>
                <a:lumOff val="80000"/>
              </a:schemeClr>
            </a:solid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grpSp>
      <p:sp>
        <p:nvSpPr>
          <p:cNvPr id="94" name="TextBox 93"/>
          <p:cNvSpPr txBox="1"/>
          <p:nvPr/>
        </p:nvSpPr>
        <p:spPr>
          <a:xfrm>
            <a:off x="251899" y="1094440"/>
            <a:ext cx="3910197" cy="1569660"/>
          </a:xfrm>
          <a:prstGeom prst="rect">
            <a:avLst/>
          </a:prstGeom>
          <a:noFill/>
        </p:spPr>
        <p:txBody>
          <a:bodyPr wrap="square" rtlCol="0">
            <a:spAutoFit/>
          </a:bodyPr>
          <a:lstStyle/>
          <a:p>
            <a:r>
              <a:rPr lang="en-US" sz="2400" dirty="0">
                <a:solidFill>
                  <a:srgbClr val="F26021"/>
                </a:solidFill>
              </a:rPr>
              <a:t>Start by moving A[1] toward the beginning of the list until you find something smaller (or can’t go any further):</a:t>
            </a:r>
          </a:p>
        </p:txBody>
      </p:sp>
      <p:sp>
        <p:nvSpPr>
          <p:cNvPr id="95" name="TextBox 94"/>
          <p:cNvSpPr txBox="1"/>
          <p:nvPr/>
        </p:nvSpPr>
        <p:spPr>
          <a:xfrm>
            <a:off x="251900" y="4372826"/>
            <a:ext cx="3495402" cy="461665"/>
          </a:xfrm>
          <a:prstGeom prst="rect">
            <a:avLst/>
          </a:prstGeom>
          <a:noFill/>
        </p:spPr>
        <p:txBody>
          <a:bodyPr wrap="square" rtlCol="0">
            <a:spAutoFit/>
          </a:bodyPr>
          <a:lstStyle/>
          <a:p>
            <a:r>
              <a:rPr lang="en-US" sz="2400" dirty="0">
                <a:solidFill>
                  <a:srgbClr val="F26021"/>
                </a:solidFill>
              </a:rPr>
              <a:t>Then move A[2]:</a:t>
            </a:r>
          </a:p>
        </p:txBody>
      </p:sp>
      <p:sp>
        <p:nvSpPr>
          <p:cNvPr id="96" name="TextBox 95"/>
          <p:cNvSpPr txBox="1"/>
          <p:nvPr/>
        </p:nvSpPr>
        <p:spPr>
          <a:xfrm>
            <a:off x="5030848" y="2194606"/>
            <a:ext cx="3495402" cy="461665"/>
          </a:xfrm>
          <a:prstGeom prst="rect">
            <a:avLst/>
          </a:prstGeom>
          <a:noFill/>
        </p:spPr>
        <p:txBody>
          <a:bodyPr wrap="square" rtlCol="0">
            <a:spAutoFit/>
          </a:bodyPr>
          <a:lstStyle/>
          <a:p>
            <a:r>
              <a:rPr lang="en-US" sz="2400" dirty="0">
                <a:solidFill>
                  <a:srgbClr val="F26021"/>
                </a:solidFill>
              </a:rPr>
              <a:t>Then move A[3]:</a:t>
            </a:r>
          </a:p>
        </p:txBody>
      </p:sp>
      <p:sp>
        <p:nvSpPr>
          <p:cNvPr id="97" name="TextBox 96"/>
          <p:cNvSpPr txBox="1"/>
          <p:nvPr/>
        </p:nvSpPr>
        <p:spPr>
          <a:xfrm>
            <a:off x="5040302" y="4431303"/>
            <a:ext cx="3495402" cy="461665"/>
          </a:xfrm>
          <a:prstGeom prst="rect">
            <a:avLst/>
          </a:prstGeom>
          <a:noFill/>
        </p:spPr>
        <p:txBody>
          <a:bodyPr wrap="square" rtlCol="0">
            <a:spAutoFit/>
          </a:bodyPr>
          <a:lstStyle/>
          <a:p>
            <a:r>
              <a:rPr lang="en-US" sz="2400" dirty="0">
                <a:solidFill>
                  <a:srgbClr val="F26021"/>
                </a:solidFill>
              </a:rPr>
              <a:t>Then move A[4]:</a:t>
            </a:r>
          </a:p>
        </p:txBody>
      </p:sp>
      <p:sp>
        <p:nvSpPr>
          <p:cNvPr id="98" name="TextBox 97"/>
          <p:cNvSpPr txBox="1"/>
          <p:nvPr/>
        </p:nvSpPr>
        <p:spPr>
          <a:xfrm>
            <a:off x="6651300" y="6335802"/>
            <a:ext cx="3495402" cy="461665"/>
          </a:xfrm>
          <a:prstGeom prst="rect">
            <a:avLst/>
          </a:prstGeom>
          <a:noFill/>
        </p:spPr>
        <p:txBody>
          <a:bodyPr wrap="square" rtlCol="0">
            <a:spAutoFit/>
          </a:bodyPr>
          <a:lstStyle/>
          <a:p>
            <a:r>
              <a:rPr lang="en-US" sz="2400" dirty="0"/>
              <a:t>Then we are done!</a:t>
            </a:r>
          </a:p>
        </p:txBody>
      </p:sp>
      <p:cxnSp>
        <p:nvCxnSpPr>
          <p:cNvPr id="100" name="Straight Arrow Connector 99"/>
          <p:cNvCxnSpPr/>
          <p:nvPr/>
        </p:nvCxnSpPr>
        <p:spPr>
          <a:xfrm>
            <a:off x="3303596" y="4372826"/>
            <a:ext cx="0" cy="289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flipV="1">
            <a:off x="3766386" y="3135460"/>
            <a:ext cx="1273916" cy="2948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8124560" y="4376113"/>
            <a:ext cx="0" cy="289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05" name="Group 104"/>
          <p:cNvGrpSpPr/>
          <p:nvPr/>
        </p:nvGrpSpPr>
        <p:grpSpPr>
          <a:xfrm>
            <a:off x="5579901" y="156461"/>
            <a:ext cx="3219372" cy="595311"/>
            <a:chOff x="1583251" y="3296092"/>
            <a:chExt cx="3587074" cy="705202"/>
          </a:xfrm>
          <a:solidFill>
            <a:schemeClr val="accent4">
              <a:lumMod val="20000"/>
              <a:lumOff val="80000"/>
            </a:schemeClr>
          </a:solidFill>
        </p:grpSpPr>
        <p:sp>
          <p:nvSpPr>
            <p:cNvPr id="106" name="Rectangle 105"/>
            <p:cNvSpPr/>
            <p:nvPr/>
          </p:nvSpPr>
          <p:spPr>
            <a:xfrm>
              <a:off x="2313169" y="3296092"/>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4</a:t>
              </a:r>
              <a:endParaRPr lang="en-US" dirty="0">
                <a:solidFill>
                  <a:schemeClr val="tx1"/>
                </a:solidFill>
              </a:endParaRPr>
            </a:p>
          </p:txBody>
        </p:sp>
        <p:sp>
          <p:nvSpPr>
            <p:cNvPr id="107" name="Rectangle 106"/>
            <p:cNvSpPr/>
            <p:nvPr/>
          </p:nvSpPr>
          <p:spPr>
            <a:xfrm>
              <a:off x="1583251"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6</a:t>
              </a:r>
              <a:endParaRPr lang="en-US" dirty="0">
                <a:solidFill>
                  <a:schemeClr val="tx1"/>
                </a:solidFill>
              </a:endParaRPr>
            </a:p>
          </p:txBody>
        </p:sp>
        <p:sp>
          <p:nvSpPr>
            <p:cNvPr id="108" name="Rectangle 107"/>
            <p:cNvSpPr/>
            <p:nvPr/>
          </p:nvSpPr>
          <p:spPr>
            <a:xfrm>
              <a:off x="3012192"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3</a:t>
              </a:r>
              <a:endParaRPr lang="en-US" dirty="0">
                <a:solidFill>
                  <a:schemeClr val="tx1"/>
                </a:solidFill>
              </a:endParaRPr>
            </a:p>
          </p:txBody>
        </p:sp>
        <p:sp>
          <p:nvSpPr>
            <p:cNvPr id="109" name="Rectangle 108"/>
            <p:cNvSpPr/>
            <p:nvPr/>
          </p:nvSpPr>
          <p:spPr>
            <a:xfrm>
              <a:off x="3738658" y="3296093"/>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8</a:t>
              </a:r>
              <a:endParaRPr lang="en-US" dirty="0">
                <a:solidFill>
                  <a:schemeClr val="tx1"/>
                </a:solidFill>
              </a:endParaRPr>
            </a:p>
          </p:txBody>
        </p:sp>
        <p:sp>
          <p:nvSpPr>
            <p:cNvPr id="110" name="Rectangle 109"/>
            <p:cNvSpPr/>
            <p:nvPr/>
          </p:nvSpPr>
          <p:spPr>
            <a:xfrm>
              <a:off x="4465124" y="3296092"/>
              <a:ext cx="705201" cy="705201"/>
            </a:xfrm>
            <a:prstGeom prst="rect">
              <a:avLst/>
            </a:prstGeom>
            <a:grpFill/>
            <a:ln w="508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5</a:t>
              </a:r>
              <a:endParaRPr lang="en-US" dirty="0">
                <a:solidFill>
                  <a:schemeClr val="tx1"/>
                </a:solidFill>
              </a:endParaRPr>
            </a:p>
          </p:txBody>
        </p:sp>
      </p:grpSp>
    </p:spTree>
    <p:extLst>
      <p:ext uri="{BB962C8B-B14F-4D97-AF65-F5344CB8AC3E}">
        <p14:creationId xmlns:p14="http://schemas.microsoft.com/office/powerpoint/2010/main" val="1115295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p:bldP spid="95" grpId="0"/>
      <p:bldP spid="96" grpId="0"/>
      <p:bldP spid="97" grpId="0"/>
      <p:bldP spid="98"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66448</TotalTime>
  <Words>4201</Words>
  <Application>Microsoft Office PowerPoint</Application>
  <PresentationFormat>On-screen Show (4:3)</PresentationFormat>
  <Paragraphs>1064</Paragraphs>
  <Slides>84</Slides>
  <Notes>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84</vt:i4>
      </vt:variant>
    </vt:vector>
  </HeadingPairs>
  <TitlesOfParts>
    <vt:vector size="91" baseType="lpstr">
      <vt:lpstr>Arial</vt:lpstr>
      <vt:lpstr>Calibri</vt:lpstr>
      <vt:lpstr>Calibri Light</vt:lpstr>
      <vt:lpstr>Cambria Math</vt:lpstr>
      <vt:lpstr>Courier</vt:lpstr>
      <vt:lpstr>Courier New</vt:lpstr>
      <vt:lpstr>Office Theme</vt:lpstr>
      <vt:lpstr>Divide And Conquer</vt:lpstr>
      <vt:lpstr>Sorting</vt:lpstr>
      <vt:lpstr>Sorting</vt:lpstr>
      <vt:lpstr>Insertion Sort (Recap)</vt:lpstr>
      <vt:lpstr>Insertion Sort  example</vt:lpstr>
      <vt:lpstr>Insertion Sort  example</vt:lpstr>
      <vt:lpstr>Insertion Sort  example</vt:lpstr>
      <vt:lpstr>Insertion Sort  example</vt:lpstr>
      <vt:lpstr>Insertion Sort  example</vt:lpstr>
      <vt:lpstr>Why does this work?</vt:lpstr>
      <vt:lpstr>This sounds like a job for…</vt:lpstr>
      <vt:lpstr>Outline of a proof by induction</vt:lpstr>
      <vt:lpstr>Worst-case Analysis</vt:lpstr>
      <vt:lpstr>How fast is InsertionSort?</vt:lpstr>
      <vt:lpstr>In this class we will use…</vt:lpstr>
      <vt:lpstr>PowerPoint Presentation</vt:lpstr>
      <vt:lpstr>Informal definition for O(…)</vt:lpstr>
      <vt:lpstr>Formal definition of O(…)</vt:lpstr>
      <vt:lpstr>Ω(…) means a lower bound</vt:lpstr>
      <vt:lpstr>Θ(…) means both!</vt:lpstr>
      <vt:lpstr>Insertion Sort: running time</vt:lpstr>
      <vt:lpstr>PowerPoint Presentation</vt:lpstr>
      <vt:lpstr>Can we do better?</vt:lpstr>
      <vt:lpstr>Divide-And-Conquer</vt:lpstr>
      <vt:lpstr>Why insertion sort works? (Recap)</vt:lpstr>
      <vt:lpstr>MergeSort</vt:lpstr>
      <vt:lpstr>MergeSort Pseudocode</vt:lpstr>
      <vt:lpstr>What actually happens? First, recursively break up the array all the way down to the base cases</vt:lpstr>
      <vt:lpstr>Then, merge them all back up!</vt:lpstr>
      <vt:lpstr>Does it work?</vt:lpstr>
      <vt:lpstr>It works</vt:lpstr>
      <vt:lpstr>It’s fast</vt:lpstr>
      <vt:lpstr>Now let’s prove the claim</vt:lpstr>
      <vt:lpstr>Let’s prove the claim</vt:lpstr>
      <vt:lpstr>How much work in this sub-problem?</vt:lpstr>
      <vt:lpstr>How much work in this sub-problem?</vt:lpstr>
      <vt:lpstr>How long does it take to MERGE?</vt:lpstr>
      <vt:lpstr>Recursion tree</vt:lpstr>
      <vt:lpstr>Recursion tree</vt:lpstr>
      <vt:lpstr>Recursion tree</vt:lpstr>
      <vt:lpstr>Total runtime…</vt:lpstr>
      <vt:lpstr>What have we learned?</vt:lpstr>
      <vt:lpstr>Can we do better?</vt:lpstr>
      <vt:lpstr>QuickSort</vt:lpstr>
      <vt:lpstr>Pseudocode of QuickSort</vt:lpstr>
      <vt:lpstr>PARTITION</vt:lpstr>
      <vt:lpstr>Example of PARTITION</vt:lpstr>
      <vt:lpstr>Example of PARTITION</vt:lpstr>
      <vt:lpstr>Example of PARTITION</vt:lpstr>
      <vt:lpstr>Example of PARTITION</vt:lpstr>
      <vt:lpstr>Example of PARTITION</vt:lpstr>
      <vt:lpstr>Example of recursive calls</vt:lpstr>
      <vt:lpstr>QuickSort Runtime Analysis</vt:lpstr>
      <vt:lpstr>Recurrences</vt:lpstr>
      <vt:lpstr>Algorithmic Recurrences</vt:lpstr>
      <vt:lpstr>Solving Recurrences</vt:lpstr>
      <vt:lpstr>Substitution Method</vt:lpstr>
      <vt:lpstr>Substitution Method</vt:lpstr>
      <vt:lpstr>Substitution Method</vt:lpstr>
      <vt:lpstr>Solving Recurrences</vt:lpstr>
      <vt:lpstr>Recursion Tree</vt:lpstr>
      <vt:lpstr>Recursion Tree</vt:lpstr>
      <vt:lpstr>Recursion Tree</vt:lpstr>
      <vt:lpstr>Recursion Tree</vt:lpstr>
      <vt:lpstr>Recursion Tree</vt:lpstr>
      <vt:lpstr>Master Theorem</vt:lpstr>
      <vt:lpstr>Master Theorem</vt:lpstr>
      <vt:lpstr>Master Theorem</vt:lpstr>
      <vt:lpstr>Master Theorem</vt:lpstr>
      <vt:lpstr>Master Theorem</vt:lpstr>
      <vt:lpstr>Master Theorem</vt:lpstr>
      <vt:lpstr>Master Theorem</vt:lpstr>
      <vt:lpstr>MergeSort Runtime Analysis (Revisit)</vt:lpstr>
      <vt:lpstr>QuickSort Runtime Analysis (Revisit)</vt:lpstr>
      <vt:lpstr>Multiplying Square Matrices</vt:lpstr>
      <vt:lpstr>Multiplying Square Matrices</vt:lpstr>
      <vt:lpstr>Multiplying Square Matrices</vt:lpstr>
      <vt:lpstr>Multiplying Square Matrices</vt:lpstr>
      <vt:lpstr>Strassen’s Algorithm</vt:lpstr>
      <vt:lpstr>Strassen’s Algorithm</vt:lpstr>
      <vt:lpstr>Strassen’s Algorithm</vt:lpstr>
      <vt:lpstr>Strassen’s Algorithm</vt:lpstr>
      <vt:lpstr>Strassen’s Algorithm Runtime Analysis</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2</dc:title>
  <dc:creator>Mary Katherine Wootters</dc:creator>
  <cp:lastModifiedBy>Chowdhury Mohammad Rakin Haider</cp:lastModifiedBy>
  <cp:revision>400</cp:revision>
  <cp:lastPrinted>2020-01-08T03:45:22Z</cp:lastPrinted>
  <dcterms:created xsi:type="dcterms:W3CDTF">2017-02-12T16:09:22Z</dcterms:created>
  <dcterms:modified xsi:type="dcterms:W3CDTF">2024-11-23T02:43:06Z</dcterms:modified>
</cp:coreProperties>
</file>